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4"/>
  </p:notesMasterIdLst>
  <p:sldIdLst>
    <p:sldId id="256" r:id="rId2"/>
    <p:sldId id="259" r:id="rId3"/>
    <p:sldId id="262" r:id="rId4"/>
    <p:sldId id="257" r:id="rId5"/>
    <p:sldId id="347" r:id="rId6"/>
    <p:sldId id="345" r:id="rId7"/>
    <p:sldId id="351" r:id="rId8"/>
    <p:sldId id="350" r:id="rId9"/>
    <p:sldId id="348" r:id="rId10"/>
    <p:sldId id="344" r:id="rId11"/>
    <p:sldId id="349" r:id="rId12"/>
    <p:sldId id="279" r:id="rId13"/>
  </p:sldIdLst>
  <p:sldSz cx="9144000" cy="5143500" type="screen16x9"/>
  <p:notesSz cx="6858000" cy="9144000"/>
  <p:embeddedFontLst>
    <p:embeddedFont>
      <p:font typeface="Fira Sans Extra Condensed Medium" panose="02020500000000000000" charset="0"/>
      <p:regular r:id="rId15"/>
      <p:bold r:id="rId16"/>
      <p:italic r:id="rId17"/>
      <p:boldItalic r:id="rId18"/>
    </p:embeddedFont>
    <p:embeddedFont>
      <p:font typeface="Livvic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  <p:embeddedFont>
      <p:font typeface="Squada One" panose="02020500000000000000" charset="0"/>
      <p:regular r:id="rId27"/>
    </p:embeddedFont>
    <p:embeddedFont>
      <p:font typeface="標楷體" panose="03000509000000000000" pitchFamily="65" charset="-12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6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2CD45C-F03F-43C1-90F4-63FDB81975CF}">
  <a:tblStyle styleId="{5B2CD45C-F03F-43C1-90F4-63FDB8197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91" y="480"/>
      </p:cViewPr>
      <p:guideLst/>
    </p:cSldViewPr>
  </p:slideViewPr>
  <p:outlineViewPr>
    <p:cViewPr>
      <p:scale>
        <a:sx n="33" d="100"/>
        <a:sy n="33" d="100"/>
      </p:scale>
      <p:origin x="0" y="-49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72974FC5-11E8-5C5E-A848-E76BBDB7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>
            <a:extLst>
              <a:ext uri="{FF2B5EF4-FFF2-40B4-BE49-F238E27FC236}">
                <a16:creationId xmlns:a16="http://schemas.microsoft.com/office/drawing/2014/main" id="{91C078A2-9469-BBD4-439A-C6A0AAC57F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>
            <a:extLst>
              <a:ext uri="{FF2B5EF4-FFF2-40B4-BE49-F238E27FC236}">
                <a16:creationId xmlns:a16="http://schemas.microsoft.com/office/drawing/2014/main" id="{DDDFBC3D-16AC-5500-DB93-84579F801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08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5BB3323A-869E-E8CC-AF61-C9493DB0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>
            <a:extLst>
              <a:ext uri="{FF2B5EF4-FFF2-40B4-BE49-F238E27FC236}">
                <a16:creationId xmlns:a16="http://schemas.microsoft.com/office/drawing/2014/main" id="{0B865245-602E-31EC-F050-98F461932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>
            <a:extLst>
              <a:ext uri="{FF2B5EF4-FFF2-40B4-BE49-F238E27FC236}">
                <a16:creationId xmlns:a16="http://schemas.microsoft.com/office/drawing/2014/main" id="{16EDBD37-429D-8421-A665-D1CF58CFB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86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97694029-A28E-DFD1-A8C9-81FE1503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>
            <a:extLst>
              <a:ext uri="{FF2B5EF4-FFF2-40B4-BE49-F238E27FC236}">
                <a16:creationId xmlns:a16="http://schemas.microsoft.com/office/drawing/2014/main" id="{C5932260-8452-9E8E-2BCF-47BF574A9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>
            <a:extLst>
              <a:ext uri="{FF2B5EF4-FFF2-40B4-BE49-F238E27FC236}">
                <a16:creationId xmlns:a16="http://schemas.microsoft.com/office/drawing/2014/main" id="{B9513512-8076-F9F6-9B63-F03C0CADB2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90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86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96" r:id="rId6"/>
    <p:sldLayoutId id="2147483709" r:id="rId7"/>
    <p:sldLayoutId id="2147483710" r:id="rId8"/>
    <p:sldLayoutId id="214748373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31630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n>
                  <a:solidFill>
                    <a:schemeClr val="tx1"/>
                  </a:solidFill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資產盤點系統</a:t>
            </a:r>
            <a:endParaRPr dirty="0">
              <a:ln>
                <a:solidFill>
                  <a:schemeClr val="tx1"/>
                </a:solidFill>
              </a:ln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-311727" y="4725600"/>
            <a:ext cx="1981125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¾</a:t>
            </a:r>
            <a:r>
              <a:rPr lang="zh-TW" altLang="en-US" sz="1400" dirty="0"/>
              <a:t>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第一組報告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Google Shape;766;p94">
            <a:extLst>
              <a:ext uri="{FF2B5EF4-FFF2-40B4-BE49-F238E27FC236}">
                <a16:creationId xmlns:a16="http://schemas.microsoft.com/office/drawing/2014/main" id="{0B6B30F1-15B5-13FD-64D3-6B54BF3CC15B}"/>
              </a:ext>
            </a:extLst>
          </p:cNvPr>
          <p:cNvSpPr txBox="1">
            <a:spLocks/>
          </p:cNvSpPr>
          <p:nvPr/>
        </p:nvSpPr>
        <p:spPr>
          <a:xfrm>
            <a:off x="4121727" y="3581400"/>
            <a:ext cx="4301837" cy="131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指導老師：吳雅鈴 教授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組員：陳庭浩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/411630519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林峰彬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/411630279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廖則宇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/411630543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戴侑玲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/411630931</a:t>
            </a:r>
          </a:p>
          <a:p>
            <a:pPr marL="0" indent="0" algn="r">
              <a:buClr>
                <a:schemeClr val="dk1"/>
              </a:buClr>
              <a:buSzPts val="1100"/>
            </a:pP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楊竣安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/411631053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陳奕嘉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/411631384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王鼎元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/413638031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B0B12C-7EAF-4F18-8196-936A598F2619}"/>
              </a:ext>
            </a:extLst>
          </p:cNvPr>
          <p:cNvSpPr/>
          <p:nvPr/>
        </p:nvSpPr>
        <p:spPr>
          <a:xfrm>
            <a:off x="1448021" y="685156"/>
            <a:ext cx="5078895" cy="4075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一般企業都泛用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63AB3D-2219-4795-8AE8-92D3981206E4}"/>
              </a:ext>
            </a:extLst>
          </p:cNvPr>
          <p:cNvGrpSpPr/>
          <p:nvPr/>
        </p:nvGrpSpPr>
        <p:grpSpPr>
          <a:xfrm>
            <a:off x="1043609" y="1619162"/>
            <a:ext cx="337930" cy="1905176"/>
            <a:chOff x="1043609" y="1619162"/>
            <a:chExt cx="337930" cy="1905176"/>
          </a:xfrm>
        </p:grpSpPr>
        <p:sp>
          <p:nvSpPr>
            <p:cNvPr id="6" name="流程圖: 接點 5">
              <a:extLst>
                <a:ext uri="{FF2B5EF4-FFF2-40B4-BE49-F238E27FC236}">
                  <a16:creationId xmlns:a16="http://schemas.microsoft.com/office/drawing/2014/main" id="{7014B74A-8316-46CB-BFA4-46609501B440}"/>
                </a:ext>
              </a:extLst>
            </p:cNvPr>
            <p:cNvSpPr/>
            <p:nvPr/>
          </p:nvSpPr>
          <p:spPr>
            <a:xfrm>
              <a:off x="1063487" y="1619162"/>
              <a:ext cx="318052" cy="303144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" name="流程圖: 接點 6">
              <a:extLst>
                <a:ext uri="{FF2B5EF4-FFF2-40B4-BE49-F238E27FC236}">
                  <a16:creationId xmlns:a16="http://schemas.microsoft.com/office/drawing/2014/main" id="{0CA4D686-402D-4335-8DD8-C0B003930A8A}"/>
                </a:ext>
              </a:extLst>
            </p:cNvPr>
            <p:cNvSpPr/>
            <p:nvPr/>
          </p:nvSpPr>
          <p:spPr>
            <a:xfrm>
              <a:off x="1043609" y="2420178"/>
              <a:ext cx="318052" cy="303144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3482BF39-D421-4FC2-9DC9-4C167F36E41E}"/>
                </a:ext>
              </a:extLst>
            </p:cNvPr>
            <p:cNvSpPr/>
            <p:nvPr/>
          </p:nvSpPr>
          <p:spPr>
            <a:xfrm>
              <a:off x="1043609" y="3221194"/>
              <a:ext cx="318052" cy="303144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8429B1C-0B64-4B1E-A0B9-A933FFFE8273}"/>
              </a:ext>
            </a:extLst>
          </p:cNvPr>
          <p:cNvGrpSpPr/>
          <p:nvPr/>
        </p:nvGrpSpPr>
        <p:grpSpPr>
          <a:xfrm>
            <a:off x="4767408" y="1580984"/>
            <a:ext cx="318052" cy="1907661"/>
            <a:chOff x="1922394" y="1616677"/>
            <a:chExt cx="318052" cy="1907661"/>
          </a:xfrm>
        </p:grpSpPr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EF2E5286-9871-4E4C-9B4F-C89023F8F574}"/>
                </a:ext>
              </a:extLst>
            </p:cNvPr>
            <p:cNvSpPr/>
            <p:nvPr/>
          </p:nvSpPr>
          <p:spPr>
            <a:xfrm>
              <a:off x="1922394" y="1616677"/>
              <a:ext cx="318052" cy="303144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CF163878-7891-4C24-99FC-5AE30825A848}"/>
                </a:ext>
              </a:extLst>
            </p:cNvPr>
            <p:cNvSpPr/>
            <p:nvPr/>
          </p:nvSpPr>
          <p:spPr>
            <a:xfrm>
              <a:off x="1922394" y="2420178"/>
              <a:ext cx="318052" cy="303144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4F8D1372-271F-4730-B79C-CB2731943C1F}"/>
                </a:ext>
              </a:extLst>
            </p:cNvPr>
            <p:cNvSpPr/>
            <p:nvPr/>
          </p:nvSpPr>
          <p:spPr>
            <a:xfrm>
              <a:off x="1922394" y="3221194"/>
              <a:ext cx="318052" cy="303144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016B84-9D79-4871-A3AA-EE24432B9492}"/>
              </a:ext>
            </a:extLst>
          </p:cNvPr>
          <p:cNvSpPr txBox="1"/>
          <p:nvPr/>
        </p:nvSpPr>
        <p:spPr>
          <a:xfrm>
            <a:off x="1381539" y="1626225"/>
            <a:ext cx="3553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零售業</a:t>
            </a:r>
            <a:r>
              <a:rPr lang="en-US" altLang="zh-TW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管理日常商品庫存，確保商品充足。</a:t>
            </a:r>
            <a:endParaRPr lang="en-US" altLang="zh-TW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6C7BA5-8A44-4C85-86D7-7465B72595B4}"/>
              </a:ext>
            </a:extLst>
          </p:cNvPr>
          <p:cNvSpPr txBox="1"/>
          <p:nvPr/>
        </p:nvSpPr>
        <p:spPr>
          <a:xfrm>
            <a:off x="1361661" y="2446323"/>
            <a:ext cx="3553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服飾店：追蹤不同款式、尺寸的庫存變動。</a:t>
            </a:r>
            <a:endParaRPr lang="en-US" altLang="zh-TW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75F030-B113-48EA-8A60-1242676350A6}"/>
              </a:ext>
            </a:extLst>
          </p:cNvPr>
          <p:cNvSpPr txBox="1"/>
          <p:nvPr/>
        </p:nvSpPr>
        <p:spPr>
          <a:xfrm>
            <a:off x="1361661" y="3221194"/>
            <a:ext cx="35174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zh-TW" altLang="en-US" sz="1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生產線：管理原料與成品庫存、期限，</a:t>
            </a:r>
            <a:endParaRPr lang="en-US" altLang="zh-TW" sz="1200" b="0" i="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fontAlgn="base"/>
            <a:r>
              <a:rPr lang="zh-TW" altLang="en-US" sz="1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   確保生產不中斷。</a:t>
            </a:r>
            <a:endParaRPr lang="en-US" altLang="zh-TW" sz="1200" b="0" i="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02AA28-7D96-4DB1-B4CF-96FE828E6120}"/>
              </a:ext>
            </a:extLst>
          </p:cNvPr>
          <p:cNvSpPr txBox="1"/>
          <p:nvPr/>
        </p:nvSpPr>
        <p:spPr>
          <a:xfrm>
            <a:off x="5085460" y="1590532"/>
            <a:ext cx="3786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連鎖餐飲店：監控食材消耗，避免浪費或短缺。</a:t>
            </a:r>
            <a:endParaRPr lang="en-US" altLang="zh-TW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83A48CD-FD54-4D33-A7D8-FAF56CBA605E}"/>
              </a:ext>
            </a:extLst>
          </p:cNvPr>
          <p:cNvSpPr txBox="1"/>
          <p:nvPr/>
        </p:nvSpPr>
        <p:spPr>
          <a:xfrm>
            <a:off x="5085460" y="2384485"/>
            <a:ext cx="3931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醫院 </a:t>
            </a:r>
            <a:r>
              <a:rPr lang="en-US" altLang="zh-TW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診所：追蹤藥品、醫療器材庫存，確保醫療需求。</a:t>
            </a:r>
            <a:endParaRPr lang="en-US" altLang="zh-TW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FD8323C-21BE-4555-A58E-9941868BFB70}"/>
              </a:ext>
            </a:extLst>
          </p:cNvPr>
          <p:cNvSpPr txBox="1"/>
          <p:nvPr/>
        </p:nvSpPr>
        <p:spPr>
          <a:xfrm>
            <a:off x="5085460" y="3198573"/>
            <a:ext cx="3626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電商平台：管理倉儲庫存，確保商品能夠即時發貨。</a:t>
            </a:r>
          </a:p>
        </p:txBody>
      </p:sp>
    </p:spTree>
    <p:extLst>
      <p:ext uri="{BB962C8B-B14F-4D97-AF65-F5344CB8AC3E}">
        <p14:creationId xmlns:p14="http://schemas.microsoft.com/office/powerpoint/2010/main" val="416719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A0914E53-C64B-5C3C-85E8-12E4A5078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>
            <a:extLst>
              <a:ext uri="{FF2B5EF4-FFF2-40B4-BE49-F238E27FC236}">
                <a16:creationId xmlns:a16="http://schemas.microsoft.com/office/drawing/2014/main" id="{9925DCFC-6475-7A40-101F-A81864CF4C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系統特色</a:t>
            </a:r>
          </a:p>
        </p:txBody>
      </p:sp>
      <p:sp>
        <p:nvSpPr>
          <p:cNvPr id="827" name="Google Shape;827;p100">
            <a:extLst>
              <a:ext uri="{FF2B5EF4-FFF2-40B4-BE49-F238E27FC236}">
                <a16:creationId xmlns:a16="http://schemas.microsoft.com/office/drawing/2014/main" id="{DE779ADD-BFAE-2404-E289-8114CE3BCDF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7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7"/>
          <p:cNvSpPr/>
          <p:nvPr/>
        </p:nvSpPr>
        <p:spPr>
          <a:xfrm>
            <a:off x="3247580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17"/>
          <p:cNvSpPr/>
          <p:nvPr/>
        </p:nvSpPr>
        <p:spPr>
          <a:xfrm>
            <a:off x="334932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17"/>
          <p:cNvSpPr/>
          <p:nvPr/>
        </p:nvSpPr>
        <p:spPr>
          <a:xfrm>
            <a:off x="334932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117"/>
          <p:cNvSpPr/>
          <p:nvPr/>
        </p:nvSpPr>
        <p:spPr>
          <a:xfrm>
            <a:off x="3349327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17"/>
          <p:cNvSpPr/>
          <p:nvPr/>
        </p:nvSpPr>
        <p:spPr>
          <a:xfrm>
            <a:off x="4714005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17"/>
          <p:cNvSpPr/>
          <p:nvPr/>
        </p:nvSpPr>
        <p:spPr>
          <a:xfrm>
            <a:off x="4815752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7"/>
          <p:cNvSpPr/>
          <p:nvPr/>
        </p:nvSpPr>
        <p:spPr>
          <a:xfrm>
            <a:off x="4815752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17"/>
          <p:cNvSpPr/>
          <p:nvPr/>
        </p:nvSpPr>
        <p:spPr>
          <a:xfrm>
            <a:off x="4815752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117"/>
          <p:cNvSpPr/>
          <p:nvPr/>
        </p:nvSpPr>
        <p:spPr>
          <a:xfrm>
            <a:off x="6180430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17"/>
          <p:cNvSpPr/>
          <p:nvPr/>
        </p:nvSpPr>
        <p:spPr>
          <a:xfrm>
            <a:off x="628217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17"/>
          <p:cNvSpPr/>
          <p:nvPr/>
        </p:nvSpPr>
        <p:spPr>
          <a:xfrm>
            <a:off x="628217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17"/>
          <p:cNvSpPr/>
          <p:nvPr/>
        </p:nvSpPr>
        <p:spPr>
          <a:xfrm>
            <a:off x="6282177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17"/>
          <p:cNvSpPr/>
          <p:nvPr/>
        </p:nvSpPr>
        <p:spPr>
          <a:xfrm>
            <a:off x="1781155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7"/>
          <p:cNvSpPr/>
          <p:nvPr/>
        </p:nvSpPr>
        <p:spPr>
          <a:xfrm>
            <a:off x="1882902" y="197889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7"/>
          <p:cNvSpPr/>
          <p:nvPr/>
        </p:nvSpPr>
        <p:spPr>
          <a:xfrm>
            <a:off x="1882902" y="197889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7"/>
          <p:cNvSpPr/>
          <p:nvPr/>
        </p:nvSpPr>
        <p:spPr>
          <a:xfrm>
            <a:off x="1882902" y="1976908"/>
            <a:ext cx="891904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系統特色</a:t>
            </a:r>
            <a:endParaRPr dirty="0"/>
          </a:p>
        </p:txBody>
      </p:sp>
      <p:sp>
        <p:nvSpPr>
          <p:cNvPr id="1029" name="Google Shape;1029;p117"/>
          <p:cNvSpPr txBox="1">
            <a:spLocks noGrp="1"/>
          </p:cNvSpPr>
          <p:nvPr>
            <p:ph type="subTitle" idx="1"/>
          </p:nvPr>
        </p:nvSpPr>
        <p:spPr>
          <a:xfrm>
            <a:off x="1515783" y="3524733"/>
            <a:ext cx="1571727" cy="116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直覺式操作，減少學習成本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支援多設備（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、手機、平板）</a:t>
            </a:r>
            <a:endParaRPr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0" name="Google Shape;1030;p117"/>
          <p:cNvSpPr txBox="1">
            <a:spLocks noGrp="1"/>
          </p:cNvSpPr>
          <p:nvPr>
            <p:ph type="subTitle" idx="2"/>
          </p:nvPr>
        </p:nvSpPr>
        <p:spPr>
          <a:xfrm>
            <a:off x="3018642" y="3511408"/>
            <a:ext cx="1609305" cy="1322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生成折舊報表，確保財務部門無需額外計算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自動發送至財務部門，提升作業效率</a:t>
            </a:r>
            <a:endParaRPr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1" name="Google Shape;1031;p117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提供即時資產概況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支援導出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Excel/PDF</a:t>
            </a:r>
          </a:p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2" name="Google Shape;1032;p117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變更資產狀態時留存紀錄，確保審計可追蹤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3" name="Google Shape;1033;p117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人性化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4" name="Google Shape;1034;p117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自動報表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5" name="Google Shape;1035;p117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支援輸出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6" name="Google Shape;1036;p117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紀錄信息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7" name="Google Shape;1037;p117"/>
          <p:cNvSpPr txBox="1"/>
          <p:nvPr/>
        </p:nvSpPr>
        <p:spPr>
          <a:xfrm>
            <a:off x="1936500" y="207543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UI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38" name="Google Shape;1038;p117"/>
          <p:cNvSpPr txBox="1"/>
          <p:nvPr/>
        </p:nvSpPr>
        <p:spPr>
          <a:xfrm>
            <a:off x="3402878" y="2103784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quada One"/>
                <a:sym typeface="Squada One"/>
              </a:rPr>
              <a:t>表單</a:t>
            </a:r>
            <a:endParaRPr sz="1800" b="1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Squada One"/>
              <a:sym typeface="Squada One"/>
            </a:endParaRPr>
          </a:p>
        </p:txBody>
      </p:sp>
      <p:sp>
        <p:nvSpPr>
          <p:cNvPr id="1039" name="Google Shape;1039;p117"/>
          <p:cNvSpPr txBox="1"/>
          <p:nvPr/>
        </p:nvSpPr>
        <p:spPr>
          <a:xfrm>
            <a:off x="4869300" y="2110333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quada One"/>
                <a:sym typeface="Squada One"/>
              </a:rPr>
              <a:t>報表</a:t>
            </a:r>
            <a:endParaRPr sz="1800" b="1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Squada One"/>
              <a:sym typeface="Squada One"/>
            </a:endParaRPr>
          </a:p>
        </p:txBody>
      </p:sp>
      <p:sp>
        <p:nvSpPr>
          <p:cNvPr id="1040" name="Google Shape;1040;p117"/>
          <p:cNvSpPr txBox="1"/>
          <p:nvPr/>
        </p:nvSpPr>
        <p:spPr>
          <a:xfrm>
            <a:off x="6329550" y="2110333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quada One"/>
                <a:sym typeface="Squada One"/>
              </a:rPr>
              <a:t>管理</a:t>
            </a:r>
            <a:endParaRPr sz="1800" b="1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Squada One"/>
              <a:sym typeface="Squada One"/>
            </a:endParaRPr>
          </a:p>
        </p:txBody>
      </p:sp>
      <p:cxnSp>
        <p:nvCxnSpPr>
          <p:cNvPr id="1041" name="Google Shape;1041;p117"/>
          <p:cNvCxnSpPr/>
          <p:nvPr/>
        </p:nvCxnSpPr>
        <p:spPr>
          <a:xfrm>
            <a:off x="379575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2" name="Google Shape;1042;p117"/>
          <p:cNvCxnSpPr/>
          <p:nvPr/>
        </p:nvCxnSpPr>
        <p:spPr>
          <a:xfrm>
            <a:off x="526260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3" name="Google Shape;1043;p117"/>
          <p:cNvCxnSpPr/>
          <p:nvPr/>
        </p:nvCxnSpPr>
        <p:spPr>
          <a:xfrm>
            <a:off x="6728025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4" name="Google Shape;1044;p117"/>
          <p:cNvCxnSpPr/>
          <p:nvPr/>
        </p:nvCxnSpPr>
        <p:spPr>
          <a:xfrm>
            <a:off x="232890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>
            <a:spLocks noGrp="1"/>
          </p:cNvSpPr>
          <p:nvPr>
            <p:ph type="ctrTitle"/>
          </p:nvPr>
        </p:nvSpPr>
        <p:spPr>
          <a:xfrm>
            <a:off x="657228" y="2147437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專題的目的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8" name="Google Shape;798;p97"/>
          <p:cNvSpPr txBox="1">
            <a:spLocks noGrp="1"/>
          </p:cNvSpPr>
          <p:nvPr>
            <p:ph type="ctrTitle" idx="2"/>
          </p:nvPr>
        </p:nvSpPr>
        <p:spPr>
          <a:xfrm>
            <a:off x="683628" y="3927297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系統使用對象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0" name="Google Shape;800;p97"/>
          <p:cNvSpPr txBox="1">
            <a:spLocks noGrp="1"/>
          </p:cNvSpPr>
          <p:nvPr>
            <p:ph type="ctrTitle" idx="4"/>
          </p:nvPr>
        </p:nvSpPr>
        <p:spPr>
          <a:xfrm>
            <a:off x="3207532" y="2147437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系統功能簡介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2" name="Google Shape;802;p97"/>
          <p:cNvSpPr txBox="1">
            <a:spLocks noGrp="1"/>
          </p:cNvSpPr>
          <p:nvPr>
            <p:ph type="ctrTitle" idx="6"/>
          </p:nvPr>
        </p:nvSpPr>
        <p:spPr>
          <a:xfrm>
            <a:off x="3233530" y="392729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系統特色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專題的目的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7" name="Google Shape;827;p100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專題的目的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簡述專題的主要內容</a:t>
            </a:r>
            <a:r>
              <a:rPr lang="en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現在部分企業所使用的資產系統仍舊簡陋而且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缺乏人性化設計，步驟繁瑣且冗長，甚至有些企業成使用著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表單進行統計。並且若是需要進行報廢處理，向財務申請折舊的表單也需要花費大量的心力，狀態需要逐一確認。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我們的資產盤點系統主要為企業或組織內部員工便利性所設計。方便職員快速且效率的進行資料更新。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D8A49254-A065-7151-753F-26B6627A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>
            <a:extLst>
              <a:ext uri="{FF2B5EF4-FFF2-40B4-BE49-F238E27FC236}">
                <a16:creationId xmlns:a16="http://schemas.microsoft.com/office/drawing/2014/main" id="{5A373EFA-4ADB-C7A0-1249-895AC0E9A7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系統功能簡介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7" name="Google Shape;827;p100">
            <a:extLst>
              <a:ext uri="{FF2B5EF4-FFF2-40B4-BE49-F238E27FC236}">
                <a16:creationId xmlns:a16="http://schemas.microsoft.com/office/drawing/2014/main" id="{3B6F528F-A16D-B13C-3DC7-79AE99CFFE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字型, 收據, 白色 的圖片&#10;&#10;AI 產生的內容可能不正確。">
            <a:extLst>
              <a:ext uri="{FF2B5EF4-FFF2-40B4-BE49-F238E27FC236}">
                <a16:creationId xmlns:a16="http://schemas.microsoft.com/office/drawing/2014/main" id="{2A662BE3-2BF5-5580-F8C9-3944C6FC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086"/>
            <a:ext cx="9144000" cy="25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0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AEDA1-6E68-944F-363D-8FEAA80A4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收據, 數字 的圖片&#10;&#10;AI 產生的內容可能不正確。">
            <a:extLst>
              <a:ext uri="{FF2B5EF4-FFF2-40B4-BE49-F238E27FC236}">
                <a16:creationId xmlns:a16="http://schemas.microsoft.com/office/drawing/2014/main" id="{E8BD1283-9D3F-BF32-36CD-1CB7C6B4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32983"/>
            <a:ext cx="867848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0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D8F30-1A33-D4DD-CD99-68BACFED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033CE7D8-34DB-AA15-0A61-ABA58215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86" y="0"/>
            <a:ext cx="76732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91F3D298-D54E-6D9B-773C-56427A8B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>
            <a:extLst>
              <a:ext uri="{FF2B5EF4-FFF2-40B4-BE49-F238E27FC236}">
                <a16:creationId xmlns:a16="http://schemas.microsoft.com/office/drawing/2014/main" id="{779107A5-7D23-C7FE-5F48-327B628DDA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系統使用對象</a:t>
            </a:r>
          </a:p>
        </p:txBody>
      </p:sp>
      <p:sp>
        <p:nvSpPr>
          <p:cNvPr id="827" name="Google Shape;827;p100">
            <a:extLst>
              <a:ext uri="{FF2B5EF4-FFF2-40B4-BE49-F238E27FC236}">
                <a16:creationId xmlns:a16="http://schemas.microsoft.com/office/drawing/2014/main" id="{5C3B787C-5A1C-1688-DC57-404A9C0088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-US" altLang="zh-TW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1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333</Words>
  <Application>Microsoft Office PowerPoint</Application>
  <PresentationFormat>如螢幕大小 (16:9)</PresentationFormat>
  <Paragraphs>64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Roboto Condensed Light</vt:lpstr>
      <vt:lpstr>標楷體</vt:lpstr>
      <vt:lpstr>Arial</vt:lpstr>
      <vt:lpstr>Times New Roman</vt:lpstr>
      <vt:lpstr>Squada One</vt:lpstr>
      <vt:lpstr>Livvic</vt:lpstr>
      <vt:lpstr>Fira Sans Extra Condensed Medium</vt:lpstr>
      <vt:lpstr>Tech Startup XL by Slidesgo</vt:lpstr>
      <vt:lpstr>資產盤點系統</vt:lpstr>
      <vt:lpstr>專題的目的</vt:lpstr>
      <vt:lpstr>專題的目的 </vt:lpstr>
      <vt:lpstr>專題的目的</vt:lpstr>
      <vt:lpstr>系統功能簡介</vt:lpstr>
      <vt:lpstr>PowerPoint 簡報</vt:lpstr>
      <vt:lpstr>PowerPoint 簡報</vt:lpstr>
      <vt:lpstr>PowerPoint 簡報</vt:lpstr>
      <vt:lpstr>系統使用對象</vt:lpstr>
      <vt:lpstr>PowerPoint 簡報</vt:lpstr>
      <vt:lpstr>系統特色</vt:lpstr>
      <vt:lpstr>系統特色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資產盤點系統</dc:title>
  <dc:creator>User</dc:creator>
  <cp:lastModifiedBy>楊竣安</cp:lastModifiedBy>
  <cp:revision>20</cp:revision>
  <dcterms:modified xsi:type="dcterms:W3CDTF">2025-03-03T13:04:36Z</dcterms:modified>
</cp:coreProperties>
</file>