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7" r:id="rId1"/>
  </p:sldMasterIdLst>
  <p:notesMasterIdLst>
    <p:notesMasterId r:id="rId12"/>
  </p:notesMasterIdLst>
  <p:sldIdLst>
    <p:sldId id="256" r:id="rId2"/>
    <p:sldId id="259" r:id="rId3"/>
    <p:sldId id="262" r:id="rId4"/>
    <p:sldId id="257" r:id="rId5"/>
    <p:sldId id="347" r:id="rId6"/>
    <p:sldId id="345" r:id="rId7"/>
    <p:sldId id="348" r:id="rId8"/>
    <p:sldId id="344" r:id="rId9"/>
    <p:sldId id="349" r:id="rId10"/>
    <p:sldId id="279" r:id="rId11"/>
  </p:sldIdLst>
  <p:sldSz cx="9144000" cy="5143500" type="screen16x9"/>
  <p:notesSz cx="6858000" cy="9144000"/>
  <p:embeddedFontLst>
    <p:embeddedFont>
      <p:font typeface="Fira Sans Extra Condensed Medium" panose="02020500000000000000" charset="0"/>
      <p:regular r:id="rId13"/>
      <p:bold r:id="rId14"/>
      <p:italic r:id="rId15"/>
      <p:boldItalic r:id="rId16"/>
    </p:embeddedFont>
    <p:embeddedFont>
      <p:font typeface="Livvic" pitchFamily="2" charset="0"/>
      <p:regular r:id="rId17"/>
      <p:bold r:id="rId18"/>
      <p:italic r:id="rId19"/>
      <p:boldItalic r:id="rId20"/>
    </p:embeddedFont>
    <p:embeddedFont>
      <p:font typeface="Roboto Condensed Light" panose="02000000000000000000" pitchFamily="2" charset="0"/>
      <p:regular r:id="rId21"/>
      <p:bold r:id="rId22"/>
      <p:italic r:id="rId23"/>
      <p:boldItalic r:id="rId24"/>
    </p:embeddedFont>
    <p:embeddedFont>
      <p:font typeface="Squada One" panose="02020500000000000000" charset="0"/>
      <p:regular r:id="rId25"/>
    </p:embeddedFont>
    <p:embeddedFont>
      <p:font typeface="標楷體" panose="03000509000000000000" pitchFamily="65" charset="-12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2CD45C-F03F-43C1-90F4-63FDB81975CF}">
  <a:tblStyle styleId="{5B2CD45C-F03F-43C1-90F4-63FDB81975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38" d="100"/>
          <a:sy n="138" d="100"/>
        </p:scale>
        <p:origin x="834" y="114"/>
      </p:cViewPr>
      <p:guideLst/>
    </p:cSldViewPr>
  </p:slideViewPr>
  <p:outlineViewPr>
    <p:cViewPr>
      <p:scale>
        <a:sx n="33" d="100"/>
        <a:sy n="33" d="100"/>
      </p:scale>
      <p:origin x="0" y="-49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9f7b1142c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9f7b1142c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a39e48574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a39e48574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>
          <a:extLst>
            <a:ext uri="{FF2B5EF4-FFF2-40B4-BE49-F238E27FC236}">
              <a16:creationId xmlns:a16="http://schemas.microsoft.com/office/drawing/2014/main" id="{72974FC5-11E8-5C5E-A848-E76BBDB71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a39e485748_0_10:notes">
            <a:extLst>
              <a:ext uri="{FF2B5EF4-FFF2-40B4-BE49-F238E27FC236}">
                <a16:creationId xmlns:a16="http://schemas.microsoft.com/office/drawing/2014/main" id="{91C078A2-9469-BBD4-439A-C6A0AAC57F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a39e485748_0_10:notes">
            <a:extLst>
              <a:ext uri="{FF2B5EF4-FFF2-40B4-BE49-F238E27FC236}">
                <a16:creationId xmlns:a16="http://schemas.microsoft.com/office/drawing/2014/main" id="{DDDFBC3D-16AC-5500-DB93-84579F8011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2088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>
          <a:extLst>
            <a:ext uri="{FF2B5EF4-FFF2-40B4-BE49-F238E27FC236}">
              <a16:creationId xmlns:a16="http://schemas.microsoft.com/office/drawing/2014/main" id="{5BB3323A-869E-E8CC-AF61-C9493DB01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a39e485748_0_10:notes">
            <a:extLst>
              <a:ext uri="{FF2B5EF4-FFF2-40B4-BE49-F238E27FC236}">
                <a16:creationId xmlns:a16="http://schemas.microsoft.com/office/drawing/2014/main" id="{0B865245-602E-31EC-F050-98F4619326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a39e485748_0_10:notes">
            <a:extLst>
              <a:ext uri="{FF2B5EF4-FFF2-40B4-BE49-F238E27FC236}">
                <a16:creationId xmlns:a16="http://schemas.microsoft.com/office/drawing/2014/main" id="{16EDBD37-429D-8421-A665-D1CF58CFB6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866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>
          <a:extLst>
            <a:ext uri="{FF2B5EF4-FFF2-40B4-BE49-F238E27FC236}">
              <a16:creationId xmlns:a16="http://schemas.microsoft.com/office/drawing/2014/main" id="{97694029-A28E-DFD1-A8C9-81FE15034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a39e485748_0_10:notes">
            <a:extLst>
              <a:ext uri="{FF2B5EF4-FFF2-40B4-BE49-F238E27FC236}">
                <a16:creationId xmlns:a16="http://schemas.microsoft.com/office/drawing/2014/main" id="{C5932260-8452-9E8E-2BCF-47BF574A91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a39e485748_0_10:notes">
            <a:extLst>
              <a:ext uri="{FF2B5EF4-FFF2-40B4-BE49-F238E27FC236}">
                <a16:creationId xmlns:a16="http://schemas.microsoft.com/office/drawing/2014/main" id="{B9513512-8076-F9F6-9B63-F03C0CADB2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7904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a39e48574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a39e48574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CUSTOM_36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ctrTitle"/>
          </p:nvPr>
        </p:nvSpPr>
        <p:spPr>
          <a:xfrm>
            <a:off x="657228" y="1778585"/>
            <a:ext cx="1959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657228" y="2252441"/>
            <a:ext cx="19593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ctrTitle" idx="2"/>
          </p:nvPr>
        </p:nvSpPr>
        <p:spPr>
          <a:xfrm>
            <a:off x="693636" y="3580934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3"/>
          </p:nvPr>
        </p:nvSpPr>
        <p:spPr>
          <a:xfrm>
            <a:off x="693636" y="4036206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ctrTitle" idx="4"/>
          </p:nvPr>
        </p:nvSpPr>
        <p:spPr>
          <a:xfrm>
            <a:off x="3207532" y="1784778"/>
            <a:ext cx="1799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5"/>
          </p:nvPr>
        </p:nvSpPr>
        <p:spPr>
          <a:xfrm>
            <a:off x="3188332" y="2252437"/>
            <a:ext cx="18381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ctrTitle" idx="6"/>
          </p:nvPr>
        </p:nvSpPr>
        <p:spPr>
          <a:xfrm>
            <a:off x="3233530" y="358093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7"/>
          </p:nvPr>
        </p:nvSpPr>
        <p:spPr>
          <a:xfrm>
            <a:off x="3157180" y="4036206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ctrTitle" idx="8"/>
          </p:nvPr>
        </p:nvSpPr>
        <p:spPr>
          <a:xfrm>
            <a:off x="579450" y="401450"/>
            <a:ext cx="45930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 idx="9" hasCustomPrompt="1"/>
          </p:nvPr>
        </p:nvSpPr>
        <p:spPr>
          <a:xfrm>
            <a:off x="683628" y="1358010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3" hasCustomPrompt="1"/>
          </p:nvPr>
        </p:nvSpPr>
        <p:spPr>
          <a:xfrm>
            <a:off x="693636" y="3141768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4" hasCustomPrompt="1"/>
          </p:nvPr>
        </p:nvSpPr>
        <p:spPr>
          <a:xfrm>
            <a:off x="3180682" y="1370400"/>
            <a:ext cx="1853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15" hasCustomPrompt="1"/>
          </p:nvPr>
        </p:nvSpPr>
        <p:spPr>
          <a:xfrm>
            <a:off x="3233530" y="314177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195283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76" y="-48298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/>
          <p:nvPr/>
        </p:nvSpPr>
        <p:spPr>
          <a:xfrm>
            <a:off x="3042082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81586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79457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3045130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5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1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>
            <a:spLocks noGrp="1"/>
          </p:cNvSpPr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36" name="Google Shape;23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 txBox="1">
            <a:spLocks noGrp="1"/>
          </p:cNvSpPr>
          <p:nvPr>
            <p:ph type="subTitle" idx="1"/>
          </p:nvPr>
        </p:nvSpPr>
        <p:spPr>
          <a:xfrm>
            <a:off x="1638300" y="3524733"/>
            <a:ext cx="1381200" cy="8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0"/>
          <p:cNvSpPr txBox="1">
            <a:spLocks noGrp="1"/>
          </p:cNvSpPr>
          <p:nvPr>
            <p:ph type="subTitle" idx="2"/>
          </p:nvPr>
        </p:nvSpPr>
        <p:spPr>
          <a:xfrm>
            <a:off x="3104700" y="3514233"/>
            <a:ext cx="13971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0"/>
          <p:cNvSpPr txBox="1">
            <a:spLocks noGrp="1"/>
          </p:cNvSpPr>
          <p:nvPr>
            <p:ph type="subTitle" idx="3"/>
          </p:nvPr>
        </p:nvSpPr>
        <p:spPr>
          <a:xfrm>
            <a:off x="4571100" y="3511408"/>
            <a:ext cx="13812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subTitle" idx="4"/>
          </p:nvPr>
        </p:nvSpPr>
        <p:spPr>
          <a:xfrm>
            <a:off x="6023400" y="3529870"/>
            <a:ext cx="13971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0"/>
          <p:cNvSpPr txBox="1">
            <a:spLocks noGrp="1"/>
          </p:cNvSpPr>
          <p:nvPr>
            <p:ph type="subTitle" idx="5"/>
          </p:nvPr>
        </p:nvSpPr>
        <p:spPr>
          <a:xfrm>
            <a:off x="1638300" y="3196233"/>
            <a:ext cx="13971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subTitle" idx="6"/>
          </p:nvPr>
        </p:nvSpPr>
        <p:spPr>
          <a:xfrm>
            <a:off x="3104700" y="3196233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3" name="Google Shape;243;p30"/>
          <p:cNvSpPr txBox="1">
            <a:spLocks noGrp="1"/>
          </p:cNvSpPr>
          <p:nvPr>
            <p:ph type="subTitle" idx="7"/>
          </p:nvPr>
        </p:nvSpPr>
        <p:spPr>
          <a:xfrm>
            <a:off x="4571999" y="3196233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4" name="Google Shape;244;p30"/>
          <p:cNvSpPr txBox="1">
            <a:spLocks noGrp="1"/>
          </p:cNvSpPr>
          <p:nvPr>
            <p:ph type="subTitle" idx="8"/>
          </p:nvPr>
        </p:nvSpPr>
        <p:spPr>
          <a:xfrm>
            <a:off x="6037498" y="3196233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086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0" r:id="rId5"/>
    <p:sldLayoutId id="2147483696" r:id="rId6"/>
    <p:sldLayoutId id="2147483709" r:id="rId7"/>
    <p:sldLayoutId id="2147483710" r:id="rId8"/>
    <p:sldLayoutId id="214748373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4"/>
          <p:cNvSpPr txBox="1">
            <a:spLocks noGrp="1"/>
          </p:cNvSpPr>
          <p:nvPr>
            <p:ph type="title"/>
          </p:nvPr>
        </p:nvSpPr>
        <p:spPr>
          <a:xfrm>
            <a:off x="457200" y="231630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n>
                  <a:solidFill>
                    <a:schemeClr val="tx1"/>
                  </a:solidFill>
                </a:ln>
                <a:latin typeface="標楷體" panose="03000509000000000000" pitchFamily="65" charset="-120"/>
                <a:ea typeface="標楷體" panose="03000509000000000000" pitchFamily="65" charset="-120"/>
              </a:rPr>
              <a:t>資產盤點系統</a:t>
            </a:r>
            <a:endParaRPr dirty="0">
              <a:ln>
                <a:solidFill>
                  <a:schemeClr val="tx1"/>
                </a:solidFill>
              </a:ln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66" name="Google Shape;766;p94"/>
          <p:cNvSpPr txBox="1">
            <a:spLocks noGrp="1"/>
          </p:cNvSpPr>
          <p:nvPr>
            <p:ph type="subTitle" idx="1"/>
          </p:nvPr>
        </p:nvSpPr>
        <p:spPr>
          <a:xfrm>
            <a:off x="-311727" y="4725600"/>
            <a:ext cx="1981125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¾</a:t>
            </a:r>
            <a:r>
              <a:rPr lang="zh-TW" altLang="en-US" sz="1400" dirty="0"/>
              <a:t> 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第一組報告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Google Shape;766;p94">
            <a:extLst>
              <a:ext uri="{FF2B5EF4-FFF2-40B4-BE49-F238E27FC236}">
                <a16:creationId xmlns:a16="http://schemas.microsoft.com/office/drawing/2014/main" id="{0B6B30F1-15B5-13FD-64D3-6B54BF3CC15B}"/>
              </a:ext>
            </a:extLst>
          </p:cNvPr>
          <p:cNvSpPr txBox="1">
            <a:spLocks/>
          </p:cNvSpPr>
          <p:nvPr/>
        </p:nvSpPr>
        <p:spPr>
          <a:xfrm>
            <a:off x="4121727" y="3581400"/>
            <a:ext cx="4301837" cy="131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r">
              <a:buClr>
                <a:schemeClr val="dk1"/>
              </a:buClr>
              <a:buSzPts val="1100"/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指導老師：吳雅鈴 教授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r">
              <a:buClr>
                <a:schemeClr val="dk1"/>
              </a:buClr>
              <a:buSzPts val="1100"/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組員：陳庭浩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/411630519</a:t>
            </a:r>
          </a:p>
          <a:p>
            <a:pPr marL="0" indent="0" algn="r">
              <a:buClr>
                <a:schemeClr val="dk1"/>
              </a:buClr>
              <a:buSzPts val="1100"/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林峰彬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/411630279</a:t>
            </a:r>
          </a:p>
          <a:p>
            <a:pPr marL="0" indent="0" algn="r">
              <a:buClr>
                <a:schemeClr val="dk1"/>
              </a:buClr>
              <a:buSzPts val="1100"/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廖則宇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/411630543</a:t>
            </a:r>
          </a:p>
          <a:p>
            <a:pPr marL="0" indent="0" algn="r">
              <a:buClr>
                <a:schemeClr val="dk1"/>
              </a:buClr>
              <a:buSzPts val="1100"/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戴侑玲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/411630931</a:t>
            </a:r>
          </a:p>
          <a:p>
            <a:pPr marL="0" indent="0" algn="r">
              <a:buClr>
                <a:schemeClr val="dk1"/>
              </a:buClr>
              <a:buSzPts val="1100"/>
            </a:pP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r">
              <a:buClr>
                <a:schemeClr val="dk1"/>
              </a:buClr>
              <a:buSzPts val="1100"/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楊竣安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/411631053</a:t>
            </a:r>
          </a:p>
          <a:p>
            <a:pPr marL="0" indent="0" algn="r">
              <a:buClr>
                <a:schemeClr val="dk1"/>
              </a:buClr>
              <a:buSzPts val="1100"/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陳奕嘉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/411631384</a:t>
            </a:r>
          </a:p>
          <a:p>
            <a:pPr marL="0" indent="0" algn="r">
              <a:buClr>
                <a:schemeClr val="dk1"/>
              </a:buClr>
              <a:buSzPts val="1100"/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王鼎元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/413638031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117"/>
          <p:cNvSpPr/>
          <p:nvPr/>
        </p:nvSpPr>
        <p:spPr>
          <a:xfrm>
            <a:off x="3247580" y="1889638"/>
            <a:ext cx="1095440" cy="947759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117"/>
          <p:cNvSpPr/>
          <p:nvPr/>
        </p:nvSpPr>
        <p:spPr>
          <a:xfrm>
            <a:off x="3349327" y="1978893"/>
            <a:ext cx="891903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117"/>
          <p:cNvSpPr/>
          <p:nvPr/>
        </p:nvSpPr>
        <p:spPr>
          <a:xfrm>
            <a:off x="3349327" y="1978893"/>
            <a:ext cx="891903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117"/>
          <p:cNvSpPr/>
          <p:nvPr/>
        </p:nvSpPr>
        <p:spPr>
          <a:xfrm>
            <a:off x="3349327" y="1976908"/>
            <a:ext cx="891903" cy="773211"/>
          </a:xfrm>
          <a:custGeom>
            <a:avLst/>
            <a:gdLst/>
            <a:ahLst/>
            <a:cxnLst/>
            <a:rect l="l" t="t" r="r" b="b"/>
            <a:pathLst>
              <a:path w="26060" h="22592" extrusionOk="0">
                <a:moveTo>
                  <a:pt x="18160" y="2420"/>
                </a:moveTo>
                <a:lnTo>
                  <a:pt x="23262" y="11296"/>
                </a:lnTo>
                <a:lnTo>
                  <a:pt x="18160" y="20157"/>
                </a:lnTo>
                <a:lnTo>
                  <a:pt x="7900" y="20157"/>
                </a:lnTo>
                <a:lnTo>
                  <a:pt x="2799" y="11296"/>
                </a:lnTo>
                <a:lnTo>
                  <a:pt x="7900" y="2420"/>
                </a:lnTo>
                <a:close/>
                <a:moveTo>
                  <a:pt x="6501" y="1"/>
                </a:moveTo>
                <a:lnTo>
                  <a:pt x="1" y="11296"/>
                </a:lnTo>
                <a:lnTo>
                  <a:pt x="6501" y="22591"/>
                </a:lnTo>
                <a:lnTo>
                  <a:pt x="19560" y="22591"/>
                </a:lnTo>
                <a:lnTo>
                  <a:pt x="26060" y="11296"/>
                </a:lnTo>
                <a:lnTo>
                  <a:pt x="19560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117"/>
          <p:cNvSpPr/>
          <p:nvPr/>
        </p:nvSpPr>
        <p:spPr>
          <a:xfrm>
            <a:off x="4714005" y="1889638"/>
            <a:ext cx="1095440" cy="947759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117"/>
          <p:cNvSpPr/>
          <p:nvPr/>
        </p:nvSpPr>
        <p:spPr>
          <a:xfrm>
            <a:off x="4815752" y="1978893"/>
            <a:ext cx="891903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117"/>
          <p:cNvSpPr/>
          <p:nvPr/>
        </p:nvSpPr>
        <p:spPr>
          <a:xfrm>
            <a:off x="4815752" y="1978893"/>
            <a:ext cx="891903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117"/>
          <p:cNvSpPr/>
          <p:nvPr/>
        </p:nvSpPr>
        <p:spPr>
          <a:xfrm>
            <a:off x="4815752" y="1976908"/>
            <a:ext cx="891903" cy="773211"/>
          </a:xfrm>
          <a:custGeom>
            <a:avLst/>
            <a:gdLst/>
            <a:ahLst/>
            <a:cxnLst/>
            <a:rect l="l" t="t" r="r" b="b"/>
            <a:pathLst>
              <a:path w="26060" h="22592" extrusionOk="0">
                <a:moveTo>
                  <a:pt x="18160" y="2420"/>
                </a:moveTo>
                <a:lnTo>
                  <a:pt x="23262" y="11296"/>
                </a:lnTo>
                <a:lnTo>
                  <a:pt x="18160" y="20157"/>
                </a:lnTo>
                <a:lnTo>
                  <a:pt x="7900" y="20157"/>
                </a:lnTo>
                <a:lnTo>
                  <a:pt x="2799" y="11296"/>
                </a:lnTo>
                <a:lnTo>
                  <a:pt x="7900" y="2420"/>
                </a:lnTo>
                <a:close/>
                <a:moveTo>
                  <a:pt x="6501" y="1"/>
                </a:moveTo>
                <a:lnTo>
                  <a:pt x="1" y="11296"/>
                </a:lnTo>
                <a:lnTo>
                  <a:pt x="6501" y="22591"/>
                </a:lnTo>
                <a:lnTo>
                  <a:pt x="19560" y="22591"/>
                </a:lnTo>
                <a:lnTo>
                  <a:pt x="26060" y="11296"/>
                </a:lnTo>
                <a:lnTo>
                  <a:pt x="19560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117"/>
          <p:cNvSpPr/>
          <p:nvPr/>
        </p:nvSpPr>
        <p:spPr>
          <a:xfrm>
            <a:off x="6180430" y="1889638"/>
            <a:ext cx="1095440" cy="947759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117"/>
          <p:cNvSpPr/>
          <p:nvPr/>
        </p:nvSpPr>
        <p:spPr>
          <a:xfrm>
            <a:off x="6282177" y="1978893"/>
            <a:ext cx="891903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117"/>
          <p:cNvSpPr/>
          <p:nvPr/>
        </p:nvSpPr>
        <p:spPr>
          <a:xfrm>
            <a:off x="6282177" y="1978893"/>
            <a:ext cx="891903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117"/>
          <p:cNvSpPr/>
          <p:nvPr/>
        </p:nvSpPr>
        <p:spPr>
          <a:xfrm>
            <a:off x="6282177" y="1976908"/>
            <a:ext cx="891903" cy="773211"/>
          </a:xfrm>
          <a:custGeom>
            <a:avLst/>
            <a:gdLst/>
            <a:ahLst/>
            <a:cxnLst/>
            <a:rect l="l" t="t" r="r" b="b"/>
            <a:pathLst>
              <a:path w="26060" h="22592" extrusionOk="0">
                <a:moveTo>
                  <a:pt x="18160" y="2420"/>
                </a:moveTo>
                <a:lnTo>
                  <a:pt x="23262" y="11296"/>
                </a:lnTo>
                <a:lnTo>
                  <a:pt x="18160" y="20157"/>
                </a:lnTo>
                <a:lnTo>
                  <a:pt x="7900" y="20157"/>
                </a:lnTo>
                <a:lnTo>
                  <a:pt x="2799" y="11296"/>
                </a:lnTo>
                <a:lnTo>
                  <a:pt x="7900" y="2420"/>
                </a:lnTo>
                <a:close/>
                <a:moveTo>
                  <a:pt x="6501" y="1"/>
                </a:moveTo>
                <a:lnTo>
                  <a:pt x="1" y="11296"/>
                </a:lnTo>
                <a:lnTo>
                  <a:pt x="6501" y="22591"/>
                </a:lnTo>
                <a:lnTo>
                  <a:pt x="19560" y="22591"/>
                </a:lnTo>
                <a:lnTo>
                  <a:pt x="26060" y="11296"/>
                </a:lnTo>
                <a:lnTo>
                  <a:pt x="19560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117"/>
          <p:cNvSpPr/>
          <p:nvPr/>
        </p:nvSpPr>
        <p:spPr>
          <a:xfrm>
            <a:off x="1781155" y="1889638"/>
            <a:ext cx="1095440" cy="947759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117"/>
          <p:cNvSpPr/>
          <p:nvPr/>
        </p:nvSpPr>
        <p:spPr>
          <a:xfrm>
            <a:off x="1882902" y="1978893"/>
            <a:ext cx="891904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117"/>
          <p:cNvSpPr/>
          <p:nvPr/>
        </p:nvSpPr>
        <p:spPr>
          <a:xfrm>
            <a:off x="1882902" y="1978893"/>
            <a:ext cx="891904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117"/>
          <p:cNvSpPr/>
          <p:nvPr/>
        </p:nvSpPr>
        <p:spPr>
          <a:xfrm>
            <a:off x="1882902" y="1976908"/>
            <a:ext cx="891904" cy="773211"/>
          </a:xfrm>
          <a:custGeom>
            <a:avLst/>
            <a:gdLst/>
            <a:ahLst/>
            <a:cxnLst/>
            <a:rect l="l" t="t" r="r" b="b"/>
            <a:pathLst>
              <a:path w="26060" h="22592" extrusionOk="0">
                <a:moveTo>
                  <a:pt x="18160" y="2420"/>
                </a:moveTo>
                <a:lnTo>
                  <a:pt x="23262" y="11296"/>
                </a:lnTo>
                <a:lnTo>
                  <a:pt x="18160" y="20157"/>
                </a:lnTo>
                <a:lnTo>
                  <a:pt x="7900" y="20157"/>
                </a:lnTo>
                <a:lnTo>
                  <a:pt x="2799" y="11296"/>
                </a:lnTo>
                <a:lnTo>
                  <a:pt x="7900" y="2420"/>
                </a:lnTo>
                <a:close/>
                <a:moveTo>
                  <a:pt x="6501" y="1"/>
                </a:moveTo>
                <a:lnTo>
                  <a:pt x="1" y="11296"/>
                </a:lnTo>
                <a:lnTo>
                  <a:pt x="6501" y="22591"/>
                </a:lnTo>
                <a:lnTo>
                  <a:pt x="19560" y="22591"/>
                </a:lnTo>
                <a:lnTo>
                  <a:pt x="26060" y="11296"/>
                </a:lnTo>
                <a:lnTo>
                  <a:pt x="19560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117"/>
          <p:cNvSpPr txBox="1">
            <a:spLocks noGrp="1"/>
          </p:cNvSpPr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系統特色</a:t>
            </a:r>
            <a:endParaRPr dirty="0"/>
          </a:p>
        </p:txBody>
      </p:sp>
      <p:sp>
        <p:nvSpPr>
          <p:cNvPr id="1029" name="Google Shape;1029;p117"/>
          <p:cNvSpPr txBox="1">
            <a:spLocks noGrp="1"/>
          </p:cNvSpPr>
          <p:nvPr>
            <p:ph type="subTitle" idx="1"/>
          </p:nvPr>
        </p:nvSpPr>
        <p:spPr>
          <a:xfrm>
            <a:off x="1515783" y="3524733"/>
            <a:ext cx="1571727" cy="116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直覺式操作，減少學習成本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支援多設備（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PC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、手機、平板）</a:t>
            </a:r>
            <a:endParaRPr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30" name="Google Shape;1030;p117"/>
          <p:cNvSpPr txBox="1">
            <a:spLocks noGrp="1"/>
          </p:cNvSpPr>
          <p:nvPr>
            <p:ph type="subTitle" idx="2"/>
          </p:nvPr>
        </p:nvSpPr>
        <p:spPr>
          <a:xfrm>
            <a:off x="3018642" y="3511408"/>
            <a:ext cx="1609305" cy="1322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800"/>
              </a:spcAft>
              <a:buClr>
                <a:schemeClr val="dk1"/>
              </a:buClr>
              <a:buSzPts val="1100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生成折舊報表，確保財務部門無需額外計算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spcAft>
                <a:spcPts val="800"/>
              </a:spcAft>
              <a:buClr>
                <a:schemeClr val="dk1"/>
              </a:buClr>
              <a:buSzPts val="1100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自動發送至財務部門，提升作業效率</a:t>
            </a:r>
            <a:endParaRPr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31" name="Google Shape;1031;p117"/>
          <p:cNvSpPr txBox="1">
            <a:spLocks noGrp="1"/>
          </p:cNvSpPr>
          <p:nvPr>
            <p:ph type="subTitle" idx="3"/>
          </p:nvPr>
        </p:nvSpPr>
        <p:spPr>
          <a:xfrm>
            <a:off x="4571100" y="3511408"/>
            <a:ext cx="13812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800"/>
              </a:spcAft>
              <a:buClr>
                <a:schemeClr val="dk1"/>
              </a:buClr>
              <a:buSzPts val="1100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提供即時資產概況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spcAft>
                <a:spcPts val="800"/>
              </a:spcAft>
              <a:buClr>
                <a:schemeClr val="dk1"/>
              </a:buClr>
              <a:buSzPts val="1100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支援導出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Excel/PDF</a:t>
            </a:r>
          </a:p>
          <a:p>
            <a:pPr marL="0" lvl="0" indent="0">
              <a:spcAft>
                <a:spcPts val="800"/>
              </a:spcAft>
              <a:buClr>
                <a:schemeClr val="dk1"/>
              </a:buClr>
              <a:buSzPts val="1100"/>
            </a:pP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32" name="Google Shape;1032;p117"/>
          <p:cNvSpPr txBox="1">
            <a:spLocks noGrp="1"/>
          </p:cNvSpPr>
          <p:nvPr>
            <p:ph type="subTitle" idx="4"/>
          </p:nvPr>
        </p:nvSpPr>
        <p:spPr>
          <a:xfrm>
            <a:off x="6023400" y="3529870"/>
            <a:ext cx="13971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變更資產狀態時留存紀錄，確保審計可追蹤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33" name="Google Shape;1033;p117"/>
          <p:cNvSpPr txBox="1">
            <a:spLocks noGrp="1"/>
          </p:cNvSpPr>
          <p:nvPr>
            <p:ph type="subTitle" idx="5"/>
          </p:nvPr>
        </p:nvSpPr>
        <p:spPr>
          <a:xfrm>
            <a:off x="1638300" y="3196233"/>
            <a:ext cx="13971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人性化</a:t>
            </a:r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UI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34" name="Google Shape;1034;p117"/>
          <p:cNvSpPr txBox="1">
            <a:spLocks noGrp="1"/>
          </p:cNvSpPr>
          <p:nvPr>
            <p:ph type="subTitle" idx="6"/>
          </p:nvPr>
        </p:nvSpPr>
        <p:spPr>
          <a:xfrm>
            <a:off x="3104700" y="3196233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自動報表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35" name="Google Shape;1035;p117"/>
          <p:cNvSpPr txBox="1">
            <a:spLocks noGrp="1"/>
          </p:cNvSpPr>
          <p:nvPr>
            <p:ph type="subTitle" idx="7"/>
          </p:nvPr>
        </p:nvSpPr>
        <p:spPr>
          <a:xfrm>
            <a:off x="4571999" y="3196233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支援輸出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36" name="Google Shape;1036;p117"/>
          <p:cNvSpPr txBox="1">
            <a:spLocks noGrp="1"/>
          </p:cNvSpPr>
          <p:nvPr>
            <p:ph type="subTitle" idx="8"/>
          </p:nvPr>
        </p:nvSpPr>
        <p:spPr>
          <a:xfrm>
            <a:off x="6037498" y="3196233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紀錄信息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37" name="Google Shape;1037;p117"/>
          <p:cNvSpPr txBox="1"/>
          <p:nvPr/>
        </p:nvSpPr>
        <p:spPr>
          <a:xfrm>
            <a:off x="1936500" y="2075438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UI</a:t>
            </a:r>
            <a:endParaRPr sz="2400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038" name="Google Shape;1038;p117"/>
          <p:cNvSpPr txBox="1"/>
          <p:nvPr/>
        </p:nvSpPr>
        <p:spPr>
          <a:xfrm>
            <a:off x="3402878" y="2103784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chemeClr val="lt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quada One"/>
                <a:sym typeface="Squada One"/>
              </a:rPr>
              <a:t>表單</a:t>
            </a:r>
            <a:endParaRPr sz="1800" b="1" dirty="0">
              <a:solidFill>
                <a:schemeClr val="lt1"/>
              </a:solidFill>
              <a:latin typeface="標楷體" panose="03000509000000000000" pitchFamily="65" charset="-120"/>
              <a:ea typeface="標楷體" panose="03000509000000000000" pitchFamily="65" charset="-120"/>
              <a:cs typeface="Squada One"/>
              <a:sym typeface="Squada One"/>
            </a:endParaRPr>
          </a:p>
        </p:txBody>
      </p:sp>
      <p:sp>
        <p:nvSpPr>
          <p:cNvPr id="1039" name="Google Shape;1039;p117"/>
          <p:cNvSpPr txBox="1"/>
          <p:nvPr/>
        </p:nvSpPr>
        <p:spPr>
          <a:xfrm>
            <a:off x="4869300" y="2110333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chemeClr val="lt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quada One"/>
                <a:sym typeface="Squada One"/>
              </a:rPr>
              <a:t>報表</a:t>
            </a:r>
            <a:endParaRPr sz="1800" b="1" dirty="0">
              <a:solidFill>
                <a:schemeClr val="lt1"/>
              </a:solidFill>
              <a:latin typeface="標楷體" panose="03000509000000000000" pitchFamily="65" charset="-120"/>
              <a:ea typeface="標楷體" panose="03000509000000000000" pitchFamily="65" charset="-120"/>
              <a:cs typeface="Squada One"/>
              <a:sym typeface="Squada One"/>
            </a:endParaRPr>
          </a:p>
        </p:txBody>
      </p:sp>
      <p:sp>
        <p:nvSpPr>
          <p:cNvPr id="1040" name="Google Shape;1040;p117"/>
          <p:cNvSpPr txBox="1"/>
          <p:nvPr/>
        </p:nvSpPr>
        <p:spPr>
          <a:xfrm>
            <a:off x="6329550" y="2110333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chemeClr val="lt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quada One"/>
                <a:sym typeface="Squada One"/>
              </a:rPr>
              <a:t>管理</a:t>
            </a:r>
            <a:endParaRPr sz="1800" b="1" dirty="0">
              <a:solidFill>
                <a:schemeClr val="lt1"/>
              </a:solidFill>
              <a:latin typeface="標楷體" panose="03000509000000000000" pitchFamily="65" charset="-120"/>
              <a:ea typeface="標楷體" panose="03000509000000000000" pitchFamily="65" charset="-120"/>
              <a:cs typeface="Squada One"/>
              <a:sym typeface="Squada One"/>
            </a:endParaRPr>
          </a:p>
        </p:txBody>
      </p:sp>
      <p:cxnSp>
        <p:nvCxnSpPr>
          <p:cNvPr id="1041" name="Google Shape;1041;p117"/>
          <p:cNvCxnSpPr/>
          <p:nvPr/>
        </p:nvCxnSpPr>
        <p:spPr>
          <a:xfrm>
            <a:off x="3795750" y="2832225"/>
            <a:ext cx="0" cy="282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042" name="Google Shape;1042;p117"/>
          <p:cNvCxnSpPr/>
          <p:nvPr/>
        </p:nvCxnSpPr>
        <p:spPr>
          <a:xfrm>
            <a:off x="5262600" y="2832225"/>
            <a:ext cx="0" cy="282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043" name="Google Shape;1043;p117"/>
          <p:cNvCxnSpPr/>
          <p:nvPr/>
        </p:nvCxnSpPr>
        <p:spPr>
          <a:xfrm>
            <a:off x="6728025" y="2832225"/>
            <a:ext cx="0" cy="282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044" name="Google Shape;1044;p117"/>
          <p:cNvCxnSpPr/>
          <p:nvPr/>
        </p:nvCxnSpPr>
        <p:spPr>
          <a:xfrm>
            <a:off x="2328900" y="2832225"/>
            <a:ext cx="0" cy="282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97"/>
          <p:cNvSpPr txBox="1">
            <a:spLocks noGrp="1"/>
          </p:cNvSpPr>
          <p:nvPr>
            <p:ph type="ctrTitle"/>
          </p:nvPr>
        </p:nvSpPr>
        <p:spPr>
          <a:xfrm>
            <a:off x="657228" y="2147437"/>
            <a:ext cx="1959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專題的目的</a:t>
            </a:r>
            <a:endParaRPr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98" name="Google Shape;798;p97"/>
          <p:cNvSpPr txBox="1">
            <a:spLocks noGrp="1"/>
          </p:cNvSpPr>
          <p:nvPr>
            <p:ph type="ctrTitle" idx="2"/>
          </p:nvPr>
        </p:nvSpPr>
        <p:spPr>
          <a:xfrm>
            <a:off x="683628" y="3927297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系統使用對象</a:t>
            </a:r>
            <a:endParaRPr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00" name="Google Shape;800;p97"/>
          <p:cNvSpPr txBox="1">
            <a:spLocks noGrp="1"/>
          </p:cNvSpPr>
          <p:nvPr>
            <p:ph type="ctrTitle" idx="4"/>
          </p:nvPr>
        </p:nvSpPr>
        <p:spPr>
          <a:xfrm>
            <a:off x="3207532" y="2147437"/>
            <a:ext cx="1799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系統功能簡介</a:t>
            </a:r>
            <a:endParaRPr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02" name="Google Shape;802;p97"/>
          <p:cNvSpPr txBox="1">
            <a:spLocks noGrp="1"/>
          </p:cNvSpPr>
          <p:nvPr>
            <p:ph type="ctrTitle" idx="6"/>
          </p:nvPr>
        </p:nvSpPr>
        <p:spPr>
          <a:xfrm>
            <a:off x="3233530" y="392729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系統特色</a:t>
            </a:r>
            <a:endParaRPr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04" name="Google Shape;804;p97"/>
          <p:cNvSpPr txBox="1">
            <a:spLocks noGrp="1"/>
          </p:cNvSpPr>
          <p:nvPr>
            <p:ph type="ctrTitle" idx="8"/>
          </p:nvPr>
        </p:nvSpPr>
        <p:spPr>
          <a:xfrm>
            <a:off x="579450" y="401450"/>
            <a:ext cx="45930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緒論</a:t>
            </a:r>
            <a:endParaRPr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05" name="Google Shape;805;p97"/>
          <p:cNvSpPr txBox="1">
            <a:spLocks noGrp="1"/>
          </p:cNvSpPr>
          <p:nvPr>
            <p:ph type="title" idx="9"/>
          </p:nvPr>
        </p:nvSpPr>
        <p:spPr>
          <a:xfrm>
            <a:off x="683628" y="1358010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06" name="Google Shape;806;p97"/>
          <p:cNvSpPr txBox="1">
            <a:spLocks noGrp="1"/>
          </p:cNvSpPr>
          <p:nvPr>
            <p:ph type="title" idx="13"/>
          </p:nvPr>
        </p:nvSpPr>
        <p:spPr>
          <a:xfrm>
            <a:off x="693636" y="3141768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07" name="Google Shape;807;p97"/>
          <p:cNvSpPr txBox="1">
            <a:spLocks noGrp="1"/>
          </p:cNvSpPr>
          <p:nvPr>
            <p:ph type="title" idx="14"/>
          </p:nvPr>
        </p:nvSpPr>
        <p:spPr>
          <a:xfrm>
            <a:off x="3180682" y="1370400"/>
            <a:ext cx="1853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08" name="Google Shape;808;p97"/>
          <p:cNvSpPr txBox="1">
            <a:spLocks noGrp="1"/>
          </p:cNvSpPr>
          <p:nvPr>
            <p:ph type="title" idx="15"/>
          </p:nvPr>
        </p:nvSpPr>
        <p:spPr>
          <a:xfrm>
            <a:off x="3233530" y="314177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00"/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專題的目的</a:t>
            </a:r>
            <a:endParaRPr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27" name="Google Shape;827;p100"/>
          <p:cNvSpPr txBox="1">
            <a:spLocks noGrp="1"/>
          </p:cNvSpPr>
          <p:nvPr>
            <p:ph type="title" idx="2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95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專題的目的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72" name="Google Shape;772;p95"/>
          <p:cNvSpPr txBox="1">
            <a:spLocks noGrp="1"/>
          </p:cNvSpPr>
          <p:nvPr>
            <p:ph type="subTitle" idx="1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簡述專題的主要內容</a:t>
            </a:r>
            <a:r>
              <a:rPr lang="en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現在部分企業所使用的資產系統仍舊簡陋而且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UI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缺乏人性化設計，步驟繁瑣且冗長，甚至有些企業成使用著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Excel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表單進行統計。並且若是需要進行報廢處理，向財務申請折舊的表單也需要花費大量的心力，狀態需要逐一確認。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我們的資產盤點系統主要為企業或組織內部員工便利性所設計。方便職員快速且效率的進行資料更新。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>
          <a:extLst>
            <a:ext uri="{FF2B5EF4-FFF2-40B4-BE49-F238E27FC236}">
              <a16:creationId xmlns:a16="http://schemas.microsoft.com/office/drawing/2014/main" id="{D8A49254-A065-7151-753F-26B6627A9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00">
            <a:extLst>
              <a:ext uri="{FF2B5EF4-FFF2-40B4-BE49-F238E27FC236}">
                <a16:creationId xmlns:a16="http://schemas.microsoft.com/office/drawing/2014/main" id="{5A373EFA-4ADB-C7A0-1249-895AC0E9A7A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系統功能簡介</a:t>
            </a:r>
            <a:endParaRPr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27" name="Google Shape;827;p100">
            <a:extLst>
              <a:ext uri="{FF2B5EF4-FFF2-40B4-BE49-F238E27FC236}">
                <a16:creationId xmlns:a16="http://schemas.microsoft.com/office/drawing/2014/main" id="{3B6F528F-A16D-B13C-3DC7-79AE99CFFE4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</a:t>
            </a:r>
            <a:r>
              <a:rPr lang="en-US" altLang="zh-TW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876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450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>
          <a:extLst>
            <a:ext uri="{FF2B5EF4-FFF2-40B4-BE49-F238E27FC236}">
              <a16:creationId xmlns:a16="http://schemas.microsoft.com/office/drawing/2014/main" id="{91F3D298-D54E-6D9B-773C-56427A8B1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00">
            <a:extLst>
              <a:ext uri="{FF2B5EF4-FFF2-40B4-BE49-F238E27FC236}">
                <a16:creationId xmlns:a16="http://schemas.microsoft.com/office/drawing/2014/main" id="{779107A5-7D23-C7FE-5F48-327B628DDAF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系統使用對象</a:t>
            </a:r>
          </a:p>
        </p:txBody>
      </p:sp>
      <p:sp>
        <p:nvSpPr>
          <p:cNvPr id="827" name="Google Shape;827;p100">
            <a:extLst>
              <a:ext uri="{FF2B5EF4-FFF2-40B4-BE49-F238E27FC236}">
                <a16:creationId xmlns:a16="http://schemas.microsoft.com/office/drawing/2014/main" id="{5C3B787C-5A1C-1688-DC57-404A9C00888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</a:t>
            </a:r>
            <a:r>
              <a:rPr lang="en-US" altLang="zh-TW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018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7194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>
          <a:extLst>
            <a:ext uri="{FF2B5EF4-FFF2-40B4-BE49-F238E27FC236}">
              <a16:creationId xmlns:a16="http://schemas.microsoft.com/office/drawing/2014/main" id="{A0914E53-C64B-5C3C-85E8-12E4A5078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00">
            <a:extLst>
              <a:ext uri="{FF2B5EF4-FFF2-40B4-BE49-F238E27FC236}">
                <a16:creationId xmlns:a16="http://schemas.microsoft.com/office/drawing/2014/main" id="{9925DCFC-6475-7A40-101F-A81864CF4C3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系統特色</a:t>
            </a:r>
          </a:p>
        </p:txBody>
      </p:sp>
      <p:sp>
        <p:nvSpPr>
          <p:cNvPr id="827" name="Google Shape;827;p100">
            <a:extLst>
              <a:ext uri="{FF2B5EF4-FFF2-40B4-BE49-F238E27FC236}">
                <a16:creationId xmlns:a16="http://schemas.microsoft.com/office/drawing/2014/main" id="{DE779ADD-BFAE-2404-E289-8114CE3BCDF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</a:t>
            </a:r>
            <a:r>
              <a:rPr lang="en-US" altLang="zh-TW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975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240</Words>
  <Application>Microsoft Office PowerPoint</Application>
  <PresentationFormat>如螢幕大小 (16:9)</PresentationFormat>
  <Paragraphs>50</Paragraphs>
  <Slides>10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Squada One</vt:lpstr>
      <vt:lpstr>Livvic</vt:lpstr>
      <vt:lpstr>Arial</vt:lpstr>
      <vt:lpstr>Times New Roman</vt:lpstr>
      <vt:lpstr>Fira Sans Extra Condensed Medium</vt:lpstr>
      <vt:lpstr>Roboto Condensed Light</vt:lpstr>
      <vt:lpstr>標楷體</vt:lpstr>
      <vt:lpstr>Tech Startup XL by Slidesgo</vt:lpstr>
      <vt:lpstr>資產盤點系統</vt:lpstr>
      <vt:lpstr>專題的目的</vt:lpstr>
      <vt:lpstr>專題的目的 </vt:lpstr>
      <vt:lpstr>專題的目的</vt:lpstr>
      <vt:lpstr>系統功能簡介</vt:lpstr>
      <vt:lpstr>PowerPoint 簡報</vt:lpstr>
      <vt:lpstr>系統使用對象</vt:lpstr>
      <vt:lpstr>PowerPoint 簡報</vt:lpstr>
      <vt:lpstr>系統特色</vt:lpstr>
      <vt:lpstr>系統特色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Blagonfox Blagonfox</cp:lastModifiedBy>
  <cp:revision>16</cp:revision>
  <dcterms:modified xsi:type="dcterms:W3CDTF">2025-03-03T11:53:46Z</dcterms:modified>
</cp:coreProperties>
</file>