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0C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4BB846-786B-4D03-9AFF-80E3FBD5DE7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F0C7B98-CBE5-46CF-8457-B4FD6155B58C}">
      <dgm:prSet/>
      <dgm:spPr/>
      <dgm:t>
        <a:bodyPr/>
        <a:lstStyle/>
        <a:p>
          <a:r>
            <a:rPr lang="zh-TW" dirty="0">
              <a:latin typeface="Microsoft YaHei Light" panose="020B0502040204020203" pitchFamily="34" charset="-122"/>
              <a:ea typeface="Microsoft YaHei Light" panose="020B0502040204020203" pitchFamily="34" charset="-122"/>
            </a:rPr>
            <a:t>第一階段</a:t>
          </a:r>
          <a:r>
            <a:rPr lang="en-US" dirty="0">
              <a:latin typeface="Microsoft YaHei Light" panose="020B0502040204020203" pitchFamily="34" charset="-122"/>
              <a:ea typeface="Microsoft YaHei Light" panose="020B0502040204020203" pitchFamily="34" charset="-122"/>
            </a:rPr>
            <a:t>:Policy</a:t>
          </a:r>
          <a:r>
            <a:rPr lang="zh-TW" dirty="0">
              <a:latin typeface="Microsoft YaHei Light" panose="020B0502040204020203" pitchFamily="34" charset="-122"/>
              <a:ea typeface="Microsoft YaHei Light" panose="020B0502040204020203" pitchFamily="34" charset="-122"/>
            </a:rPr>
            <a:t> </a:t>
          </a:r>
          <a:r>
            <a:rPr lang="en-US" dirty="0">
              <a:latin typeface="Microsoft YaHei Light" panose="020B0502040204020203" pitchFamily="34" charset="-122"/>
              <a:ea typeface="Microsoft YaHei Light" panose="020B0502040204020203" pitchFamily="34" charset="-122"/>
            </a:rPr>
            <a:t>Network</a:t>
          </a:r>
        </a:p>
      </dgm:t>
    </dgm:pt>
    <dgm:pt modelId="{C7A3AE3C-A9F0-4556-8BF4-B4F1551B2BE3}" type="parTrans" cxnId="{B835A6F9-26A7-47D7-B9EE-B28384078EDE}">
      <dgm:prSet/>
      <dgm:spPr/>
      <dgm:t>
        <a:bodyPr/>
        <a:lstStyle/>
        <a:p>
          <a:endParaRPr lang="en-US"/>
        </a:p>
      </dgm:t>
    </dgm:pt>
    <dgm:pt modelId="{19CFE7A6-E5D1-4C85-9D37-B27D8C5B4BEE}" type="sibTrans" cxnId="{B835A6F9-26A7-47D7-B9EE-B28384078EDE}">
      <dgm:prSet/>
      <dgm:spPr/>
      <dgm:t>
        <a:bodyPr/>
        <a:lstStyle/>
        <a:p>
          <a:endParaRPr lang="en-US"/>
        </a:p>
      </dgm:t>
    </dgm:pt>
    <dgm:pt modelId="{7223846C-280A-4363-8C2D-61B0A6694550}">
      <dgm:prSet/>
      <dgm:spPr/>
      <dgm:t>
        <a:bodyPr/>
        <a:lstStyle/>
        <a:p>
          <a:r>
            <a:rPr lang="zh-TW" dirty="0">
              <a:latin typeface="Microsoft YaHei Light" panose="020B0502040204020203" pitchFamily="34" charset="-122"/>
              <a:ea typeface="Microsoft YaHei Light" panose="020B0502040204020203" pitchFamily="34" charset="-122"/>
            </a:rPr>
            <a:t>第二階段</a:t>
          </a:r>
          <a:r>
            <a:rPr lang="en-US" dirty="0">
              <a:latin typeface="Microsoft YaHei Light" panose="020B0502040204020203" pitchFamily="34" charset="-122"/>
              <a:ea typeface="Microsoft YaHei Light" panose="020B0502040204020203" pitchFamily="34" charset="-122"/>
            </a:rPr>
            <a:t>:Value Network</a:t>
          </a:r>
        </a:p>
      </dgm:t>
    </dgm:pt>
    <dgm:pt modelId="{D20B0E47-3F09-488A-9080-5CE197DEE74F}" type="parTrans" cxnId="{6334D628-459B-4719-96E1-471B2985018B}">
      <dgm:prSet/>
      <dgm:spPr/>
      <dgm:t>
        <a:bodyPr/>
        <a:lstStyle/>
        <a:p>
          <a:endParaRPr lang="en-US"/>
        </a:p>
      </dgm:t>
    </dgm:pt>
    <dgm:pt modelId="{A73A5981-F3B9-4F3C-8940-A75CAC0FC455}" type="sibTrans" cxnId="{6334D628-459B-4719-96E1-471B2985018B}">
      <dgm:prSet/>
      <dgm:spPr/>
      <dgm:t>
        <a:bodyPr/>
        <a:lstStyle/>
        <a:p>
          <a:endParaRPr lang="en-US"/>
        </a:p>
      </dgm:t>
    </dgm:pt>
    <dgm:pt modelId="{9CAFB6D1-034D-4051-9847-27A78B01FF82}">
      <dgm:prSet/>
      <dgm:spPr/>
      <dgm:t>
        <a:bodyPr/>
        <a:lstStyle/>
        <a:p>
          <a:r>
            <a:rPr lang="zh-TW" dirty="0">
              <a:latin typeface="Microsoft YaHei Light" panose="020B0502040204020203" pitchFamily="34" charset="-122"/>
              <a:ea typeface="Microsoft YaHei Light" panose="020B0502040204020203" pitchFamily="34" charset="-122"/>
            </a:rPr>
            <a:t>第三階段</a:t>
          </a:r>
          <a:r>
            <a:rPr lang="en-US" dirty="0">
              <a:latin typeface="Microsoft YaHei Light" panose="020B0502040204020203" pitchFamily="34" charset="-122"/>
              <a:ea typeface="Microsoft YaHei Light" panose="020B0502040204020203" pitchFamily="34" charset="-122"/>
            </a:rPr>
            <a:t>:Policy </a:t>
          </a:r>
          <a:r>
            <a:rPr lang="en-US" dirty="0" err="1">
              <a:latin typeface="Microsoft YaHei Light" panose="020B0502040204020203" pitchFamily="34" charset="-122"/>
              <a:ea typeface="Microsoft YaHei Light" panose="020B0502040204020203" pitchFamily="34" charset="-122"/>
            </a:rPr>
            <a:t>Networl</a:t>
          </a:r>
          <a:r>
            <a:rPr lang="en-US" dirty="0">
              <a:latin typeface="Microsoft YaHei Light" panose="020B0502040204020203" pitchFamily="34" charset="-122"/>
              <a:ea typeface="Microsoft YaHei Light" panose="020B0502040204020203" pitchFamily="34" charset="-122"/>
            </a:rPr>
            <a:t> + Value Network + MCTS</a:t>
          </a:r>
        </a:p>
      </dgm:t>
    </dgm:pt>
    <dgm:pt modelId="{6FD54465-1D63-4505-80C8-4C752E9176F0}" type="parTrans" cxnId="{70759C7B-6FC3-4590-9421-35555D4629A0}">
      <dgm:prSet/>
      <dgm:spPr/>
      <dgm:t>
        <a:bodyPr/>
        <a:lstStyle/>
        <a:p>
          <a:endParaRPr lang="en-US"/>
        </a:p>
      </dgm:t>
    </dgm:pt>
    <dgm:pt modelId="{1CC8A04E-9609-4A86-81B7-9C4168A7050D}" type="sibTrans" cxnId="{70759C7B-6FC3-4590-9421-35555D4629A0}">
      <dgm:prSet/>
      <dgm:spPr/>
      <dgm:t>
        <a:bodyPr/>
        <a:lstStyle/>
        <a:p>
          <a:endParaRPr lang="en-US"/>
        </a:p>
      </dgm:t>
    </dgm:pt>
    <dgm:pt modelId="{ED6649EF-10B8-4626-AD50-03E39FE470E6}" type="pres">
      <dgm:prSet presAssocID="{F84BB846-786B-4D03-9AFF-80E3FBD5DE7B}" presName="linear" presStyleCnt="0">
        <dgm:presLayoutVars>
          <dgm:animLvl val="lvl"/>
          <dgm:resizeHandles val="exact"/>
        </dgm:presLayoutVars>
      </dgm:prSet>
      <dgm:spPr/>
    </dgm:pt>
    <dgm:pt modelId="{354B4279-FFFB-441A-B734-48466234F59C}" type="pres">
      <dgm:prSet presAssocID="{7F0C7B98-CBE5-46CF-8457-B4FD6155B58C}" presName="parentText" presStyleLbl="node1" presStyleIdx="0" presStyleCnt="3">
        <dgm:presLayoutVars>
          <dgm:chMax val="0"/>
          <dgm:bulletEnabled val="1"/>
        </dgm:presLayoutVars>
      </dgm:prSet>
      <dgm:spPr/>
    </dgm:pt>
    <dgm:pt modelId="{9FABF200-8133-4B50-B1BD-F6B572295F23}" type="pres">
      <dgm:prSet presAssocID="{19CFE7A6-E5D1-4C85-9D37-B27D8C5B4BEE}" presName="spacer" presStyleCnt="0"/>
      <dgm:spPr/>
    </dgm:pt>
    <dgm:pt modelId="{C2330684-88E7-4667-8E49-64012D264CCF}" type="pres">
      <dgm:prSet presAssocID="{7223846C-280A-4363-8C2D-61B0A6694550}" presName="parentText" presStyleLbl="node1" presStyleIdx="1" presStyleCnt="3">
        <dgm:presLayoutVars>
          <dgm:chMax val="0"/>
          <dgm:bulletEnabled val="1"/>
        </dgm:presLayoutVars>
      </dgm:prSet>
      <dgm:spPr/>
    </dgm:pt>
    <dgm:pt modelId="{3CE44CBE-E50D-4C80-87F2-3F6382983E85}" type="pres">
      <dgm:prSet presAssocID="{A73A5981-F3B9-4F3C-8940-A75CAC0FC455}" presName="spacer" presStyleCnt="0"/>
      <dgm:spPr/>
    </dgm:pt>
    <dgm:pt modelId="{3856E4BC-1801-4AF5-B8AC-141F1FB879E3}" type="pres">
      <dgm:prSet presAssocID="{9CAFB6D1-034D-4051-9847-27A78B01FF82}" presName="parentText" presStyleLbl="node1" presStyleIdx="2" presStyleCnt="3">
        <dgm:presLayoutVars>
          <dgm:chMax val="0"/>
          <dgm:bulletEnabled val="1"/>
        </dgm:presLayoutVars>
      </dgm:prSet>
      <dgm:spPr/>
    </dgm:pt>
  </dgm:ptLst>
  <dgm:cxnLst>
    <dgm:cxn modelId="{6334D628-459B-4719-96E1-471B2985018B}" srcId="{F84BB846-786B-4D03-9AFF-80E3FBD5DE7B}" destId="{7223846C-280A-4363-8C2D-61B0A6694550}" srcOrd="1" destOrd="0" parTransId="{D20B0E47-3F09-488A-9080-5CE197DEE74F}" sibTransId="{A73A5981-F3B9-4F3C-8940-A75CAC0FC455}"/>
    <dgm:cxn modelId="{705BC25C-2BA3-4A15-904C-B405364804FA}" type="presOf" srcId="{7F0C7B98-CBE5-46CF-8457-B4FD6155B58C}" destId="{354B4279-FFFB-441A-B734-48466234F59C}" srcOrd="0" destOrd="0" presId="urn:microsoft.com/office/officeart/2005/8/layout/vList2"/>
    <dgm:cxn modelId="{70759C7B-6FC3-4590-9421-35555D4629A0}" srcId="{F84BB846-786B-4D03-9AFF-80E3FBD5DE7B}" destId="{9CAFB6D1-034D-4051-9847-27A78B01FF82}" srcOrd="2" destOrd="0" parTransId="{6FD54465-1D63-4505-80C8-4C752E9176F0}" sibTransId="{1CC8A04E-9609-4A86-81B7-9C4168A7050D}"/>
    <dgm:cxn modelId="{52F68A97-D22E-417F-8336-BC42311D4138}" type="presOf" srcId="{7223846C-280A-4363-8C2D-61B0A6694550}" destId="{C2330684-88E7-4667-8E49-64012D264CCF}" srcOrd="0" destOrd="0" presId="urn:microsoft.com/office/officeart/2005/8/layout/vList2"/>
    <dgm:cxn modelId="{01D71DAC-879D-485C-A7CF-A3D99C468D51}" type="presOf" srcId="{F84BB846-786B-4D03-9AFF-80E3FBD5DE7B}" destId="{ED6649EF-10B8-4626-AD50-03E39FE470E6}" srcOrd="0" destOrd="0" presId="urn:microsoft.com/office/officeart/2005/8/layout/vList2"/>
    <dgm:cxn modelId="{D120A3E6-C368-45E7-AAE2-73F71B75A9A0}" type="presOf" srcId="{9CAFB6D1-034D-4051-9847-27A78B01FF82}" destId="{3856E4BC-1801-4AF5-B8AC-141F1FB879E3}" srcOrd="0" destOrd="0" presId="urn:microsoft.com/office/officeart/2005/8/layout/vList2"/>
    <dgm:cxn modelId="{B835A6F9-26A7-47D7-B9EE-B28384078EDE}" srcId="{F84BB846-786B-4D03-9AFF-80E3FBD5DE7B}" destId="{7F0C7B98-CBE5-46CF-8457-B4FD6155B58C}" srcOrd="0" destOrd="0" parTransId="{C7A3AE3C-A9F0-4556-8BF4-B4F1551B2BE3}" sibTransId="{19CFE7A6-E5D1-4C85-9D37-B27D8C5B4BEE}"/>
    <dgm:cxn modelId="{74B545F1-193A-4250-8CA9-9FAFF872CFAF}" type="presParOf" srcId="{ED6649EF-10B8-4626-AD50-03E39FE470E6}" destId="{354B4279-FFFB-441A-B734-48466234F59C}" srcOrd="0" destOrd="0" presId="urn:microsoft.com/office/officeart/2005/8/layout/vList2"/>
    <dgm:cxn modelId="{FEC08D84-756F-4043-911A-5742056C2001}" type="presParOf" srcId="{ED6649EF-10B8-4626-AD50-03E39FE470E6}" destId="{9FABF200-8133-4B50-B1BD-F6B572295F23}" srcOrd="1" destOrd="0" presId="urn:microsoft.com/office/officeart/2005/8/layout/vList2"/>
    <dgm:cxn modelId="{17787F51-6FBF-48D5-90C1-5E83F41912CF}" type="presParOf" srcId="{ED6649EF-10B8-4626-AD50-03E39FE470E6}" destId="{C2330684-88E7-4667-8E49-64012D264CCF}" srcOrd="2" destOrd="0" presId="urn:microsoft.com/office/officeart/2005/8/layout/vList2"/>
    <dgm:cxn modelId="{56AFD0F1-F1F5-45C5-B96E-45207F4E70BC}" type="presParOf" srcId="{ED6649EF-10B8-4626-AD50-03E39FE470E6}" destId="{3CE44CBE-E50D-4C80-87F2-3F6382983E85}" srcOrd="3" destOrd="0" presId="urn:microsoft.com/office/officeart/2005/8/layout/vList2"/>
    <dgm:cxn modelId="{8F69EB17-8509-4C7E-BA90-3BF22927C566}" type="presParOf" srcId="{ED6649EF-10B8-4626-AD50-03E39FE470E6}" destId="{3856E4BC-1801-4AF5-B8AC-141F1FB879E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4B4279-FFFB-441A-B734-48466234F59C}">
      <dsp:nvSpPr>
        <dsp:cNvPr id="0" name=""/>
        <dsp:cNvSpPr/>
      </dsp:nvSpPr>
      <dsp:spPr>
        <a:xfrm>
          <a:off x="0" y="67010"/>
          <a:ext cx="6513603" cy="184801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zh-TW" sz="3600" kern="1200" dirty="0">
              <a:latin typeface="Microsoft YaHei Light" panose="020B0502040204020203" pitchFamily="34" charset="-122"/>
              <a:ea typeface="Microsoft YaHei Light" panose="020B0502040204020203" pitchFamily="34" charset="-122"/>
            </a:rPr>
            <a:t>第一階段</a:t>
          </a:r>
          <a:r>
            <a:rPr lang="en-US" sz="3600" kern="1200" dirty="0">
              <a:latin typeface="Microsoft YaHei Light" panose="020B0502040204020203" pitchFamily="34" charset="-122"/>
              <a:ea typeface="Microsoft YaHei Light" panose="020B0502040204020203" pitchFamily="34" charset="-122"/>
            </a:rPr>
            <a:t>:Policy</a:t>
          </a:r>
          <a:r>
            <a:rPr lang="zh-TW" sz="3600" kern="1200" dirty="0">
              <a:latin typeface="Microsoft YaHei Light" panose="020B0502040204020203" pitchFamily="34" charset="-122"/>
              <a:ea typeface="Microsoft YaHei Light" panose="020B0502040204020203" pitchFamily="34" charset="-122"/>
            </a:rPr>
            <a:t> </a:t>
          </a:r>
          <a:r>
            <a:rPr lang="en-US" sz="3600" kern="1200" dirty="0">
              <a:latin typeface="Microsoft YaHei Light" panose="020B0502040204020203" pitchFamily="34" charset="-122"/>
              <a:ea typeface="Microsoft YaHei Light" panose="020B0502040204020203" pitchFamily="34" charset="-122"/>
            </a:rPr>
            <a:t>Network</a:t>
          </a:r>
        </a:p>
      </dsp:txBody>
      <dsp:txXfrm>
        <a:off x="90213" y="157223"/>
        <a:ext cx="6333177" cy="1667588"/>
      </dsp:txXfrm>
    </dsp:sp>
    <dsp:sp modelId="{C2330684-88E7-4667-8E49-64012D264CCF}">
      <dsp:nvSpPr>
        <dsp:cNvPr id="0" name=""/>
        <dsp:cNvSpPr/>
      </dsp:nvSpPr>
      <dsp:spPr>
        <a:xfrm>
          <a:off x="0" y="2018705"/>
          <a:ext cx="6513603" cy="1848014"/>
        </a:xfrm>
        <a:prstGeom prst="roundRect">
          <a:avLst/>
        </a:prstGeom>
        <a:solidFill>
          <a:schemeClr val="accent5">
            <a:hueOff val="680693"/>
            <a:satOff val="1227"/>
            <a:lumOff val="13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zh-TW" sz="3600" kern="1200" dirty="0">
              <a:latin typeface="Microsoft YaHei Light" panose="020B0502040204020203" pitchFamily="34" charset="-122"/>
              <a:ea typeface="Microsoft YaHei Light" panose="020B0502040204020203" pitchFamily="34" charset="-122"/>
            </a:rPr>
            <a:t>第二階段</a:t>
          </a:r>
          <a:r>
            <a:rPr lang="en-US" sz="3600" kern="1200" dirty="0">
              <a:latin typeface="Microsoft YaHei Light" panose="020B0502040204020203" pitchFamily="34" charset="-122"/>
              <a:ea typeface="Microsoft YaHei Light" panose="020B0502040204020203" pitchFamily="34" charset="-122"/>
            </a:rPr>
            <a:t>:Value Network</a:t>
          </a:r>
        </a:p>
      </dsp:txBody>
      <dsp:txXfrm>
        <a:off x="90213" y="2108918"/>
        <a:ext cx="6333177" cy="1667588"/>
      </dsp:txXfrm>
    </dsp:sp>
    <dsp:sp modelId="{3856E4BC-1801-4AF5-B8AC-141F1FB879E3}">
      <dsp:nvSpPr>
        <dsp:cNvPr id="0" name=""/>
        <dsp:cNvSpPr/>
      </dsp:nvSpPr>
      <dsp:spPr>
        <a:xfrm>
          <a:off x="0" y="3970400"/>
          <a:ext cx="6513603" cy="1848014"/>
        </a:xfrm>
        <a:prstGeom prst="roundRect">
          <a:avLst/>
        </a:prstGeom>
        <a:solidFill>
          <a:schemeClr val="accent5">
            <a:hueOff val="1361386"/>
            <a:satOff val="2454"/>
            <a:lumOff val="27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zh-TW" sz="3600" kern="1200" dirty="0">
              <a:latin typeface="Microsoft YaHei Light" panose="020B0502040204020203" pitchFamily="34" charset="-122"/>
              <a:ea typeface="Microsoft YaHei Light" panose="020B0502040204020203" pitchFamily="34" charset="-122"/>
            </a:rPr>
            <a:t>第三階段</a:t>
          </a:r>
          <a:r>
            <a:rPr lang="en-US" sz="3600" kern="1200" dirty="0">
              <a:latin typeface="Microsoft YaHei Light" panose="020B0502040204020203" pitchFamily="34" charset="-122"/>
              <a:ea typeface="Microsoft YaHei Light" panose="020B0502040204020203" pitchFamily="34" charset="-122"/>
            </a:rPr>
            <a:t>:Policy </a:t>
          </a:r>
          <a:r>
            <a:rPr lang="en-US" sz="3600" kern="1200" dirty="0" err="1">
              <a:latin typeface="Microsoft YaHei Light" panose="020B0502040204020203" pitchFamily="34" charset="-122"/>
              <a:ea typeface="Microsoft YaHei Light" panose="020B0502040204020203" pitchFamily="34" charset="-122"/>
            </a:rPr>
            <a:t>Networl</a:t>
          </a:r>
          <a:r>
            <a:rPr lang="en-US" sz="3600" kern="1200" dirty="0">
              <a:latin typeface="Microsoft YaHei Light" panose="020B0502040204020203" pitchFamily="34" charset="-122"/>
              <a:ea typeface="Microsoft YaHei Light" panose="020B0502040204020203" pitchFamily="34" charset="-122"/>
            </a:rPr>
            <a:t> + Value Network + MCTS</a:t>
          </a:r>
        </a:p>
      </dsp:txBody>
      <dsp:txXfrm>
        <a:off x="90213" y="4060613"/>
        <a:ext cx="6333177" cy="16675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D726B9D-ADB6-4A07-B726-27B6522ABE29}" type="datetimeFigureOut">
              <a:rPr lang="zh-TW" altLang="en-US" smtClean="0"/>
              <a:t>2019/5/2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6779EF2-D849-4B76-91D8-CF795630BA6E}" type="slidenum">
              <a:rPr lang="zh-TW" altLang="en-US" smtClean="0"/>
              <a:t>‹#›</a:t>
            </a:fld>
            <a:endParaRPr lang="zh-TW" altLang="en-US"/>
          </a:p>
        </p:txBody>
      </p:sp>
    </p:spTree>
    <p:extLst>
      <p:ext uri="{BB962C8B-B14F-4D97-AF65-F5344CB8AC3E}">
        <p14:creationId xmlns:p14="http://schemas.microsoft.com/office/powerpoint/2010/main" val="1752785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D726B9D-ADB6-4A07-B726-27B6522ABE29}" type="datetimeFigureOut">
              <a:rPr lang="zh-TW" altLang="en-US" smtClean="0"/>
              <a:t>2019/5/2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6779EF2-D849-4B76-91D8-CF795630BA6E}" type="slidenum">
              <a:rPr lang="zh-TW" altLang="en-US" smtClean="0"/>
              <a:t>‹#›</a:t>
            </a:fld>
            <a:endParaRPr lang="zh-TW" altLang="en-US"/>
          </a:p>
        </p:txBody>
      </p:sp>
    </p:spTree>
    <p:extLst>
      <p:ext uri="{BB962C8B-B14F-4D97-AF65-F5344CB8AC3E}">
        <p14:creationId xmlns:p14="http://schemas.microsoft.com/office/powerpoint/2010/main" val="110804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D726B9D-ADB6-4A07-B726-27B6522ABE29}" type="datetimeFigureOut">
              <a:rPr lang="zh-TW" altLang="en-US" smtClean="0"/>
              <a:t>2019/5/2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6779EF2-D849-4B76-91D8-CF795630BA6E}" type="slidenum">
              <a:rPr lang="zh-TW" altLang="en-US" smtClean="0"/>
              <a:t>‹#›</a:t>
            </a:fld>
            <a:endParaRPr lang="zh-TW" altLang="en-US"/>
          </a:p>
        </p:txBody>
      </p:sp>
    </p:spTree>
    <p:extLst>
      <p:ext uri="{BB962C8B-B14F-4D97-AF65-F5344CB8AC3E}">
        <p14:creationId xmlns:p14="http://schemas.microsoft.com/office/powerpoint/2010/main" val="145569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D726B9D-ADB6-4A07-B726-27B6522ABE29}" type="datetimeFigureOut">
              <a:rPr lang="zh-TW" altLang="en-US" smtClean="0"/>
              <a:t>2019/5/2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6779EF2-D849-4B76-91D8-CF795630BA6E}" type="slidenum">
              <a:rPr lang="zh-TW" altLang="en-US" smtClean="0"/>
              <a:t>‹#›</a:t>
            </a:fld>
            <a:endParaRPr lang="zh-TW" altLang="en-US"/>
          </a:p>
        </p:txBody>
      </p:sp>
    </p:spTree>
    <p:extLst>
      <p:ext uri="{BB962C8B-B14F-4D97-AF65-F5344CB8AC3E}">
        <p14:creationId xmlns:p14="http://schemas.microsoft.com/office/powerpoint/2010/main" val="2174127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D726B9D-ADB6-4A07-B726-27B6522ABE29}" type="datetimeFigureOut">
              <a:rPr lang="zh-TW" altLang="en-US" smtClean="0"/>
              <a:t>2019/5/2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6779EF2-D849-4B76-91D8-CF795630BA6E}" type="slidenum">
              <a:rPr lang="zh-TW" altLang="en-US" smtClean="0"/>
              <a:t>‹#›</a:t>
            </a:fld>
            <a:endParaRPr lang="zh-TW" altLang="en-US"/>
          </a:p>
        </p:txBody>
      </p:sp>
    </p:spTree>
    <p:extLst>
      <p:ext uri="{BB962C8B-B14F-4D97-AF65-F5344CB8AC3E}">
        <p14:creationId xmlns:p14="http://schemas.microsoft.com/office/powerpoint/2010/main" val="3180421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D726B9D-ADB6-4A07-B726-27B6522ABE29}" type="datetimeFigureOut">
              <a:rPr lang="zh-TW" altLang="en-US" smtClean="0"/>
              <a:t>2019/5/2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6779EF2-D849-4B76-91D8-CF795630BA6E}" type="slidenum">
              <a:rPr lang="zh-TW" altLang="en-US" smtClean="0"/>
              <a:t>‹#›</a:t>
            </a:fld>
            <a:endParaRPr lang="zh-TW" altLang="en-US"/>
          </a:p>
        </p:txBody>
      </p:sp>
    </p:spTree>
    <p:extLst>
      <p:ext uri="{BB962C8B-B14F-4D97-AF65-F5344CB8AC3E}">
        <p14:creationId xmlns:p14="http://schemas.microsoft.com/office/powerpoint/2010/main" val="1007504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D726B9D-ADB6-4A07-B726-27B6522ABE29}" type="datetimeFigureOut">
              <a:rPr lang="zh-TW" altLang="en-US" smtClean="0"/>
              <a:t>2019/5/2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96779EF2-D849-4B76-91D8-CF795630BA6E}" type="slidenum">
              <a:rPr lang="zh-TW" altLang="en-US" smtClean="0"/>
              <a:t>‹#›</a:t>
            </a:fld>
            <a:endParaRPr lang="zh-TW" altLang="en-US"/>
          </a:p>
        </p:txBody>
      </p:sp>
    </p:spTree>
    <p:extLst>
      <p:ext uri="{BB962C8B-B14F-4D97-AF65-F5344CB8AC3E}">
        <p14:creationId xmlns:p14="http://schemas.microsoft.com/office/powerpoint/2010/main" val="1787372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D726B9D-ADB6-4A07-B726-27B6522ABE29}" type="datetimeFigureOut">
              <a:rPr lang="zh-TW" altLang="en-US" smtClean="0"/>
              <a:t>2019/5/2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96779EF2-D849-4B76-91D8-CF795630BA6E}" type="slidenum">
              <a:rPr lang="zh-TW" altLang="en-US" smtClean="0"/>
              <a:t>‹#›</a:t>
            </a:fld>
            <a:endParaRPr lang="zh-TW" altLang="en-US"/>
          </a:p>
        </p:txBody>
      </p:sp>
    </p:spTree>
    <p:extLst>
      <p:ext uri="{BB962C8B-B14F-4D97-AF65-F5344CB8AC3E}">
        <p14:creationId xmlns:p14="http://schemas.microsoft.com/office/powerpoint/2010/main" val="536864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726B9D-ADB6-4A07-B726-27B6522ABE29}" type="datetimeFigureOut">
              <a:rPr lang="zh-TW" altLang="en-US" smtClean="0"/>
              <a:t>2019/5/2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96779EF2-D849-4B76-91D8-CF795630BA6E}" type="slidenum">
              <a:rPr lang="zh-TW" altLang="en-US" smtClean="0"/>
              <a:t>‹#›</a:t>
            </a:fld>
            <a:endParaRPr lang="zh-TW" altLang="en-US"/>
          </a:p>
        </p:txBody>
      </p:sp>
    </p:spTree>
    <p:extLst>
      <p:ext uri="{BB962C8B-B14F-4D97-AF65-F5344CB8AC3E}">
        <p14:creationId xmlns:p14="http://schemas.microsoft.com/office/powerpoint/2010/main" val="1931358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D726B9D-ADB6-4A07-B726-27B6522ABE29}" type="datetimeFigureOut">
              <a:rPr lang="zh-TW" altLang="en-US" smtClean="0"/>
              <a:t>2019/5/2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6779EF2-D849-4B76-91D8-CF795630BA6E}" type="slidenum">
              <a:rPr lang="zh-TW" altLang="en-US" smtClean="0"/>
              <a:t>‹#›</a:t>
            </a:fld>
            <a:endParaRPr lang="zh-TW" altLang="en-US"/>
          </a:p>
        </p:txBody>
      </p:sp>
    </p:spTree>
    <p:extLst>
      <p:ext uri="{BB962C8B-B14F-4D97-AF65-F5344CB8AC3E}">
        <p14:creationId xmlns:p14="http://schemas.microsoft.com/office/powerpoint/2010/main" val="1788376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D726B9D-ADB6-4A07-B726-27B6522ABE29}" type="datetimeFigureOut">
              <a:rPr lang="zh-TW" altLang="en-US" smtClean="0"/>
              <a:t>2019/5/2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6779EF2-D849-4B76-91D8-CF795630BA6E}" type="slidenum">
              <a:rPr lang="zh-TW" altLang="en-US" smtClean="0"/>
              <a:t>‹#›</a:t>
            </a:fld>
            <a:endParaRPr lang="zh-TW" altLang="en-US"/>
          </a:p>
        </p:txBody>
      </p:sp>
    </p:spTree>
    <p:extLst>
      <p:ext uri="{BB962C8B-B14F-4D97-AF65-F5344CB8AC3E}">
        <p14:creationId xmlns:p14="http://schemas.microsoft.com/office/powerpoint/2010/main" val="2605594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726B9D-ADB6-4A07-B726-27B6522ABE29}" type="datetimeFigureOut">
              <a:rPr lang="zh-TW" altLang="en-US" smtClean="0"/>
              <a:t>2019/5/2</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79EF2-D849-4B76-91D8-CF795630BA6E}" type="slidenum">
              <a:rPr lang="zh-TW" altLang="en-US" smtClean="0"/>
              <a:t>‹#›</a:t>
            </a:fld>
            <a:endParaRPr lang="zh-TW" altLang="en-US"/>
          </a:p>
        </p:txBody>
      </p:sp>
    </p:spTree>
    <p:extLst>
      <p:ext uri="{BB962C8B-B14F-4D97-AF65-F5344CB8AC3E}">
        <p14:creationId xmlns:p14="http://schemas.microsoft.com/office/powerpoint/2010/main" val="12393508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kknews.cc/science/ynkjozk.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9970DF8F-FF61-4339-A8EE-E514DC1ABAF9}"/>
              </a:ext>
            </a:extLst>
          </p:cNvPr>
          <p:cNvSpPr>
            <a:spLocks noGrp="1"/>
          </p:cNvSpPr>
          <p:nvPr>
            <p:ph type="ctrTitle"/>
          </p:nvPr>
        </p:nvSpPr>
        <p:spPr>
          <a:xfrm>
            <a:off x="526073" y="4756638"/>
            <a:ext cx="11139854" cy="930447"/>
          </a:xfrm>
        </p:spPr>
        <p:txBody>
          <a:bodyPr>
            <a:normAutofit/>
          </a:bodyPr>
          <a:lstStyle/>
          <a:p>
            <a:r>
              <a:rPr lang="zh-TW" altLang="en-US" sz="5400">
                <a:solidFill>
                  <a:srgbClr val="FFFFFF"/>
                </a:solidFill>
              </a:rPr>
              <a:t> </a:t>
            </a:r>
            <a:r>
              <a:rPr lang="en-US" altLang="zh-TW" sz="5400">
                <a:solidFill>
                  <a:srgbClr val="FFFFFF"/>
                </a:solidFill>
              </a:rPr>
              <a:t>KDD</a:t>
            </a:r>
            <a:r>
              <a:rPr lang="zh-TW" altLang="en-US" sz="5400">
                <a:solidFill>
                  <a:srgbClr val="FFFFFF"/>
                </a:solidFill>
              </a:rPr>
              <a:t>　</a:t>
            </a:r>
            <a:r>
              <a:rPr lang="en-US" altLang="zh-TW" sz="5400">
                <a:solidFill>
                  <a:srgbClr val="FFFFFF"/>
                </a:solidFill>
              </a:rPr>
              <a:t>CUP	</a:t>
            </a:r>
            <a:endParaRPr lang="zh-TW" altLang="en-US" sz="5400">
              <a:solidFill>
                <a:srgbClr val="FFFFFF"/>
              </a:solidFill>
            </a:endParaRPr>
          </a:p>
        </p:txBody>
      </p:sp>
      <p:sp>
        <p:nvSpPr>
          <p:cNvPr id="3" name="副標題 2">
            <a:extLst>
              <a:ext uri="{FF2B5EF4-FFF2-40B4-BE49-F238E27FC236}">
                <a16:creationId xmlns:a16="http://schemas.microsoft.com/office/drawing/2014/main" id="{2A2C7A9C-7B71-43DC-A2BB-7760F410F83A}"/>
              </a:ext>
            </a:extLst>
          </p:cNvPr>
          <p:cNvSpPr>
            <a:spLocks noGrp="1"/>
          </p:cNvSpPr>
          <p:nvPr>
            <p:ph type="subTitle" idx="1"/>
          </p:nvPr>
        </p:nvSpPr>
        <p:spPr>
          <a:xfrm>
            <a:off x="1524000" y="5815698"/>
            <a:ext cx="9144000" cy="420001"/>
          </a:xfrm>
        </p:spPr>
        <p:txBody>
          <a:bodyPr>
            <a:normAutofit/>
          </a:bodyPr>
          <a:lstStyle/>
          <a:p>
            <a:r>
              <a:rPr lang="en-US" altLang="zh-TW" sz="2000" dirty="0">
                <a:solidFill>
                  <a:srgbClr val="15C7EB"/>
                </a:solidFill>
              </a:rPr>
              <a:t>M10702267	</a:t>
            </a:r>
            <a:r>
              <a:rPr lang="zh-TW" altLang="en-US" sz="2000" dirty="0">
                <a:solidFill>
                  <a:srgbClr val="15C7EB"/>
                </a:solidFill>
              </a:rPr>
              <a:t>陳炯豪</a:t>
            </a:r>
          </a:p>
        </p:txBody>
      </p:sp>
      <p:pic>
        <p:nvPicPr>
          <p:cNvPr id="4" name="圖片 3">
            <a:extLst>
              <a:ext uri="{FF2B5EF4-FFF2-40B4-BE49-F238E27FC236}">
                <a16:creationId xmlns:a16="http://schemas.microsoft.com/office/drawing/2014/main" id="{D657246D-C9E6-4F49-A924-47C467DF9F2C}"/>
              </a:ext>
            </a:extLst>
          </p:cNvPr>
          <p:cNvPicPr>
            <a:picLocks noChangeAspect="1"/>
          </p:cNvPicPr>
          <p:nvPr/>
        </p:nvPicPr>
        <p:blipFill>
          <a:blip r:embed="rId2"/>
          <a:stretch>
            <a:fillRect/>
          </a:stretch>
        </p:blipFill>
        <p:spPr>
          <a:xfrm>
            <a:off x="1551345" y="307731"/>
            <a:ext cx="9034210" cy="3997637"/>
          </a:xfrm>
          <a:prstGeom prst="rect">
            <a:avLst/>
          </a:prstGeom>
        </p:spPr>
      </p:pic>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746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364672-5AB7-47B2-BF8A-6323BB329EA6}"/>
              </a:ext>
            </a:extLst>
          </p:cNvPr>
          <p:cNvSpPr>
            <a:spLocks noGrp="1"/>
          </p:cNvSpPr>
          <p:nvPr>
            <p:ph type="title"/>
          </p:nvPr>
        </p:nvSpPr>
        <p:spPr>
          <a:xfrm>
            <a:off x="655320" y="365125"/>
            <a:ext cx="5120114" cy="1692794"/>
          </a:xfrm>
        </p:spPr>
        <p:txBody>
          <a:bodyPr>
            <a:normAutofit/>
          </a:bodyPr>
          <a:lstStyle/>
          <a:p>
            <a:r>
              <a:rPr lang="en-US" altLang="zh-TW" dirty="0"/>
              <a:t>Value Network </a:t>
            </a:r>
            <a:r>
              <a:rPr lang="zh-TW" altLang="en-US" dirty="0"/>
              <a:t>學習方式</a:t>
            </a:r>
          </a:p>
        </p:txBody>
      </p:sp>
      <p:sp>
        <p:nvSpPr>
          <p:cNvPr id="3" name="內容版面配置區 2">
            <a:extLst>
              <a:ext uri="{FF2B5EF4-FFF2-40B4-BE49-F238E27FC236}">
                <a16:creationId xmlns:a16="http://schemas.microsoft.com/office/drawing/2014/main" id="{5ADC3504-BC76-41CC-8427-619BCF9D9D36}"/>
              </a:ext>
            </a:extLst>
          </p:cNvPr>
          <p:cNvSpPr>
            <a:spLocks noGrp="1"/>
          </p:cNvSpPr>
          <p:nvPr>
            <p:ph idx="1"/>
          </p:nvPr>
        </p:nvSpPr>
        <p:spPr>
          <a:xfrm>
            <a:off x="655321" y="2575034"/>
            <a:ext cx="5120113" cy="3462228"/>
          </a:xfrm>
        </p:spPr>
        <p:txBody>
          <a:bodyPr>
            <a:normAutofit/>
          </a:bodyPr>
          <a:lstStyle/>
          <a:p>
            <a:r>
              <a:rPr lang="zh-TW" altLang="en-US" sz="1800" dirty="0">
                <a:latin typeface="Microsoft YaHei Light" panose="020B0502040204020203" pitchFamily="34" charset="-122"/>
                <a:ea typeface="Microsoft YaHei Light" panose="020B0502040204020203" pitchFamily="34" charset="-122"/>
              </a:rPr>
              <a:t>第二個子系統（</a:t>
            </a:r>
            <a:r>
              <a:rPr lang="en-US" altLang="zh-TW" sz="1800" dirty="0">
                <a:latin typeface="Microsoft YaHei Light" panose="020B0502040204020203" pitchFamily="34" charset="-122"/>
                <a:ea typeface="Microsoft YaHei Light" panose="020B0502040204020203" pitchFamily="34" charset="-122"/>
              </a:rPr>
              <a:t>Value Network</a:t>
            </a:r>
            <a:r>
              <a:rPr lang="zh-TW" altLang="en-US" sz="1800" dirty="0">
                <a:latin typeface="Microsoft YaHei Light" panose="020B0502040204020203" pitchFamily="34" charset="-122"/>
                <a:ea typeface="Microsoft YaHei Light" panose="020B0502040204020203" pitchFamily="34" charset="-122"/>
              </a:rPr>
              <a:t>）作用在學習評估整體盤面的優劣，它也是透過大規模自我對局來進行訓練，若採用人類對局的數據，容易因資料量過少導致失敗。</a:t>
            </a:r>
            <a:endParaRPr lang="en-US" altLang="zh-TW" sz="1800" dirty="0">
              <a:latin typeface="Microsoft YaHei Light" panose="020B0502040204020203" pitchFamily="34" charset="-122"/>
              <a:ea typeface="Microsoft YaHei Light" panose="020B0502040204020203" pitchFamily="34" charset="-122"/>
            </a:endParaRPr>
          </a:p>
          <a:p>
            <a:endParaRPr lang="zh-TW" altLang="en-US" sz="1800" dirty="0">
              <a:latin typeface="Microsoft YaHei Light" panose="020B0502040204020203" pitchFamily="34" charset="-122"/>
              <a:ea typeface="Microsoft YaHei Light" panose="020B0502040204020203" pitchFamily="34" charset="-122"/>
            </a:endParaRPr>
          </a:p>
        </p:txBody>
      </p:sp>
      <p:pic>
        <p:nvPicPr>
          <p:cNvPr id="4" name="圖片 3">
            <a:extLst>
              <a:ext uri="{FF2B5EF4-FFF2-40B4-BE49-F238E27FC236}">
                <a16:creationId xmlns:a16="http://schemas.microsoft.com/office/drawing/2014/main" id="{F8396489-F412-426D-89C7-CF9BB6B5FE35}"/>
              </a:ext>
            </a:extLst>
          </p:cNvPr>
          <p:cNvPicPr>
            <a:picLocks noChangeAspect="1"/>
          </p:cNvPicPr>
          <p:nvPr/>
        </p:nvPicPr>
        <p:blipFill rotWithShape="1">
          <a:blip r:embed="rId2"/>
          <a:srcRect l="17128" r="21425" b="-1"/>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3604939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80E8F20B-D02F-474F-82A1-D128E254BAF9}"/>
              </a:ext>
            </a:extLst>
          </p:cNvPr>
          <p:cNvPicPr>
            <a:picLocks noChangeAspect="1"/>
          </p:cNvPicPr>
          <p:nvPr/>
        </p:nvPicPr>
        <p:blipFill rotWithShape="1">
          <a:blip r:embed="rId2"/>
          <a:srcRect t="19065"/>
          <a:stretch/>
        </p:blipFill>
        <p:spPr>
          <a:xfrm>
            <a:off x="0" y="-11422"/>
            <a:ext cx="12192000" cy="6857990"/>
          </a:xfrm>
          <a:prstGeom prst="rect">
            <a:avLst/>
          </a:prstGeom>
        </p:spPr>
      </p:pic>
      <p:sp>
        <p:nvSpPr>
          <p:cNvPr id="2" name="標題 1">
            <a:extLst>
              <a:ext uri="{FF2B5EF4-FFF2-40B4-BE49-F238E27FC236}">
                <a16:creationId xmlns:a16="http://schemas.microsoft.com/office/drawing/2014/main" id="{C4E48082-4A3C-4A20-B8CA-332CC0313E63}"/>
              </a:ext>
            </a:extLst>
          </p:cNvPr>
          <p:cNvSpPr>
            <a:spLocks noGrp="1"/>
          </p:cNvSpPr>
          <p:nvPr>
            <p:ph type="title"/>
          </p:nvPr>
        </p:nvSpPr>
        <p:spPr>
          <a:xfrm>
            <a:off x="719957" y="1727587"/>
            <a:ext cx="4204137" cy="1342754"/>
          </a:xfrm>
        </p:spPr>
        <p:txBody>
          <a:bodyPr>
            <a:normAutofit/>
          </a:bodyPr>
          <a:lstStyle/>
          <a:p>
            <a:pPr algn="ctr"/>
            <a:r>
              <a:rPr lang="zh-TW" altLang="en-US" sz="3600" dirty="0"/>
              <a:t>作戰時</a:t>
            </a:r>
          </a:p>
        </p:txBody>
      </p:sp>
      <p:sp>
        <p:nvSpPr>
          <p:cNvPr id="3" name="內容版面配置區 2">
            <a:extLst>
              <a:ext uri="{FF2B5EF4-FFF2-40B4-BE49-F238E27FC236}">
                <a16:creationId xmlns:a16="http://schemas.microsoft.com/office/drawing/2014/main" id="{F1E4B6D5-D12B-4FE5-8E99-2D32711F63EB}"/>
              </a:ext>
            </a:extLst>
          </p:cNvPr>
          <p:cNvSpPr>
            <a:spLocks noGrp="1"/>
          </p:cNvSpPr>
          <p:nvPr>
            <p:ph idx="1"/>
          </p:nvPr>
        </p:nvSpPr>
        <p:spPr>
          <a:xfrm>
            <a:off x="525514" y="1857375"/>
            <a:ext cx="4593021" cy="3162300"/>
          </a:xfrm>
          <a:solidFill>
            <a:schemeClr val="bg2">
              <a:lumMod val="50000"/>
              <a:alpha val="61961"/>
            </a:schemeClr>
          </a:solidFill>
        </p:spPr>
        <p:txBody>
          <a:bodyPr anchor="ctr">
            <a:normAutofit/>
          </a:bodyPr>
          <a:lstStyle/>
          <a:p>
            <a:r>
              <a:rPr lang="zh-TW" altLang="en-US" sz="1800" dirty="0">
                <a:latin typeface="Microsoft YaHei Light" panose="020B0502040204020203" pitchFamily="34" charset="-122"/>
                <a:ea typeface="Microsoft YaHei Light" panose="020B0502040204020203" pitchFamily="34" charset="-122"/>
              </a:rPr>
              <a:t>第一個子系統的簡單模式會判斷，在當前局面下有哪些走法值得考慮，其複雜模式，則是透過蒙地卡羅樹搜尋演算法 </a:t>
            </a:r>
            <a:r>
              <a:rPr lang="en-US" altLang="zh-TW" sz="1800" dirty="0">
                <a:latin typeface="Microsoft YaHei Light" panose="020B0502040204020203" pitchFamily="34" charset="-122"/>
                <a:ea typeface="Microsoft YaHei Light" panose="020B0502040204020203" pitchFamily="34" charset="-122"/>
              </a:rPr>
              <a:t>MCTS </a:t>
            </a:r>
            <a:r>
              <a:rPr lang="zh-TW" altLang="en-US" sz="1800" dirty="0">
                <a:latin typeface="Microsoft YaHei Light" panose="020B0502040204020203" pitchFamily="34" charset="-122"/>
                <a:ea typeface="Microsoft YaHei Light" panose="020B0502040204020203" pitchFamily="34" charset="-122"/>
              </a:rPr>
              <a:t>展開各種走法，推敲各種走法的優劣，即所謂的「算棋」。在這個計算過程中，第二個子系統會協助第一個系統審勢度局，砍掉大量不值得深入考慮的分岔樹，大大提高電腦效率。與此同時，第二個子系統透過預知新局面的優劣，也能給出下一次建議。</a:t>
            </a:r>
            <a:endParaRPr lang="en-US" altLang="zh-TW" sz="1800" dirty="0">
              <a:latin typeface="Microsoft YaHei Light" panose="020B0502040204020203" pitchFamily="34" charset="-122"/>
              <a:ea typeface="Microsoft YaHei Light" panose="020B0502040204020203" pitchFamily="34" charset="-122"/>
            </a:endParaRPr>
          </a:p>
          <a:p>
            <a:pPr marL="0" indent="0">
              <a:buNone/>
            </a:pPr>
            <a:endParaRPr lang="zh-TW" altLang="en-US" sz="1800"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3191273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362EC2-8872-45A4-8A90-CDCB541ACCC4}"/>
              </a:ext>
            </a:extLst>
          </p:cNvPr>
          <p:cNvSpPr>
            <a:spLocks noGrp="1"/>
          </p:cNvSpPr>
          <p:nvPr>
            <p:ph type="title"/>
          </p:nvPr>
        </p:nvSpPr>
        <p:spPr>
          <a:xfrm>
            <a:off x="655320" y="365125"/>
            <a:ext cx="5120114" cy="1692794"/>
          </a:xfrm>
        </p:spPr>
        <p:txBody>
          <a:bodyPr>
            <a:normAutofit/>
          </a:bodyPr>
          <a:lstStyle/>
          <a:p>
            <a:r>
              <a:rPr lang="zh-TW" altLang="en-US" dirty="0"/>
              <a:t>為何不用直接搜索</a:t>
            </a:r>
            <a:r>
              <a:rPr lang="en-US" altLang="zh-TW" dirty="0"/>
              <a:t>	</a:t>
            </a:r>
            <a:endParaRPr lang="zh-TW" altLang="en-US" dirty="0"/>
          </a:p>
        </p:txBody>
      </p:sp>
      <p:sp>
        <p:nvSpPr>
          <p:cNvPr id="3" name="內容版面配置區 2">
            <a:extLst>
              <a:ext uri="{FF2B5EF4-FFF2-40B4-BE49-F238E27FC236}">
                <a16:creationId xmlns:a16="http://schemas.microsoft.com/office/drawing/2014/main" id="{972FE7AF-8E3C-48CA-BBE0-8C336DC8FB87}"/>
              </a:ext>
            </a:extLst>
          </p:cNvPr>
          <p:cNvSpPr>
            <a:spLocks noGrp="1"/>
          </p:cNvSpPr>
          <p:nvPr>
            <p:ph idx="1"/>
          </p:nvPr>
        </p:nvSpPr>
        <p:spPr>
          <a:xfrm>
            <a:off x="655321" y="2575034"/>
            <a:ext cx="5120113" cy="3462228"/>
          </a:xfrm>
        </p:spPr>
        <p:txBody>
          <a:bodyPr>
            <a:normAutofit/>
          </a:bodyPr>
          <a:lstStyle/>
          <a:p>
            <a:r>
              <a:rPr lang="zh-TW" altLang="en-US" sz="1800">
                <a:latin typeface="Microsoft YaHei Light" panose="020B0502040204020203" pitchFamily="34" charset="-122"/>
                <a:ea typeface="Microsoft YaHei Light" panose="020B0502040204020203" pitchFamily="34" charset="-122"/>
              </a:rPr>
              <a:t>因為圍棋棋局的可能性太多了</a:t>
            </a:r>
            <a:endParaRPr lang="en-US" altLang="zh-TW" sz="1800">
              <a:latin typeface="Microsoft YaHei Light" panose="020B0502040204020203" pitchFamily="34" charset="-122"/>
              <a:ea typeface="Microsoft YaHei Light" panose="020B0502040204020203" pitchFamily="34" charset="-122"/>
            </a:endParaRPr>
          </a:p>
          <a:p>
            <a:endParaRPr lang="zh-TW" altLang="en-US" sz="1800">
              <a:latin typeface="Microsoft YaHei Light" panose="020B0502040204020203" pitchFamily="34" charset="-122"/>
              <a:ea typeface="Microsoft YaHei Light" panose="020B0502040204020203" pitchFamily="34" charset="-122"/>
            </a:endParaRPr>
          </a:p>
        </p:txBody>
      </p:sp>
      <p:pic>
        <p:nvPicPr>
          <p:cNvPr id="1026" name="Picture 2" descr="ãåæ£ãçåçæå°çµæ">
            <a:extLst>
              <a:ext uri="{FF2B5EF4-FFF2-40B4-BE49-F238E27FC236}">
                <a16:creationId xmlns:a16="http://schemas.microsoft.com/office/drawing/2014/main" id="{401B7676-2235-41BD-BEF4-643CBDA729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55" r="28022" b="-1"/>
          <a:stretch/>
        </p:blipFill>
        <p:spPr bwMode="auto">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050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192B4E-100A-4FE8-826D-EECF90A52A9C}"/>
              </a:ext>
            </a:extLst>
          </p:cNvPr>
          <p:cNvSpPr>
            <a:spLocks noGrp="1"/>
          </p:cNvSpPr>
          <p:nvPr>
            <p:ph type="title"/>
          </p:nvPr>
        </p:nvSpPr>
        <p:spPr/>
        <p:txBody>
          <a:bodyPr/>
          <a:lstStyle/>
          <a:p>
            <a:r>
              <a:rPr lang="en-US" altLang="zh-TW" dirty="0"/>
              <a:t>Mastering the game of Go without human knowledge </a:t>
            </a:r>
            <a:endParaRPr lang="zh-TW" altLang="en-US" dirty="0"/>
          </a:p>
        </p:txBody>
      </p:sp>
      <p:sp>
        <p:nvSpPr>
          <p:cNvPr id="3" name="內容版面配置區 2">
            <a:extLst>
              <a:ext uri="{FF2B5EF4-FFF2-40B4-BE49-F238E27FC236}">
                <a16:creationId xmlns:a16="http://schemas.microsoft.com/office/drawing/2014/main" id="{0249C2CA-82DC-4FA9-A3A7-0051B7523833}"/>
              </a:ext>
            </a:extLst>
          </p:cNvPr>
          <p:cNvSpPr>
            <a:spLocks noGrp="1"/>
          </p:cNvSpPr>
          <p:nvPr>
            <p:ph idx="1"/>
          </p:nvPr>
        </p:nvSpPr>
        <p:spPr/>
        <p:txBody>
          <a:bodyPr/>
          <a:lstStyle/>
          <a:p>
            <a:r>
              <a:rPr lang="en-US" altLang="zh-TW" dirty="0">
                <a:latin typeface="Microsoft YaHei Light" panose="020B0502040204020203" pitchFamily="34" charset="-122"/>
                <a:ea typeface="Microsoft YaHei Light" panose="020B0502040204020203" pitchFamily="34" charset="-122"/>
              </a:rPr>
              <a:t>AlphaGo Zero</a:t>
            </a:r>
            <a:r>
              <a:rPr lang="zh-TW" altLang="en-US" dirty="0">
                <a:latin typeface="Microsoft YaHei Light" panose="020B0502040204020203" pitchFamily="34" charset="-122"/>
                <a:ea typeface="Microsoft YaHei Light" panose="020B0502040204020203" pitchFamily="34" charset="-122"/>
              </a:rPr>
              <a:t>完全獨立的通過自我博弈增強學習來完成訓練，從剛開始的隨機博弈開始就沒有任何的監督或使用人工資料。</a:t>
            </a:r>
            <a:endParaRPr lang="en-US" altLang="zh-TW" dirty="0">
              <a:latin typeface="Microsoft YaHei Light" panose="020B0502040204020203" pitchFamily="34" charset="-122"/>
              <a:ea typeface="Microsoft YaHei Light" panose="020B0502040204020203" pitchFamily="34" charset="-122"/>
            </a:endParaRPr>
          </a:p>
          <a:p>
            <a:r>
              <a:rPr lang="zh-TW" altLang="en-US" dirty="0">
                <a:latin typeface="Microsoft YaHei Light" panose="020B0502040204020203" pitchFamily="34" charset="-122"/>
                <a:ea typeface="Microsoft YaHei Light" panose="020B0502040204020203" pitchFamily="34" charset="-122"/>
              </a:rPr>
              <a:t> 其次，它只使用棋盤上的黑白子作為輸入特徵（之前的</a:t>
            </a:r>
            <a:r>
              <a:rPr lang="en-US" altLang="zh-TW" dirty="0">
                <a:latin typeface="Microsoft YaHei Light" panose="020B0502040204020203" pitchFamily="34" charset="-122"/>
                <a:ea typeface="Microsoft YaHei Light" panose="020B0502040204020203" pitchFamily="34" charset="-122"/>
              </a:rPr>
              <a:t>AlphaGo</a:t>
            </a:r>
            <a:r>
              <a:rPr lang="zh-TW" altLang="en-US" dirty="0">
                <a:latin typeface="Microsoft YaHei Light" panose="020B0502040204020203" pitchFamily="34" charset="-122"/>
                <a:ea typeface="Microsoft YaHei Light" panose="020B0502040204020203" pitchFamily="34" charset="-122"/>
              </a:rPr>
              <a:t>有人工構建的許多特徵）。 </a:t>
            </a:r>
            <a:endParaRPr lang="en-US" altLang="zh-TW" dirty="0">
              <a:latin typeface="Microsoft YaHei Light" panose="020B0502040204020203" pitchFamily="34" charset="-122"/>
              <a:ea typeface="Microsoft YaHei Light" panose="020B0502040204020203" pitchFamily="34" charset="-122"/>
            </a:endParaRPr>
          </a:p>
          <a:p>
            <a:r>
              <a:rPr lang="zh-TW" altLang="en-US" dirty="0">
                <a:latin typeface="Microsoft YaHei Light" panose="020B0502040204020203" pitchFamily="34" charset="-122"/>
                <a:ea typeface="Microsoft YaHei Light" panose="020B0502040204020203" pitchFamily="34" charset="-122"/>
              </a:rPr>
              <a:t>第三，只使用一個神經網路，而不是分開的策略網路和價值網路。 </a:t>
            </a:r>
            <a:endParaRPr lang="en-US" altLang="zh-TW" dirty="0">
              <a:latin typeface="Microsoft YaHei Light" panose="020B0502040204020203" pitchFamily="34" charset="-122"/>
              <a:ea typeface="Microsoft YaHei Light" panose="020B0502040204020203" pitchFamily="34" charset="-122"/>
            </a:endParaRPr>
          </a:p>
          <a:p>
            <a:r>
              <a:rPr lang="zh-TW" altLang="en-US" dirty="0">
                <a:latin typeface="Microsoft YaHei Light" panose="020B0502040204020203" pitchFamily="34" charset="-122"/>
                <a:ea typeface="Microsoft YaHei Light" panose="020B0502040204020203" pitchFamily="34" charset="-122"/>
              </a:rPr>
              <a:t>第四，只使用依賴于單一神經網路的簡化版樹搜索來評估落子概率和落子對局勢的影響，不再使用蒙特卡洛的方法。</a:t>
            </a:r>
          </a:p>
        </p:txBody>
      </p:sp>
    </p:spTree>
    <p:extLst>
      <p:ext uri="{BB962C8B-B14F-4D97-AF65-F5344CB8AC3E}">
        <p14:creationId xmlns:p14="http://schemas.microsoft.com/office/powerpoint/2010/main" val="2809019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E21A1E-88AE-48A3-8B3E-E8B4375393E1}"/>
              </a:ext>
            </a:extLst>
          </p:cNvPr>
          <p:cNvSpPr>
            <a:spLocks noGrp="1"/>
          </p:cNvSpPr>
          <p:nvPr>
            <p:ph type="title"/>
          </p:nvPr>
        </p:nvSpPr>
        <p:spPr>
          <a:xfrm>
            <a:off x="648929" y="629266"/>
            <a:ext cx="3667039" cy="1676603"/>
          </a:xfrm>
        </p:spPr>
        <p:txBody>
          <a:bodyPr>
            <a:normAutofit/>
          </a:bodyPr>
          <a:lstStyle/>
          <a:p>
            <a:r>
              <a:rPr lang="en-US" altLang="zh-TW" sz="3700" dirty="0">
                <a:latin typeface="Microsoft YaHei Light" panose="020B0502040204020203" pitchFamily="34" charset="-122"/>
                <a:ea typeface="Microsoft YaHei Light" panose="020B0502040204020203" pitchFamily="34" charset="-122"/>
              </a:rPr>
              <a:t>AlphaGo</a:t>
            </a:r>
            <a:r>
              <a:rPr lang="zh-TW" altLang="en-US" sz="3700" dirty="0">
                <a:latin typeface="Microsoft YaHei Light" panose="020B0502040204020203" pitchFamily="34" charset="-122"/>
                <a:ea typeface="Microsoft YaHei Light" panose="020B0502040204020203" pitchFamily="34" charset="-122"/>
              </a:rPr>
              <a:t>不同版本所需的</a:t>
            </a:r>
            <a:r>
              <a:rPr lang="en-US" altLang="zh-TW" sz="3700" dirty="0">
                <a:latin typeface="Microsoft YaHei Light" panose="020B0502040204020203" pitchFamily="34" charset="-122"/>
                <a:ea typeface="Microsoft YaHei Light" panose="020B0502040204020203" pitchFamily="34" charset="-122"/>
              </a:rPr>
              <a:t>GPU/TPU</a:t>
            </a:r>
            <a:r>
              <a:rPr lang="zh-TW" altLang="en-US" sz="3700" dirty="0">
                <a:latin typeface="Microsoft YaHei Light" panose="020B0502040204020203" pitchFamily="34" charset="-122"/>
                <a:ea typeface="Microsoft YaHei Light" panose="020B0502040204020203" pitchFamily="34" charset="-122"/>
              </a:rPr>
              <a:t>資源</a:t>
            </a:r>
          </a:p>
        </p:txBody>
      </p:sp>
      <p:sp>
        <p:nvSpPr>
          <p:cNvPr id="2055" name="Content Placeholder 2054">
            <a:extLst>
              <a:ext uri="{FF2B5EF4-FFF2-40B4-BE49-F238E27FC236}">
                <a16:creationId xmlns:a16="http://schemas.microsoft.com/office/drawing/2014/main" id="{81F73237-7339-4CF1-A8CB-4B88461A0462}"/>
              </a:ext>
            </a:extLst>
          </p:cNvPr>
          <p:cNvSpPr>
            <a:spLocks noGrp="1"/>
          </p:cNvSpPr>
          <p:nvPr>
            <p:ph idx="1"/>
          </p:nvPr>
        </p:nvSpPr>
        <p:spPr>
          <a:xfrm>
            <a:off x="648930" y="2438400"/>
            <a:ext cx="3667037" cy="4419599"/>
          </a:xfrm>
        </p:spPr>
        <p:txBody>
          <a:bodyPr>
            <a:normAutofit/>
          </a:bodyPr>
          <a:lstStyle/>
          <a:p>
            <a:r>
              <a:rPr lang="pl-PL" altLang="zh-TW" sz="2500" dirty="0">
                <a:latin typeface="Microsoft YaHei Light" panose="020B0502040204020203" pitchFamily="34" charset="-122"/>
                <a:ea typeface="Microsoft YaHei Light" panose="020B0502040204020203" pitchFamily="34" charset="-122"/>
              </a:rPr>
              <a:t>AlphaGo Zero </a:t>
            </a:r>
            <a:r>
              <a:rPr lang="zh-TW" altLang="pl-PL" sz="2500" dirty="0">
                <a:latin typeface="Microsoft YaHei Light" panose="020B0502040204020203" pitchFamily="34" charset="-122"/>
                <a:ea typeface="Microsoft YaHei Light" panose="020B0502040204020203" pitchFamily="34" charset="-122"/>
              </a:rPr>
              <a:t>無需進行隨機推</a:t>
            </a:r>
            <a:r>
              <a:rPr lang="en-US" altLang="zh-TW" sz="2500" dirty="0">
                <a:latin typeface="Microsoft YaHei Light" panose="020B0502040204020203" pitchFamily="34" charset="-122"/>
                <a:ea typeface="Microsoft YaHei Light" panose="020B0502040204020203" pitchFamily="34" charset="-122"/>
              </a:rPr>
              <a:t>(</a:t>
            </a:r>
            <a:r>
              <a:rPr lang="pl-PL" altLang="zh-TW" sz="2500" dirty="0">
                <a:latin typeface="Microsoft YaHei Light" panose="020B0502040204020203" pitchFamily="34" charset="-122"/>
                <a:ea typeface="Microsoft YaHei Light" panose="020B0502040204020203" pitchFamily="34" charset="-122"/>
              </a:rPr>
              <a:t>Rollout</a:t>
            </a:r>
            <a:r>
              <a:rPr lang="zh-TW" altLang="pl-PL" sz="2500" dirty="0">
                <a:latin typeface="Microsoft YaHei Light" panose="020B0502040204020203" pitchFamily="34" charset="-122"/>
                <a:ea typeface="Microsoft YaHei Light" panose="020B0502040204020203" pitchFamily="34" charset="-122"/>
              </a:rPr>
              <a:t>）</a:t>
            </a:r>
            <a:endParaRPr lang="en-US" altLang="zh-TW" sz="2500" dirty="0">
              <a:latin typeface="Microsoft YaHei Light" panose="020B0502040204020203" pitchFamily="34" charset="-122"/>
              <a:ea typeface="Microsoft YaHei Light" panose="020B0502040204020203" pitchFamily="34" charset="-122"/>
            </a:endParaRPr>
          </a:p>
          <a:p>
            <a:pPr marL="0" indent="0">
              <a:buNone/>
            </a:pPr>
            <a:r>
              <a:rPr lang="pl-PL" altLang="zh-TW" sz="2500" dirty="0">
                <a:latin typeface="Microsoft YaHei Light" panose="020B0502040204020203" pitchFamily="34" charset="-122"/>
                <a:ea typeface="Microsoft YaHei Light" panose="020B0502040204020203" pitchFamily="34" charset="-122"/>
              </a:rPr>
              <a:t>——</a:t>
            </a:r>
            <a:r>
              <a:rPr lang="zh-TW" altLang="pl-PL" sz="2500" dirty="0">
                <a:latin typeface="Microsoft YaHei Light" panose="020B0502040204020203" pitchFamily="34" charset="-122"/>
                <a:ea typeface="Microsoft YaHei Light" panose="020B0502040204020203" pitchFamily="34" charset="-122"/>
              </a:rPr>
              <a:t>這是一種在其他圍棋程序中廣泛使用於勝負的快速隨機策略，從而通過比較確定每一手之後輸贏的機率選擇最佳落子位置，相反，它依賴於高質量的神經網絡來評估落子位置。</a:t>
            </a:r>
            <a:endParaRPr lang="en-US" sz="2500" dirty="0">
              <a:latin typeface="Microsoft YaHei Light" panose="020B0502040204020203" pitchFamily="34" charset="-122"/>
              <a:ea typeface="Microsoft YaHei Light" panose="020B0502040204020203" pitchFamily="34" charset="-122"/>
            </a:endParaRPr>
          </a:p>
        </p:txBody>
      </p:sp>
      <p:sp>
        <p:nvSpPr>
          <p:cNvPr id="4" name="Rectangle 3">
            <a:extLst>
              <a:ext uri="{FF2B5EF4-FFF2-40B4-BE49-F238E27FC236}">
                <a16:creationId xmlns:a16="http://schemas.microsoft.com/office/drawing/2014/main" id="{79429AEE-E169-4D01-B17D-B2BE16883582}"/>
              </a:ext>
            </a:extLst>
          </p:cNvPr>
          <p:cNvSpPr>
            <a:spLocks noChangeArrowheads="1"/>
          </p:cNvSpPr>
          <p:nvPr/>
        </p:nvSpPr>
        <p:spPr bwMode="auto">
          <a:xfrm>
            <a:off x="0" y="0"/>
            <a:ext cx="12192000" cy="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000" b="0" i="0" u="none" strike="noStrike" cap="none" normalizeH="0" baseline="0">
                <a:ln>
                  <a:noFill/>
                </a:ln>
                <a:solidFill>
                  <a:srgbClr val="000000"/>
                </a:solidFill>
                <a:effectLst/>
                <a:latin typeface="Arial" panose="020B0604020202020204" pitchFamily="34" charset="0"/>
                <a:ea typeface="Open Sans"/>
              </a:rPr>
              <a:t>AlphaGo Zero 無需進行隨機推演（Rollout）——這是一種在其他圍棋程序中廣泛使用於勝負的快速隨機策略，從而通過比較確定每一手之後輸贏的機率選擇最佳落子位置，相反，它依賴於高質量的神經網絡來評估落子位置。</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DB077B96-3AF0-4B64-80C3-DE68B9B04DB1}"/>
              </a:ext>
            </a:extLst>
          </p:cNvPr>
          <p:cNvSpPr>
            <a:spLocks noChangeArrowheads="1"/>
          </p:cNvSpPr>
          <p:nvPr/>
        </p:nvSpPr>
        <p:spPr bwMode="auto">
          <a:xfrm>
            <a:off x="1022350" y="22758400"/>
            <a:ext cx="12192000" cy="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000" b="0" i="0" u="none" strike="noStrike" cap="none" normalizeH="0" baseline="0">
              <a:ln>
                <a:noFill/>
              </a:ln>
              <a:solidFill>
                <a:srgbClr val="000000"/>
              </a:solidFill>
              <a:effectLst/>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TW" altLang="zh-TW" sz="800" b="0" i="0" u="none" strike="noStrike" cap="none" normalizeH="0" baseline="0">
                <a:ln>
                  <a:noFill/>
                </a:ln>
                <a:solidFill>
                  <a:schemeClr val="tx1"/>
                </a:solidFill>
                <a:effectLst/>
                <a:latin typeface="Arial" panose="020B0604020202020204" pitchFamily="34" charset="0"/>
              </a:rPr>
            </a:br>
            <a:br>
              <a:rPr kumimoji="0" lang="zh-TW" altLang="zh-TW" sz="1800" b="0" i="0" u="none" strike="noStrike" cap="none" normalizeH="0" baseline="0">
                <a:ln>
                  <a:noFill/>
                </a:ln>
                <a:solidFill>
                  <a:schemeClr val="tx1"/>
                </a:solidFill>
                <a:effectLst/>
                <a:latin typeface="Arial" panose="020B0604020202020204" pitchFamily="34" charset="0"/>
              </a:rPr>
            </a:br>
            <a:r>
              <a:rPr kumimoji="0" lang="zh-TW" altLang="zh-TW" sz="1000" b="0" i="0" u="none" strike="noStrike" cap="none" normalizeH="0" baseline="0">
                <a:ln>
                  <a:noFill/>
                </a:ln>
                <a:solidFill>
                  <a:srgbClr val="000000"/>
                </a:solidFill>
                <a:effectLst/>
                <a:latin typeface="Arial" panose="020B0604020202020204" pitchFamily="34" charset="0"/>
                <a:ea typeface="Open Sans"/>
              </a:rPr>
              <a:t>原文網址：</a:t>
            </a:r>
            <a:r>
              <a:rPr kumimoji="0" lang="zh-TW" altLang="zh-TW" sz="1000" b="0" i="0" u="none" strike="noStrike" cap="none" normalizeH="0" baseline="0">
                <a:ln>
                  <a:noFill/>
                </a:ln>
                <a:solidFill>
                  <a:srgbClr val="000000"/>
                </a:solidFill>
                <a:effectLst/>
                <a:latin typeface="Arial" panose="020B0604020202020204" pitchFamily="34" charset="0"/>
                <a:ea typeface="Open Sans"/>
                <a:hlinkClick r:id="rId2"/>
              </a:rPr>
              <a:t>https://kknews.cc/science/ynkjozk.html</a:t>
            </a:r>
            <a:r>
              <a:rPr kumimoji="0" lang="zh-TW" altLang="zh-TW" sz="800" b="0" i="0" u="none" strike="noStrike" cap="none" normalizeH="0" baseline="0">
                <a:ln>
                  <a:noFill/>
                </a:ln>
                <a:solidFill>
                  <a:schemeClr val="tx1"/>
                </a:solidFill>
                <a:effectLst/>
                <a:latin typeface="Arial" panose="020B0604020202020204" pitchFamily="34" charset="0"/>
              </a:rPr>
              <a:t> </a:t>
            </a:r>
            <a:endParaRPr kumimoji="0" lang="zh-TW" altLang="zh-TW"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A05AFFD2-CB9D-4373-8022-4F2F04918D8D}"/>
              </a:ext>
            </a:extLst>
          </p:cNvPr>
          <p:cNvSpPr>
            <a:spLocks noChangeArrowheads="1"/>
          </p:cNvSpPr>
          <p:nvPr/>
        </p:nvSpPr>
        <p:spPr bwMode="auto">
          <a:xfrm>
            <a:off x="152400" y="152400"/>
            <a:ext cx="12192000" cy="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000" b="0" i="0" u="none" strike="noStrike" cap="none" normalizeH="0" baseline="0">
                <a:ln>
                  <a:noFill/>
                </a:ln>
                <a:solidFill>
                  <a:srgbClr val="000000"/>
                </a:solidFill>
                <a:effectLst/>
                <a:latin typeface="Arial" panose="020B0604020202020204" pitchFamily="34" charset="0"/>
                <a:ea typeface="Open Sans"/>
              </a:rPr>
              <a:t>AlphaGo Zero 無需進行隨機推演（Rollout）——這是一種在其他圍棋程序中廣泛使用於勝負的快速隨機策略，從而通過比較確定每一手之後輸贏的機率選擇最佳落子位置，相反，它依賴於高質量的神經網絡來評估落子位置。</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9801C6A3-5C29-413E-B839-19CEC809DC24}"/>
              </a:ext>
            </a:extLst>
          </p:cNvPr>
          <p:cNvSpPr>
            <a:spLocks noChangeArrowheads="1"/>
          </p:cNvSpPr>
          <p:nvPr/>
        </p:nvSpPr>
        <p:spPr bwMode="auto">
          <a:xfrm>
            <a:off x="1174750" y="22910800"/>
            <a:ext cx="12192000" cy="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000" b="0" i="0" u="none" strike="noStrike" cap="none" normalizeH="0" baseline="0">
              <a:ln>
                <a:noFill/>
              </a:ln>
              <a:solidFill>
                <a:srgbClr val="000000"/>
              </a:solidFill>
              <a:effectLst/>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TW" altLang="zh-TW" sz="800" b="0" i="0" u="none" strike="noStrike" cap="none" normalizeH="0" baseline="0">
                <a:ln>
                  <a:noFill/>
                </a:ln>
                <a:solidFill>
                  <a:schemeClr val="tx1"/>
                </a:solidFill>
                <a:effectLst/>
                <a:latin typeface="Arial" panose="020B0604020202020204" pitchFamily="34" charset="0"/>
              </a:rPr>
            </a:br>
            <a:br>
              <a:rPr kumimoji="0" lang="zh-TW" altLang="zh-TW" sz="1800" b="0" i="0" u="none" strike="noStrike" cap="none" normalizeH="0" baseline="0">
                <a:ln>
                  <a:noFill/>
                </a:ln>
                <a:solidFill>
                  <a:schemeClr val="tx1"/>
                </a:solidFill>
                <a:effectLst/>
                <a:latin typeface="Arial" panose="020B0604020202020204" pitchFamily="34" charset="0"/>
              </a:rPr>
            </a:br>
            <a:r>
              <a:rPr kumimoji="0" lang="zh-TW" altLang="zh-TW" sz="1000" b="0" i="0" u="none" strike="noStrike" cap="none" normalizeH="0" baseline="0">
                <a:ln>
                  <a:noFill/>
                </a:ln>
                <a:solidFill>
                  <a:srgbClr val="000000"/>
                </a:solidFill>
                <a:effectLst/>
                <a:latin typeface="Arial" panose="020B0604020202020204" pitchFamily="34" charset="0"/>
                <a:ea typeface="Open Sans"/>
              </a:rPr>
              <a:t>原文網址：</a:t>
            </a:r>
            <a:r>
              <a:rPr kumimoji="0" lang="zh-TW" altLang="zh-TW" sz="1000" b="0" i="0" u="none" strike="noStrike" cap="none" normalizeH="0" baseline="0">
                <a:ln>
                  <a:noFill/>
                </a:ln>
                <a:solidFill>
                  <a:srgbClr val="000000"/>
                </a:solidFill>
                <a:effectLst/>
                <a:latin typeface="Arial" panose="020B0604020202020204" pitchFamily="34" charset="0"/>
                <a:ea typeface="Open Sans"/>
                <a:hlinkClick r:id="rId2"/>
              </a:rPr>
              <a:t>https://kknews.cc/science/ynkjozk.html</a:t>
            </a:r>
            <a:r>
              <a:rPr kumimoji="0" lang="zh-TW" altLang="zh-TW" sz="800" b="0" i="0" u="none" strike="noStrike" cap="none" normalizeH="0" baseline="0">
                <a:ln>
                  <a:noFill/>
                </a:ln>
                <a:solidFill>
                  <a:schemeClr val="tx1"/>
                </a:solidFill>
                <a:effectLst/>
                <a:latin typeface="Arial" panose="020B0604020202020204" pitchFamily="34" charset="0"/>
              </a:rPr>
              <a:t> </a:t>
            </a:r>
            <a:endParaRPr kumimoji="0" lang="zh-TW" altLang="zh-TW" sz="18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03E32605-8BE6-4839-8275-607616B71D26}"/>
              </a:ext>
            </a:extLst>
          </p:cNvPr>
          <p:cNvSpPr>
            <a:spLocks noChangeArrowheads="1"/>
          </p:cNvSpPr>
          <p:nvPr/>
        </p:nvSpPr>
        <p:spPr bwMode="auto">
          <a:xfrm>
            <a:off x="304800" y="304800"/>
            <a:ext cx="12192000" cy="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000" b="0" i="0" u="none" strike="noStrike" cap="none" normalizeH="0" baseline="0">
                <a:ln>
                  <a:noFill/>
                </a:ln>
                <a:solidFill>
                  <a:srgbClr val="000000"/>
                </a:solidFill>
                <a:effectLst/>
                <a:latin typeface="Arial" panose="020B0604020202020204" pitchFamily="34" charset="0"/>
                <a:ea typeface="Open Sans"/>
              </a:rPr>
              <a:t>AlphaGo Zero 無需進行隨機推演（Rollout）——這是一種在其他圍棋程序中廣泛使用於勝負的快速隨機策略，從而通過比較確定每一手之後輸贏的機率選擇最佳落子位置，相反，它依賴於高質量的神經網絡來評估落子位置。</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503E3E9C-6732-4CC6-B439-E6A7B8D98D81}"/>
              </a:ext>
            </a:extLst>
          </p:cNvPr>
          <p:cNvSpPr>
            <a:spLocks noChangeArrowheads="1"/>
          </p:cNvSpPr>
          <p:nvPr/>
        </p:nvSpPr>
        <p:spPr bwMode="auto">
          <a:xfrm>
            <a:off x="1327150" y="23063200"/>
            <a:ext cx="12192000" cy="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000" b="0" i="0" u="none" strike="noStrike" cap="none" normalizeH="0" baseline="0">
              <a:ln>
                <a:noFill/>
              </a:ln>
              <a:solidFill>
                <a:srgbClr val="000000"/>
              </a:solidFill>
              <a:effectLst/>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TW" altLang="zh-TW" sz="800" b="0" i="0" u="none" strike="noStrike" cap="none" normalizeH="0" baseline="0">
                <a:ln>
                  <a:noFill/>
                </a:ln>
                <a:solidFill>
                  <a:schemeClr val="tx1"/>
                </a:solidFill>
                <a:effectLst/>
                <a:latin typeface="Arial" panose="020B0604020202020204" pitchFamily="34" charset="0"/>
              </a:rPr>
            </a:br>
            <a:br>
              <a:rPr kumimoji="0" lang="zh-TW" altLang="zh-TW" sz="1800" b="0" i="0" u="none" strike="noStrike" cap="none" normalizeH="0" baseline="0">
                <a:ln>
                  <a:noFill/>
                </a:ln>
                <a:solidFill>
                  <a:schemeClr val="tx1"/>
                </a:solidFill>
                <a:effectLst/>
                <a:latin typeface="Arial" panose="020B0604020202020204" pitchFamily="34" charset="0"/>
              </a:rPr>
            </a:br>
            <a:r>
              <a:rPr kumimoji="0" lang="zh-TW" altLang="zh-TW" sz="1000" b="0" i="0" u="none" strike="noStrike" cap="none" normalizeH="0" baseline="0">
                <a:ln>
                  <a:noFill/>
                </a:ln>
                <a:solidFill>
                  <a:srgbClr val="000000"/>
                </a:solidFill>
                <a:effectLst/>
                <a:latin typeface="Arial" panose="020B0604020202020204" pitchFamily="34" charset="0"/>
                <a:ea typeface="Open Sans"/>
              </a:rPr>
              <a:t>原文網址：</a:t>
            </a:r>
            <a:r>
              <a:rPr kumimoji="0" lang="zh-TW" altLang="zh-TW" sz="1000" b="0" i="0" u="none" strike="noStrike" cap="none" normalizeH="0" baseline="0">
                <a:ln>
                  <a:noFill/>
                </a:ln>
                <a:solidFill>
                  <a:srgbClr val="000000"/>
                </a:solidFill>
                <a:effectLst/>
                <a:latin typeface="Arial" panose="020B0604020202020204" pitchFamily="34" charset="0"/>
                <a:ea typeface="Open Sans"/>
                <a:hlinkClick r:id="rId2"/>
              </a:rPr>
              <a:t>https://kknews.cc/science/ynkjozk.html</a:t>
            </a:r>
            <a:r>
              <a:rPr kumimoji="0" lang="zh-TW" altLang="zh-TW" sz="800" b="0" i="0" u="none" strike="noStrike" cap="none" normalizeH="0" baseline="0">
                <a:ln>
                  <a:noFill/>
                </a:ln>
                <a:solidFill>
                  <a:schemeClr val="tx1"/>
                </a:solidFill>
                <a:effectLst/>
                <a:latin typeface="Arial" panose="020B0604020202020204" pitchFamily="34" charset="0"/>
              </a:rPr>
              <a:t> </a:t>
            </a:r>
            <a:endParaRPr kumimoji="0" lang="zh-TW" altLang="zh-TW" sz="1800" b="0" i="0" u="none" strike="noStrike" cap="none" normalizeH="0" baseline="0">
              <a:ln>
                <a:noFill/>
              </a:ln>
              <a:solidFill>
                <a:schemeClr val="tx1"/>
              </a:solidFill>
              <a:effectLst/>
              <a:latin typeface="Arial" panose="020B0604020202020204" pitchFamily="34" charset="0"/>
            </a:endParaRPr>
          </a:p>
        </p:txBody>
      </p:sp>
      <p:pic>
        <p:nvPicPr>
          <p:cNvPr id="3" name="圖片 2">
            <a:extLst>
              <a:ext uri="{FF2B5EF4-FFF2-40B4-BE49-F238E27FC236}">
                <a16:creationId xmlns:a16="http://schemas.microsoft.com/office/drawing/2014/main" id="{1705C93D-00E6-4927-A18A-6E09E1806628}"/>
              </a:ext>
            </a:extLst>
          </p:cNvPr>
          <p:cNvPicPr>
            <a:picLocks noChangeAspect="1"/>
          </p:cNvPicPr>
          <p:nvPr/>
        </p:nvPicPr>
        <p:blipFill>
          <a:blip r:embed="rId3"/>
          <a:stretch>
            <a:fillRect/>
          </a:stretch>
        </p:blipFill>
        <p:spPr>
          <a:xfrm>
            <a:off x="4419302" y="548398"/>
            <a:ext cx="6913463" cy="5578323"/>
          </a:xfrm>
          <a:prstGeom prst="rect">
            <a:avLst/>
          </a:prstGeom>
        </p:spPr>
      </p:pic>
    </p:spTree>
    <p:extLst>
      <p:ext uri="{BB962C8B-B14F-4D97-AF65-F5344CB8AC3E}">
        <p14:creationId xmlns:p14="http://schemas.microsoft.com/office/powerpoint/2010/main" val="116671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34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E111CE28-32ED-482F-9320-2D8B2DE2FC90}"/>
              </a:ext>
            </a:extLst>
          </p:cNvPr>
          <p:cNvSpPr>
            <a:spLocks noGrp="1"/>
          </p:cNvSpPr>
          <p:nvPr>
            <p:ph type="title"/>
          </p:nvPr>
        </p:nvSpPr>
        <p:spPr>
          <a:xfrm>
            <a:off x="528320" y="1808480"/>
            <a:ext cx="2448560" cy="2421992"/>
          </a:xfrm>
          <a:prstGeom prst="ellipse">
            <a:avLst/>
          </a:prstGeom>
          <a:solidFill>
            <a:srgbClr val="262626"/>
          </a:solidFill>
          <a:ln w="174625" cmpd="thinThick">
            <a:solidFill>
              <a:srgbClr val="262626"/>
            </a:solidFill>
          </a:ln>
        </p:spPr>
        <p:txBody>
          <a:bodyPr>
            <a:normAutofit/>
          </a:bodyPr>
          <a:lstStyle/>
          <a:p>
            <a:pPr algn="ctr"/>
            <a:r>
              <a:rPr lang="zh-TW" altLang="en-US" sz="2600" dirty="0">
                <a:solidFill>
                  <a:srgbClr val="FFFFFF"/>
                </a:solidFill>
                <a:latin typeface="Microsoft GothicNeo" panose="020B0503020000020004" pitchFamily="34" charset="-127"/>
                <a:ea typeface="Microsoft GothicNeo" panose="020B0503020000020004" pitchFamily="34" charset="-127"/>
                <a:cs typeface="Microsoft GothicNeo" panose="020B0503020000020004" pitchFamily="34" charset="-127"/>
              </a:rPr>
              <a:t>資料整理</a:t>
            </a:r>
          </a:p>
        </p:txBody>
      </p:sp>
      <p:pic>
        <p:nvPicPr>
          <p:cNvPr id="4" name="圖片 3">
            <a:extLst>
              <a:ext uri="{FF2B5EF4-FFF2-40B4-BE49-F238E27FC236}">
                <a16:creationId xmlns:a16="http://schemas.microsoft.com/office/drawing/2014/main" id="{B5143502-4227-4AD5-B930-B95035FF8B8C}"/>
              </a:ext>
            </a:extLst>
          </p:cNvPr>
          <p:cNvPicPr>
            <a:picLocks noChangeAspect="1"/>
          </p:cNvPicPr>
          <p:nvPr/>
        </p:nvPicPr>
        <p:blipFill rotWithShape="1">
          <a:blip r:embed="rId2"/>
          <a:srcRect l="14912" t="35797" r="1131" b="13949"/>
          <a:stretch/>
        </p:blipFill>
        <p:spPr>
          <a:xfrm>
            <a:off x="3952209" y="1418489"/>
            <a:ext cx="7193311" cy="2421991"/>
          </a:xfrm>
          <a:prstGeom prst="rect">
            <a:avLst/>
          </a:prstGeom>
        </p:spPr>
      </p:pic>
      <p:sp>
        <p:nvSpPr>
          <p:cNvPr id="3" name="內容版面配置區 2">
            <a:extLst>
              <a:ext uri="{FF2B5EF4-FFF2-40B4-BE49-F238E27FC236}">
                <a16:creationId xmlns:a16="http://schemas.microsoft.com/office/drawing/2014/main" id="{6949EA35-C9D7-42AD-A47D-147D8EAB205F}"/>
              </a:ext>
            </a:extLst>
          </p:cNvPr>
          <p:cNvSpPr>
            <a:spLocks noGrp="1"/>
          </p:cNvSpPr>
          <p:nvPr>
            <p:ph idx="1"/>
          </p:nvPr>
        </p:nvSpPr>
        <p:spPr>
          <a:xfrm>
            <a:off x="4038600" y="4884873"/>
            <a:ext cx="7188199" cy="1292090"/>
          </a:xfrm>
        </p:spPr>
        <p:txBody>
          <a:bodyPr>
            <a:normAutofit/>
          </a:bodyPr>
          <a:lstStyle/>
          <a:p>
            <a:r>
              <a:rPr lang="zh-TW" altLang="en-US" sz="1800" dirty="0"/>
              <a:t>把</a:t>
            </a:r>
            <a:r>
              <a:rPr lang="en-US" altLang="zh-TW" sz="1800" dirty="0" err="1"/>
              <a:t>trains_plans</a:t>
            </a:r>
            <a:r>
              <a:rPr lang="en-US" altLang="zh-TW" sz="1800" dirty="0"/>
              <a:t> </a:t>
            </a:r>
            <a:r>
              <a:rPr lang="zh-TW" altLang="en-US" sz="1800" dirty="0"/>
              <a:t>的</a:t>
            </a:r>
            <a:r>
              <a:rPr lang="en-US" altLang="zh-TW" sz="1800" dirty="0"/>
              <a:t>C</a:t>
            </a:r>
            <a:r>
              <a:rPr lang="zh-TW" altLang="en-US" sz="1800" dirty="0"/>
              <a:t>欄位先切成我們要的格式，並把價錢跟距離相加變成一個特徵值</a:t>
            </a:r>
          </a:p>
        </p:txBody>
      </p:sp>
    </p:spTree>
    <p:extLst>
      <p:ext uri="{BB962C8B-B14F-4D97-AF65-F5344CB8AC3E}">
        <p14:creationId xmlns:p14="http://schemas.microsoft.com/office/powerpoint/2010/main" val="4222741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A4F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8EAFCE3D-0789-4C42-BC53-389E0435C24D}"/>
              </a:ext>
            </a:extLst>
          </p:cNvPr>
          <p:cNvSpPr>
            <a:spLocks noGrp="1"/>
          </p:cNvSpPr>
          <p:nvPr>
            <p:ph type="title"/>
          </p:nvPr>
        </p:nvSpPr>
        <p:spPr>
          <a:xfrm>
            <a:off x="694510" y="1487272"/>
            <a:ext cx="2743200" cy="2952648"/>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fontAlgn="base"/>
            <a:r>
              <a:rPr lang="zh-TW" altLang="en-US" sz="2600" kern="1200" dirty="0">
                <a:solidFill>
                  <a:srgbClr val="FFFFFF"/>
                </a:solidFill>
                <a:latin typeface="+mj-lt"/>
                <a:ea typeface="+mj-ea"/>
                <a:cs typeface="+mj-cs"/>
              </a:rPr>
              <a:t>資料合併和補漏</a:t>
            </a:r>
          </a:p>
        </p:txBody>
      </p:sp>
      <p:pic>
        <p:nvPicPr>
          <p:cNvPr id="4" name="圖片 3">
            <a:extLst>
              <a:ext uri="{FF2B5EF4-FFF2-40B4-BE49-F238E27FC236}">
                <a16:creationId xmlns:a16="http://schemas.microsoft.com/office/drawing/2014/main" id="{A8FE73F2-9CAE-4C08-A6C4-941C81C50CB6}"/>
              </a:ext>
            </a:extLst>
          </p:cNvPr>
          <p:cNvPicPr>
            <a:picLocks noChangeAspect="1"/>
          </p:cNvPicPr>
          <p:nvPr/>
        </p:nvPicPr>
        <p:blipFill rotWithShape="1">
          <a:blip r:embed="rId2"/>
          <a:srcRect l="32254" t="60009" b="7733"/>
          <a:stretch/>
        </p:blipFill>
        <p:spPr>
          <a:xfrm>
            <a:off x="4038600" y="1896227"/>
            <a:ext cx="7188199" cy="1925290"/>
          </a:xfrm>
          <a:prstGeom prst="rect">
            <a:avLst/>
          </a:prstGeom>
        </p:spPr>
      </p:pic>
      <p:sp>
        <p:nvSpPr>
          <p:cNvPr id="3" name="內容版面配置區 2">
            <a:extLst>
              <a:ext uri="{FF2B5EF4-FFF2-40B4-BE49-F238E27FC236}">
                <a16:creationId xmlns:a16="http://schemas.microsoft.com/office/drawing/2014/main" id="{00E132AD-DE0A-4E98-BAFB-DC6A3A81C93A}"/>
              </a:ext>
            </a:extLst>
          </p:cNvPr>
          <p:cNvSpPr>
            <a:spLocks noGrp="1"/>
          </p:cNvSpPr>
          <p:nvPr>
            <p:ph idx="1"/>
          </p:nvPr>
        </p:nvSpPr>
        <p:spPr>
          <a:xfrm>
            <a:off x="4038600" y="4884873"/>
            <a:ext cx="7188199" cy="1292090"/>
          </a:xfrm>
        </p:spPr>
        <p:txBody>
          <a:bodyPr vert="horz" lIns="91440" tIns="45720" rIns="91440" bIns="45720" rtlCol="0">
            <a:normAutofit/>
          </a:bodyPr>
          <a:lstStyle/>
          <a:p>
            <a:pPr marL="0" indent="0">
              <a:buNone/>
            </a:pPr>
            <a:r>
              <a:rPr lang="zh-TW" altLang="en-US" sz="1800" kern="1200" dirty="0">
                <a:latin typeface="+mn-lt"/>
                <a:ea typeface="+mn-ea"/>
                <a:cs typeface="+mn-cs"/>
              </a:rPr>
              <a:t>把欄位進行合併，將所有特徵結合起來，方便運算，增加一些自行設定的欄位讓我們可以方便之後的運算，</a:t>
            </a:r>
            <a:r>
              <a:rPr lang="zh-TW" altLang="en-US" sz="1800" dirty="0"/>
              <a:t>我們先將缺漏的值補</a:t>
            </a:r>
            <a:r>
              <a:rPr lang="en-US" altLang="zh-TW" sz="1800" dirty="0"/>
              <a:t>0</a:t>
            </a:r>
            <a:r>
              <a:rPr lang="zh-TW" altLang="en-US" sz="1800" dirty="0"/>
              <a:t>，之後會設法用別的方法補值。</a:t>
            </a:r>
            <a:endParaRPr lang="en-US" altLang="zh-TW" sz="1800" kern="1200" dirty="0">
              <a:latin typeface="+mn-lt"/>
              <a:ea typeface="+mn-ea"/>
              <a:cs typeface="+mn-cs"/>
            </a:endParaRPr>
          </a:p>
          <a:p>
            <a:pPr marL="0" indent="0">
              <a:buNone/>
            </a:pPr>
            <a:r>
              <a:rPr lang="en-US" altLang="zh-TW" sz="1800" kern="1200" dirty="0">
                <a:latin typeface="+mn-lt"/>
                <a:ea typeface="+mn-ea"/>
                <a:cs typeface="+mn-cs"/>
              </a:rPr>
              <a:t>(</a:t>
            </a:r>
            <a:r>
              <a:rPr lang="zh-TW" altLang="en-US" sz="1800" kern="1200" dirty="0">
                <a:latin typeface="+mn-lt"/>
                <a:ea typeface="+mn-ea"/>
                <a:cs typeface="+mn-cs"/>
              </a:rPr>
              <a:t>譬如將日期轉換成星期與月份等等</a:t>
            </a:r>
            <a:r>
              <a:rPr lang="en-US" altLang="zh-TW" sz="1800" kern="1200" dirty="0">
                <a:latin typeface="+mn-lt"/>
                <a:ea typeface="+mn-ea"/>
                <a:cs typeface="+mn-cs"/>
              </a:rPr>
              <a:t>......)</a:t>
            </a:r>
            <a:endParaRPr lang="zh-TW" altLang="en-US" sz="1800" kern="1200" dirty="0">
              <a:latin typeface="+mn-lt"/>
              <a:ea typeface="+mn-ea"/>
              <a:cs typeface="+mn-cs"/>
            </a:endParaRPr>
          </a:p>
        </p:txBody>
      </p:sp>
    </p:spTree>
    <p:extLst>
      <p:ext uri="{BB962C8B-B14F-4D97-AF65-F5344CB8AC3E}">
        <p14:creationId xmlns:p14="http://schemas.microsoft.com/office/powerpoint/2010/main" val="391430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A15C9A-42A3-4FC4-AF7C-9A917D23D69A}"/>
              </a:ext>
            </a:extLst>
          </p:cNvPr>
          <p:cNvSpPr>
            <a:spLocks noGrp="1"/>
          </p:cNvSpPr>
          <p:nvPr>
            <p:ph type="title"/>
          </p:nvPr>
        </p:nvSpPr>
        <p:spPr/>
        <p:txBody>
          <a:bodyPr/>
          <a:lstStyle/>
          <a:p>
            <a:r>
              <a:rPr lang="en-US" altLang="zh-TW" dirty="0"/>
              <a:t>		</a:t>
            </a:r>
            <a:r>
              <a:rPr lang="en-US" altLang="zh-TW"/>
              <a:t>			GBDT</a:t>
            </a:r>
            <a:endParaRPr lang="zh-TW" altLang="en-US" dirty="0">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3" name="內容版面配置區 2">
            <a:extLst>
              <a:ext uri="{FF2B5EF4-FFF2-40B4-BE49-F238E27FC236}">
                <a16:creationId xmlns:a16="http://schemas.microsoft.com/office/drawing/2014/main" id="{6B7EA9D5-5623-44A2-8BAB-FA0456B617AC}"/>
              </a:ext>
            </a:extLst>
          </p:cNvPr>
          <p:cNvSpPr>
            <a:spLocks noGrp="1"/>
          </p:cNvSpPr>
          <p:nvPr>
            <p:ph idx="1"/>
          </p:nvPr>
        </p:nvSpPr>
        <p:spPr>
          <a:xfrm>
            <a:off x="838200" y="1835150"/>
            <a:ext cx="10515600" cy="4351338"/>
          </a:xfrm>
        </p:spPr>
        <p:txBody>
          <a:bodyPr/>
          <a:lstStyle/>
          <a:p>
            <a:r>
              <a:rPr lang="en-US" altLang="zh-TW" dirty="0"/>
              <a:t>GB</a:t>
            </a:r>
            <a:r>
              <a:rPr lang="zh-TW" altLang="en-US" dirty="0"/>
              <a:t>算法中最典型的基學習器是決策樹，尤其是</a:t>
            </a:r>
            <a:r>
              <a:rPr lang="en-US" altLang="zh-TW" dirty="0"/>
              <a:t>CART</a:t>
            </a:r>
            <a:r>
              <a:rPr lang="zh-TW" altLang="en-US" dirty="0"/>
              <a:t>，正如名字的含義，</a:t>
            </a:r>
            <a:r>
              <a:rPr lang="en-US" altLang="zh-TW" dirty="0"/>
              <a:t>GBDT</a:t>
            </a:r>
            <a:r>
              <a:rPr lang="zh-TW" altLang="en-US" dirty="0"/>
              <a:t>是</a:t>
            </a:r>
            <a:r>
              <a:rPr lang="en-US" altLang="zh-TW" dirty="0"/>
              <a:t>GB</a:t>
            </a:r>
            <a:r>
              <a:rPr lang="zh-TW" altLang="en-US" dirty="0"/>
              <a:t>和</a:t>
            </a:r>
            <a:r>
              <a:rPr lang="en-US" altLang="zh-TW" dirty="0"/>
              <a:t>DT</a:t>
            </a:r>
            <a:r>
              <a:rPr lang="zh-TW" altLang="en-US" dirty="0"/>
              <a:t>的結合。要注意的是這裡的決策樹是回歸樹，</a:t>
            </a:r>
            <a:r>
              <a:rPr lang="en-US" altLang="zh-TW" dirty="0"/>
              <a:t>GBDT</a:t>
            </a:r>
            <a:r>
              <a:rPr lang="zh-TW" altLang="en-US" dirty="0"/>
              <a:t>中的決策樹是個弱模型，深度較小一般不會超過</a:t>
            </a:r>
            <a:r>
              <a:rPr lang="en-US" altLang="zh-TW" dirty="0"/>
              <a:t>5</a:t>
            </a:r>
            <a:r>
              <a:rPr lang="zh-TW" altLang="en-US" dirty="0"/>
              <a:t>，葉子節點的數量也不會超過</a:t>
            </a:r>
            <a:r>
              <a:rPr lang="en-US" altLang="zh-TW" dirty="0"/>
              <a:t>10</a:t>
            </a:r>
            <a:r>
              <a:rPr lang="zh-TW" altLang="en-US" dirty="0"/>
              <a:t>，對於生成的每棵決策樹乘上比較小的縮減係數（學習率</a:t>
            </a:r>
            <a:r>
              <a:rPr lang="en-US" altLang="zh-TW" dirty="0"/>
              <a:t>&lt;0.1</a:t>
            </a:r>
            <a:r>
              <a:rPr lang="zh-TW" altLang="en-US" dirty="0"/>
              <a:t>），有些</a:t>
            </a:r>
            <a:r>
              <a:rPr lang="en-US" altLang="zh-TW" dirty="0"/>
              <a:t>GBDT</a:t>
            </a:r>
            <a:r>
              <a:rPr lang="zh-TW" altLang="en-US" dirty="0"/>
              <a:t>的實現加入了隨機抽樣（</a:t>
            </a:r>
            <a:r>
              <a:rPr lang="en-US" altLang="zh-TW" dirty="0"/>
              <a:t>subsample 0.5&lt;=f &lt;=0.8</a:t>
            </a:r>
            <a:r>
              <a:rPr lang="zh-TW" altLang="en-US" dirty="0"/>
              <a:t>）提高模型的泛化能力。通過交叉驗證的方法選擇最優的參數。</a:t>
            </a:r>
          </a:p>
        </p:txBody>
      </p:sp>
    </p:spTree>
    <p:extLst>
      <p:ext uri="{BB962C8B-B14F-4D97-AF65-F5344CB8AC3E}">
        <p14:creationId xmlns:p14="http://schemas.microsoft.com/office/powerpoint/2010/main" val="3521758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38D254-4B84-4E10-9B24-DB3016987A20}"/>
              </a:ext>
            </a:extLst>
          </p:cNvPr>
          <p:cNvSpPr>
            <a:spLocks noGrp="1"/>
          </p:cNvSpPr>
          <p:nvPr>
            <p:ph type="title"/>
          </p:nvPr>
        </p:nvSpPr>
        <p:spPr/>
        <p:txBody>
          <a:bodyPr/>
          <a:lstStyle/>
          <a:p>
            <a:r>
              <a:rPr lang="zh-TW" altLang="en-US" dirty="0"/>
              <a:t>但意外來了</a:t>
            </a:r>
          </a:p>
        </p:txBody>
      </p:sp>
      <p:pic>
        <p:nvPicPr>
          <p:cNvPr id="5" name="內容版面配置區 4" descr="一張含有 螢幕擷取畫面 的圖片&#10;&#10;自動產生的描述">
            <a:extLst>
              <a:ext uri="{FF2B5EF4-FFF2-40B4-BE49-F238E27FC236}">
                <a16:creationId xmlns:a16="http://schemas.microsoft.com/office/drawing/2014/main" id="{982729A1-117D-4449-B362-4ED8B97059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957259"/>
            <a:ext cx="10515600" cy="2088070"/>
          </a:xfrm>
        </p:spPr>
      </p:pic>
    </p:spTree>
    <p:extLst>
      <p:ext uri="{BB962C8B-B14F-4D97-AF65-F5344CB8AC3E}">
        <p14:creationId xmlns:p14="http://schemas.microsoft.com/office/powerpoint/2010/main" val="2366080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512A75-16E6-4A91-B209-C0BCF3E39226}"/>
              </a:ext>
            </a:extLst>
          </p:cNvPr>
          <p:cNvSpPr>
            <a:spLocks noGrp="1"/>
          </p:cNvSpPr>
          <p:nvPr>
            <p:ph type="title"/>
          </p:nvPr>
        </p:nvSpPr>
        <p:spPr>
          <a:xfrm>
            <a:off x="863029" y="1012004"/>
            <a:ext cx="3416158" cy="4795408"/>
          </a:xfrm>
        </p:spPr>
        <p:txBody>
          <a:bodyPr>
            <a:normAutofit/>
          </a:bodyPr>
          <a:lstStyle/>
          <a:p>
            <a:r>
              <a:rPr lang="en-US" altLang="zh-TW" dirty="0">
                <a:solidFill>
                  <a:srgbClr val="FFFFFF"/>
                </a:solidFill>
              </a:rPr>
              <a:t>Mastering the game of Go with deep neural networks and tree search </a:t>
            </a:r>
            <a:endParaRPr lang="zh-TW" altLang="en-US" dirty="0">
              <a:solidFill>
                <a:srgbClr val="FFFFFF"/>
              </a:solidFill>
            </a:endParaRPr>
          </a:p>
        </p:txBody>
      </p:sp>
      <p:graphicFrame>
        <p:nvGraphicFramePr>
          <p:cNvPr id="5" name="內容版面配置區 2">
            <a:extLst>
              <a:ext uri="{FF2B5EF4-FFF2-40B4-BE49-F238E27FC236}">
                <a16:creationId xmlns:a16="http://schemas.microsoft.com/office/drawing/2014/main" id="{DF647EBB-E0D4-4C0A-99D0-2FBDE9CEF364}"/>
              </a:ext>
            </a:extLst>
          </p:cNvPr>
          <p:cNvGraphicFramePr>
            <a:graphicFrameLocks noGrp="1"/>
          </p:cNvGraphicFramePr>
          <p:nvPr>
            <p:ph idx="1"/>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8845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F96BFC-8857-4C15-9E8F-62B551E440F4}"/>
              </a:ext>
            </a:extLst>
          </p:cNvPr>
          <p:cNvSpPr>
            <a:spLocks noGrp="1"/>
          </p:cNvSpPr>
          <p:nvPr>
            <p:ph type="title"/>
          </p:nvPr>
        </p:nvSpPr>
        <p:spPr>
          <a:xfrm>
            <a:off x="321564" y="963877"/>
            <a:ext cx="4010998" cy="4930246"/>
          </a:xfrm>
        </p:spPr>
        <p:txBody>
          <a:bodyPr>
            <a:normAutofit/>
          </a:bodyPr>
          <a:lstStyle/>
          <a:p>
            <a:pPr algn="r"/>
            <a:r>
              <a:rPr lang="en-US" altLang="zh-TW" dirty="0"/>
              <a:t>Policy Network</a:t>
            </a:r>
            <a:endParaRPr lang="zh-TW" altLang="en-US" dirty="0"/>
          </a:p>
        </p:txBody>
      </p:sp>
      <p:sp>
        <p:nvSpPr>
          <p:cNvPr id="3" name="內容版面配置區 2">
            <a:extLst>
              <a:ext uri="{FF2B5EF4-FFF2-40B4-BE49-F238E27FC236}">
                <a16:creationId xmlns:a16="http://schemas.microsoft.com/office/drawing/2014/main" id="{5ACC11DF-1C96-4F89-84CC-F275AFFBC783}"/>
              </a:ext>
            </a:extLst>
          </p:cNvPr>
          <p:cNvSpPr>
            <a:spLocks noGrp="1"/>
          </p:cNvSpPr>
          <p:nvPr>
            <p:ph idx="1"/>
          </p:nvPr>
        </p:nvSpPr>
        <p:spPr>
          <a:xfrm>
            <a:off x="4976031" y="963877"/>
            <a:ext cx="6377769" cy="4930246"/>
          </a:xfrm>
        </p:spPr>
        <p:txBody>
          <a:bodyPr anchor="ctr">
            <a:normAutofit/>
          </a:bodyPr>
          <a:lstStyle/>
          <a:p>
            <a:r>
              <a:rPr lang="zh-TW" altLang="en-US" sz="2400">
                <a:latin typeface="Microsoft YaHei Light" panose="020B0502040204020203" pitchFamily="34" charset="-122"/>
                <a:ea typeface="Microsoft YaHei Light" panose="020B0502040204020203" pitchFamily="34" charset="-122"/>
              </a:rPr>
              <a:t>「策略網路」（</a:t>
            </a:r>
            <a:r>
              <a:rPr lang="en-US" altLang="zh-TW" sz="2400">
                <a:latin typeface="Microsoft YaHei Light" panose="020B0502040204020203" pitchFamily="34" charset="-122"/>
                <a:ea typeface="Microsoft YaHei Light" panose="020B0502040204020203" pitchFamily="34" charset="-122"/>
              </a:rPr>
              <a:t>Policy Network</a:t>
            </a:r>
            <a:r>
              <a:rPr lang="zh-TW" altLang="en-US" sz="2400">
                <a:latin typeface="Microsoft YaHei Light" panose="020B0502040204020203" pitchFamily="34" charset="-122"/>
                <a:ea typeface="Microsoft YaHei Light" panose="020B0502040204020203" pitchFamily="34" charset="-122"/>
              </a:rPr>
              <a:t>）</a:t>
            </a:r>
            <a:r>
              <a:rPr lang="en-US" altLang="zh-TW" sz="2400">
                <a:latin typeface="Microsoft YaHei Light" panose="020B0502040204020203" pitchFamily="34" charset="-122"/>
                <a:ea typeface="Microsoft YaHei Light" panose="020B0502040204020203" pitchFamily="34" charset="-122"/>
              </a:rPr>
              <a:t>:</a:t>
            </a:r>
          </a:p>
          <a:p>
            <a:pPr lvl="1"/>
            <a:r>
              <a:rPr lang="zh-TW" altLang="en-US" dirty="0">
                <a:latin typeface="Microsoft YaHei Light" panose="020B0502040204020203" pitchFamily="34" charset="-122"/>
                <a:ea typeface="Microsoft YaHei Light" panose="020B0502040204020203" pitchFamily="34" charset="-122"/>
              </a:rPr>
              <a:t>子系統負責下一步的落子選擇， 把理論上存在的平均 </a:t>
            </a:r>
            <a:r>
              <a:rPr lang="en-US" altLang="zh-TW" dirty="0">
                <a:latin typeface="Microsoft YaHei Light" panose="020B0502040204020203" pitchFamily="34" charset="-122"/>
                <a:ea typeface="Microsoft YaHei Light" panose="020B0502040204020203" pitchFamily="34" charset="-122"/>
              </a:rPr>
              <a:t>200 </a:t>
            </a:r>
            <a:r>
              <a:rPr lang="zh-TW" altLang="en-US" dirty="0">
                <a:latin typeface="Microsoft YaHei Light" panose="020B0502040204020203" pitchFamily="34" charset="-122"/>
                <a:ea typeface="Microsoft YaHei Light" panose="020B0502040204020203" pitchFamily="34" charset="-122"/>
              </a:rPr>
              <a:t>種可能性，縮小到得分最高的幾種選擇。</a:t>
            </a:r>
            <a:endParaRPr lang="en-US" altLang="zh-TW" dirty="0">
              <a:latin typeface="Microsoft YaHei Light" panose="020B0502040204020203" pitchFamily="34" charset="-122"/>
              <a:ea typeface="Microsoft YaHei Light" panose="020B0502040204020203" pitchFamily="34" charset="-122"/>
            </a:endParaRPr>
          </a:p>
          <a:p>
            <a:r>
              <a:rPr lang="zh-TW" altLang="en-US" sz="2400">
                <a:latin typeface="Microsoft YaHei Light" panose="020B0502040204020203" pitchFamily="34" charset="-122"/>
                <a:ea typeface="Microsoft YaHei Light" panose="020B0502040204020203" pitchFamily="34" charset="-122"/>
              </a:rPr>
              <a:t>作用</a:t>
            </a:r>
            <a:r>
              <a:rPr lang="en-US" altLang="zh-TW" sz="2400">
                <a:latin typeface="Microsoft YaHei Light" panose="020B0502040204020203" pitchFamily="34" charset="-122"/>
                <a:ea typeface="Microsoft YaHei Light" panose="020B0502040204020203" pitchFamily="34" charset="-122"/>
              </a:rPr>
              <a:t>:</a:t>
            </a:r>
          </a:p>
          <a:p>
            <a:pPr lvl="1"/>
            <a:r>
              <a:rPr lang="zh-TW" altLang="en-US" dirty="0">
                <a:latin typeface="Microsoft YaHei Light" panose="020B0502040204020203" pitchFamily="34" charset="-122"/>
                <a:ea typeface="Microsoft YaHei Light" panose="020B0502040204020203" pitchFamily="34" charset="-122"/>
              </a:rPr>
              <a:t>第一個子系統減少計算的寬度</a:t>
            </a:r>
            <a:r>
              <a:rPr lang="en-US" altLang="zh-TW" dirty="0">
                <a:latin typeface="Microsoft YaHei Light" panose="020B0502040204020203" pitchFamily="34" charset="-122"/>
                <a:ea typeface="Microsoft YaHei Light" panose="020B0502040204020203" pitchFamily="34" charset="-122"/>
              </a:rPr>
              <a:t>——</a:t>
            </a:r>
            <a:r>
              <a:rPr lang="zh-TW" altLang="en-US" dirty="0">
                <a:latin typeface="Microsoft YaHei Light" panose="020B0502040204020203" pitchFamily="34" charset="-122"/>
                <a:ea typeface="Microsoft YaHei Light" panose="020B0502040204020203" pitchFamily="34" charset="-122"/>
              </a:rPr>
              <a:t>不需要計算所有落子的可能。</a:t>
            </a:r>
          </a:p>
        </p:txBody>
      </p:sp>
    </p:spTree>
    <p:extLst>
      <p:ext uri="{BB962C8B-B14F-4D97-AF65-F5344CB8AC3E}">
        <p14:creationId xmlns:p14="http://schemas.microsoft.com/office/powerpoint/2010/main" val="3494226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075BEF-B2FC-4EAF-98BD-93547602A3FD}"/>
              </a:ext>
            </a:extLst>
          </p:cNvPr>
          <p:cNvSpPr>
            <a:spLocks noGrp="1"/>
          </p:cNvSpPr>
          <p:nvPr>
            <p:ph type="title"/>
          </p:nvPr>
        </p:nvSpPr>
        <p:spPr>
          <a:xfrm>
            <a:off x="655320" y="365125"/>
            <a:ext cx="5120114" cy="1692794"/>
          </a:xfrm>
        </p:spPr>
        <p:txBody>
          <a:bodyPr>
            <a:normAutofit/>
          </a:bodyPr>
          <a:lstStyle/>
          <a:p>
            <a:r>
              <a:rPr lang="en-US" altLang="zh-TW"/>
              <a:t>Policy Network </a:t>
            </a:r>
            <a:r>
              <a:rPr lang="zh-TW" altLang="en-US"/>
              <a:t>學習方式</a:t>
            </a:r>
            <a:endParaRPr lang="zh-TW" altLang="en-US" dirty="0"/>
          </a:p>
        </p:txBody>
      </p:sp>
      <p:sp>
        <p:nvSpPr>
          <p:cNvPr id="3" name="內容版面配置區 2">
            <a:extLst>
              <a:ext uri="{FF2B5EF4-FFF2-40B4-BE49-F238E27FC236}">
                <a16:creationId xmlns:a16="http://schemas.microsoft.com/office/drawing/2014/main" id="{0A780689-2707-45D3-AC12-9363628CD7B2}"/>
              </a:ext>
            </a:extLst>
          </p:cNvPr>
          <p:cNvSpPr>
            <a:spLocks noGrp="1"/>
          </p:cNvSpPr>
          <p:nvPr>
            <p:ph idx="1"/>
          </p:nvPr>
        </p:nvSpPr>
        <p:spPr>
          <a:xfrm>
            <a:off x="655321" y="2575034"/>
            <a:ext cx="5120113" cy="3462228"/>
          </a:xfrm>
        </p:spPr>
        <p:txBody>
          <a:bodyPr>
            <a:normAutofit/>
          </a:bodyPr>
          <a:lstStyle/>
          <a:p>
            <a:pPr fontAlgn="base"/>
            <a:r>
              <a:rPr lang="zh-TW" altLang="en-US" sz="1800" dirty="0">
                <a:latin typeface="Microsoft YaHei Light" panose="020B0502040204020203" pitchFamily="34" charset="-122"/>
                <a:ea typeface="Microsoft YaHei Light" panose="020B0502040204020203" pitchFamily="34" charset="-122"/>
              </a:rPr>
              <a:t>模式一：簡單模式。透過採集 </a:t>
            </a:r>
            <a:r>
              <a:rPr lang="en-US" altLang="zh-TW" sz="1800" dirty="0">
                <a:latin typeface="Microsoft YaHei Light" panose="020B0502040204020203" pitchFamily="34" charset="-122"/>
                <a:ea typeface="Microsoft YaHei Light" panose="020B0502040204020203" pitchFamily="34" charset="-122"/>
              </a:rPr>
              <a:t>KGS</a:t>
            </a:r>
            <a:r>
              <a:rPr lang="zh-TW" altLang="en-US" sz="1800" dirty="0">
                <a:latin typeface="Microsoft YaHei Light" panose="020B0502040204020203" pitchFamily="34" charset="-122"/>
                <a:ea typeface="Microsoft YaHei Light" panose="020B0502040204020203" pitchFamily="34" charset="-122"/>
              </a:rPr>
              <a:t>（一個圍棋對弈線上主機）上的對局資料來訓練系統。這可以理解為：讓系統學習「定式」，也就是在一個既定的局面下，人類會怎麼走，這種學習不牽扯到優劣判斷這個議題。</a:t>
            </a:r>
          </a:p>
          <a:p>
            <a:pPr fontAlgn="base"/>
            <a:r>
              <a:rPr lang="zh-TW" altLang="en-US" sz="1800" dirty="0">
                <a:latin typeface="Microsoft YaHei Light" panose="020B0502040204020203" pitchFamily="34" charset="-122"/>
                <a:ea typeface="Microsoft YaHei Light" panose="020B0502040204020203" pitchFamily="34" charset="-122"/>
              </a:rPr>
              <a:t>另一個模式是複雜模式，主要功能在自我強化學習，它透過電腦自己和自己大規模對局的勝負，來學習每一步走子的優劣。因為是自我對局，資料量是無限的。</a:t>
            </a:r>
          </a:p>
          <a:p>
            <a:br>
              <a:rPr lang="zh-TW" altLang="en-US" sz="1800" dirty="0"/>
            </a:br>
            <a:endParaRPr lang="zh-TW" altLang="en-US" sz="1800" dirty="0"/>
          </a:p>
        </p:txBody>
      </p:sp>
      <p:pic>
        <p:nvPicPr>
          <p:cNvPr id="6" name="圖片 5">
            <a:extLst>
              <a:ext uri="{FF2B5EF4-FFF2-40B4-BE49-F238E27FC236}">
                <a16:creationId xmlns:a16="http://schemas.microsoft.com/office/drawing/2014/main" id="{FF1BD3BC-6468-4520-BE59-E7BDD994653F}"/>
              </a:ext>
            </a:extLst>
          </p:cNvPr>
          <p:cNvPicPr>
            <a:picLocks noChangeAspect="1"/>
          </p:cNvPicPr>
          <p:nvPr/>
        </p:nvPicPr>
        <p:blipFill>
          <a:blip r:embed="rId2"/>
          <a:stretch>
            <a:fillRect/>
          </a:stretch>
        </p:blipFill>
        <p:spPr>
          <a:xfrm>
            <a:off x="6888479" y="1905637"/>
            <a:ext cx="4333239" cy="2708274"/>
          </a:xfrm>
          <a:prstGeom prst="rect">
            <a:avLst/>
          </a:prstGeom>
        </p:spPr>
      </p:pic>
    </p:spTree>
    <p:extLst>
      <p:ext uri="{BB962C8B-B14F-4D97-AF65-F5344CB8AC3E}">
        <p14:creationId xmlns:p14="http://schemas.microsoft.com/office/powerpoint/2010/main" val="252357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1DBE60-82AD-461B-8DB7-E72A1E9D0615}"/>
              </a:ext>
            </a:extLst>
          </p:cNvPr>
          <p:cNvSpPr>
            <a:spLocks noGrp="1"/>
          </p:cNvSpPr>
          <p:nvPr>
            <p:ph type="title"/>
          </p:nvPr>
        </p:nvSpPr>
        <p:spPr/>
        <p:txBody>
          <a:bodyPr/>
          <a:lstStyle/>
          <a:p>
            <a:r>
              <a:rPr lang="en-US" altLang="zh-TW" dirty="0"/>
              <a:t>Value Network</a:t>
            </a:r>
            <a:endParaRPr lang="zh-TW" altLang="en-US" dirty="0"/>
          </a:p>
        </p:txBody>
      </p:sp>
      <p:sp>
        <p:nvSpPr>
          <p:cNvPr id="3" name="內容版面配置區 2">
            <a:extLst>
              <a:ext uri="{FF2B5EF4-FFF2-40B4-BE49-F238E27FC236}">
                <a16:creationId xmlns:a16="http://schemas.microsoft.com/office/drawing/2014/main" id="{660784B9-6CED-4F2C-B1B9-81B48645EAF0}"/>
              </a:ext>
            </a:extLst>
          </p:cNvPr>
          <p:cNvSpPr>
            <a:spLocks noGrp="1"/>
          </p:cNvSpPr>
          <p:nvPr>
            <p:ph idx="1"/>
          </p:nvPr>
        </p:nvSpPr>
        <p:spPr/>
        <p:txBody>
          <a:bodyPr/>
          <a:lstStyle/>
          <a:p>
            <a:r>
              <a:rPr lang="zh-TW" altLang="en-US" dirty="0">
                <a:latin typeface="Microsoft YaHei Light" panose="020B0502040204020203" pitchFamily="34" charset="-122"/>
                <a:ea typeface="Microsoft YaHei Light" panose="020B0502040204020203" pitchFamily="34" charset="-122"/>
              </a:rPr>
              <a:t>「價值網路」（</a:t>
            </a:r>
            <a:r>
              <a:rPr lang="en-US" altLang="zh-TW" dirty="0">
                <a:latin typeface="Microsoft YaHei Light" panose="020B0502040204020203" pitchFamily="34" charset="-122"/>
                <a:ea typeface="Microsoft YaHei Light" panose="020B0502040204020203" pitchFamily="34" charset="-122"/>
              </a:rPr>
              <a:t>Value Network</a:t>
            </a:r>
            <a:r>
              <a:rPr lang="zh-TW" altLang="en-US" dirty="0">
                <a:latin typeface="Microsoft YaHei Light" panose="020B0502040204020203" pitchFamily="34" charset="-122"/>
                <a:ea typeface="Microsoft YaHei Light" panose="020B0502040204020203" pitchFamily="34" charset="-122"/>
              </a:rPr>
              <a:t>）</a:t>
            </a:r>
            <a:endParaRPr lang="en-US" altLang="zh-TW" dirty="0">
              <a:latin typeface="Microsoft YaHei Light" panose="020B0502040204020203" pitchFamily="34" charset="-122"/>
              <a:ea typeface="Microsoft YaHei Light" panose="020B0502040204020203" pitchFamily="34" charset="-122"/>
            </a:endParaRPr>
          </a:p>
          <a:p>
            <a:pPr lvl="1"/>
            <a:r>
              <a:rPr lang="zh-TW" altLang="en-US" dirty="0">
                <a:latin typeface="Microsoft YaHei Light" panose="020B0502040204020203" pitchFamily="34" charset="-122"/>
                <a:ea typeface="Microsoft YaHei Light" panose="020B0502040204020203" pitchFamily="34" charset="-122"/>
              </a:rPr>
              <a:t>子系統負責評估落子後的局面，與最終勝負的或然率關係，判斷當下局面是否處於優勢，贏面多大。</a:t>
            </a:r>
            <a:endParaRPr lang="en-US" altLang="zh-TW" dirty="0">
              <a:latin typeface="Microsoft YaHei Light" panose="020B0502040204020203" pitchFamily="34" charset="-122"/>
              <a:ea typeface="Microsoft YaHei Light" panose="020B0502040204020203" pitchFamily="34" charset="-122"/>
            </a:endParaRPr>
          </a:p>
          <a:p>
            <a:r>
              <a:rPr lang="zh-TW" altLang="en-US" dirty="0">
                <a:latin typeface="Microsoft YaHei Light" panose="020B0502040204020203" pitchFamily="34" charset="-122"/>
                <a:ea typeface="Microsoft YaHei Light" panose="020B0502040204020203" pitchFamily="34" charset="-122"/>
              </a:rPr>
              <a:t>作用</a:t>
            </a:r>
            <a:r>
              <a:rPr lang="en-US" altLang="zh-TW" dirty="0">
                <a:latin typeface="Microsoft YaHei Light" panose="020B0502040204020203" pitchFamily="34" charset="-122"/>
                <a:ea typeface="Microsoft YaHei Light" panose="020B0502040204020203" pitchFamily="34" charset="-122"/>
              </a:rPr>
              <a:t>:</a:t>
            </a:r>
          </a:p>
          <a:p>
            <a:pPr lvl="1"/>
            <a:r>
              <a:rPr lang="zh-TW" altLang="en-US" dirty="0">
                <a:latin typeface="Microsoft YaHei Light" panose="020B0502040204020203" pitchFamily="34" charset="-122"/>
                <a:ea typeface="Microsoft YaHei Light" panose="020B0502040204020203" pitchFamily="34" charset="-122"/>
              </a:rPr>
              <a:t>第二個子系統減少計算的深度，不用徒勞地去嘗試算到底。</a:t>
            </a:r>
            <a:r>
              <a:rPr lang="en-US" altLang="zh-TW" dirty="0">
                <a:latin typeface="Microsoft YaHei Light" panose="020B0502040204020203" pitchFamily="34" charset="-122"/>
                <a:ea typeface="Microsoft YaHei Light" panose="020B0502040204020203" pitchFamily="34" charset="-122"/>
              </a:rPr>
              <a:t>AlphaGo </a:t>
            </a:r>
            <a:r>
              <a:rPr lang="zh-TW" altLang="en-US" dirty="0">
                <a:latin typeface="Microsoft YaHei Light" panose="020B0502040204020203" pitchFamily="34" charset="-122"/>
                <a:ea typeface="Microsoft YaHei Light" panose="020B0502040204020203" pitchFamily="34" charset="-122"/>
              </a:rPr>
              <a:t>們用了許多真正專業棋局來訓練軟體產生一堆數據，這種方法稱為監督學習（</a:t>
            </a:r>
            <a:r>
              <a:rPr lang="en-US" altLang="zh-TW" dirty="0">
                <a:latin typeface="Microsoft YaHei Light" panose="020B0502040204020203" pitchFamily="34" charset="-122"/>
                <a:ea typeface="Microsoft YaHei Light" panose="020B0502040204020203" pitchFamily="34" charset="-122"/>
              </a:rPr>
              <a:t>Supervised Learning</a:t>
            </a:r>
            <a:r>
              <a:rPr lang="zh-TW" altLang="en-US" dirty="0">
                <a:latin typeface="Microsoft YaHei Light" panose="020B0502040204020203" pitchFamily="34" charset="-122"/>
                <a:ea typeface="Microsoft YaHei Light" panose="020B0502040204020203" pitchFamily="34" charset="-122"/>
              </a:rPr>
              <a:t>），然後更讓電腦跟電腦下棋，這種方法稱為強化學習（</a:t>
            </a:r>
            <a:r>
              <a:rPr lang="en-US" altLang="zh-TW" dirty="0">
                <a:latin typeface="Microsoft YaHei Light" panose="020B0502040204020203" pitchFamily="34" charset="-122"/>
                <a:ea typeface="Microsoft YaHei Light" panose="020B0502040204020203" pitchFamily="34" charset="-122"/>
              </a:rPr>
              <a:t>Reinforcement Learning</a:t>
            </a:r>
            <a:r>
              <a:rPr lang="zh-TW" altLang="en-US" dirty="0">
                <a:latin typeface="Microsoft YaHei Light" panose="020B0502040204020203" pitchFamily="34" charset="-122"/>
                <a:ea typeface="Microsoft YaHei Light" panose="020B0502040204020203" pitchFamily="34" charset="-122"/>
              </a:rPr>
              <a:t>），每次電腦跟電腦自己下棋都能讓軟體的棋力精進。</a:t>
            </a:r>
          </a:p>
        </p:txBody>
      </p:sp>
    </p:spTree>
    <p:extLst>
      <p:ext uri="{BB962C8B-B14F-4D97-AF65-F5344CB8AC3E}">
        <p14:creationId xmlns:p14="http://schemas.microsoft.com/office/powerpoint/2010/main" val="3283390017"/>
      </p:ext>
    </p:extLst>
  </p:cSld>
  <p:clrMapOvr>
    <a:masterClrMapping/>
  </p:clrMapOvr>
</p:sld>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otalTime>1426</TotalTime>
  <Words>1086</Words>
  <Application>Microsoft Office PowerPoint</Application>
  <PresentationFormat>寬螢幕</PresentationFormat>
  <Paragraphs>54</Paragraphs>
  <Slides>14</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14</vt:i4>
      </vt:variant>
    </vt:vector>
  </HeadingPairs>
  <TitlesOfParts>
    <vt:vector size="20" baseType="lpstr">
      <vt:lpstr>Microsoft GothicNeo</vt:lpstr>
      <vt:lpstr>Microsoft YaHei Light</vt:lpstr>
      <vt:lpstr>Arial</vt:lpstr>
      <vt:lpstr>Calibri</vt:lpstr>
      <vt:lpstr>Calibri Light</vt:lpstr>
      <vt:lpstr>Office Theme</vt:lpstr>
      <vt:lpstr> KDD　CUP </vt:lpstr>
      <vt:lpstr>資料整理</vt:lpstr>
      <vt:lpstr>資料合併和補漏</vt:lpstr>
      <vt:lpstr>     GBDT</vt:lpstr>
      <vt:lpstr>但意外來了</vt:lpstr>
      <vt:lpstr>Mastering the game of Go with deep neural networks and tree search </vt:lpstr>
      <vt:lpstr>Policy Network</vt:lpstr>
      <vt:lpstr>Policy Network 學習方式</vt:lpstr>
      <vt:lpstr>Value Network</vt:lpstr>
      <vt:lpstr>Value Network 學習方式</vt:lpstr>
      <vt:lpstr>作戰時</vt:lpstr>
      <vt:lpstr>為何不用直接搜索 </vt:lpstr>
      <vt:lpstr>Mastering the game of Go without human knowledge </vt:lpstr>
      <vt:lpstr>AlphaGo不同版本所需的GPU/TPU資源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KDD　CUP </dc:title>
  <dc:creator>炯豪 陳</dc:creator>
  <cp:lastModifiedBy>炯豪 陳</cp:lastModifiedBy>
  <cp:revision>7</cp:revision>
  <dcterms:created xsi:type="dcterms:W3CDTF">2019-05-01T06:51:56Z</dcterms:created>
  <dcterms:modified xsi:type="dcterms:W3CDTF">2019-05-02T07:37:57Z</dcterms:modified>
</cp:coreProperties>
</file>