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3" r:id="rId4"/>
    <p:sldId id="265" r:id="rId5"/>
    <p:sldId id="303" r:id="rId6"/>
    <p:sldId id="307" r:id="rId7"/>
    <p:sldId id="308" r:id="rId8"/>
    <p:sldId id="305" r:id="rId9"/>
    <p:sldId id="266" r:id="rId10"/>
    <p:sldId id="310" r:id="rId11"/>
    <p:sldId id="272" r:id="rId12"/>
    <p:sldId id="259" r:id="rId13"/>
    <p:sldId id="258" r:id="rId14"/>
    <p:sldId id="264" r:id="rId15"/>
    <p:sldId id="263" r:id="rId16"/>
    <p:sldId id="309" r:id="rId17"/>
    <p:sldId id="260" r:id="rId18"/>
    <p:sldId id="267" r:id="rId19"/>
    <p:sldId id="268" r:id="rId20"/>
    <p:sldId id="270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4"/>
    <p:restoredTop sz="94741"/>
  </p:normalViewPr>
  <p:slideViewPr>
    <p:cSldViewPr snapToGrid="0" snapToObjects="1">
      <p:cViewPr varScale="1">
        <p:scale>
          <a:sx n="87" d="100"/>
          <a:sy n="87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1EBC9-260E-A448-A510-87BE255C4566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49395-E71B-574A-A413-F760475BE8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386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整合：</a:t>
            </a:r>
            <a:endParaRPr lang="en-US" altLang="zh-TW" dirty="0"/>
          </a:p>
          <a:p>
            <a:r>
              <a:rPr lang="zh-TW" altLang="en-US" dirty="0"/>
              <a:t>發現「過去所學」與「專題目標」的關聯。</a:t>
            </a:r>
            <a:r>
              <a:rPr lang="en-US" altLang="zh-TW" dirty="0"/>
              <a:t>(</a:t>
            </a:r>
            <a:r>
              <a:rPr lang="zh-TW" altLang="en-US" dirty="0"/>
              <a:t>投影片內已提及「會用到這些系統」，因此無此目的。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協調能力</a:t>
            </a:r>
            <a:r>
              <a:rPr lang="en-US" altLang="zh-TW" dirty="0"/>
              <a:t>)</a:t>
            </a:r>
            <a:r>
              <a:rPr lang="zh-TW" altLang="en-US" dirty="0"/>
              <a:t>組合</a:t>
            </a:r>
            <a:r>
              <a:rPr lang="en-US" altLang="zh-TW" dirty="0"/>
              <a:t>2</a:t>
            </a:r>
            <a:r>
              <a:rPr lang="zh-TW" altLang="en-US" dirty="0"/>
              <a:t>種以上「過去所學」的內容，以達成不同於「過去所學的目標」的「新目標」。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60E9A-FD43-4F44-BD68-78D2B9844C5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44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本教案只負責高層的引導。</a:t>
            </a:r>
            <a:endParaRPr lang="en-US" altLang="zh-TW" dirty="0"/>
          </a:p>
          <a:p>
            <a:r>
              <a:rPr lang="zh-TW" altLang="en-US" dirty="0"/>
              <a:t>凡涉及方法細節的部分，都不會提及。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60E9A-FD43-4F44-BD68-78D2B9844C5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361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整合：</a:t>
            </a:r>
            <a:endParaRPr lang="en-US" altLang="zh-TW" dirty="0"/>
          </a:p>
          <a:p>
            <a:r>
              <a:rPr lang="zh-TW" altLang="en-US" dirty="0"/>
              <a:t>發現「過去所學」與「專題目標」的關聯。</a:t>
            </a:r>
            <a:r>
              <a:rPr lang="en-US" altLang="zh-TW" dirty="0"/>
              <a:t>(</a:t>
            </a:r>
            <a:r>
              <a:rPr lang="zh-TW" altLang="en-US" dirty="0"/>
              <a:t>投影片內已提及「會用到這些系統」，因此無此目的。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協調能力</a:t>
            </a:r>
            <a:r>
              <a:rPr lang="en-US" altLang="zh-TW" dirty="0"/>
              <a:t>)</a:t>
            </a:r>
            <a:r>
              <a:rPr lang="zh-TW" altLang="en-US" dirty="0"/>
              <a:t>組合</a:t>
            </a:r>
            <a:r>
              <a:rPr lang="en-US" altLang="zh-TW" dirty="0"/>
              <a:t>2</a:t>
            </a:r>
            <a:r>
              <a:rPr lang="zh-TW" altLang="en-US" dirty="0"/>
              <a:t>種以上「過去所學」的內容，以達成不同於「過去所學的目標」的「新目標」。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60E9A-FD43-4F44-BD68-78D2B9844C5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080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70CE-BC25-4549-B83D-051765552634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BD7E-F9F3-4E4F-BCE3-8AD4206976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24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70CE-BC25-4549-B83D-051765552634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BD7E-F9F3-4E4F-BCE3-8AD4206976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946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70CE-BC25-4549-B83D-051765552634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BD7E-F9F3-4E4F-BCE3-8AD4206976F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221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70CE-BC25-4549-B83D-051765552634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BD7E-F9F3-4E4F-BCE3-8AD4206976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6111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70CE-BC25-4549-B83D-051765552634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BD7E-F9F3-4E4F-BCE3-8AD4206976F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289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70CE-BC25-4549-B83D-051765552634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BD7E-F9F3-4E4F-BCE3-8AD4206976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7471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70CE-BC25-4549-B83D-051765552634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BD7E-F9F3-4E4F-BCE3-8AD4206976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4864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70CE-BC25-4549-B83D-051765552634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BD7E-F9F3-4E4F-BCE3-8AD4206976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09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70CE-BC25-4549-B83D-051765552634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BD7E-F9F3-4E4F-BCE3-8AD4206976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897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70CE-BC25-4549-B83D-051765552634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BD7E-F9F3-4E4F-BCE3-8AD4206976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975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70CE-BC25-4549-B83D-051765552634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BD7E-F9F3-4E4F-BCE3-8AD4206976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761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70CE-BC25-4549-B83D-051765552634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BD7E-F9F3-4E4F-BCE3-8AD4206976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197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70CE-BC25-4549-B83D-051765552634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BD7E-F9F3-4E4F-BCE3-8AD4206976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115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70CE-BC25-4549-B83D-051765552634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BD7E-F9F3-4E4F-BCE3-8AD4206976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312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70CE-BC25-4549-B83D-051765552634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BD7E-F9F3-4E4F-BCE3-8AD4206976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734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70CE-BC25-4549-B83D-051765552634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BD7E-F9F3-4E4F-BCE3-8AD4206976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283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70CE-BC25-4549-B83D-051765552634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57BD7E-F9F3-4E4F-BCE3-8AD4206976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660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md.io/vCqxB7p_RyWDNQHC5pscMg?both&amp;fbclid=IwAR0Y8pM1HXOgf3SeRQSEyTmv69tEjfvfRrg7G0T-bor4s0-010WPMPBI8cQ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U-CSX-DataScience/107-1RSampleCode" TargetMode="External"/><Relationship Id="rId2" Type="http://schemas.openxmlformats.org/officeDocument/2006/relationships/hyperlink" Target="https://hackmd.io/vCqxB7p_RyWDNQHC5pscMg?both&amp;fbclid=IwAR0Y8pM1HXOgf3SeRQSEyTmv69tEjfvfRrg7G0T-bor4s0-010WPMPBI8cQ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Lw7RxIZn1I" TargetMode="External"/><Relationship Id="rId2" Type="http://schemas.openxmlformats.org/officeDocument/2006/relationships/hyperlink" Target="https://www.youtube.com/watch?v=0B8u03G7EGM&amp;feature=youtu.b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vPnQ1WJYno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jp1VoOBDiE" TargetMode="External"/><Relationship Id="rId2" Type="http://schemas.openxmlformats.org/officeDocument/2006/relationships/hyperlink" Target="https://www.youtube.com/watch?v=D13R6JDwA34&amp;feature=youtu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ol.ntu.edu.tw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2F53-CEAC-8A48-A550-704E57F73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645" y="2404534"/>
            <a:ext cx="8315358" cy="1646302"/>
          </a:xfrm>
        </p:spPr>
        <p:txBody>
          <a:bodyPr/>
          <a:lstStyle/>
          <a:p>
            <a:r>
              <a:rPr kumimoji="1" lang="zh-TW" altLang="en-US" sz="6000" b="1" dirty="0"/>
              <a:t>創意電資入門教案設計</a:t>
            </a:r>
            <a:br>
              <a:rPr kumimoji="1" lang="en-US" altLang="zh-TW" sz="6000" b="1" dirty="0"/>
            </a:br>
            <a:r>
              <a:rPr kumimoji="1" lang="en-US" altLang="zh-TW" sz="6000" b="1" dirty="0"/>
              <a:t>– </a:t>
            </a:r>
            <a:r>
              <a:rPr kumimoji="1" lang="zh-CN" altLang="en-US" sz="6000" b="1" dirty="0"/>
              <a:t>期末報告</a:t>
            </a:r>
            <a:endParaRPr kumimoji="1" lang="zh-TW" altLang="en-US" sz="60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019E55-897C-6D46-9056-0AF4129AD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報告者：陳界宇、趙冠豪、周武堂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86852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第十二週教案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目標</a:t>
            </a:r>
            <a:endParaRPr lang="en-US" altLang="zh-TW" sz="2800" dirty="0"/>
          </a:p>
          <a:p>
            <a:pPr lvl="1"/>
            <a:r>
              <a:rPr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加強學生</a:t>
            </a:r>
            <a:r>
              <a:rPr lang="zh-CN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面對問題的信心</a:t>
            </a:r>
            <a:endParaRPr lang="en-US" altLang="zh-CN" sz="2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CN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讓所有同學都有可以完成車子的成就感</a:t>
            </a:r>
            <a:endParaRPr lang="en-US" altLang="zh-CN" sz="2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CN" altLang="en-US" sz="3200" u="sng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成為抓蟲大師！！！</a:t>
            </a:r>
            <a:endParaRPr lang="en-US" altLang="zh-TW" sz="3200" u="sng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673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BDAB3-2316-CF44-AD62-D4CD7E7A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b="1" dirty="0"/>
              <a:t>亮點</a:t>
            </a:r>
            <a:r>
              <a:rPr kumimoji="1" lang="zh-CN" altLang="en-US" sz="4000" b="1" dirty="0"/>
              <a:t>二：補救教學特色</a:t>
            </a:r>
            <a:endParaRPr kumimoji="1" lang="zh-TW" altLang="en-US" sz="4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8C156E-D6EA-D64A-804B-460191E99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827066"/>
          </a:xfrm>
        </p:spPr>
        <p:txBody>
          <a:bodyPr>
            <a:normAutofit/>
          </a:bodyPr>
          <a:lstStyle/>
          <a:p>
            <a:r>
              <a:rPr kumimoji="1" lang="zh-CN" altLang="en-US" sz="3200" b="1" dirty="0"/>
              <a:t>新：</a:t>
            </a:r>
            <a:endParaRPr kumimoji="1" lang="en-US" altLang="zh-CN" sz="3200" b="1" dirty="0"/>
          </a:p>
          <a:p>
            <a:pPr lvl="1"/>
            <a:r>
              <a:rPr kumimoji="1"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新增補救教學（六個</a:t>
            </a:r>
            <a:r>
              <a:rPr kumimoji="1"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debug </a:t>
            </a:r>
            <a:r>
              <a:rPr kumimoji="1"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檢查點）</a:t>
            </a:r>
            <a:endParaRPr kumimoji="1"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手把手</a:t>
            </a:r>
            <a:r>
              <a:rPr kumimoji="1"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debug</a:t>
            </a:r>
          </a:p>
          <a:p>
            <a:r>
              <a:rPr kumimoji="1" lang="zh-CN" altLang="en-US" sz="3200" b="1" dirty="0"/>
              <a:t>好：</a:t>
            </a:r>
            <a:endParaRPr kumimoji="1" lang="en-US" altLang="zh-CN" sz="3200" b="1" dirty="0"/>
          </a:p>
          <a:p>
            <a:pPr lvl="1"/>
            <a:r>
              <a:rPr kumimoji="1"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顧及所有同學皆可以完成</a:t>
            </a:r>
            <a:endParaRPr kumimoji="1"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3200" b="1" dirty="0"/>
              <a:t>為什麼給大一：</a:t>
            </a:r>
            <a:endParaRPr kumimoji="1" lang="en-US" altLang="zh-CN" sz="3200" b="1" dirty="0"/>
          </a:p>
          <a:p>
            <a:pPr lvl="1"/>
            <a:r>
              <a:rPr kumimoji="1" lang="zh-CN" altLang="en-US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加強信心</a:t>
            </a:r>
            <a:endParaRPr kumimoji="1" lang="en-US" altLang="zh-CN" sz="1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CN" altLang="en-US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維持對電機系興趣</a:t>
            </a:r>
            <a:endParaRPr kumimoji="1" lang="en-US" altLang="zh-CN" sz="1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395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2F53-CEAC-8A48-A550-704E57F73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b="1" dirty="0"/>
              <a:t>亮點三</a:t>
            </a:r>
            <a:r>
              <a:rPr kumimoji="1" lang="zh-TW" altLang="en-US" dirty="0"/>
              <a:t>：設計線上筆記本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019E55-897C-6D46-9056-0AF4129AD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b="1" dirty="0"/>
              <a:t>周武堂</a:t>
            </a:r>
            <a:endParaRPr kumimoji="1" lang="en-US" altLang="zh-TW" sz="3600" b="1" dirty="0"/>
          </a:p>
        </p:txBody>
      </p:sp>
    </p:spTree>
    <p:extLst>
      <p:ext uri="{BB962C8B-B14F-4D97-AF65-F5344CB8AC3E}">
        <p14:creationId xmlns:p14="http://schemas.microsoft.com/office/powerpoint/2010/main" val="294868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933C44C-F239-4E41-B90A-1B7D9279F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66" y="0"/>
            <a:ext cx="5632088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4200D50-874E-3D4E-8EC2-6C4CD929F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200" y="0"/>
            <a:ext cx="5694800" cy="6867259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9F170D-6C61-064A-A7F1-E65E24603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07" y="2160589"/>
            <a:ext cx="2333495" cy="3880773"/>
          </a:xfrm>
        </p:spPr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網址連結：</a:t>
            </a:r>
            <a:r>
              <a:rPr kumimoji="1" lang="en" altLang="zh-CN" dirty="0"/>
              <a:t> </a:t>
            </a:r>
            <a:r>
              <a:rPr kumimoji="1" lang="en" altLang="zh-CN" dirty="0">
                <a:hlinkClick r:id="rId4"/>
              </a:rPr>
              <a:t>https://hackmd.io/vCqxB7p_RyWDNQHC5pscMg?both&amp;fbclid=IwAR0Y8pM1HXOgf3SeRQSEyTmv69tEjfvfRrg7G0T-bor4s0-010WPMPBI8cQ</a:t>
            </a:r>
            <a:endParaRPr kumimoji="1" lang="en" altLang="zh-CN" dirty="0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897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BDAB3-2316-CF44-AD62-D4CD7E7A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b="1" dirty="0"/>
              <a:t>亮點三：筆記本特色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8C156E-D6EA-D64A-804B-460191E99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kumimoji="1" lang="zh-CN" altLang="en-US" sz="2400" b="1" dirty="0"/>
              <a:t>新：</a:t>
            </a:r>
            <a:endParaRPr kumimoji="1" lang="en-US" altLang="zh-CN" sz="2400" b="1" dirty="0"/>
          </a:p>
          <a:p>
            <a:pPr lvl="1"/>
            <a:r>
              <a:rPr kumimoji="1"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使用線上</a:t>
            </a:r>
            <a:r>
              <a:rPr kumimoji="1" lang="en-US" altLang="zh-C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CN" sz="19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HackMD</a:t>
            </a:r>
            <a:r>
              <a:rPr kumimoji="1"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kumimoji="1" lang="zh-CN" altLang="en-US" sz="1900" b="1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範例</a:t>
            </a:r>
            <a:r>
              <a:rPr kumimoji="1" lang="en-US" altLang="zh-CN" sz="19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lvl="1"/>
            <a:r>
              <a:rPr kumimoji="1"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考慮由助教維護課程</a:t>
            </a:r>
            <a:r>
              <a:rPr kumimoji="1" lang="en-US" altLang="zh-C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CN" sz="19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GitHub</a:t>
            </a:r>
            <a:r>
              <a:rPr kumimoji="1"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！（</a:t>
            </a:r>
            <a:r>
              <a:rPr kumimoji="1" lang="zh-CN" altLang="en-US" sz="1900" b="1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範例</a:t>
            </a:r>
            <a:endParaRPr kumimoji="1" lang="en-US" altLang="zh-CN" b="1" dirty="0"/>
          </a:p>
          <a:p>
            <a:r>
              <a:rPr kumimoji="1" lang="zh-CN" altLang="en-US" sz="2400" b="1" dirty="0"/>
              <a:t>好：</a:t>
            </a:r>
            <a:endParaRPr kumimoji="1" lang="en-US" altLang="zh-CN" sz="2400" b="1" dirty="0"/>
          </a:p>
          <a:p>
            <a:pPr lvl="1"/>
            <a:r>
              <a:rPr kumimoji="1"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線上共編更加輕鬆使用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400" b="1" dirty="0"/>
              <a:t>為什麼給大一：</a:t>
            </a:r>
            <a:endParaRPr kumimoji="1" lang="en-US" altLang="zh-CN" sz="2400" b="1" dirty="0"/>
          </a:p>
          <a:p>
            <a:pPr lvl="1"/>
            <a:r>
              <a:rPr kumimoji="1"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養成筆記習慣、更容易找出問題所在！</a:t>
            </a:r>
            <a:endParaRPr kumimoji="1" lang="en-US" altLang="zh-CN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熟悉線上共編、合作專案經驗</a:t>
            </a:r>
            <a:endParaRPr kumimoji="1" lang="en-US" altLang="zh-CN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1" indent="0">
              <a:buNone/>
            </a:pP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818D86A-58CD-0144-B5E8-22EE3D8E4F47}"/>
              </a:ext>
            </a:extLst>
          </p:cNvPr>
          <p:cNvSpPr txBox="1">
            <a:spLocks/>
          </p:cNvSpPr>
          <p:nvPr/>
        </p:nvSpPr>
        <p:spPr>
          <a:xfrm>
            <a:off x="5387667" y="2160588"/>
            <a:ext cx="506462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b="1" dirty="0"/>
              <a:t>問題：</a:t>
            </a:r>
            <a:endParaRPr kumimoji="1" lang="en-US" altLang="zh-CN" sz="2400" b="1" dirty="0"/>
          </a:p>
          <a:p>
            <a:pPr lvl="1"/>
            <a:r>
              <a:rPr kumimoji="1" lang="en-US" altLang="zh-CN" sz="19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HackMD</a:t>
            </a:r>
            <a:r>
              <a:rPr kumimoji="1"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會不會消失？</a:t>
            </a:r>
            <a:endParaRPr kumimoji="1"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解決：</a:t>
            </a:r>
            <a:endParaRPr kumimoji="1" lang="en-US" altLang="zh-CN" sz="19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考慮由助教維護課程</a:t>
            </a:r>
            <a:r>
              <a:rPr kumimoji="1" lang="en-US" altLang="zh-C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CN" sz="19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GitHub</a:t>
            </a:r>
            <a:r>
              <a:rPr kumimoji="1"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！（</a:t>
            </a:r>
            <a:r>
              <a:rPr kumimoji="1" lang="zh-CN" altLang="en-US" sz="1900" b="1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範例</a:t>
            </a:r>
            <a:endParaRPr kumimoji="1" lang="en-US" altLang="zh-CN" sz="15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CN" sz="19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GitHub </a:t>
            </a:r>
            <a:r>
              <a:rPr kumimoji="1" lang="zh-CN" altLang="en-US" sz="19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今年第一次壞掉了Ｑ</a:t>
            </a:r>
            <a:endParaRPr kumimoji="1" lang="en-US" altLang="zh-CN" sz="19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48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2F53-CEAC-8A48-A550-704E57F73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b="1" dirty="0"/>
              <a:t>亮點四</a:t>
            </a:r>
            <a:r>
              <a:rPr kumimoji="1" lang="zh-TW" altLang="en-US" dirty="0"/>
              <a:t>：新車子實作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333B3CC2-5A40-8940-AA91-C03EAEE30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kumimoji="1"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趙冠豪、陳界宇</a:t>
            </a:r>
            <a:endParaRPr kumimoji="1" lang="en-US" altLang="zh-TW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4412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832AC-2B7F-FE47-B0A2-E0C15ACE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b="1" dirty="0"/>
              <a:t>程式</a:t>
            </a: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92824063-869D-0B46-BC5D-34A8BC7FABD6}"/>
              </a:ext>
            </a:extLst>
          </p:cNvPr>
          <p:cNvSpPr/>
          <p:nvPr/>
        </p:nvSpPr>
        <p:spPr>
          <a:xfrm>
            <a:off x="6153114" y="2267211"/>
            <a:ext cx="2517732" cy="2141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b="1" dirty="0"/>
              <a:t>遙控車（</a:t>
            </a:r>
            <a:r>
              <a:rPr kumimoji="1" lang="en-US" altLang="zh-TW" sz="2800" b="1" dirty="0"/>
              <a:t>remote</a:t>
            </a:r>
            <a:r>
              <a:rPr kumimoji="1" lang="zh-TW" altLang="en-US" sz="2800" b="1" dirty="0"/>
              <a:t>）</a:t>
            </a:r>
            <a:endParaRPr kumimoji="1" lang="en-US" altLang="zh-TW" sz="2800" b="1" dirty="0"/>
          </a:p>
          <a:p>
            <a:pPr algn="ctr"/>
            <a:r>
              <a:rPr kumimoji="1" lang="en-US" altLang="zh-TW" sz="2800" b="1" dirty="0"/>
              <a:t>+</a:t>
            </a:r>
          </a:p>
          <a:p>
            <a:pPr algn="ctr"/>
            <a:r>
              <a:rPr kumimoji="1" lang="zh-TW" altLang="en-US" sz="2800" b="1" dirty="0"/>
              <a:t>循跡</a:t>
            </a:r>
            <a:endParaRPr kumimoji="1" lang="en-US" altLang="zh-TW" sz="2800" b="1" dirty="0"/>
          </a:p>
          <a:p>
            <a:pPr algn="ctr"/>
            <a:r>
              <a:rPr kumimoji="1" lang="zh-TW" altLang="en-US" sz="2800" b="1" dirty="0"/>
              <a:t>（</a:t>
            </a:r>
            <a:r>
              <a:rPr kumimoji="1" lang="en-US" altLang="zh-TW" sz="2800" b="1" dirty="0"/>
              <a:t>tracing</a:t>
            </a:r>
            <a:r>
              <a:rPr kumimoji="1" lang="zh-TW" altLang="en-US" sz="2800" b="1" dirty="0"/>
              <a:t>）</a:t>
            </a: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E7B40728-4544-2C43-9D98-738B88EF9D66}"/>
              </a:ext>
            </a:extLst>
          </p:cNvPr>
          <p:cNvSpPr/>
          <p:nvPr/>
        </p:nvSpPr>
        <p:spPr>
          <a:xfrm>
            <a:off x="3228881" y="2267211"/>
            <a:ext cx="2901863" cy="2141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期末專題</a:t>
            </a:r>
            <a:endParaRPr kumimoji="1" lang="en-US" altLang="zh-C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kumimoji="1"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final project</a:t>
            </a:r>
            <a:r>
              <a:rPr kumimoji="1"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8D3D5122-D601-8146-A150-91370F70659F}"/>
              </a:ext>
            </a:extLst>
          </p:cNvPr>
          <p:cNvSpPr/>
          <p:nvPr/>
        </p:nvSpPr>
        <p:spPr>
          <a:xfrm>
            <a:off x="727437" y="3021904"/>
            <a:ext cx="1891997" cy="814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/>
              <a:t>Arduino</a:t>
            </a:r>
            <a:endParaRPr kumimoji="1" lang="zh-TW" altLang="en-US" sz="3200" b="1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D166D785-1C75-5243-A843-44729D718976}"/>
              </a:ext>
            </a:extLst>
          </p:cNvPr>
          <p:cNvSpPr/>
          <p:nvPr/>
        </p:nvSpPr>
        <p:spPr>
          <a:xfrm>
            <a:off x="727437" y="4922031"/>
            <a:ext cx="1891997" cy="814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/>
              <a:t>Python</a:t>
            </a:r>
            <a:endParaRPr kumimoji="1" lang="zh-TW" altLang="en-US" sz="3200" b="1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4A19A418-11D9-694B-AEBA-7DE11D9E1CC3}"/>
              </a:ext>
            </a:extLst>
          </p:cNvPr>
          <p:cNvSpPr/>
          <p:nvPr/>
        </p:nvSpPr>
        <p:spPr>
          <a:xfrm>
            <a:off x="3228881" y="4927599"/>
            <a:ext cx="1443327" cy="814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kumimoji="1"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規則一</a:t>
            </a:r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C73C08D9-E9D8-F74A-823E-9221BC1C9F2B}"/>
              </a:ext>
            </a:extLst>
          </p:cNvPr>
          <p:cNvSpPr/>
          <p:nvPr/>
        </p:nvSpPr>
        <p:spPr>
          <a:xfrm>
            <a:off x="4672208" y="4922031"/>
            <a:ext cx="1443327" cy="814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kumimoji="1"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規則二</a:t>
            </a:r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29FACDD5-280E-364A-8D39-35AB3385D849}"/>
              </a:ext>
            </a:extLst>
          </p:cNvPr>
          <p:cNvSpPr/>
          <p:nvPr/>
        </p:nvSpPr>
        <p:spPr>
          <a:xfrm>
            <a:off x="6130744" y="4922031"/>
            <a:ext cx="2536338" cy="814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kumimoji="1"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測試</a:t>
            </a:r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ED9AD13-6C05-C94F-BFB7-68A7999D40D9}"/>
              </a:ext>
            </a:extLst>
          </p:cNvPr>
          <p:cNvCxnSpPr>
            <a:cxnSpLocks/>
          </p:cNvCxnSpPr>
          <p:nvPr/>
        </p:nvCxnSpPr>
        <p:spPr>
          <a:xfrm>
            <a:off x="6142494" y="2160589"/>
            <a:ext cx="0" cy="3728767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3714045-EE21-4744-BAC3-B13F9ECB56D2}"/>
              </a:ext>
            </a:extLst>
          </p:cNvPr>
          <p:cNvCxnSpPr>
            <a:cxnSpLocks/>
          </p:cNvCxnSpPr>
          <p:nvPr/>
        </p:nvCxnSpPr>
        <p:spPr>
          <a:xfrm flipH="1">
            <a:off x="677334" y="4604706"/>
            <a:ext cx="8596668" cy="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5EAF19B-B95E-A644-9A4F-52AE4D51D6A8}"/>
              </a:ext>
            </a:extLst>
          </p:cNvPr>
          <p:cNvCxnSpPr>
            <a:cxnSpLocks/>
          </p:cNvCxnSpPr>
          <p:nvPr/>
        </p:nvCxnSpPr>
        <p:spPr>
          <a:xfrm>
            <a:off x="3228881" y="2160589"/>
            <a:ext cx="0" cy="3728767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6D16368-9CF6-B244-864C-43237BC8C892}"/>
              </a:ext>
            </a:extLst>
          </p:cNvPr>
          <p:cNvSpPr txBox="1"/>
          <p:nvPr/>
        </p:nvSpPr>
        <p:spPr>
          <a:xfrm>
            <a:off x="3228881" y="6198447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程式都可以動了，尚</a:t>
            </a:r>
            <a:r>
              <a:rPr kumimoji="1"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優化</a:t>
            </a:r>
          </a:p>
        </p:txBody>
      </p:sp>
    </p:spTree>
    <p:extLst>
      <p:ext uri="{BB962C8B-B14F-4D97-AF65-F5344CB8AC3E}">
        <p14:creationId xmlns:p14="http://schemas.microsoft.com/office/powerpoint/2010/main" val="61679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3BB64-B15B-0A48-9A10-4DFF9109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b="1" dirty="0"/>
              <a:t>車子初版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C4276F-2E9E-614D-A36B-B187D4968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循跡：</a:t>
            </a:r>
            <a:r>
              <a:rPr kumimoji="1" lang="en" altLang="zh-TW" sz="2400" dirty="0"/>
              <a:t> </a:t>
            </a:r>
            <a:r>
              <a:rPr kumimoji="1" lang="en" altLang="zh-TW" sz="2400" dirty="0">
                <a:hlinkClick r:id="rId2"/>
              </a:rPr>
              <a:t>https://www.youtube.com/watch?v=0B8u03G7EGM&amp;feature=youtu.be</a:t>
            </a:r>
            <a:endParaRPr kumimoji="1" lang="en" altLang="zh-TW" sz="2400" dirty="0"/>
          </a:p>
          <a:p>
            <a:endParaRPr kumimoji="1" lang="en-US" altLang="zh-TW" sz="2400" dirty="0"/>
          </a:p>
          <a:p>
            <a:r>
              <a:rPr kumimoji="1" lang="zh-TW" altLang="en-US" sz="2400" dirty="0"/>
              <a:t>尋寶：</a:t>
            </a:r>
            <a:r>
              <a:rPr kumimoji="1" lang="en" altLang="zh-TW" sz="2400" dirty="0">
                <a:hlinkClick r:id="rId3"/>
              </a:rPr>
              <a:t> https://www.youtube.com/watch?v=SLw7RxIZn1I</a:t>
            </a:r>
            <a:endParaRPr kumimoji="1" lang="en-US" altLang="zh-TW" sz="2400" dirty="0"/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0956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3BB64-B15B-0A48-9A10-4DFF9109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b="1" dirty="0"/>
              <a:t>車子二版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C4276F-2E9E-614D-A36B-B187D4968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循跡：</a:t>
            </a:r>
            <a:r>
              <a:rPr kumimoji="1" lang="en" altLang="zh-TW" sz="2400" dirty="0"/>
              <a:t> </a:t>
            </a:r>
            <a:r>
              <a:rPr kumimoji="1" lang="en" altLang="zh-TW" sz="2400" dirty="0">
                <a:hlinkClick r:id="rId2"/>
              </a:rPr>
              <a:t>https://www.youtube.com/watch?v=EvPnQ1WJYno</a:t>
            </a:r>
            <a:endParaRPr kumimoji="1" lang="en" altLang="zh-TW" sz="2400" dirty="0"/>
          </a:p>
          <a:p>
            <a:endParaRPr kumimoji="1" lang="en" altLang="zh-TW" sz="2400" dirty="0"/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950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B89A3-29B1-3F48-9CAA-26917BC3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b="1" dirty="0"/>
              <a:t>車子最終版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3F9CB6-7380-D145-BB65-BFC116C8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循跡：</a:t>
            </a:r>
            <a:r>
              <a:rPr kumimoji="1" lang="en" altLang="zh-TW" sz="2400" dirty="0"/>
              <a:t> </a:t>
            </a:r>
            <a:r>
              <a:rPr kumimoji="1" lang="en" altLang="zh-TW" sz="2400" dirty="0">
                <a:hlinkClick r:id="rId2"/>
              </a:rPr>
              <a:t>https://www.youtube.com/watch?v=D13R6JDwA34&amp;feature=youtu.be</a:t>
            </a:r>
            <a:endParaRPr kumimoji="1" lang="en-US" altLang="zh-TW" sz="2400" dirty="0"/>
          </a:p>
          <a:p>
            <a:r>
              <a:rPr kumimoji="1" lang="zh-TW" altLang="en-US" sz="2400" dirty="0"/>
              <a:t>尋寶：</a:t>
            </a:r>
            <a:r>
              <a:rPr kumimoji="1" lang="en" altLang="zh-TW" sz="2400" dirty="0"/>
              <a:t> </a:t>
            </a:r>
            <a:r>
              <a:rPr kumimoji="1" lang="en" altLang="zh-TW" sz="2400" dirty="0">
                <a:hlinkClick r:id="rId3"/>
              </a:rPr>
              <a:t>https://www.youtube.com/watch?v=ujp1VoOBDiE</a:t>
            </a:r>
            <a:endParaRPr kumimoji="1" lang="en" altLang="zh-TW" sz="2400" dirty="0"/>
          </a:p>
          <a:p>
            <a:endParaRPr kumimoji="1" lang="en" altLang="zh-TW" sz="2400" dirty="0"/>
          </a:p>
          <a:p>
            <a:r>
              <a:rPr kumimoji="1" lang="en" altLang="zh-TW" sz="2400" b="1" u="sng" dirty="0"/>
              <a:t>RFID </a:t>
            </a:r>
            <a:r>
              <a:rPr kumimoji="1" lang="zh-CN" altLang="en-US" sz="2400" b="1" u="sng" dirty="0"/>
              <a:t>加上去了，尚未跟尋寶結合</a:t>
            </a:r>
            <a:r>
              <a:rPr kumimoji="1" lang="zh-TW" altLang="en-US" sz="2400" b="1" u="sng" dirty="0"/>
              <a:t> （問題排除</a:t>
            </a:r>
            <a:endParaRPr kumimoji="1" lang="en" altLang="zh-TW" sz="2400" b="1" u="sng" dirty="0"/>
          </a:p>
        </p:txBody>
      </p:sp>
    </p:spTree>
    <p:extLst>
      <p:ext uri="{BB962C8B-B14F-4D97-AF65-F5344CB8AC3E}">
        <p14:creationId xmlns:p14="http://schemas.microsoft.com/office/powerpoint/2010/main" val="92125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F4779-0050-E449-9EC6-6D1668FB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b="1" dirty="0"/>
              <a:t>工作分配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16D6F0-97F7-D142-91EB-C950024F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周武堂：</a:t>
            </a:r>
            <a:r>
              <a:rPr kumimoji="1" lang="zh-TW" altLang="en-US" sz="2400" dirty="0"/>
              <a:t>筆記本設計、第六週</a:t>
            </a:r>
            <a:r>
              <a:rPr kumimoji="1" lang="zh-CN" altLang="en-US" sz="2400" dirty="0"/>
              <a:t>期末規則</a:t>
            </a:r>
            <a:endParaRPr kumimoji="1" lang="en-US" altLang="zh-TW" sz="2400" dirty="0"/>
          </a:p>
          <a:p>
            <a:r>
              <a:rPr kumimoji="1" lang="zh-CN" altLang="en-US" sz="2400" dirty="0"/>
              <a:t>陳界宇：</a:t>
            </a:r>
            <a:r>
              <a:rPr kumimoji="1" lang="en-US" altLang="zh-CN" sz="2400" dirty="0"/>
              <a:t>code </a:t>
            </a:r>
            <a:r>
              <a:rPr kumimoji="1" lang="zh-CN" altLang="en-US" sz="2400" dirty="0"/>
              <a:t>優化、車子參數調整、每週紀錄、</a:t>
            </a:r>
            <a:r>
              <a:rPr kumimoji="1" lang="en-US" altLang="zh-CN" sz="2400" dirty="0"/>
              <a:t>node </a:t>
            </a:r>
            <a:r>
              <a:rPr kumimoji="1" lang="zh-CN" altLang="en-US" sz="2400" dirty="0"/>
              <a:t>轉彎教案（引導）</a:t>
            </a:r>
            <a:endParaRPr kumimoji="1" lang="en-US" altLang="zh-CN" sz="2400" dirty="0"/>
          </a:p>
          <a:p>
            <a:r>
              <a:rPr kumimoji="1" lang="zh-CN" altLang="en-US" sz="2400" dirty="0"/>
              <a:t>趙冠豪：</a:t>
            </a:r>
            <a:r>
              <a:rPr kumimoji="1" lang="en-US" altLang="zh-CN" sz="2400" dirty="0"/>
              <a:t>code </a:t>
            </a:r>
            <a:r>
              <a:rPr kumimoji="1" lang="zh-CN" altLang="en-US" sz="2400" dirty="0"/>
              <a:t>統整、車子實作、第十二周補救教學教案</a:t>
            </a:r>
            <a:endParaRPr kumimoji="1" lang="en-US" altLang="zh-CN" sz="24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800" b="1" dirty="0"/>
              <a:t>教學平台建議：</a:t>
            </a:r>
            <a:endParaRPr kumimoji="1" lang="en-US" altLang="zh-CN" sz="2800" b="1" dirty="0"/>
          </a:p>
          <a:p>
            <a:r>
              <a:rPr kumimoji="1" lang="en-US" altLang="zh-CN" b="1" dirty="0">
                <a:solidFill>
                  <a:srgbClr val="FF0000"/>
                </a:solidFill>
              </a:rPr>
              <a:t>COOLNTU  </a:t>
            </a:r>
            <a:r>
              <a:rPr kumimoji="1" lang="en-US" altLang="zh-CN" b="1" dirty="0">
                <a:solidFill>
                  <a:schemeClr val="tx1"/>
                </a:solidFill>
              </a:rPr>
              <a:t>( </a:t>
            </a:r>
            <a:r>
              <a:rPr kumimoji="1" lang="zh-CN" altLang="en-US" sz="2400" b="1" dirty="0">
                <a:hlinkClick r:id="rId2"/>
              </a:rPr>
              <a:t>範例</a:t>
            </a:r>
            <a:r>
              <a:rPr kumimoji="1" lang="en-US" altLang="zh-CN" b="1" dirty="0"/>
              <a:t> </a:t>
            </a:r>
            <a:endParaRPr kumimoji="1"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61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BDAB3-2316-CF44-AD62-D4CD7E7A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新車子</a:t>
            </a:r>
            <a:r>
              <a:rPr kumimoji="1" lang="zh-TW" altLang="en-US" b="1" dirty="0"/>
              <a:t>亮點特色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8C156E-D6EA-D64A-804B-460191E99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5090"/>
            <a:ext cx="8596668" cy="4827066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800" b="1" dirty="0"/>
              <a:t>新：</a:t>
            </a:r>
            <a:endParaRPr kumimoji="1" lang="en-US" altLang="zh-CN" sz="2800" b="1" dirty="0"/>
          </a:p>
          <a:p>
            <a:pPr lvl="1"/>
            <a:r>
              <a:rPr kumimoji="1" lang="zh-CN" altLang="en-US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新教具</a:t>
            </a:r>
            <a:endParaRPr kumimoji="1" lang="en-US" altLang="zh-CN" sz="1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CN" altLang="en-US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新參數</a:t>
            </a:r>
            <a:endParaRPr kumimoji="1" lang="en-US" altLang="zh-CN" sz="1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800" b="1" dirty="0"/>
              <a:t>好：</a:t>
            </a:r>
            <a:endParaRPr kumimoji="1" lang="en-US" altLang="zh-CN" sz="2800" b="1" dirty="0"/>
          </a:p>
          <a:p>
            <a:pPr lvl="1"/>
            <a:r>
              <a:rPr kumimoji="1" lang="zh-CN" altLang="en-US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馬達更有力（地形不怕！</a:t>
            </a:r>
            <a:endParaRPr kumimoji="1" lang="en-US" altLang="zh-CN" sz="1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CN" altLang="en-US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組裝更友善</a:t>
            </a:r>
            <a:endParaRPr kumimoji="1" lang="en-US" altLang="zh-TW" sz="1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800" b="1" dirty="0"/>
              <a:t>為什麼給大一：</a:t>
            </a:r>
            <a:endParaRPr kumimoji="1" lang="en-US" altLang="zh-CN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CN" altLang="en-US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團體專案合作</a:t>
            </a:r>
            <a:endParaRPr kumimoji="1" lang="en-US" altLang="zh-CN" sz="1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CN" altLang="en-US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軟硬體整合</a:t>
            </a:r>
            <a:endParaRPr kumimoji="1" lang="en-US" altLang="zh-CN" sz="1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CN" altLang="en-US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學習</a:t>
            </a:r>
            <a:r>
              <a:rPr kumimoji="1" lang="en-US" altLang="zh-CN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debug </a:t>
            </a:r>
            <a:r>
              <a:rPr kumimoji="1" lang="zh-CN" altLang="en-US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！！！（訓練心態！！！</a:t>
            </a:r>
            <a:endParaRPr kumimoji="1" lang="en-US" altLang="zh-CN" sz="1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CN" altLang="en-US" sz="18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比較像車</a:t>
            </a:r>
            <a:endParaRPr kumimoji="1" lang="en-US" altLang="zh-CN" sz="18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818D86A-58CD-0144-B5E8-22EE3D8E4F47}"/>
              </a:ext>
            </a:extLst>
          </p:cNvPr>
          <p:cNvSpPr txBox="1">
            <a:spLocks/>
          </p:cNvSpPr>
          <p:nvPr/>
        </p:nvSpPr>
        <p:spPr>
          <a:xfrm>
            <a:off x="5387667" y="2160588"/>
            <a:ext cx="506462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b="1" dirty="0"/>
              <a:t>問題：</a:t>
            </a:r>
            <a:endParaRPr kumimoji="1" lang="en-US" altLang="zh-CN" sz="2400" b="1" dirty="0"/>
          </a:p>
          <a:p>
            <a:pPr lvl="1"/>
            <a:r>
              <a:rPr kumimoji="1"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馬達比較慢，比較容易跑出去，花比較久時間</a:t>
            </a:r>
            <a:r>
              <a:rPr kumimoji="1"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debug</a:t>
            </a:r>
            <a:r>
              <a:rPr kumimoji="1"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（闕老師建議改地圖</a:t>
            </a:r>
            <a:endParaRPr kumimoji="1"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400" b="1" dirty="0"/>
              <a:t>解決：</a:t>
            </a:r>
            <a:endParaRPr kumimoji="1" lang="zh-CN" altLang="en-US" sz="2000" b="1" dirty="0"/>
          </a:p>
          <a:p>
            <a:pPr lvl="1"/>
            <a:r>
              <a:rPr kumimoji="1"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 </a:t>
            </a:r>
            <a:r>
              <a:rPr kumimoji="1"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地圖已經很平穩了馬達參數太難調</a:t>
            </a:r>
            <a:endParaRPr kumimoji="1"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kumimoji="1"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輪子偏後，所以晃動比較大</a:t>
            </a:r>
            <a:endParaRPr kumimoji="1"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 </a:t>
            </a:r>
            <a:r>
              <a:rPr kumimoji="1"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不過都是車子調參數即可解決</a:t>
            </a:r>
            <a:endParaRPr kumimoji="1"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8034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2F53-CEAC-8A48-A550-704E57F73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b="1" dirty="0"/>
              <a:t>教案投影片成果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019E55-897C-6D46-9056-0AF4129AD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b="1" dirty="0"/>
              <a:t>周武堂、陳界宇、趙冠豪</a:t>
            </a:r>
            <a:endParaRPr kumimoji="1" lang="en-US" altLang="zh-TW" sz="3600" b="1" dirty="0"/>
          </a:p>
        </p:txBody>
      </p:sp>
    </p:spTree>
    <p:extLst>
      <p:ext uri="{BB962C8B-B14F-4D97-AF65-F5344CB8AC3E}">
        <p14:creationId xmlns:p14="http://schemas.microsoft.com/office/powerpoint/2010/main" val="1771537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BDAB3-2316-CF44-AD62-D4CD7E7A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本組負責</a:t>
            </a:r>
            <a:r>
              <a:rPr kumimoji="1" lang="zh-CN" altLang="en-US" dirty="0"/>
              <a:t>第六週、第十二週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8C156E-D6EA-D64A-804B-460191E99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第六週教案：</a:t>
            </a:r>
            <a:endParaRPr kumimoji="1" lang="en-US" altLang="zh-CN" sz="2400" dirty="0"/>
          </a:p>
          <a:p>
            <a:r>
              <a:rPr kumimoji="1" lang="zh-CN" altLang="en-US" sz="2400" dirty="0"/>
              <a:t>第十二周補充教案：</a:t>
            </a:r>
            <a:endParaRPr kumimoji="1" lang="en-US" altLang="zh-CN" sz="2400" dirty="0"/>
          </a:p>
          <a:p>
            <a:r>
              <a:rPr kumimoji="1" lang="zh-CN" altLang="en-US" sz="2400" dirty="0"/>
              <a:t>上一屆補充資料整理：</a:t>
            </a:r>
            <a:endParaRPr kumimoji="1" lang="en-US" altLang="zh-CN" sz="2400" dirty="0"/>
          </a:p>
          <a:p>
            <a:pPr lvl="1"/>
            <a:r>
              <a:rPr kumimoji="1" lang="zh-CN" altLang="en-US" sz="2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藍芽簡報：藍芽</a:t>
            </a:r>
            <a:r>
              <a:rPr kumimoji="1" lang="en-US" altLang="zh-CN" sz="2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 </a:t>
            </a:r>
            <a:r>
              <a:rPr kumimoji="1" lang="zh-CN" altLang="en-US" sz="2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連接</a:t>
            </a:r>
            <a:endParaRPr kumimoji="1" lang="en-US" altLang="zh-CN" sz="2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583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F4779-0050-E449-9EC6-6D1668FB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b="1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16D6F0-97F7-D142-91EB-C950024F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chemeClr val="tx1"/>
                </a:solidFill>
              </a:rPr>
              <a:t>亮點一：</a:t>
            </a:r>
            <a:r>
              <a:rPr kumimoji="1" lang="zh-TW" altLang="en-US" sz="3200" b="1" dirty="0">
                <a:solidFill>
                  <a:schemeClr val="tx1"/>
                </a:solidFill>
              </a:rPr>
              <a:t> </a:t>
            </a:r>
            <a:r>
              <a:rPr kumimoji="1" lang="zh-TW" altLang="en-US" sz="3200" dirty="0"/>
              <a:t>第六週介紹＋引導式</a:t>
            </a:r>
            <a:endParaRPr kumimoji="1" lang="en-US" altLang="zh-CN" sz="3200" b="1" dirty="0">
              <a:solidFill>
                <a:schemeClr val="tx1"/>
              </a:solidFill>
            </a:endParaRPr>
          </a:p>
          <a:p>
            <a:r>
              <a:rPr kumimoji="1" lang="zh-CN" altLang="en-US" sz="3200" b="1" dirty="0">
                <a:solidFill>
                  <a:schemeClr val="tx1"/>
                </a:solidFill>
              </a:rPr>
              <a:t>亮點二：</a:t>
            </a:r>
            <a:r>
              <a:rPr kumimoji="1" lang="zh-TW" altLang="en-US" sz="3200" b="1" dirty="0">
                <a:solidFill>
                  <a:schemeClr val="tx1"/>
                </a:solidFill>
              </a:rPr>
              <a:t> </a:t>
            </a:r>
            <a:r>
              <a:rPr kumimoji="1" lang="zh-TW" altLang="en-US" sz="3200" dirty="0">
                <a:solidFill>
                  <a:schemeClr val="tx1"/>
                </a:solidFill>
              </a:rPr>
              <a:t>第十二週</a:t>
            </a:r>
            <a:r>
              <a:rPr kumimoji="1" lang="zh-TW" altLang="en-US" sz="3200" dirty="0"/>
              <a:t>補救教學</a:t>
            </a:r>
            <a:r>
              <a:rPr kumimoji="1" lang="en-US" altLang="zh-TW" sz="3200" dirty="0"/>
              <a:t>(Debug </a:t>
            </a:r>
            <a:r>
              <a:rPr kumimoji="1" lang="zh-CN" altLang="en-US" sz="3200" dirty="0"/>
              <a:t>引導</a:t>
            </a:r>
            <a:r>
              <a:rPr kumimoji="1" lang="en-US" altLang="zh-TW" sz="3200" dirty="0"/>
              <a:t>)</a:t>
            </a:r>
            <a:endParaRPr kumimoji="1" lang="en-US" altLang="zh-CN" sz="3200" b="1" dirty="0">
              <a:solidFill>
                <a:schemeClr val="tx1"/>
              </a:solidFill>
            </a:endParaRPr>
          </a:p>
          <a:p>
            <a:r>
              <a:rPr kumimoji="1" lang="zh-CN" altLang="en-US" sz="3200" b="1" dirty="0">
                <a:solidFill>
                  <a:schemeClr val="tx1"/>
                </a:solidFill>
              </a:rPr>
              <a:t>亮點三：</a:t>
            </a:r>
            <a:r>
              <a:rPr kumimoji="1" lang="zh-TW" altLang="en-US" sz="3200" b="1" dirty="0">
                <a:solidFill>
                  <a:schemeClr val="tx1"/>
                </a:solidFill>
              </a:rPr>
              <a:t> </a:t>
            </a:r>
            <a:r>
              <a:rPr kumimoji="1" lang="zh-TW" altLang="en-US" sz="3200" dirty="0"/>
              <a:t>設計線上筆記本</a:t>
            </a:r>
            <a:endParaRPr kumimoji="1" lang="en-US" altLang="zh-CN" sz="3200" b="1" dirty="0">
              <a:solidFill>
                <a:schemeClr val="tx1"/>
              </a:solidFill>
            </a:endParaRPr>
          </a:p>
          <a:p>
            <a:r>
              <a:rPr kumimoji="1" lang="zh-CN" altLang="en-US" sz="3200" b="1" dirty="0">
                <a:solidFill>
                  <a:schemeClr val="tx1"/>
                </a:solidFill>
              </a:rPr>
              <a:t>亮點四：</a:t>
            </a:r>
            <a:r>
              <a:rPr kumimoji="1" lang="zh-TW" altLang="en-US" sz="3200" b="1" dirty="0">
                <a:solidFill>
                  <a:schemeClr val="tx1"/>
                </a:solidFill>
              </a:rPr>
              <a:t> </a:t>
            </a:r>
            <a:r>
              <a:rPr kumimoji="1" lang="zh-TW" altLang="en-US" sz="3200" dirty="0"/>
              <a:t>新車子實作</a:t>
            </a:r>
            <a:endParaRPr kumimoji="1" lang="en-US" altLang="zh-C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64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2F53-CEAC-8A48-A550-704E57F73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b="1" dirty="0"/>
              <a:t>亮點一</a:t>
            </a:r>
            <a:r>
              <a:rPr kumimoji="1" lang="zh-TW" altLang="en-US" sz="4000" dirty="0"/>
              <a:t>：第六週介紹＋引導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019E55-897C-6D46-9056-0AF4129AD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周武堂、</a:t>
            </a:r>
            <a:r>
              <a:rPr kumimoji="1"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陳界宇</a:t>
            </a:r>
            <a:endParaRPr kumimoji="1" lang="en-US" altLang="zh-TW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620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第六週教案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目標</a:t>
            </a:r>
            <a:endParaRPr lang="en-US" altLang="zh-TW" sz="2800" dirty="0"/>
          </a:p>
          <a:p>
            <a:pPr lvl="1"/>
            <a:r>
              <a:rPr lang="zh-TW" altLang="en-US" sz="2400" dirty="0"/>
              <a:t>讓</a:t>
            </a:r>
            <a:r>
              <a:rPr lang="zh-TW" altLang="zh-TW" sz="2400" dirty="0"/>
              <a:t>電機系大一新生</a:t>
            </a:r>
            <a:r>
              <a:rPr lang="zh-TW" altLang="zh-TW" sz="2400" u="sng" dirty="0"/>
              <a:t>能自行探索</a:t>
            </a:r>
            <a:r>
              <a:rPr lang="zh-TW" altLang="zh-TW" sz="2400" dirty="0"/>
              <a:t>並</a:t>
            </a:r>
            <a:r>
              <a:rPr lang="zh-TW" altLang="en-US" sz="2400" u="sng" dirty="0"/>
              <a:t>整</a:t>
            </a:r>
            <a:r>
              <a:rPr lang="zh-TW" altLang="zh-TW" sz="2400" u="sng" dirty="0"/>
              <a:t>合先前所學</a:t>
            </a:r>
            <a:r>
              <a:rPr lang="zh-TW" altLang="en-US" sz="2400" dirty="0"/>
              <a:t>之軟硬體系統</a:t>
            </a:r>
            <a:r>
              <a:rPr lang="zh-TW" altLang="zh-TW" sz="2400" dirty="0"/>
              <a:t>，</a:t>
            </a:r>
            <a:r>
              <a:rPr lang="zh-TW" altLang="en-US" sz="2400" dirty="0"/>
              <a:t>使用</a:t>
            </a:r>
            <a:r>
              <a:rPr lang="en-US" altLang="zh-TW" sz="2400" dirty="0"/>
              <a:t>Arduino</a:t>
            </a:r>
            <a:r>
              <a:rPr lang="zh-TW" altLang="zh-TW" sz="2400" dirty="0"/>
              <a:t>完成迷宮尋寶自走車。</a:t>
            </a:r>
            <a:endParaRPr lang="en-US" altLang="zh-TW" sz="2400" dirty="0"/>
          </a:p>
          <a:p>
            <a:r>
              <a:rPr lang="zh-TW" altLang="en-US" sz="2800" dirty="0"/>
              <a:t>內容</a:t>
            </a:r>
            <a:endParaRPr lang="en-US" altLang="zh-TW" sz="2800" dirty="0"/>
          </a:p>
          <a:p>
            <a:pPr lvl="1"/>
            <a:r>
              <a:rPr lang="en-US" altLang="zh-TW" sz="2400" dirty="0"/>
              <a:t>(1) </a:t>
            </a:r>
            <a:r>
              <a:rPr lang="zh-TW" altLang="en-US" sz="2400" dirty="0"/>
              <a:t>專題介紹</a:t>
            </a:r>
            <a:endParaRPr lang="en-US" altLang="zh-TW" sz="2400" dirty="0"/>
          </a:p>
          <a:p>
            <a:pPr lvl="1"/>
            <a:r>
              <a:rPr lang="en-US" altLang="zh-TW" sz="2400" dirty="0"/>
              <a:t>(2) </a:t>
            </a:r>
            <a:r>
              <a:rPr lang="zh-TW" altLang="en-US" sz="2400" dirty="0"/>
              <a:t>專題規劃引導 </a:t>
            </a:r>
            <a:r>
              <a:rPr lang="en-US" altLang="zh-TW" sz="2400" dirty="0"/>
              <a:t>(</a:t>
            </a:r>
            <a:r>
              <a:rPr lang="zh-TW" altLang="en-US" sz="2400" dirty="0"/>
              <a:t>新！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88802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亮點</a:t>
            </a:r>
            <a:r>
              <a:rPr lang="zh-CN" altLang="en-US" sz="4000" b="1" dirty="0"/>
              <a:t>一：專題引導特色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400" b="1" dirty="0"/>
              <a:t>新：</a:t>
            </a:r>
            <a:endParaRPr lang="en-US" altLang="zh-TW" sz="2400" b="1" dirty="0"/>
          </a:p>
          <a:p>
            <a:pPr lvl="1"/>
            <a:r>
              <a:rPr lang="zh-TW" altLang="en-US" sz="2000" dirty="0"/>
              <a:t>加入專題進度規劃的引導</a:t>
            </a:r>
            <a:endParaRPr lang="en-US" altLang="zh-TW" sz="2000" dirty="0"/>
          </a:p>
          <a:p>
            <a:r>
              <a:rPr lang="zh-TW" altLang="en-US" sz="2400" b="1" dirty="0"/>
              <a:t>好：</a:t>
            </a:r>
            <a:endParaRPr lang="en-US" altLang="zh-TW" sz="2400" b="1" dirty="0"/>
          </a:p>
          <a:p>
            <a:pPr lvl="1"/>
            <a:r>
              <a:rPr lang="zh-TW" altLang="en-US" sz="2000" u="sng" dirty="0"/>
              <a:t>結合先前所學</a:t>
            </a:r>
            <a:r>
              <a:rPr lang="zh-TW" altLang="en-US" sz="2000" dirty="0"/>
              <a:t>，有現學現賣的成就感</a:t>
            </a:r>
            <a:endParaRPr lang="en-US" altLang="zh-TW" sz="2000" dirty="0"/>
          </a:p>
          <a:p>
            <a:pPr lvl="1"/>
            <a:r>
              <a:rPr lang="zh-TW" altLang="en-US" sz="2000" dirty="0"/>
              <a:t>刺激學生自行規劃進度，</a:t>
            </a:r>
            <a:endParaRPr lang="en-US" altLang="zh-TW" sz="2000" dirty="0"/>
          </a:p>
          <a:p>
            <a:pPr lvl="1"/>
            <a:r>
              <a:rPr lang="zh-TW" altLang="en-US" sz="2000" u="sng" dirty="0"/>
              <a:t>加強學生面對難題的信心</a:t>
            </a:r>
            <a:endParaRPr lang="en-US" altLang="zh-TW" sz="2000" u="sng" dirty="0"/>
          </a:p>
          <a:p>
            <a:r>
              <a:rPr lang="zh-TW" altLang="en-US" sz="2400" b="1" dirty="0"/>
              <a:t>為什麼給大一：</a:t>
            </a:r>
            <a:endParaRPr lang="en-US" altLang="zh-TW" sz="2400" b="1" dirty="0"/>
          </a:p>
          <a:p>
            <a:pPr lvl="1"/>
            <a:r>
              <a:rPr lang="zh-TW" altLang="en-US" sz="2000" dirty="0"/>
              <a:t>培養「進度規劃」能力 </a:t>
            </a:r>
            <a:r>
              <a:rPr lang="en-US" altLang="zh-TW" sz="2000" dirty="0"/>
              <a:t>-- </a:t>
            </a:r>
            <a:r>
              <a:rPr lang="zh-TW" altLang="en-US" sz="2000" dirty="0">
                <a:solidFill>
                  <a:srgbClr val="FF0000"/>
                </a:solidFill>
              </a:rPr>
              <a:t>上學期缺乏的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/>
            <a:r>
              <a:rPr lang="zh-TW" altLang="en-US" sz="2000" dirty="0"/>
              <a:t>培養「團隊合作」能力</a:t>
            </a:r>
            <a:endParaRPr lang="en-US" altLang="zh-TW" sz="2000" dirty="0"/>
          </a:p>
          <a:p>
            <a:pPr lvl="1"/>
            <a:r>
              <a:rPr lang="zh-TW" altLang="en-US" sz="2000" dirty="0"/>
              <a:t>培養「系統整合」能力</a:t>
            </a:r>
            <a:endParaRPr lang="en-US" altLang="zh-TW" sz="20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7951281-E1C9-114D-B6C1-1819F19D6ABF}"/>
              </a:ext>
            </a:extLst>
          </p:cNvPr>
          <p:cNvSpPr txBox="1">
            <a:spLocks/>
          </p:cNvSpPr>
          <p:nvPr/>
        </p:nvSpPr>
        <p:spPr>
          <a:xfrm>
            <a:off x="5759627" y="2005607"/>
            <a:ext cx="506462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b="1" dirty="0"/>
              <a:t>問題：</a:t>
            </a:r>
            <a:endParaRPr kumimoji="1" lang="en-US" altLang="zh-CN" sz="2400" b="1" dirty="0"/>
          </a:p>
          <a:p>
            <a:pPr lvl="1"/>
            <a:r>
              <a:rPr kumimoji="1" lang="en-US" altLang="zh-CN" sz="2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Block diagram </a:t>
            </a:r>
            <a:r>
              <a:rPr kumimoji="1" lang="zh-CN" altLang="en-US" sz="2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有沒有標準格式？</a:t>
            </a:r>
            <a:endParaRPr kumimoji="1" lang="en-US" altLang="zh-CN" sz="2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400" b="1" dirty="0"/>
              <a:t>解決：</a:t>
            </a:r>
            <a:endParaRPr kumimoji="1" lang="en-US" altLang="zh-CN" b="1" dirty="0"/>
          </a:p>
          <a:p>
            <a:pPr lvl="1"/>
            <a:r>
              <a:rPr kumimoji="1" lang="zh-CN" altLang="en-US" sz="2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順序功能流程圖</a:t>
            </a:r>
            <a:endParaRPr kumimoji="1" lang="en-US" altLang="zh-CN" sz="2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CN" sz="2400" b="1" dirty="0"/>
          </a:p>
        </p:txBody>
      </p:sp>
      <p:pic>
        <p:nvPicPr>
          <p:cNvPr id="6" name="圖片 5" descr="一張含有 時鐘 的圖片&#10;&#10;&#10;&#10;自動產生的描述">
            <a:extLst>
              <a:ext uri="{FF2B5EF4-FFF2-40B4-BE49-F238E27FC236}">
                <a16:creationId xmlns:a16="http://schemas.microsoft.com/office/drawing/2014/main" id="{BEB21029-36E4-764B-B878-D69060C9B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474" y="4100974"/>
            <a:ext cx="2141724" cy="27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8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/>
              <a:t>(1) </a:t>
            </a:r>
            <a:r>
              <a:rPr lang="zh-TW" altLang="en-US" sz="4000" b="1" dirty="0"/>
              <a:t>專題介紹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描述一個「生活化的難題」</a:t>
            </a:r>
            <a:endParaRPr lang="en-US" altLang="zh-TW" sz="2400" dirty="0"/>
          </a:p>
          <a:p>
            <a:pPr lvl="1"/>
            <a:r>
              <a:rPr lang="zh-TW" altLang="en-US" sz="2000" dirty="0"/>
              <a:t>引發學生興趣去面對難題</a:t>
            </a:r>
            <a:endParaRPr lang="en-US" altLang="zh-TW" sz="2000" dirty="0"/>
          </a:p>
          <a:p>
            <a:r>
              <a:rPr lang="zh-TW" altLang="en-US" sz="2400" dirty="0"/>
              <a:t>詳細描述專題目標與評分標準</a:t>
            </a:r>
            <a:endParaRPr lang="en-US" altLang="zh-TW" sz="2400" dirty="0"/>
          </a:p>
          <a:p>
            <a:pPr lvl="1"/>
            <a:r>
              <a:rPr lang="zh-TW" altLang="en-US" sz="2000" dirty="0"/>
              <a:t>學生不必自行定義問題</a:t>
            </a:r>
            <a:endParaRPr lang="en-US" altLang="zh-TW" sz="2000" dirty="0"/>
          </a:p>
          <a:p>
            <a:pPr lvl="1"/>
            <a:r>
              <a:rPr lang="zh-TW" altLang="en-US" sz="2000" dirty="0"/>
              <a:t>學生可專注於整合先前所學，應用來達成指定目標</a:t>
            </a:r>
          </a:p>
        </p:txBody>
      </p:sp>
    </p:spTree>
    <p:extLst>
      <p:ext uri="{BB962C8B-B14F-4D97-AF65-F5344CB8AC3E}">
        <p14:creationId xmlns:p14="http://schemas.microsoft.com/office/powerpoint/2010/main" val="244678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/>
              <a:t>(2) </a:t>
            </a:r>
            <a:r>
              <a:rPr lang="zh-TW" altLang="en-US" sz="4000" b="1" dirty="0"/>
              <a:t>專題規劃引導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/>
              <a:t>帶領學生進行專題進度規劃</a:t>
            </a:r>
            <a:endParaRPr lang="en-US" altLang="zh-TW" sz="2400" dirty="0"/>
          </a:p>
          <a:p>
            <a:pPr lvl="1"/>
            <a:r>
              <a:rPr lang="zh-TW" altLang="en-US" sz="2000" dirty="0"/>
              <a:t>刺激學生</a:t>
            </a:r>
            <a:r>
              <a:rPr lang="zh-TW" altLang="en-US" sz="2000" u="sng" dirty="0"/>
              <a:t>自行規劃進度</a:t>
            </a:r>
            <a:r>
              <a:rPr lang="zh-TW" altLang="en-US" sz="2000" dirty="0"/>
              <a:t>，加強學生面對難題的信心</a:t>
            </a:r>
            <a:endParaRPr lang="en-US" altLang="zh-TW" sz="2000" dirty="0"/>
          </a:p>
          <a:p>
            <a:r>
              <a:rPr lang="zh-TW" altLang="en-US" sz="2400" dirty="0"/>
              <a:t>會</a:t>
            </a:r>
            <a:r>
              <a:rPr lang="zh-TW" altLang="en-US" sz="2400" b="1" dirty="0"/>
              <a:t>包含</a:t>
            </a:r>
            <a:r>
              <a:rPr lang="zh-TW" altLang="en-US" sz="2400" dirty="0"/>
              <a:t>的內容：</a:t>
            </a:r>
            <a:endParaRPr lang="en-US" altLang="zh-TW" sz="2400" dirty="0"/>
          </a:p>
          <a:p>
            <a:pPr lvl="1"/>
            <a:r>
              <a:rPr lang="zh-TW" altLang="en-US" sz="2200" dirty="0"/>
              <a:t>進度規劃</a:t>
            </a:r>
            <a:endParaRPr lang="en-US" altLang="zh-TW" sz="2200" dirty="0"/>
          </a:p>
          <a:p>
            <a:pPr lvl="1"/>
            <a:r>
              <a:rPr lang="zh-TW" altLang="en-US" sz="2200" dirty="0"/>
              <a:t>小組分工</a:t>
            </a:r>
            <a:endParaRPr lang="en-US" altLang="zh-TW" sz="2200" dirty="0"/>
          </a:p>
          <a:p>
            <a:pPr lvl="1"/>
            <a:r>
              <a:rPr lang="zh-TW" altLang="en-US" sz="2200" dirty="0"/>
              <a:t>實作上可能會面臨的問題</a:t>
            </a:r>
            <a:endParaRPr lang="en-US" altLang="zh-TW" sz="2200" dirty="0"/>
          </a:p>
          <a:p>
            <a:r>
              <a:rPr lang="zh-TW" altLang="en-US" sz="2400" b="1" dirty="0"/>
              <a:t>不包含</a:t>
            </a:r>
            <a:r>
              <a:rPr lang="zh-TW" altLang="en-US" sz="2400" dirty="0"/>
              <a:t>的內容：</a:t>
            </a:r>
            <a:endParaRPr lang="en-US" altLang="zh-TW" sz="2400" dirty="0"/>
          </a:p>
          <a:p>
            <a:pPr lvl="1"/>
            <a:r>
              <a:rPr lang="zh-TW" altLang="en-US" sz="2200" dirty="0"/>
              <a:t>完成迷宮尋寶車的「方法」</a:t>
            </a:r>
            <a:endParaRPr lang="en-US" altLang="zh-TW" sz="2200" dirty="0"/>
          </a:p>
          <a:p>
            <a:pPr lvl="1"/>
            <a:r>
              <a:rPr lang="zh-TW" altLang="en-US" sz="2200" dirty="0"/>
              <a:t>解決實作上面臨的問題的「方法」</a:t>
            </a: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84225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2F53-CEAC-8A48-A550-704E57F73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b="1" dirty="0"/>
              <a:t>亮點二</a:t>
            </a:r>
            <a:r>
              <a:rPr kumimoji="1" lang="zh-TW" altLang="en-US" dirty="0"/>
              <a:t>：</a:t>
            </a:r>
            <a:r>
              <a:rPr kumimoji="1" lang="zh-TW" altLang="en-US" sz="4000" dirty="0"/>
              <a:t>補救教學</a:t>
            </a:r>
            <a:r>
              <a:rPr kumimoji="1" lang="en-US" altLang="zh-TW" sz="4000" dirty="0"/>
              <a:t>(Debug </a:t>
            </a:r>
            <a:r>
              <a:rPr kumimoji="1" lang="zh-CN" altLang="en-US" sz="4000" dirty="0"/>
              <a:t>引導</a:t>
            </a:r>
            <a:r>
              <a:rPr kumimoji="1" lang="en-US" altLang="zh-TW" sz="4000" dirty="0"/>
              <a:t>)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019E55-897C-6D46-9056-0AF4129AD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趙冠豪</a:t>
            </a:r>
            <a:endParaRPr kumimoji="1" lang="en-US" altLang="zh-TW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760865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{69C39819-0612-8A4D-8B06-D2E69EFCB637}tf10001060</Template>
  <TotalTime>306</TotalTime>
  <Words>1009</Words>
  <Application>Microsoft Macintosh PowerPoint</Application>
  <PresentationFormat>寬螢幕</PresentationFormat>
  <Paragraphs>153</Paragraphs>
  <Slides>22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Microsoft JhengHei</vt:lpstr>
      <vt:lpstr>Arial</vt:lpstr>
      <vt:lpstr>Calibri</vt:lpstr>
      <vt:lpstr>Trebuchet MS</vt:lpstr>
      <vt:lpstr>Wingdings 3</vt:lpstr>
      <vt:lpstr>多面向</vt:lpstr>
      <vt:lpstr>創意電資入門教案設計 – 期末報告</vt:lpstr>
      <vt:lpstr>工作分配</vt:lpstr>
      <vt:lpstr>大綱</vt:lpstr>
      <vt:lpstr>亮點一：第六週介紹＋引導</vt:lpstr>
      <vt:lpstr>第六週教案</vt:lpstr>
      <vt:lpstr>亮點一：專題引導特色</vt:lpstr>
      <vt:lpstr>(1) 專題介紹</vt:lpstr>
      <vt:lpstr>(2) 專題規劃引導</vt:lpstr>
      <vt:lpstr>亮點二：補救教學(Debug 引導)</vt:lpstr>
      <vt:lpstr>第十二週教案</vt:lpstr>
      <vt:lpstr>亮點二：補救教學特色</vt:lpstr>
      <vt:lpstr>亮點三：設計線上筆記本</vt:lpstr>
      <vt:lpstr>PowerPoint 簡報</vt:lpstr>
      <vt:lpstr>亮點三：筆記本特色</vt:lpstr>
      <vt:lpstr>亮點四：新車子實作</vt:lpstr>
      <vt:lpstr>程式</vt:lpstr>
      <vt:lpstr>車子初版</vt:lpstr>
      <vt:lpstr>車子二版</vt:lpstr>
      <vt:lpstr>車子最終版</vt:lpstr>
      <vt:lpstr>新車子亮點特色</vt:lpstr>
      <vt:lpstr>教案投影片成果</vt:lpstr>
      <vt:lpstr>本組負責第六週、第十二週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創意電資入門教案設計</dc:title>
  <dc:creator>冠豪 趙</dc:creator>
  <cp:lastModifiedBy>冠豪 趙</cp:lastModifiedBy>
  <cp:revision>42</cp:revision>
  <dcterms:created xsi:type="dcterms:W3CDTF">2019-01-02T08:25:07Z</dcterms:created>
  <dcterms:modified xsi:type="dcterms:W3CDTF">2019-01-17T12:36:08Z</dcterms:modified>
</cp:coreProperties>
</file>