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311" r:id="rId3"/>
    <p:sldId id="312" r:id="rId4"/>
    <p:sldId id="313" r:id="rId5"/>
    <p:sldId id="260" r:id="rId6"/>
    <p:sldId id="288" r:id="rId7"/>
    <p:sldId id="289" r:id="rId8"/>
    <p:sldId id="316" r:id="rId9"/>
    <p:sldId id="317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14" r:id="rId20"/>
    <p:sldId id="315" r:id="rId21"/>
    <p:sldId id="300" r:id="rId22"/>
    <p:sldId id="302" r:id="rId23"/>
    <p:sldId id="320" r:id="rId24"/>
    <p:sldId id="303" r:id="rId25"/>
    <p:sldId id="305" r:id="rId26"/>
    <p:sldId id="307" r:id="rId27"/>
    <p:sldId id="319" r:id="rId28"/>
    <p:sldId id="309" r:id="rId29"/>
    <p:sldId id="318" r:id="rId30"/>
    <p:sldId id="299" r:id="rId31"/>
  </p:sldIdLst>
  <p:sldSz cx="13004800" cy="9753600"/>
  <p:notesSz cx="6858000" cy="9144000"/>
  <p:defaultTextStyle>
    <a:defPPr>
      <a:defRPr lang="zh-TW"/>
    </a:defPPr>
    <a:lvl1pPr marL="0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界宇 陳" initials="界宇" lastIdx="5" clrIdx="0">
    <p:extLst>
      <p:ext uri="{19B8F6BF-5375-455C-9EA6-DF929625EA0E}">
        <p15:presenceInfo xmlns:p15="http://schemas.microsoft.com/office/powerpoint/2012/main" userId="9b40bce4cd8cc0df" providerId="Windows Live"/>
      </p:ext>
    </p:extLst>
  </p:cmAuthor>
  <p:cmAuthor id="2" name="Daniel Chou" initials="DC" lastIdx="9" clrIdx="1">
    <p:extLst>
      <p:ext uri="{19B8F6BF-5375-455C-9EA6-DF929625EA0E}">
        <p15:presenceInfo xmlns:p15="http://schemas.microsoft.com/office/powerpoint/2012/main" userId="287929ea38a460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387"/>
    <a:srgbClr val="C9702A"/>
    <a:srgbClr val="B03D1B"/>
    <a:srgbClr val="EDB558"/>
    <a:srgbClr val="E0A23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3584" autoAdjust="0"/>
  </p:normalViewPr>
  <p:slideViewPr>
    <p:cSldViewPr snapToGrid="0">
      <p:cViewPr varScale="1">
        <p:scale>
          <a:sx n="48" d="100"/>
          <a:sy n="48" d="100"/>
        </p:scale>
        <p:origin x="1240" y="8"/>
      </p:cViewPr>
      <p:guideLst/>
    </p:cSldViewPr>
  </p:slideViewPr>
  <p:outlineViewPr>
    <p:cViewPr>
      <p:scale>
        <a:sx n="33" d="100"/>
        <a:sy n="33" d="100"/>
      </p:scale>
      <p:origin x="0" y="-89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34081-F1E0-4113-A6BC-1A1E1E009D56}" type="datetimeFigureOut">
              <a:rPr lang="zh-TW" altLang="en-US" smtClean="0"/>
              <a:t>2019/1/23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E223-9D18-4F92-A9FC-A34D0CC29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62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5360" y="1596249"/>
            <a:ext cx="11054080" cy="3395698"/>
          </a:xfrm>
          <a:effectLst>
            <a:outerShdw blurRad="685800" algn="ctr" rotWithShape="0">
              <a:srgbClr val="000000">
                <a:alpha val="96000"/>
              </a:srgbClr>
            </a:outerShdw>
          </a:effectLst>
        </p:spPr>
        <p:txBody>
          <a:bodyPr anchor="b">
            <a:noAutofit/>
          </a:bodyPr>
          <a:lstStyle>
            <a:lvl1pPr marL="0" marR="0" indent="0" algn="ctr" defTabSz="130046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>
                <a:solidFill>
                  <a:srgbClr val="406387"/>
                </a:solidFill>
              </a:defRPr>
            </a:lvl1pPr>
          </a:lstStyle>
          <a:p>
            <a:pPr>
              <a:defRPr sz="10000">
                <a:solidFill>
                  <a:srgbClr val="406387"/>
                </a:solidFill>
                <a:latin typeface="蘋果儷中黑"/>
                <a:ea typeface="蘋果儷中黑"/>
                <a:cs typeface="蘋果儷中黑"/>
                <a:sym typeface="蘋果儷中黑"/>
              </a:defRPr>
            </a:pPr>
            <a:r>
              <a:rPr lang="en-US" altLang="zh-TW" sz="10000" kern="0" dirty="0">
                <a:solidFill>
                  <a:srgbClr val="406387"/>
                </a:solidFill>
                <a:latin typeface="Noto Sans CJK TC Medium" panose="020B0600000000000000" pitchFamily="34" charset="-120"/>
                <a:ea typeface="Noto Sans CJK TC Medium" panose="020B0600000000000000" pitchFamily="34" charset="-120"/>
                <a:cs typeface="蘋果儷中黑"/>
                <a:sym typeface="蘋果儷中黑"/>
              </a:rPr>
              <a:t>Main Title</a:t>
            </a:r>
          </a:p>
        </p:txBody>
      </p:sp>
      <p:pic>
        <p:nvPicPr>
          <p:cNvPr id="7" name="Screen Shot 2018-12-19 at 8.48.16 PM.png" descr="Screen Shot 2018-12-19 at 8.48.16 PM.png"/>
          <p:cNvPicPr>
            <a:picLocks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401730"/>
            <a:ext cx="13004801" cy="380958"/>
          </a:xfrm>
          <a:prstGeom prst="rect">
            <a:avLst/>
          </a:prstGeom>
          <a:ln w="12700">
            <a:miter lim="400000"/>
          </a:ln>
          <a:effectLst>
            <a:outerShdw blurRad="165100" dist="57016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7" name="Title 1"/>
          <p:cNvSpPr txBox="1">
            <a:spLocks/>
          </p:cNvSpPr>
          <p:nvPr userDrawn="1"/>
        </p:nvSpPr>
        <p:spPr>
          <a:xfrm>
            <a:off x="1625600" y="5246124"/>
            <a:ext cx="9753600" cy="22316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E0A239"/>
                </a:solidFill>
              </a:rPr>
              <a:t>107-2 </a:t>
            </a:r>
            <a:r>
              <a:rPr lang="zh-TW" altLang="en-US" sz="4000" dirty="0">
                <a:solidFill>
                  <a:srgbClr val="E0A239"/>
                </a:solidFill>
              </a:rPr>
              <a:t>電資工程入門設計與實作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280432" y="9064268"/>
            <a:ext cx="3554549" cy="48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1600" b="1" dirty="0">
                <a:solidFill>
                  <a:srgbClr val="C9702A"/>
                </a:solidFill>
                <a:latin typeface="+mn-ea"/>
                <a:ea typeface="+mn-ea"/>
              </a:rPr>
              <a:t>NTUEE</a:t>
            </a:r>
            <a:r>
              <a:rPr lang="zh-TW" altLang="en-US" sz="1600" b="1" dirty="0">
                <a:solidFill>
                  <a:srgbClr val="B03D1B"/>
                </a:solidFill>
                <a:latin typeface="+mn-ea"/>
                <a:ea typeface="+mn-ea"/>
              </a:rPr>
              <a:t>電資工程入門設計與實作</a:t>
            </a:r>
            <a:r>
              <a:rPr lang="en-US" altLang="zh-TW" sz="1600" b="1" dirty="0">
                <a:solidFill>
                  <a:srgbClr val="B03D1B"/>
                </a:solidFill>
                <a:latin typeface="+mn-ea"/>
                <a:ea typeface="+mn-ea"/>
              </a:rPr>
              <a:t>©</a:t>
            </a:r>
            <a:endParaRPr lang="zh-TW" altLang="en-US" sz="1600" b="1" dirty="0">
              <a:solidFill>
                <a:srgbClr val="B03D1B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641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rgbClr val="4063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3075094"/>
            <a:ext cx="11216640" cy="4057226"/>
          </a:xfrm>
        </p:spPr>
        <p:txBody>
          <a:bodyPr anchor="b">
            <a:normAutofit/>
          </a:bodyPr>
          <a:lstStyle>
            <a:lvl1pPr marL="0" algn="l" defTabSz="130046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US" sz="8400" b="1" kern="1200" dirty="0">
                <a:solidFill>
                  <a:srgbClr val="C9702A"/>
                </a:solidFill>
                <a:latin typeface="+mj-ea"/>
                <a:ea typeface="+mj-ea"/>
                <a:cs typeface="蘋果儷中黑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7132320"/>
            <a:ext cx="11216640" cy="1528518"/>
          </a:xfrm>
        </p:spPr>
        <p:txBody>
          <a:bodyPr anchor="ctr">
            <a:normAutofit/>
          </a:bodyPr>
          <a:lstStyle>
            <a:lvl1pPr marL="0" indent="0" algn="l">
              <a:buNone/>
              <a:defRPr lang="zh-TW" altLang="en-US" sz="8000" kern="1200" dirty="0" smtClean="0">
                <a:solidFill>
                  <a:srgbClr val="E0A239"/>
                </a:solidFill>
                <a:latin typeface="+mj-ea"/>
                <a:ea typeface="+mj-ea"/>
                <a:cs typeface="蘋果儷中黑"/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12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500">
                <a:solidFill>
                  <a:srgbClr val="406387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000">
                <a:solidFill>
                  <a:srgbClr val="406387"/>
                </a:solidFill>
              </a:defRPr>
            </a:lvl1pPr>
            <a:lvl2pPr>
              <a:defRPr sz="2800">
                <a:solidFill>
                  <a:srgbClr val="406387"/>
                </a:solidFill>
              </a:defRPr>
            </a:lvl2pPr>
            <a:lvl3pPr>
              <a:defRPr sz="2600">
                <a:solidFill>
                  <a:srgbClr val="406387"/>
                </a:solidFill>
              </a:defRPr>
            </a:lvl3pPr>
            <a:lvl4pPr>
              <a:defRPr sz="2400">
                <a:solidFill>
                  <a:srgbClr val="406387"/>
                </a:solidFill>
              </a:defRPr>
            </a:lvl4pPr>
            <a:lvl5pPr>
              <a:defRPr sz="2400">
                <a:solidFill>
                  <a:srgbClr val="406387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7" name="Screen Shot 2018-12-19 at 8.48.16 PM.png" descr="Screen Shot 2018-12-19 at 8.48.16 PM.png"/>
          <p:cNvPicPr>
            <a:picLocks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401730"/>
            <a:ext cx="13004801" cy="380958"/>
          </a:xfrm>
          <a:prstGeom prst="rect">
            <a:avLst/>
          </a:prstGeom>
          <a:ln w="12700">
            <a:miter lim="400000"/>
          </a:ln>
          <a:effectLst>
            <a:outerShdw blurRad="165100" dist="57016" dir="5400000" rotWithShape="0">
              <a:srgbClr val="000000">
                <a:alpha val="50000"/>
              </a:srgbClr>
            </a:outerShdw>
          </a:effectLst>
        </p:spPr>
      </p:pic>
      <p:sp>
        <p:nvSpPr>
          <p:cNvPr id="25" name="投影片編號版面配置區 24"/>
          <p:cNvSpPr>
            <a:spLocks noGrp="1"/>
          </p:cNvSpPr>
          <p:nvPr>
            <p:ph type="sldNum" sz="quarter" idx="10"/>
          </p:nvPr>
        </p:nvSpPr>
        <p:spPr>
          <a:xfrm>
            <a:off x="12132000" y="72000"/>
            <a:ext cx="720000" cy="72043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+mn-ea"/>
                <a:ea typeface="+mn-ea"/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6" name="Title 1"/>
          <p:cNvSpPr txBox="1">
            <a:spLocks/>
          </p:cNvSpPr>
          <p:nvPr userDrawn="1"/>
        </p:nvSpPr>
        <p:spPr>
          <a:xfrm>
            <a:off x="9280432" y="9064268"/>
            <a:ext cx="3554549" cy="48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1600" b="1" dirty="0">
                <a:solidFill>
                  <a:srgbClr val="C9702A"/>
                </a:solidFill>
                <a:latin typeface="+mn-ea"/>
                <a:ea typeface="+mn-ea"/>
              </a:rPr>
              <a:t>NTUEE</a:t>
            </a:r>
            <a:r>
              <a:rPr lang="zh-TW" altLang="en-US" sz="1600" b="1" dirty="0">
                <a:solidFill>
                  <a:srgbClr val="B03D1B"/>
                </a:solidFill>
                <a:latin typeface="+mn-ea"/>
                <a:ea typeface="+mn-ea"/>
              </a:rPr>
              <a:t>電資工程入門設計與實作</a:t>
            </a:r>
            <a:r>
              <a:rPr lang="en-US" altLang="zh-TW" sz="1600" b="1" dirty="0">
                <a:solidFill>
                  <a:srgbClr val="B03D1B"/>
                </a:solidFill>
                <a:latin typeface="+mn-ea"/>
                <a:ea typeface="+mn-ea"/>
              </a:rPr>
              <a:t>©</a:t>
            </a:r>
            <a:endParaRPr lang="zh-TW" altLang="en-US" sz="1600" b="1" dirty="0">
              <a:solidFill>
                <a:srgbClr val="B03D1B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425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creen Shot 2018-12-19 at 8.48.16 PM.png" descr="Screen Shot 2018-12-19 at 8.48.16 PM.png"/>
          <p:cNvPicPr>
            <a:picLocks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9401730"/>
            <a:ext cx="13004801" cy="380958"/>
          </a:xfrm>
          <a:prstGeom prst="rect">
            <a:avLst/>
          </a:prstGeom>
          <a:ln w="12700">
            <a:miter lim="400000"/>
          </a:ln>
          <a:effectLst>
            <a:outerShdw blurRad="165100" dist="57016" dir="5400000" rotWithShape="0">
              <a:srgbClr val="000000">
                <a:alpha val="50000"/>
              </a:srgbClr>
            </a:outerShdw>
          </a:effec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9280432" y="9064268"/>
            <a:ext cx="3554549" cy="488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altLang="en-US" sz="8000" kern="1200">
                <a:solidFill>
                  <a:srgbClr val="40638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1600" b="1" dirty="0">
                <a:solidFill>
                  <a:srgbClr val="C9702A"/>
                </a:solidFill>
                <a:latin typeface="+mn-ea"/>
                <a:ea typeface="+mn-ea"/>
              </a:rPr>
              <a:t>NTUEE</a:t>
            </a:r>
            <a:r>
              <a:rPr lang="zh-TW" altLang="en-US" sz="1600" b="1" dirty="0">
                <a:solidFill>
                  <a:srgbClr val="B03D1B"/>
                </a:solidFill>
                <a:latin typeface="+mn-ea"/>
                <a:ea typeface="+mn-ea"/>
              </a:rPr>
              <a:t>電資工程入門設計與實作</a:t>
            </a:r>
            <a:r>
              <a:rPr lang="en-US" altLang="zh-TW" sz="1600" b="1" dirty="0">
                <a:solidFill>
                  <a:srgbClr val="B03D1B"/>
                </a:solidFill>
                <a:latin typeface="+mn-ea"/>
                <a:ea typeface="+mn-ea"/>
              </a:rPr>
              <a:t>©</a:t>
            </a:r>
            <a:endParaRPr lang="zh-TW" altLang="en-US" sz="1600" b="1" dirty="0">
              <a:solidFill>
                <a:srgbClr val="B03D1B"/>
              </a:solidFill>
              <a:latin typeface="+mn-ea"/>
              <a:ea typeface="+mn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747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題強調">
    <p:bg>
      <p:bgPr>
        <a:solidFill>
          <a:srgbClr val="ED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hasCustomPrompt="1"/>
          </p:nvPr>
        </p:nvSpPr>
        <p:spPr>
          <a:xfrm>
            <a:off x="894080" y="3934178"/>
            <a:ext cx="11216640" cy="1885245"/>
          </a:xfrm>
        </p:spPr>
        <p:txBody>
          <a:bodyPr>
            <a:noAutofit/>
          </a:bodyPr>
          <a:lstStyle>
            <a:lvl1pPr algn="ctr"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IMPORTANT POINT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187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519291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12131999" y="72000"/>
            <a:ext cx="720000" cy="720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accent3"/>
                </a:solidFill>
              </a:defRPr>
            </a:lvl1pPr>
          </a:lstStyle>
          <a:p>
            <a:fld id="{3DC8462A-F212-4BF9-A318-B4511B1F5B2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77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80" r:id="rId4"/>
    <p:sldLayoutId id="2147483679" r:id="rId5"/>
  </p:sldLayoutIdLst>
  <p:hf hdr="0" ftr="0" dt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lang="en-US" altLang="en-US" sz="6500" kern="1200" dirty="0">
          <a:solidFill>
            <a:srgbClr val="406387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Font typeface="Arial" panose="020B0604020202020204" pitchFamily="34" charset="0"/>
        <a:buChar char="•"/>
        <a:defRPr lang="zh-TW" altLang="en-US" sz="3000" kern="1200" dirty="0" smtClean="0">
          <a:solidFill>
            <a:srgbClr val="406387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100000"/>
        </a:lnSpc>
        <a:spcBef>
          <a:spcPts val="711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rgbClr val="406387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100000"/>
        </a:lnSpc>
        <a:spcBef>
          <a:spcPts val="711"/>
        </a:spcBef>
        <a:buFont typeface="Arial" panose="020B0604020202020204" pitchFamily="34" charset="0"/>
        <a:buChar char="•"/>
        <a:defRPr lang="zh-TW" altLang="en-US" sz="2600" kern="1200" dirty="0" smtClean="0">
          <a:solidFill>
            <a:srgbClr val="406387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100000"/>
        </a:lnSpc>
        <a:spcBef>
          <a:spcPts val="711"/>
        </a:spcBef>
        <a:buFont typeface="Arial" panose="020B0604020202020204" pitchFamily="34" charset="0"/>
        <a:buChar char="•"/>
        <a:defRPr lang="zh-TW" altLang="en-US" sz="2400" kern="1200" dirty="0" smtClean="0">
          <a:solidFill>
            <a:srgbClr val="406387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100000"/>
        </a:lnSpc>
        <a:spcBef>
          <a:spcPts val="711"/>
        </a:spcBef>
        <a:buFont typeface="Arial" panose="020B0604020202020204" pitchFamily="34" charset="0"/>
        <a:buChar char="•"/>
        <a:defRPr lang="en-US" altLang="zh-TW" sz="2400" kern="1200" dirty="0">
          <a:solidFill>
            <a:srgbClr val="406387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mg.bimg.126.net/photo/EVjrOlRUeMkSU8t2ygmH8Q==/585467951558860138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harecdn.com/introductiontosequentialfunctionchartv1-160229175158/95/introduction-to-sequential-function-chart-v10-4-638.jpg?cb=1480307701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mg.bimg.126.net/photo/EVjrOlRUeMkSU8t2ygmH8Q==/585467951558860138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b05901180@ntu.edu.tw" TargetMode="External"/><Relationship Id="rId2" Type="http://schemas.openxmlformats.org/officeDocument/2006/relationships/hyperlink" Target="mailto:r07921016@ntu.edu.tw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b05901121@ntu.edu.t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Week6 </a:t>
            </a:r>
            <a:r>
              <a:rPr lang="zh-TW" altLang="en-US" dirty="0"/>
              <a:t>尋寶自走車</a:t>
            </a:r>
          </a:p>
        </p:txBody>
      </p:sp>
      <p:sp>
        <p:nvSpPr>
          <p:cNvPr id="3" name="副標題 2"/>
          <p:cNvSpPr txBox="1">
            <a:spLocks/>
          </p:cNvSpPr>
          <p:nvPr/>
        </p:nvSpPr>
        <p:spPr>
          <a:xfrm>
            <a:off x="2089471" y="6048043"/>
            <a:ext cx="8825858" cy="2257373"/>
          </a:xfrm>
          <a:prstGeom prst="rect">
            <a:avLst/>
          </a:prstGeom>
        </p:spPr>
        <p:txBody>
          <a:bodyPr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lang="zh-TW" altLang="en-US" sz="28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6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en-US" altLang="zh-TW" sz="2400" kern="1200" dirty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b="1" dirty="0"/>
              <a:t>授課教師：李建模教授</a:t>
            </a:r>
          </a:p>
          <a:p>
            <a:pPr marL="0" indent="0" algn="ctr">
              <a:buNone/>
            </a:pPr>
            <a:r>
              <a:rPr lang="zh-TW" altLang="en-US" sz="3200" b="1" dirty="0"/>
              <a:t>課程助教：陳界宇、周武堂、趙冠豪</a:t>
            </a:r>
          </a:p>
        </p:txBody>
      </p:sp>
    </p:spTree>
    <p:extLst>
      <p:ext uri="{BB962C8B-B14F-4D97-AF65-F5344CB8AC3E}">
        <p14:creationId xmlns:p14="http://schemas.microsoft.com/office/powerpoint/2010/main" val="190426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會用到的技術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循跡</a:t>
            </a:r>
          </a:p>
          <a:p>
            <a:r>
              <a:rPr lang="zh-TW" altLang="en-US" dirty="0"/>
              <a:t>基礎圖論</a:t>
            </a:r>
          </a:p>
          <a:p>
            <a:r>
              <a:rPr lang="zh-TW" altLang="en-US" dirty="0"/>
              <a:t>藍牙模組 </a:t>
            </a:r>
          </a:p>
          <a:p>
            <a:r>
              <a:rPr lang="zh-TW" altLang="en-US" dirty="0"/>
              <a:t>順序功能流程圖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98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 Dimensions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每張地圖會用一個</a:t>
            </a:r>
            <a:r>
              <a:rPr lang="en-US" altLang="zh-TW" dirty="0"/>
              <a:t>.csv</a:t>
            </a:r>
            <a:r>
              <a:rPr lang="zh-TW" altLang="en-US" dirty="0"/>
              <a:t>檔表示</a:t>
            </a:r>
            <a:endParaRPr lang="en-US" altLang="zh-TW" dirty="0"/>
          </a:p>
          <a:p>
            <a:r>
              <a:rPr lang="zh-TW" altLang="en-US" dirty="0"/>
              <a:t>單位格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10×10 cm</a:t>
            </a:r>
            <a:r>
              <a:rPr lang="en-US" altLang="zh-TW" baseline="30000" dirty="0"/>
              <a:t>2</a:t>
            </a:r>
          </a:p>
          <a:p>
            <a:pPr lvl="1"/>
            <a:r>
              <a:rPr lang="zh-TW" altLang="en-US" dirty="0"/>
              <a:t>路寬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2.2 cm</a:t>
            </a:r>
          </a:p>
          <a:p>
            <a:pPr lvl="1"/>
            <a:r>
              <a:rPr lang="zh-TW" altLang="en-US" dirty="0"/>
              <a:t>轉彎提示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 cm</a:t>
            </a:r>
          </a:p>
          <a:p>
            <a:r>
              <a:rPr lang="zh-TW" altLang="en-US" dirty="0"/>
              <a:t>最大地圖尺寸比賽前公布</a:t>
            </a:r>
            <a:endParaRPr lang="en-US" altLang="zh-TW" dirty="0"/>
          </a:p>
          <a:p>
            <a:pPr lvl="1"/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9×12</a:t>
            </a:r>
            <a:r>
              <a:rPr lang="zh-TW" altLang="en-US" dirty="0"/>
              <a:t> 單位格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29" y="2719445"/>
            <a:ext cx="4522636" cy="365876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flipH="1">
            <a:off x="6104628" y="7289223"/>
            <a:ext cx="532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90">
              <a:buClr>
                <a:srgbClr val="000000"/>
              </a:buClr>
              <a:defRPr/>
            </a:pPr>
            <a:r>
              <a:rPr lang="zh-TW" altLang="en-US" sz="3200" b="1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實際尺寸以發放地圖為準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479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地圖規格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303" y="3760192"/>
            <a:ext cx="3462418" cy="434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1721" y="3366582"/>
            <a:ext cx="7766593" cy="474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67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各組發放小型地圖測資</a:t>
            </a:r>
            <a:r>
              <a:rPr lang="en-US" altLang="zh-TW" dirty="0"/>
              <a:t>(8×5 = 40 </a:t>
            </a:r>
            <a:r>
              <a:rPr lang="zh-TW" altLang="en-US" dirty="0"/>
              <a:t>單位格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明達</a:t>
            </a:r>
            <a:r>
              <a:rPr lang="en-US" altLang="zh-TW" dirty="0">
                <a:solidFill>
                  <a:srgbClr val="FF0000"/>
                </a:solidFill>
              </a:rPr>
              <a:t>402 </a:t>
            </a:r>
            <a:r>
              <a:rPr lang="en-US" altLang="zh-TW" dirty="0"/>
              <a:t>open lab</a:t>
            </a:r>
            <a:r>
              <a:rPr lang="zh-TW" altLang="en-US" dirty="0"/>
              <a:t>有公用大型地圖測資</a:t>
            </a:r>
            <a:r>
              <a:rPr lang="en-US" altLang="zh-TW" dirty="0"/>
              <a:t>(9×12 </a:t>
            </a:r>
            <a:r>
              <a:rPr lang="zh-TW" altLang="en-US" dirty="0"/>
              <a:t>單位格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隱藏地圖測資於比賽當天公布，三班不同</a:t>
            </a:r>
          </a:p>
          <a:p>
            <a:pPr lvl="1"/>
            <a:r>
              <a:rPr lang="zh-TW" altLang="en-US" dirty="0"/>
              <a:t>實體地圖和其</a:t>
            </a:r>
            <a:r>
              <a:rPr lang="en-US" altLang="zh-TW" dirty="0"/>
              <a:t>.csv</a:t>
            </a:r>
            <a:r>
              <a:rPr lang="zh-TW" altLang="en-US" dirty="0"/>
              <a:t>檔會同時釋出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934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寶藏</a:t>
            </a:r>
            <a:r>
              <a:rPr lang="zh-TW" altLang="en-US" dirty="0"/>
              <a:t> </a:t>
            </a:r>
            <a:r>
              <a:rPr lang="en-US" altLang="zh-TW" dirty="0"/>
              <a:t>Treasure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地圖下的</a:t>
            </a:r>
            <a:r>
              <a:rPr lang="en-US" altLang="zh-TW" dirty="0"/>
              <a:t>RFID</a:t>
            </a:r>
            <a:r>
              <a:rPr lang="zh-TW" altLang="en-US" dirty="0"/>
              <a:t>卡片</a:t>
            </a:r>
          </a:p>
          <a:p>
            <a:r>
              <a:rPr lang="zh-TW" altLang="en-US" dirty="0"/>
              <a:t>卡片代碼需回傳電腦才能計分</a:t>
            </a:r>
          </a:p>
          <a:p>
            <a:r>
              <a:rPr lang="zh-TW" altLang="en-US" dirty="0"/>
              <a:t>寶藏位置皆在死路</a:t>
            </a:r>
          </a:p>
          <a:p>
            <a:r>
              <a:rPr lang="zh-TW" altLang="en-US" dirty="0"/>
              <a:t>寶藏價值為機率函數</a:t>
            </a:r>
            <a:r>
              <a:rPr lang="en-US" altLang="zh-TW" dirty="0"/>
              <a:t>(</a:t>
            </a:r>
            <a:r>
              <a:rPr lang="zh-TW" altLang="en-US" dirty="0"/>
              <a:t>但是會告知期望值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離起點越遠的寶藏分數期望值越高</a:t>
            </a:r>
          </a:p>
          <a:p>
            <a:pPr lvl="2"/>
            <a:r>
              <a:rPr lang="en-US" altLang="zh-TW" dirty="0"/>
              <a:t>Manhattan distance X+Y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52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# 1</a:t>
            </a:r>
            <a:r>
              <a:rPr lang="zh-TW" altLang="en-US" dirty="0"/>
              <a:t> 規則說明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時間限制</a:t>
            </a:r>
            <a:r>
              <a:rPr lang="en-US" altLang="zh-TW" dirty="0"/>
              <a:t>: 200</a:t>
            </a:r>
            <a:r>
              <a:rPr lang="zh-TW" altLang="en-US" dirty="0"/>
              <a:t>秒</a:t>
            </a:r>
          </a:p>
          <a:p>
            <a:r>
              <a:rPr lang="zh-TW" altLang="en-US" dirty="0"/>
              <a:t>得分</a:t>
            </a:r>
            <a:r>
              <a:rPr lang="en-US" altLang="zh-TW" dirty="0"/>
              <a:t>: </a:t>
            </a:r>
            <a:r>
              <a:rPr lang="zh-TW" altLang="en-US" dirty="0"/>
              <a:t>感測死巷下的</a:t>
            </a:r>
            <a:r>
              <a:rPr lang="en-US" altLang="zh-TW" dirty="0"/>
              <a:t>RFID</a:t>
            </a:r>
            <a:r>
              <a:rPr lang="zh-TW" altLang="en-US" dirty="0"/>
              <a:t>們</a:t>
            </a:r>
          </a:p>
          <a:p>
            <a:pPr lvl="1"/>
            <a:r>
              <a:rPr lang="zh-TW" altLang="en-US" dirty="0"/>
              <a:t>越遠的</a:t>
            </a:r>
            <a:r>
              <a:rPr lang="en-US" altLang="zh-TW" dirty="0"/>
              <a:t>RFID</a:t>
            </a:r>
            <a:r>
              <a:rPr lang="zh-TW" altLang="en-US" dirty="0"/>
              <a:t>得分越高</a:t>
            </a:r>
            <a:r>
              <a:rPr lang="en-US" altLang="zh-TW" dirty="0"/>
              <a:t>(Manhattan distance)</a:t>
            </a:r>
          </a:p>
          <a:p>
            <a:r>
              <a:rPr lang="zh-TW" altLang="en-US" dirty="0"/>
              <a:t>扣分</a:t>
            </a:r>
            <a:r>
              <a:rPr lang="en-US" altLang="zh-TW" dirty="0"/>
              <a:t>: </a:t>
            </a:r>
            <a:r>
              <a:rPr lang="zh-TW" altLang="en-US" dirty="0"/>
              <a:t>人為輔助 </a:t>
            </a:r>
            <a:r>
              <a:rPr lang="en-US" altLang="zh-TW" dirty="0"/>
              <a:t>(</a:t>
            </a:r>
            <a:r>
              <a:rPr lang="zh-TW" altLang="en-US" dirty="0"/>
              <a:t>一次扣</a:t>
            </a:r>
            <a:r>
              <a:rPr lang="en-US" altLang="zh-TW" dirty="0"/>
              <a:t>4</a:t>
            </a:r>
            <a:r>
              <a:rPr lang="zh-TW" altLang="en-US" dirty="0"/>
              <a:t>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每組</a:t>
            </a:r>
            <a:r>
              <a:rPr lang="en-US" altLang="zh-TW" dirty="0"/>
              <a:t>2</a:t>
            </a:r>
            <a:r>
              <a:rPr lang="zh-TW" altLang="en-US" dirty="0"/>
              <a:t>次機會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762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GAME # 2 </a:t>
            </a:r>
            <a:r>
              <a:rPr lang="zh-TW" altLang="en-US" dirty="0"/>
              <a:t>規則說明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指定</a:t>
            </a:r>
            <a:r>
              <a:rPr lang="en-US" altLang="zh-TW" dirty="0"/>
              <a:t>5</a:t>
            </a:r>
            <a:r>
              <a:rPr lang="zh-TW" altLang="en-US" dirty="0"/>
              <a:t>個地點</a:t>
            </a:r>
            <a:r>
              <a:rPr lang="en-US" altLang="zh-TW" dirty="0"/>
              <a:t>(</a:t>
            </a:r>
            <a:r>
              <a:rPr lang="zh-TW" altLang="en-US" dirty="0"/>
              <a:t>下有</a:t>
            </a:r>
            <a:r>
              <a:rPr lang="en-US" altLang="zh-TW" dirty="0"/>
              <a:t>RFID)</a:t>
            </a:r>
            <a:r>
              <a:rPr lang="zh-TW" altLang="en-US" dirty="0"/>
              <a:t>，依序走完</a:t>
            </a:r>
          </a:p>
          <a:p>
            <a:r>
              <a:rPr lang="zh-TW" altLang="en-US" dirty="0"/>
              <a:t>得分比重</a:t>
            </a:r>
            <a:r>
              <a:rPr lang="en-US" altLang="zh-TW" dirty="0"/>
              <a:t>:</a:t>
            </a:r>
          </a:p>
          <a:p>
            <a:pPr marL="1164580" lvl="1" indent="-514350">
              <a:buFont typeface="+mj-lt"/>
              <a:buAutoNum type="arabicPeriod"/>
            </a:pPr>
            <a:r>
              <a:rPr lang="zh-TW" altLang="en-US" dirty="0"/>
              <a:t>指定點到達數，越多越好</a:t>
            </a:r>
          </a:p>
          <a:p>
            <a:pPr marL="1164580" lvl="1" indent="-514350">
              <a:buFont typeface="+mj-lt"/>
              <a:buAutoNum type="arabicPeriod"/>
            </a:pPr>
            <a:r>
              <a:rPr lang="zh-TW" altLang="en-US" dirty="0"/>
              <a:t>使用時間，越短越好</a:t>
            </a:r>
          </a:p>
          <a:p>
            <a:r>
              <a:rPr lang="zh-TW" altLang="en-US" dirty="0"/>
              <a:t>人為輔助必須回脫軌地點</a:t>
            </a:r>
          </a:p>
          <a:p>
            <a:r>
              <a:rPr lang="zh-TW" altLang="en-US" dirty="0"/>
              <a:t>每組</a:t>
            </a:r>
            <a:r>
              <a:rPr lang="en-US" altLang="zh-TW" dirty="0"/>
              <a:t>2</a:t>
            </a:r>
            <a:r>
              <a:rPr lang="zh-TW" altLang="en-US" dirty="0"/>
              <a:t>次機會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244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2596444"/>
            <a:ext cx="11216640" cy="1121117"/>
          </a:xfrm>
        </p:spPr>
        <p:txBody>
          <a:bodyPr/>
          <a:lstStyle/>
          <a:p>
            <a:r>
              <a:rPr lang="zh-TW" altLang="en-US" dirty="0"/>
              <a:t>各班自己排名，兩個</a:t>
            </a:r>
            <a:r>
              <a:rPr lang="en-US" altLang="zh-TW" dirty="0"/>
              <a:t>GAME</a:t>
            </a:r>
            <a:r>
              <a:rPr lang="zh-TW" altLang="en-US" dirty="0"/>
              <a:t>獨立排名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25740"/>
              </p:ext>
            </p:extLst>
          </p:nvPr>
        </p:nvGraphicFramePr>
        <p:xfrm>
          <a:off x="5475996" y="5356462"/>
          <a:ext cx="7201862" cy="2682240"/>
        </p:xfrm>
        <a:graphic>
          <a:graphicData uri="http://schemas.openxmlformats.org/drawingml/2006/table">
            <a:tbl>
              <a:tblPr firstRow="1">
                <a:tableStyleId>{AF606853-7671-496A-8E4F-DF71F8EC918B}</a:tableStyleId>
              </a:tblPr>
              <a:tblGrid>
                <a:gridCol w="2553579">
                  <a:extLst>
                    <a:ext uri="{9D8B030D-6E8A-4147-A177-3AD203B41FA5}">
                      <a16:colId xmlns:a16="http://schemas.microsoft.com/office/drawing/2014/main" val="434620196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533029408"/>
                    </a:ext>
                  </a:extLst>
                </a:gridCol>
                <a:gridCol w="3262395">
                  <a:extLst>
                    <a:ext uri="{9D8B030D-6E8A-4147-A177-3AD203B41FA5}">
                      <a16:colId xmlns:a16="http://schemas.microsoft.com/office/drawing/2014/main" val="1170485829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zh-TW" altLang="en-US" sz="3200" kern="1200" dirty="0"/>
                        <a:t>到達指定點</a:t>
                      </a:r>
                      <a:endParaRPr lang="en-NZ" sz="3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zh-TW" altLang="en-US" sz="3200" kern="1200" dirty="0"/>
                        <a:t>組別</a:t>
                      </a:r>
                      <a:endParaRPr lang="en-NZ" sz="3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zh-TW" altLang="en-US" sz="3200" kern="1200" dirty="0"/>
                        <a:t>使用時間</a:t>
                      </a:r>
                      <a:endParaRPr lang="en-NZ" sz="32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22059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5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3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4 min 30 sec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807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4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4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sz="2800" kern="1200" dirty="0"/>
                        <a:t>3 min 10 sec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32918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4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altLang="zh-TW" sz="2800" kern="1200" dirty="0"/>
                        <a:t>1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sz="2800" kern="1200" dirty="0"/>
                        <a:t>3 min 50 sec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85150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sz="2800" kern="1200" dirty="0"/>
                        <a:t>…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sz="2800" kern="1200" dirty="0"/>
                        <a:t>…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300460" rtl="0" eaLnBrk="1" latinLnBrk="0" hangingPunct="1"/>
                      <a:r>
                        <a:rPr lang="en-US" sz="2800" kern="1200" dirty="0"/>
                        <a:t>…</a:t>
                      </a:r>
                      <a:endParaRPr lang="en-NZ" sz="2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51369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18212"/>
              </p:ext>
            </p:extLst>
          </p:nvPr>
        </p:nvGraphicFramePr>
        <p:xfrm>
          <a:off x="593167" y="5356462"/>
          <a:ext cx="4091759" cy="2682240"/>
        </p:xfrm>
        <a:graphic>
          <a:graphicData uri="http://schemas.openxmlformats.org/drawingml/2006/table">
            <a:tbl>
              <a:tblPr firstRow="1">
                <a:tableStyleId>{AF606853-7671-496A-8E4F-DF71F8EC918B}</a:tableStyleId>
              </a:tblPr>
              <a:tblGrid>
                <a:gridCol w="2013123">
                  <a:extLst>
                    <a:ext uri="{9D8B030D-6E8A-4147-A177-3AD203B41FA5}">
                      <a16:colId xmlns:a16="http://schemas.microsoft.com/office/drawing/2014/main" val="2916358371"/>
                    </a:ext>
                  </a:extLst>
                </a:gridCol>
                <a:gridCol w="2078636">
                  <a:extLst>
                    <a:ext uri="{9D8B030D-6E8A-4147-A177-3AD203B41FA5}">
                      <a16:colId xmlns:a16="http://schemas.microsoft.com/office/drawing/2014/main" val="2852257155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得分</a:t>
                      </a:r>
                      <a:endParaRPr lang="en-NZ" sz="3200" dirty="0">
                        <a:latin typeface="+mj-ea"/>
                        <a:ea typeface="+mj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組別</a:t>
                      </a:r>
                      <a:endParaRPr lang="en-NZ" sz="3200" dirty="0">
                        <a:latin typeface="+mj-ea"/>
                        <a:ea typeface="+mj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3133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286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9733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250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2419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210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3138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…</a:t>
                      </a:r>
                      <a:endParaRPr lang="en-NZ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8862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76269" y="4672145"/>
            <a:ext cx="372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5390">
              <a:buClr>
                <a:srgbClr val="000000"/>
              </a:buClr>
              <a:defRPr/>
            </a:pPr>
            <a:r>
              <a:rPr lang="en-US" sz="280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Game 1</a:t>
            </a:r>
            <a:endParaRPr lang="en-NZ" sz="2800" b="1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688008" y="4672144"/>
            <a:ext cx="4777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5390">
              <a:buClr>
                <a:srgbClr val="000000"/>
              </a:buClr>
              <a:defRPr/>
            </a:pPr>
            <a:r>
              <a:rPr lang="en-US" sz="2800" b="1" kern="0" dirty="0">
                <a:solidFill>
                  <a:srgbClr val="000000"/>
                </a:solidFill>
                <a:latin typeface="+mn-ea"/>
                <a:cs typeface="Arial"/>
                <a:sym typeface="Arial"/>
              </a:rPr>
              <a:t>Game 2</a:t>
            </a:r>
            <a:endParaRPr lang="en-NZ" sz="2800" b="1" kern="0" dirty="0">
              <a:solidFill>
                <a:srgbClr val="000000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78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報告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Deadline: demo</a:t>
            </a:r>
            <a:r>
              <a:rPr lang="zh-TW" altLang="en-US" dirty="0">
                <a:solidFill>
                  <a:srgbClr val="FF0000"/>
                </a:solidFill>
              </a:rPr>
              <a:t>當週週日</a:t>
            </a:r>
            <a:r>
              <a:rPr lang="en-US" altLang="zh-TW" dirty="0">
                <a:solidFill>
                  <a:srgbClr val="FF0000"/>
                </a:solidFill>
              </a:rPr>
              <a:t>6/2  23:59:59</a:t>
            </a:r>
          </a:p>
          <a:p>
            <a:pPr lvl="1"/>
            <a:r>
              <a:rPr lang="en-US" altLang="zh-TW" dirty="0"/>
              <a:t>PDF</a:t>
            </a:r>
            <a:r>
              <a:rPr lang="zh-TW" altLang="en-US" dirty="0"/>
              <a:t>上傳</a:t>
            </a:r>
            <a:r>
              <a:rPr lang="en-US" altLang="zh-TW" dirty="0"/>
              <a:t>CEIBA</a:t>
            </a:r>
          </a:p>
          <a:p>
            <a:r>
              <a:rPr lang="en-US" altLang="zh-TW" dirty="0"/>
              <a:t>Required content:</a:t>
            </a:r>
          </a:p>
          <a:p>
            <a:pPr lvl="1"/>
            <a:r>
              <a:rPr lang="zh-TW" altLang="en-US" dirty="0"/>
              <a:t>車體設計</a:t>
            </a:r>
          </a:p>
          <a:p>
            <a:pPr lvl="1"/>
            <a:r>
              <a:rPr lang="zh-TW" altLang="en-US" dirty="0"/>
              <a:t>程式架構</a:t>
            </a:r>
          </a:p>
          <a:p>
            <a:pPr lvl="1"/>
            <a:r>
              <a:rPr lang="zh-TW" altLang="en-US" dirty="0"/>
              <a:t>演算法設計</a:t>
            </a:r>
          </a:p>
          <a:p>
            <a:pPr lvl="1"/>
            <a:r>
              <a:rPr lang="zh-TW" altLang="en-US" dirty="0"/>
              <a:t>遇到的問題以及解決方式</a:t>
            </a:r>
          </a:p>
          <a:p>
            <a:pPr lvl="1"/>
            <a:r>
              <a:rPr lang="zh-TW" altLang="en-US" dirty="0"/>
              <a:t>創意技術</a:t>
            </a:r>
          </a:p>
          <a:p>
            <a:pPr lvl="1"/>
            <a:r>
              <a:rPr lang="zh-TW" altLang="en-US" dirty="0"/>
              <a:t>組員分工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34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線上筆記本 </a:t>
            </a:r>
            <a:r>
              <a:rPr lang="en-US" altLang="zh-TW" dirty="0"/>
              <a:t>- </a:t>
            </a:r>
            <a:r>
              <a:rPr lang="en-US" altLang="zh-TW" dirty="0" err="1"/>
              <a:t>HackMD</a:t>
            </a:r>
            <a:endParaRPr lang="en-NZ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74"/>
          <a:stretch/>
        </p:blipFill>
        <p:spPr>
          <a:xfrm>
            <a:off x="894080" y="2216370"/>
            <a:ext cx="10785800" cy="2889030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894080" y="5276850"/>
            <a:ext cx="11216640" cy="3184314"/>
          </a:xfrm>
        </p:spPr>
        <p:txBody>
          <a:bodyPr/>
          <a:lstStyle/>
          <a:p>
            <a:r>
              <a:rPr lang="zh-TW" altLang="en-US" dirty="0"/>
              <a:t>線上網站</a:t>
            </a:r>
            <a:endParaRPr lang="en-US" altLang="zh-TW" dirty="0"/>
          </a:p>
          <a:p>
            <a:r>
              <a:rPr lang="zh-TW" altLang="en-US" dirty="0"/>
              <a:t>及時共同編輯</a:t>
            </a:r>
            <a:endParaRPr lang="en-US" altLang="zh-TW" dirty="0"/>
          </a:p>
          <a:p>
            <a:r>
              <a:rPr lang="zh-TW" altLang="en-US" dirty="0"/>
              <a:t>功能介紹 </a:t>
            </a:r>
            <a:r>
              <a:rPr lang="en-US" altLang="zh-TW" dirty="0"/>
              <a:t>(</a:t>
            </a:r>
            <a:r>
              <a:rPr lang="en-US" altLang="zh-TW" dirty="0" err="1"/>
              <a:t>youtube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047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2596445"/>
            <a:ext cx="11216640" cy="2318456"/>
          </a:xfrm>
        </p:spPr>
        <p:txBody>
          <a:bodyPr>
            <a:normAutofit/>
          </a:bodyPr>
          <a:lstStyle/>
          <a:p>
            <a:r>
              <a:rPr lang="zh-TW" altLang="en-US" dirty="0"/>
              <a:t>自行探索並整合先前所學之軟硬體系統，利用</a:t>
            </a:r>
            <a:r>
              <a:rPr lang="en-US" altLang="zh-TW" dirty="0"/>
              <a:t>Arduino</a:t>
            </a:r>
            <a:r>
              <a:rPr lang="zh-TW" altLang="en-US" dirty="0"/>
              <a:t>完成尋寶自走車。</a:t>
            </a:r>
            <a:endParaRPr lang="en-US" altLang="zh-TW" dirty="0"/>
          </a:p>
          <a:p>
            <a:r>
              <a:rPr lang="zh-TW" altLang="en-US" dirty="0"/>
              <a:t>能力提升：「進度規劃」、「團隊合作」、「系統整合」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1620687" y="5975067"/>
            <a:ext cx="1782061" cy="9684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rgbClr val="C00000"/>
                </a:solidFill>
                <a:latin typeface="+mn-ea"/>
              </a:rPr>
              <a:t>Arduino</a:t>
            </a:r>
            <a:r>
              <a:rPr lang="zh-TW" altLang="en-US" sz="3000" b="1" dirty="0">
                <a:solidFill>
                  <a:srgbClr val="C00000"/>
                </a:solidFill>
                <a:latin typeface="+mn-ea"/>
              </a:rPr>
              <a:t>系統</a:t>
            </a:r>
            <a:endParaRPr lang="zh-HK" altLang="en-US" sz="3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0062037" y="6802636"/>
            <a:ext cx="1675276" cy="10725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尋寶自走車</a:t>
            </a:r>
            <a:endParaRPr lang="en-US" altLang="zh-TW" sz="3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6" name="Picture 2" descr="ãè¨è«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76" y="5977060"/>
            <a:ext cx="3899004" cy="278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圓角矩形 6"/>
          <p:cNvSpPr/>
          <p:nvPr/>
        </p:nvSpPr>
        <p:spPr>
          <a:xfrm>
            <a:off x="1620686" y="7707455"/>
            <a:ext cx="1782061" cy="9684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rgbClr val="C00000"/>
                </a:solidFill>
                <a:latin typeface="+mn-ea"/>
              </a:rPr>
              <a:t>Python</a:t>
            </a:r>
            <a:r>
              <a:rPr lang="zh-TW" altLang="en-US" sz="3000" b="1" dirty="0">
                <a:solidFill>
                  <a:srgbClr val="C00000"/>
                </a:solidFill>
                <a:latin typeface="+mn-ea"/>
              </a:rPr>
              <a:t>系統</a:t>
            </a:r>
            <a:endParaRPr lang="zh-HK" altLang="en-US" sz="3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8763225" y="6923738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9" name="向右箭號 8"/>
          <p:cNvSpPr/>
          <p:nvPr/>
        </p:nvSpPr>
        <p:spPr>
          <a:xfrm rot="1980388">
            <a:off x="3554906" y="6276683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10" name="向右箭號 9"/>
          <p:cNvSpPr/>
          <p:nvPr/>
        </p:nvSpPr>
        <p:spPr>
          <a:xfrm rot="19619612" flipV="1">
            <a:off x="3554908" y="7578965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1827875" y="5280183"/>
            <a:ext cx="13676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現有的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10018664" y="5280183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期望達成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5764067" y="5280183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分工合作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F12853-97CE-7544-8A50-7E51CA6DF225}"/>
              </a:ext>
            </a:extLst>
          </p:cNvPr>
          <p:cNvSpPr/>
          <p:nvPr/>
        </p:nvSpPr>
        <p:spPr>
          <a:xfrm>
            <a:off x="905156" y="8757264"/>
            <a:ext cx="11388445" cy="355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707" dirty="0"/>
              <a:t>Figure : </a:t>
            </a:r>
            <a:r>
              <a:rPr lang="en-US" altLang="zh-TW" sz="1707" dirty="0">
                <a:hlinkClick r:id="rId3"/>
              </a:rPr>
              <a:t>http://img.bimg.126.net/photo/EVjrOlRUeMkSU8t2ygmH8Q==/585467951558860138.jpg</a:t>
            </a:r>
            <a:r>
              <a:rPr lang="en-US" altLang="zh-TW" sz="1707" dirty="0"/>
              <a:t>, access 12-27-2018.</a:t>
            </a:r>
            <a:endParaRPr lang="zh-TW" altLang="en-US" sz="1707" dirty="0"/>
          </a:p>
        </p:txBody>
      </p:sp>
    </p:spTree>
    <p:extLst>
      <p:ext uri="{BB962C8B-B14F-4D97-AF65-F5344CB8AC3E}">
        <p14:creationId xmlns:p14="http://schemas.microsoft.com/office/powerpoint/2010/main" val="2306219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線上筆記本</a:t>
            </a:r>
            <a:endParaRPr lang="en-NZ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850" y="2596444"/>
            <a:ext cx="13182600" cy="6188570"/>
          </a:xfrm>
        </p:spPr>
        <p:txBody>
          <a:bodyPr numCol="2">
            <a:normAutofit/>
          </a:bodyPr>
          <a:lstStyle/>
          <a:p>
            <a:r>
              <a:rPr lang="zh-TW" altLang="en-US" dirty="0"/>
              <a:t>格式</a:t>
            </a:r>
            <a:endParaRPr lang="en-US" altLang="zh-TW" dirty="0"/>
          </a:p>
          <a:p>
            <a:pPr lvl="1"/>
            <a:r>
              <a:rPr lang="zh-TW" altLang="en-US" b="1" dirty="0"/>
              <a:t>進度</a:t>
            </a:r>
            <a:r>
              <a:rPr lang="en-US" altLang="zh-TW" dirty="0"/>
              <a:t>:</a:t>
            </a:r>
            <a:r>
              <a:rPr lang="zh-TW" altLang="en-US" dirty="0"/>
              <a:t> 分成</a:t>
            </a:r>
            <a:r>
              <a:rPr lang="zh-TW" altLang="en-US" dirty="0">
                <a:solidFill>
                  <a:srgbClr val="FF0000"/>
                </a:solidFill>
              </a:rPr>
              <a:t>預計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實際</a:t>
            </a:r>
            <a:r>
              <a:rPr lang="zh-TW" altLang="en-US" dirty="0"/>
              <a:t>進度</a:t>
            </a:r>
            <a:endParaRPr lang="en-US" altLang="zh-TW" dirty="0"/>
          </a:p>
          <a:p>
            <a:pPr lvl="1"/>
            <a:r>
              <a:rPr lang="zh-TW" altLang="en-US" b="1" dirty="0"/>
              <a:t>遇到的問題</a:t>
            </a:r>
            <a:r>
              <a:rPr lang="en-US" altLang="zh-TW" dirty="0"/>
              <a:t>:</a:t>
            </a:r>
            <a:r>
              <a:rPr lang="zh-TW" altLang="en-US" dirty="0"/>
              <a:t> 分成</a:t>
            </a:r>
            <a:r>
              <a:rPr lang="zh-TW" altLang="en-US" dirty="0">
                <a:solidFill>
                  <a:srgbClr val="FF0000"/>
                </a:solidFill>
              </a:rPr>
              <a:t>已解決</a:t>
            </a:r>
            <a:r>
              <a:rPr lang="zh-TW" altLang="en-US" dirty="0"/>
              <a:t>以及</a:t>
            </a:r>
            <a:r>
              <a:rPr lang="zh-TW" altLang="en-US" dirty="0">
                <a:solidFill>
                  <a:srgbClr val="FF0000"/>
                </a:solidFill>
              </a:rPr>
              <a:t>未解決</a:t>
            </a:r>
          </a:p>
          <a:p>
            <a:pPr lvl="1"/>
            <a:r>
              <a:rPr lang="zh-TW" altLang="en-US" b="1" dirty="0"/>
              <a:t>分工狀況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每位成員</a:t>
            </a:r>
            <a:r>
              <a:rPr lang="zh-TW" altLang="en-US" dirty="0"/>
              <a:t>都要寫</a:t>
            </a:r>
            <a:endParaRPr lang="en-US" altLang="zh-TW" dirty="0"/>
          </a:p>
          <a:p>
            <a:pPr lvl="1"/>
            <a:r>
              <a:rPr lang="zh-TW" altLang="en-US" b="1" dirty="0"/>
              <a:t>課程建議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非強制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CN" altLang="en-US" dirty="0"/>
              <a:t>模板連結：</a:t>
            </a:r>
            <a:r>
              <a:rPr lang="en-US" altLang="zh-TW" dirty="0"/>
              <a:t>https://</a:t>
            </a:r>
            <a:r>
              <a:rPr lang="en-US" altLang="zh-TW" dirty="0" err="1"/>
              <a:t>hackmd.io</a:t>
            </a:r>
            <a:r>
              <a:rPr lang="en-US" altLang="zh-TW" dirty="0"/>
              <a:t>/vCqxB7p_RyWDNQHC5pscMg?both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保存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08" y="2596444"/>
            <a:ext cx="3343742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9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尋寶自走車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進度規劃引導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8160774" y="8872873"/>
            <a:ext cx="4558703" cy="5837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lang="zh-TW" altLang="en-US" sz="28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6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en-US" altLang="zh-TW" sz="2400" kern="1200" dirty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b="1" dirty="0">
                <a:solidFill>
                  <a:srgbClr val="FFFF00"/>
                </a:solidFill>
              </a:rPr>
              <a:t>教案設計者：陳界宇</a:t>
            </a:r>
          </a:p>
        </p:txBody>
      </p:sp>
    </p:spTree>
    <p:extLst>
      <p:ext uri="{BB962C8B-B14F-4D97-AF65-F5344CB8AC3E}">
        <p14:creationId xmlns:p14="http://schemas.microsoft.com/office/powerpoint/2010/main" val="3229294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自走尋寶 </a:t>
            </a:r>
            <a:r>
              <a:rPr lang="en-US" altLang="zh-TW" dirty="0"/>
              <a:t>– </a:t>
            </a:r>
            <a:r>
              <a:rPr lang="zh-TW" altLang="en-US" dirty="0"/>
              <a:t>整合兩系統</a:t>
            </a: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45E82AE1-5BE4-CA48-B998-F8C29D56061D}"/>
              </a:ext>
            </a:extLst>
          </p:cNvPr>
          <p:cNvSpPr/>
          <p:nvPr/>
        </p:nvSpPr>
        <p:spPr>
          <a:xfrm>
            <a:off x="853440" y="4163270"/>
            <a:ext cx="1842347" cy="131402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000" b="1" dirty="0">
                <a:latin typeface="+mn-ea"/>
              </a:rPr>
              <a:t>Python</a:t>
            </a:r>
            <a:endParaRPr kumimoji="1" lang="zh-TW" altLang="en-US" sz="3000" b="1" dirty="0">
              <a:latin typeface="+mn-ea"/>
            </a:endParaRP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B9B9A1EA-840A-0443-8C0F-8EBC0C42B5F1}"/>
              </a:ext>
            </a:extLst>
          </p:cNvPr>
          <p:cNvSpPr/>
          <p:nvPr/>
        </p:nvSpPr>
        <p:spPr>
          <a:xfrm>
            <a:off x="853440" y="6455183"/>
            <a:ext cx="1842347" cy="131402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000" b="1" dirty="0">
                <a:latin typeface="+mn-ea"/>
              </a:rPr>
              <a:t>Arduino</a:t>
            </a:r>
            <a:endParaRPr kumimoji="1" lang="zh-TW" altLang="en-US" sz="3000" b="1" dirty="0">
              <a:latin typeface="+mn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6156506" y="4988538"/>
            <a:ext cx="6335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>
                <a:solidFill>
                  <a:srgbClr val="FF0000"/>
                </a:solidFill>
                <a:latin typeface="+mn-ea"/>
              </a:rPr>
              <a:t>如何協力完成</a:t>
            </a:r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自走尋寶？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30CA81C4-6B83-694B-8ED0-C0D80EEFD4D3}"/>
              </a:ext>
            </a:extLst>
          </p:cNvPr>
          <p:cNvSpPr/>
          <p:nvPr/>
        </p:nvSpPr>
        <p:spPr>
          <a:xfrm>
            <a:off x="853440" y="5678853"/>
            <a:ext cx="1842347" cy="62376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000" b="1" dirty="0">
                <a:latin typeface="+mn-ea"/>
              </a:rPr>
              <a:t>資料溝通</a:t>
            </a:r>
            <a:endParaRPr kumimoji="1" lang="zh-TW" altLang="en-US" sz="3000" b="1" dirty="0">
              <a:latin typeface="+mn-ea"/>
            </a:endParaRPr>
          </a:p>
        </p:txBody>
      </p:sp>
      <p:cxnSp>
        <p:nvCxnSpPr>
          <p:cNvPr id="9" name="直線箭頭接點 9">
            <a:extLst>
              <a:ext uri="{FF2B5EF4-FFF2-40B4-BE49-F238E27FC236}">
                <a16:creationId xmlns:a16="http://schemas.microsoft.com/office/drawing/2014/main" id="{90E59AE8-76DA-5140-B59A-BDE72BCC45E0}"/>
              </a:ext>
            </a:extLst>
          </p:cNvPr>
          <p:cNvCxnSpPr/>
          <p:nvPr/>
        </p:nvCxnSpPr>
        <p:spPr>
          <a:xfrm>
            <a:off x="1647394" y="3798479"/>
            <a:ext cx="100123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36B8BB-B4AA-274B-8CDD-2354479A612B}"/>
              </a:ext>
            </a:extLst>
          </p:cNvPr>
          <p:cNvSpPr txBox="1"/>
          <p:nvPr/>
        </p:nvSpPr>
        <p:spPr>
          <a:xfrm>
            <a:off x="10950033" y="3901515"/>
            <a:ext cx="1362874" cy="552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chemeClr val="accent1"/>
                </a:solidFill>
                <a:latin typeface="+mn-ea"/>
              </a:rPr>
              <a:t>時間</a:t>
            </a:r>
            <a:r>
              <a:rPr kumimoji="1" lang="zh-CN" altLang="en-US" sz="3000" b="1" dirty="0">
                <a:solidFill>
                  <a:schemeClr val="accent1"/>
                </a:solidFill>
                <a:latin typeface="+mn-ea"/>
              </a:rPr>
              <a:t>軸</a:t>
            </a:r>
            <a:endParaRPr kumimoji="1" lang="zh-TW" altLang="en-US" sz="3000" b="1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1" name="直線單箭頭接點 10"/>
          <p:cNvCxnSpPr>
            <a:stCxn id="4" idx="3"/>
          </p:cNvCxnSpPr>
          <p:nvPr/>
        </p:nvCxnSpPr>
        <p:spPr>
          <a:xfrm>
            <a:off x="2695787" y="4820284"/>
            <a:ext cx="876999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5" idx="3"/>
          </p:cNvCxnSpPr>
          <p:nvPr/>
        </p:nvCxnSpPr>
        <p:spPr>
          <a:xfrm>
            <a:off x="2695787" y="7112196"/>
            <a:ext cx="876999" cy="0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投影片編號版面配置區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57BA0CA-6226-CF4D-80D7-11B52DDA7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319" y="4651153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7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Sequential function chart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6" r="51578"/>
          <a:stretch/>
        </p:blipFill>
        <p:spPr bwMode="auto">
          <a:xfrm>
            <a:off x="101191" y="1192068"/>
            <a:ext cx="6087574" cy="796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4080" y="72000"/>
            <a:ext cx="11216640" cy="1531514"/>
          </a:xfrm>
        </p:spPr>
        <p:txBody>
          <a:bodyPr/>
          <a:lstStyle/>
          <a:p>
            <a:r>
              <a:rPr lang="zh-TW" altLang="en-US" dirty="0" smtClean="0"/>
              <a:t>順序功能流程圖範例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F12853-97CE-7544-8A50-7E51CA6DF225}"/>
              </a:ext>
            </a:extLst>
          </p:cNvPr>
          <p:cNvSpPr/>
          <p:nvPr/>
        </p:nvSpPr>
        <p:spPr>
          <a:xfrm>
            <a:off x="3962400" y="8461847"/>
            <a:ext cx="85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TW" sz="1600" dirty="0" smtClean="0"/>
              <a:t>Reference:</a:t>
            </a:r>
            <a:r>
              <a:rPr lang="zh-TW" altLang="en-US" sz="1600" dirty="0" smtClean="0"/>
              <a:t> </a:t>
            </a:r>
            <a:r>
              <a:rPr lang="zh-TW" altLang="en-US" sz="1600" dirty="0">
                <a:hlinkClick r:id="rId3"/>
              </a:rPr>
              <a:t>https://image.slidesharecdn.com/introductiontosequentialfunctionchartv1-160229175158/95/introduction-to-sequential-function-chart-v10-4-638.jpg?cb=</a:t>
            </a:r>
            <a:r>
              <a:rPr lang="zh-TW" altLang="en-US" sz="1600" dirty="0" smtClean="0">
                <a:hlinkClick r:id="rId3"/>
              </a:rPr>
              <a:t>1480307701</a:t>
            </a:r>
            <a:r>
              <a:rPr lang="en-US" altLang="zh-TW" sz="1600" dirty="0" smtClean="0"/>
              <a:t>, </a:t>
            </a:r>
            <a:r>
              <a:rPr lang="en-US" altLang="zh-TW" sz="1600" dirty="0"/>
              <a:t>access </a:t>
            </a:r>
            <a:r>
              <a:rPr lang="en-US" altLang="zh-TW" sz="1600" dirty="0" smtClean="0"/>
              <a:t>01-23-2019.</a:t>
            </a:r>
            <a:endParaRPr lang="zh-TW" altLang="en-US" sz="1600" dirty="0"/>
          </a:p>
        </p:txBody>
      </p:sp>
      <p:pic>
        <p:nvPicPr>
          <p:cNvPr id="1028" name="Picture 4" descr="ãSequential function chartãçåçæå°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9" t="26285" r="7735" b="20203"/>
          <a:stretch/>
        </p:blipFill>
        <p:spPr bwMode="auto">
          <a:xfrm>
            <a:off x="6332139" y="1820485"/>
            <a:ext cx="6159861" cy="642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6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Arduino</a:t>
            </a:r>
            <a:r>
              <a:rPr lang="zh-TW" altLang="en-US" dirty="0" smtClean="0"/>
              <a:t>順序功能流程圖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5796506" y="2974207"/>
            <a:ext cx="6335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7200" b="1" dirty="0">
                <a:solidFill>
                  <a:srgbClr val="FF0000"/>
                </a:solidFill>
                <a:latin typeface="+mn-ea"/>
              </a:rPr>
              <a:t>Arduino</a:t>
            </a:r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：</a:t>
            </a:r>
            <a:endParaRPr kumimoji="1" lang="en-US" altLang="zh-TW" sz="7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7200" b="1" dirty="0" smtClean="0">
                <a:solidFill>
                  <a:srgbClr val="FF0000"/>
                </a:solidFill>
                <a:latin typeface="+mn-ea"/>
              </a:rPr>
              <a:t>什麼條件下？</a:t>
            </a:r>
            <a:endParaRPr kumimoji="1" lang="en-US" altLang="zh-TW" sz="7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7200" b="1" dirty="0" smtClean="0">
                <a:solidFill>
                  <a:srgbClr val="FF0000"/>
                </a:solidFill>
                <a:latin typeface="+mn-ea"/>
              </a:rPr>
              <a:t>要</a:t>
            </a:r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做什麼？</a:t>
            </a:r>
            <a:endParaRPr kumimoji="1" lang="en-US" altLang="zh-TW" sz="7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7200" b="1" dirty="0" smtClean="0">
                <a:solidFill>
                  <a:srgbClr val="FF0000"/>
                </a:solidFill>
                <a:latin typeface="+mn-ea"/>
              </a:rPr>
              <a:t>順序</a:t>
            </a:r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？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AB0EF7B-8981-B348-9197-4C225097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30" y="351838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3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順序功能流程圖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425EBF-5CD7-2844-94DB-F415BD6A0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30" y="3518385"/>
            <a:ext cx="2540000" cy="254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5796506" y="2974207"/>
            <a:ext cx="6335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7200" b="1" dirty="0" smtClean="0">
                <a:solidFill>
                  <a:srgbClr val="FF0000"/>
                </a:solidFill>
                <a:latin typeface="+mn-ea"/>
              </a:rPr>
              <a:t>Python</a:t>
            </a:r>
            <a:r>
              <a:rPr kumimoji="1" lang="zh-TW" altLang="en-US" sz="7200" b="1" dirty="0" smtClean="0">
                <a:solidFill>
                  <a:srgbClr val="FF0000"/>
                </a:solidFill>
                <a:latin typeface="+mn-ea"/>
              </a:rPr>
              <a:t>：</a:t>
            </a:r>
            <a:endParaRPr kumimoji="1" lang="en-US" altLang="zh-TW" sz="7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7200" b="1" dirty="0" smtClean="0">
                <a:solidFill>
                  <a:srgbClr val="FF0000"/>
                </a:solidFill>
                <a:latin typeface="+mn-ea"/>
              </a:rPr>
              <a:t>什麼條件下？</a:t>
            </a:r>
            <a:endParaRPr kumimoji="1" lang="en-US" altLang="zh-TW" sz="7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7200" b="1" dirty="0" smtClean="0">
                <a:solidFill>
                  <a:srgbClr val="FF0000"/>
                </a:solidFill>
                <a:latin typeface="+mn-ea"/>
              </a:rPr>
              <a:t>要</a:t>
            </a:r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做什麼？</a:t>
            </a:r>
            <a:endParaRPr kumimoji="1" lang="en-US" altLang="zh-TW" sz="72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7200" b="1" dirty="0" smtClean="0">
                <a:solidFill>
                  <a:srgbClr val="FF0000"/>
                </a:solidFill>
                <a:latin typeface="+mn-ea"/>
              </a:rPr>
              <a:t>順序</a:t>
            </a:r>
            <a:r>
              <a:rPr kumimoji="1" lang="zh-TW" altLang="en-US" sz="7200" b="1" dirty="0">
                <a:solidFill>
                  <a:srgbClr val="FF0000"/>
                </a:solidFill>
                <a:latin typeface="+mn-ea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55680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進度規劃－</a:t>
            </a:r>
            <a:r>
              <a:rPr lang="zh-TW" altLang="en-US" dirty="0">
                <a:solidFill>
                  <a:srgbClr val="B03D1B"/>
                </a:solidFill>
              </a:rPr>
              <a:t>甘特圖</a:t>
            </a:r>
          </a:p>
        </p:txBody>
      </p:sp>
      <p:pic>
        <p:nvPicPr>
          <p:cNvPr id="4" name="內容版面配置區 4" descr="一張含有 螢幕擷取畫面 的圖片&#10;&#10;&#10;&#10;自動產生的描述">
            <a:extLst>
              <a:ext uri="{FF2B5EF4-FFF2-40B4-BE49-F238E27FC236}">
                <a16:creationId xmlns:a16="http://schemas.microsoft.com/office/drawing/2014/main" id="{556633BF-FF53-6B41-B5A1-1187A8EFB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92"/>
          <a:stretch/>
        </p:blipFill>
        <p:spPr>
          <a:xfrm>
            <a:off x="0" y="2747366"/>
            <a:ext cx="9677305" cy="5796052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097E731-191F-B847-BAAC-0AAD22A1630F}"/>
              </a:ext>
            </a:extLst>
          </p:cNvPr>
          <p:cNvSpPr txBox="1"/>
          <p:nvPr/>
        </p:nvSpPr>
        <p:spPr>
          <a:xfrm>
            <a:off x="8841299" y="5741692"/>
            <a:ext cx="34894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b="1" dirty="0" smtClean="0">
                <a:solidFill>
                  <a:srgbClr val="C9702A"/>
                </a:solidFill>
                <a:latin typeface="+mn-ea"/>
              </a:rPr>
              <a:t>目的</a:t>
            </a:r>
            <a:r>
              <a:rPr kumimoji="1" lang="zh-TW" altLang="en-US" sz="4000" b="1" dirty="0">
                <a:solidFill>
                  <a:srgbClr val="C9702A"/>
                </a:solidFill>
                <a:latin typeface="+mn-ea"/>
              </a:rPr>
              <a:t>：</a:t>
            </a:r>
            <a:endParaRPr kumimoji="1" lang="en-US" altLang="zh-TW" sz="4000" b="1" dirty="0" smtClean="0">
              <a:solidFill>
                <a:srgbClr val="C9702A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000" dirty="0" smtClean="0">
                <a:solidFill>
                  <a:srgbClr val="406387"/>
                </a:solidFill>
                <a:latin typeface="+mn-ea"/>
              </a:rPr>
              <a:t>分工</a:t>
            </a:r>
            <a:endParaRPr kumimoji="1" lang="en-US" altLang="zh-TW" sz="3000" dirty="0">
              <a:solidFill>
                <a:srgbClr val="406387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3000" dirty="0">
                <a:solidFill>
                  <a:srgbClr val="406387"/>
                </a:solidFill>
                <a:latin typeface="+mn-ea"/>
              </a:rPr>
              <a:t>Project Management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529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進度規劃－簡單範例</a:t>
            </a:r>
            <a:endParaRPr lang="zh-TW" altLang="en-US" dirty="0">
              <a:solidFill>
                <a:srgbClr val="B03D1B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40F5554E-D648-D244-A83E-F4E9C7391D54}"/>
              </a:ext>
            </a:extLst>
          </p:cNvPr>
          <p:cNvSpPr/>
          <p:nvPr/>
        </p:nvSpPr>
        <p:spPr>
          <a:xfrm>
            <a:off x="995678" y="2506134"/>
            <a:ext cx="2086185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硬體</a:t>
            </a:r>
            <a:endParaRPr kumimoji="1" lang="zh-TW" altLang="en-US" dirty="0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B2B2954E-BCBF-ED4C-86B1-1A55618861C6}"/>
              </a:ext>
            </a:extLst>
          </p:cNvPr>
          <p:cNvSpPr/>
          <p:nvPr/>
        </p:nvSpPr>
        <p:spPr>
          <a:xfrm>
            <a:off x="995678" y="3632201"/>
            <a:ext cx="2086187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Arduino</a:t>
            </a:r>
            <a:r>
              <a:rPr kumimoji="1" lang="zh-TW" altLang="en-US" dirty="0"/>
              <a:t> 軟體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FD4454FF-5EE9-1348-9C24-E96629307E97}"/>
              </a:ext>
            </a:extLst>
          </p:cNvPr>
          <p:cNvSpPr/>
          <p:nvPr/>
        </p:nvSpPr>
        <p:spPr>
          <a:xfrm>
            <a:off x="995678" y="4758268"/>
            <a:ext cx="2086186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Python </a:t>
            </a:r>
            <a:r>
              <a:rPr kumimoji="1" lang="zh-TW" altLang="en-US" dirty="0"/>
              <a:t>軟體</a:t>
            </a:r>
          </a:p>
        </p:txBody>
      </p:sp>
      <p:sp>
        <p:nvSpPr>
          <p:cNvPr id="11" name="向右箭號 10">
            <a:extLst>
              <a:ext uri="{FF2B5EF4-FFF2-40B4-BE49-F238E27FC236}">
                <a16:creationId xmlns:a16="http://schemas.microsoft.com/office/drawing/2014/main" id="{5B8F156A-C500-0D4F-81D6-69F21371F7D4}"/>
              </a:ext>
            </a:extLst>
          </p:cNvPr>
          <p:cNvSpPr/>
          <p:nvPr/>
        </p:nvSpPr>
        <p:spPr>
          <a:xfrm>
            <a:off x="2726266" y="8128000"/>
            <a:ext cx="9418319" cy="474133"/>
          </a:xfrm>
          <a:prstGeom prst="rightArrow">
            <a:avLst>
              <a:gd name="adj1" fmla="val 428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B33B9C8-1C8C-3F41-8A2C-18231582AE30}"/>
              </a:ext>
            </a:extLst>
          </p:cNvPr>
          <p:cNvSpPr txBox="1"/>
          <p:nvPr/>
        </p:nvSpPr>
        <p:spPr>
          <a:xfrm>
            <a:off x="2980266" y="8602138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四月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FE203A-5A11-5544-89C5-33B2490808B7}"/>
              </a:ext>
            </a:extLst>
          </p:cNvPr>
          <p:cNvSpPr txBox="1"/>
          <p:nvPr/>
        </p:nvSpPr>
        <p:spPr>
          <a:xfrm>
            <a:off x="6722532" y="8602138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五月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FF74A3-7A26-9C4C-B743-38395643C740}"/>
              </a:ext>
            </a:extLst>
          </p:cNvPr>
          <p:cNvSpPr txBox="1"/>
          <p:nvPr/>
        </p:nvSpPr>
        <p:spPr>
          <a:xfrm>
            <a:off x="10651063" y="8602137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六月</a:t>
            </a: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3BD9CCE3-277C-0245-97D5-D8C7A093155A}"/>
              </a:ext>
            </a:extLst>
          </p:cNvPr>
          <p:cNvSpPr/>
          <p:nvPr/>
        </p:nvSpPr>
        <p:spPr>
          <a:xfrm>
            <a:off x="995678" y="5884335"/>
            <a:ext cx="2086186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參數調整</a:t>
            </a: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1FF6040D-649B-314F-AAD6-A38EA60C8E0E}"/>
              </a:ext>
            </a:extLst>
          </p:cNvPr>
          <p:cNvSpPr/>
          <p:nvPr/>
        </p:nvSpPr>
        <p:spPr>
          <a:xfrm>
            <a:off x="995677" y="7001936"/>
            <a:ext cx="2086186" cy="999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報告</a:t>
            </a:r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4A2B6B31-4E32-9F41-87A2-6693320D1756}"/>
              </a:ext>
            </a:extLst>
          </p:cNvPr>
          <p:cNvSpPr/>
          <p:nvPr/>
        </p:nvSpPr>
        <p:spPr>
          <a:xfrm>
            <a:off x="3282681" y="2937936"/>
            <a:ext cx="2085186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右箭號 18">
            <a:extLst>
              <a:ext uri="{FF2B5EF4-FFF2-40B4-BE49-F238E27FC236}">
                <a16:creationId xmlns:a16="http://schemas.microsoft.com/office/drawing/2014/main" id="{DCC1C149-14D1-9344-93DB-587F527CF841}"/>
              </a:ext>
            </a:extLst>
          </p:cNvPr>
          <p:cNvSpPr/>
          <p:nvPr/>
        </p:nvSpPr>
        <p:spPr>
          <a:xfrm>
            <a:off x="3822162" y="3926418"/>
            <a:ext cx="6236237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向右箭號 19">
            <a:extLst>
              <a:ext uri="{FF2B5EF4-FFF2-40B4-BE49-F238E27FC236}">
                <a16:creationId xmlns:a16="http://schemas.microsoft.com/office/drawing/2014/main" id="{51DF98F3-D071-F54F-BE4C-0281900B47C6}"/>
              </a:ext>
            </a:extLst>
          </p:cNvPr>
          <p:cNvSpPr/>
          <p:nvPr/>
        </p:nvSpPr>
        <p:spPr>
          <a:xfrm>
            <a:off x="4042295" y="5039784"/>
            <a:ext cx="6016104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51210A5C-2E66-9E4A-9CF5-6707D339003B}"/>
              </a:ext>
            </a:extLst>
          </p:cNvPr>
          <p:cNvSpPr/>
          <p:nvPr/>
        </p:nvSpPr>
        <p:spPr>
          <a:xfrm>
            <a:off x="10058399" y="6170084"/>
            <a:ext cx="2086186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C754AAF6-8683-3D4B-AF0C-A840A2EC463D}"/>
              </a:ext>
            </a:extLst>
          </p:cNvPr>
          <p:cNvSpPr/>
          <p:nvPr/>
        </p:nvSpPr>
        <p:spPr>
          <a:xfrm>
            <a:off x="8564877" y="7283452"/>
            <a:ext cx="3579708" cy="436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9A5DBDF-C23C-B440-A193-FB1DA1E8C65F}"/>
              </a:ext>
            </a:extLst>
          </p:cNvPr>
          <p:cNvSpPr txBox="1"/>
          <p:nvPr/>
        </p:nvSpPr>
        <p:spPr>
          <a:xfrm>
            <a:off x="4325274" y="4713816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豪哥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71AB2A7-2354-C546-BE26-4180CD6F6E96}"/>
              </a:ext>
            </a:extLst>
          </p:cNvPr>
          <p:cNvSpPr txBox="1"/>
          <p:nvPr/>
        </p:nvSpPr>
        <p:spPr>
          <a:xfrm>
            <a:off x="4946918" y="3557879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阿界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90A3678-3A20-124B-A3D0-F7468E0DC320}"/>
              </a:ext>
            </a:extLst>
          </p:cNvPr>
          <p:cNvSpPr txBox="1"/>
          <p:nvPr/>
        </p:nvSpPr>
        <p:spPr>
          <a:xfrm>
            <a:off x="3621346" y="2531776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丹尼爾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910F16F-5C4F-FF4C-9E58-278CD28214B7}"/>
              </a:ext>
            </a:extLst>
          </p:cNvPr>
          <p:cNvSpPr txBox="1"/>
          <p:nvPr/>
        </p:nvSpPr>
        <p:spPr>
          <a:xfrm>
            <a:off x="7828090" y="3562386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丹尼爾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2904465-9B2E-C749-AE5E-4CD08A5F4248}"/>
              </a:ext>
            </a:extLst>
          </p:cNvPr>
          <p:cNvSpPr txBox="1"/>
          <p:nvPr/>
        </p:nvSpPr>
        <p:spPr>
          <a:xfrm>
            <a:off x="9905288" y="6915422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阿界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6887561-5C65-9944-9D6F-D35B30601308}"/>
              </a:ext>
            </a:extLst>
          </p:cNvPr>
          <p:cNvSpPr txBox="1"/>
          <p:nvPr/>
        </p:nvSpPr>
        <p:spPr>
          <a:xfrm>
            <a:off x="10230114" y="5679052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阿界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D9CE71-FE8C-0C48-8001-689A9D5EB0F0}"/>
              </a:ext>
            </a:extLst>
          </p:cNvPr>
          <p:cNvSpPr txBox="1"/>
          <p:nvPr/>
        </p:nvSpPr>
        <p:spPr>
          <a:xfrm>
            <a:off x="10801961" y="6915421"/>
            <a:ext cx="8418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豪哥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9563B5E-0B0F-7545-9686-73FE64CB63D1}"/>
              </a:ext>
            </a:extLst>
          </p:cNvPr>
          <p:cNvSpPr txBox="1"/>
          <p:nvPr/>
        </p:nvSpPr>
        <p:spPr>
          <a:xfrm>
            <a:off x="8680987" y="6898487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丹尼爾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5A3BAE-D474-5441-B54D-D42458C71DB0}"/>
              </a:ext>
            </a:extLst>
          </p:cNvPr>
          <p:cNvSpPr txBox="1"/>
          <p:nvPr/>
        </p:nvSpPr>
        <p:spPr>
          <a:xfrm>
            <a:off x="1202243" y="204386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越細越好！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414941D-A576-2B4E-8669-609458FAFC39}"/>
              </a:ext>
            </a:extLst>
          </p:cNvPr>
          <p:cNvSpPr txBox="1"/>
          <p:nvPr/>
        </p:nvSpPr>
        <p:spPr>
          <a:xfrm>
            <a:off x="437123" y="4521711"/>
            <a:ext cx="417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事項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38D7F45-C27A-F648-84A6-19071D3D20C0}"/>
              </a:ext>
            </a:extLst>
          </p:cNvPr>
          <p:cNvSpPr txBox="1"/>
          <p:nvPr/>
        </p:nvSpPr>
        <p:spPr>
          <a:xfrm>
            <a:off x="12239501" y="8001002"/>
            <a:ext cx="417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時間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4234B55-1152-A749-AD39-ED8DA19BF7B0}"/>
              </a:ext>
            </a:extLst>
          </p:cNvPr>
          <p:cNvSpPr txBox="1"/>
          <p:nvPr/>
        </p:nvSpPr>
        <p:spPr>
          <a:xfrm>
            <a:off x="6819182" y="4655669"/>
            <a:ext cx="117051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丹尼爾</a:t>
            </a:r>
          </a:p>
        </p:txBody>
      </p:sp>
    </p:spTree>
    <p:extLst>
      <p:ext uri="{BB962C8B-B14F-4D97-AF65-F5344CB8AC3E}">
        <p14:creationId xmlns:p14="http://schemas.microsoft.com/office/powerpoint/2010/main" val="2396728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 </a:t>
            </a:r>
            <a:r>
              <a:rPr lang="en-US" altLang="zh-TW" dirty="0"/>
              <a:t>Bug </a:t>
            </a:r>
            <a:r>
              <a:rPr lang="zh-TW" altLang="en-US" dirty="0"/>
              <a:t>怎麼辦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800" dirty="0">
                <a:solidFill>
                  <a:srgbClr val="B03D1B"/>
                </a:solidFill>
              </a:rPr>
              <a:t>先找出發生</a:t>
            </a:r>
            <a:r>
              <a:rPr lang="en-US" altLang="zh-TW" sz="4800" dirty="0">
                <a:solidFill>
                  <a:srgbClr val="B03D1B"/>
                </a:solidFill>
              </a:rPr>
              <a:t>bug</a:t>
            </a:r>
            <a:r>
              <a:rPr lang="zh-TW" altLang="en-US" sz="4800" dirty="0">
                <a:solidFill>
                  <a:srgbClr val="B03D1B"/>
                </a:solidFill>
              </a:rPr>
              <a:t>的地方！</a:t>
            </a:r>
            <a:endParaRPr lang="en-US" altLang="zh-TW" sz="4800" dirty="0">
              <a:solidFill>
                <a:srgbClr val="B03D1B"/>
              </a:solidFill>
            </a:endParaRPr>
          </a:p>
          <a:p>
            <a:pPr lvl="1"/>
            <a:r>
              <a:rPr lang="zh-TW" altLang="en-US" sz="3200" dirty="0"/>
              <a:t>軟體部分有</a:t>
            </a:r>
            <a:r>
              <a:rPr lang="en-US" altLang="zh-TW" sz="3200" dirty="0"/>
              <a:t>bug</a:t>
            </a:r>
            <a:r>
              <a:rPr lang="zh-TW" altLang="en-US" sz="3200" dirty="0"/>
              <a:t>嗎？</a:t>
            </a:r>
            <a:endParaRPr lang="en-US" altLang="zh-TW" sz="3200" dirty="0"/>
          </a:p>
          <a:p>
            <a:pPr lvl="2"/>
            <a:r>
              <a:rPr lang="en-US" altLang="zh-TW" sz="3000" dirty="0" err="1"/>
              <a:t>cout</a:t>
            </a:r>
            <a:r>
              <a:rPr lang="en-US" altLang="zh-TW" sz="3000" dirty="0"/>
              <a:t> </a:t>
            </a:r>
            <a:r>
              <a:rPr lang="zh-TW" altLang="en-US" sz="3000" dirty="0"/>
              <a:t>大法</a:t>
            </a:r>
            <a:endParaRPr lang="en-US" altLang="zh-TW" sz="3000" dirty="0"/>
          </a:p>
          <a:p>
            <a:pPr lvl="2"/>
            <a:r>
              <a:rPr lang="en-US" altLang="zh-TW" sz="3000" dirty="0"/>
              <a:t>debugger</a:t>
            </a:r>
            <a:endParaRPr lang="zh-TW" altLang="en-US" sz="3000" dirty="0"/>
          </a:p>
          <a:p>
            <a:pPr lvl="1"/>
            <a:r>
              <a:rPr lang="zh-TW" altLang="en-US" sz="3200" dirty="0"/>
              <a:t>硬體部分有</a:t>
            </a:r>
            <a:r>
              <a:rPr lang="en-US" altLang="zh-TW" sz="3200" dirty="0"/>
              <a:t>bug</a:t>
            </a:r>
            <a:r>
              <a:rPr lang="zh-TW" altLang="en-US" sz="3200" dirty="0"/>
              <a:t>嗎？</a:t>
            </a:r>
            <a:endParaRPr lang="en-US" altLang="zh-TW" sz="3200" dirty="0"/>
          </a:p>
          <a:p>
            <a:pPr lvl="2"/>
            <a:r>
              <a:rPr lang="zh-TW" altLang="en-US" sz="3000" dirty="0"/>
              <a:t>工具小程式</a:t>
            </a:r>
            <a:r>
              <a:rPr lang="en-US" altLang="zh-TW" sz="3000" dirty="0"/>
              <a:t>(</a:t>
            </a:r>
            <a:r>
              <a:rPr lang="zh-TW" altLang="en-US" sz="3000" dirty="0"/>
              <a:t>只測試一個元件</a:t>
            </a:r>
            <a:r>
              <a:rPr lang="en-US" altLang="zh-TW" sz="3000" dirty="0"/>
              <a:t>)</a:t>
            </a:r>
            <a:endParaRPr lang="zh-TW" altLang="en-US" sz="3000" dirty="0"/>
          </a:p>
          <a:p>
            <a:pPr lvl="2"/>
            <a:r>
              <a:rPr lang="zh-TW" altLang="en-US" sz="3000" dirty="0"/>
              <a:t>電線接觸不良</a:t>
            </a:r>
            <a:endParaRPr lang="en-US" altLang="zh-TW" sz="3000" dirty="0"/>
          </a:p>
          <a:p>
            <a:pPr lvl="2"/>
            <a:r>
              <a:rPr lang="zh-TW" altLang="en-US" sz="3000" dirty="0"/>
              <a:t>換車</a:t>
            </a:r>
          </a:p>
          <a:p>
            <a:pPr lvl="2"/>
            <a:r>
              <a:rPr lang="zh-TW" altLang="en-US" sz="3000" dirty="0"/>
              <a:t>換零件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616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725949-B435-614A-A69B-37194FBDCE8B}"/>
              </a:ext>
            </a:extLst>
          </p:cNvPr>
          <p:cNvSpPr txBox="1"/>
          <p:nvPr/>
        </p:nvSpPr>
        <p:spPr>
          <a:xfrm>
            <a:off x="982133" y="2311599"/>
            <a:ext cx="10735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9600" b="1" dirty="0">
                <a:solidFill>
                  <a:srgbClr val="FF0000"/>
                </a:solidFill>
                <a:latin typeface="+mn-ea"/>
              </a:rPr>
              <a:t>祝大家</a:t>
            </a:r>
            <a:endParaRPr kumimoji="1" lang="en-US" altLang="zh-TW" sz="96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9600" b="1" dirty="0">
                <a:solidFill>
                  <a:srgbClr val="FF0000"/>
                </a:solidFill>
                <a:latin typeface="+mn-ea"/>
              </a:rPr>
              <a:t>順利完成</a:t>
            </a:r>
            <a:endParaRPr kumimoji="1" lang="en-US" altLang="zh-TW" sz="9600" b="1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zh-TW" altLang="en-US" sz="9600" b="1" dirty="0">
                <a:solidFill>
                  <a:srgbClr val="FF0000"/>
                </a:solidFill>
                <a:latin typeface="+mn-ea"/>
              </a:rPr>
              <a:t>尋寶車！</a:t>
            </a:r>
          </a:p>
        </p:txBody>
      </p:sp>
    </p:spTree>
    <p:extLst>
      <p:ext uri="{BB962C8B-B14F-4D97-AF65-F5344CB8AC3E}">
        <p14:creationId xmlns:p14="http://schemas.microsoft.com/office/powerpoint/2010/main" val="293277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本日進度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4080" y="2596444"/>
            <a:ext cx="11216640" cy="1661231"/>
          </a:xfrm>
        </p:spPr>
        <p:txBody>
          <a:bodyPr/>
          <a:lstStyle/>
          <a:p>
            <a:r>
              <a:rPr lang="zh-TW" altLang="en-US" dirty="0"/>
              <a:t>尋寶自走車 期末競賽介紹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C9702A"/>
                </a:solidFill>
              </a:rPr>
              <a:t>期望達成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尋寶自走車 專題引導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C9702A"/>
                </a:solidFill>
              </a:rPr>
              <a:t>現有的</a:t>
            </a:r>
            <a:r>
              <a:rPr lang="en-US" altLang="zh-TW" dirty="0">
                <a:solidFill>
                  <a:srgbClr val="C9702A"/>
                </a:solidFill>
                <a:sym typeface="Wingdings" panose="05000000000000000000" pitchFamily="2" charset="2"/>
              </a:rPr>
              <a:t></a:t>
            </a:r>
            <a:r>
              <a:rPr lang="zh-TW" altLang="en-US" dirty="0">
                <a:solidFill>
                  <a:srgbClr val="C9702A"/>
                </a:solidFill>
                <a:sym typeface="Wingdings" panose="05000000000000000000" pitchFamily="2" charset="2"/>
              </a:rPr>
              <a:t>分工合作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E7F55E21-CEB2-7D43-AD25-D1D26FE0B314}"/>
              </a:ext>
            </a:extLst>
          </p:cNvPr>
          <p:cNvSpPr/>
          <p:nvPr/>
        </p:nvSpPr>
        <p:spPr>
          <a:xfrm>
            <a:off x="1620687" y="5975067"/>
            <a:ext cx="1782061" cy="9684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rgbClr val="C00000"/>
                </a:solidFill>
                <a:latin typeface="+mn-ea"/>
              </a:rPr>
              <a:t>Arduino</a:t>
            </a:r>
            <a:r>
              <a:rPr lang="zh-TW" altLang="en-US" sz="3000" b="1" dirty="0">
                <a:solidFill>
                  <a:srgbClr val="C00000"/>
                </a:solidFill>
                <a:latin typeface="+mn-ea"/>
              </a:rPr>
              <a:t>系統</a:t>
            </a:r>
            <a:endParaRPr lang="zh-HK" altLang="en-US" sz="3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219C8D10-9EB7-4C4E-B09E-4FD85384F3F8}"/>
              </a:ext>
            </a:extLst>
          </p:cNvPr>
          <p:cNvSpPr/>
          <p:nvPr/>
        </p:nvSpPr>
        <p:spPr>
          <a:xfrm>
            <a:off x="10062037" y="6802636"/>
            <a:ext cx="1675276" cy="10725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尋寶自走車</a:t>
            </a:r>
            <a:endParaRPr lang="en-US" altLang="zh-TW" sz="3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7" name="Picture 2" descr="ãè¨è«ãçåçæå°çµæ">
            <a:extLst>
              <a:ext uri="{FF2B5EF4-FFF2-40B4-BE49-F238E27FC236}">
                <a16:creationId xmlns:a16="http://schemas.microsoft.com/office/drawing/2014/main" id="{DCC73C1C-BC3B-3448-A135-A60FE2A8C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76" y="5977060"/>
            <a:ext cx="3899004" cy="278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圓角矩形 17">
            <a:extLst>
              <a:ext uri="{FF2B5EF4-FFF2-40B4-BE49-F238E27FC236}">
                <a16:creationId xmlns:a16="http://schemas.microsoft.com/office/drawing/2014/main" id="{340104BE-DE66-624B-8C19-582AC3FD75FE}"/>
              </a:ext>
            </a:extLst>
          </p:cNvPr>
          <p:cNvSpPr/>
          <p:nvPr/>
        </p:nvSpPr>
        <p:spPr>
          <a:xfrm>
            <a:off x="1620686" y="7707455"/>
            <a:ext cx="1782061" cy="9684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rgbClr val="C00000"/>
                </a:solidFill>
                <a:latin typeface="+mn-ea"/>
              </a:rPr>
              <a:t>Python</a:t>
            </a:r>
            <a:r>
              <a:rPr lang="zh-TW" altLang="en-US" sz="3000" b="1" dirty="0">
                <a:solidFill>
                  <a:srgbClr val="C00000"/>
                </a:solidFill>
                <a:latin typeface="+mn-ea"/>
              </a:rPr>
              <a:t>系統</a:t>
            </a:r>
            <a:endParaRPr lang="zh-HK" altLang="en-US" sz="3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9" name="向右箭號 18">
            <a:extLst>
              <a:ext uri="{FF2B5EF4-FFF2-40B4-BE49-F238E27FC236}">
                <a16:creationId xmlns:a16="http://schemas.microsoft.com/office/drawing/2014/main" id="{878FC30D-9153-BC44-BD65-07F6C0886A8E}"/>
              </a:ext>
            </a:extLst>
          </p:cNvPr>
          <p:cNvSpPr/>
          <p:nvPr/>
        </p:nvSpPr>
        <p:spPr>
          <a:xfrm>
            <a:off x="8763225" y="6923738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20" name="向右箭號 19">
            <a:extLst>
              <a:ext uri="{FF2B5EF4-FFF2-40B4-BE49-F238E27FC236}">
                <a16:creationId xmlns:a16="http://schemas.microsoft.com/office/drawing/2014/main" id="{F1506920-BCD1-3A41-834B-14CB80A011AD}"/>
              </a:ext>
            </a:extLst>
          </p:cNvPr>
          <p:cNvSpPr/>
          <p:nvPr/>
        </p:nvSpPr>
        <p:spPr>
          <a:xfrm rot="1980388">
            <a:off x="3554906" y="6276683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5C23231F-2DE0-0C4A-BB5F-7CD6797C6ADB}"/>
              </a:ext>
            </a:extLst>
          </p:cNvPr>
          <p:cNvSpPr/>
          <p:nvPr/>
        </p:nvSpPr>
        <p:spPr>
          <a:xfrm rot="19619612" flipV="1">
            <a:off x="3554908" y="7578965"/>
            <a:ext cx="1007166" cy="85704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000">
              <a:latin typeface="+mn-ea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0709EB6-4744-0746-8176-8B99B9C7DB72}"/>
              </a:ext>
            </a:extLst>
          </p:cNvPr>
          <p:cNvSpPr txBox="1"/>
          <p:nvPr/>
        </p:nvSpPr>
        <p:spPr>
          <a:xfrm>
            <a:off x="1827875" y="5280183"/>
            <a:ext cx="13676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現有的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DB5FF3E-17C0-6544-BBF3-89B45C4117A9}"/>
              </a:ext>
            </a:extLst>
          </p:cNvPr>
          <p:cNvSpPr txBox="1"/>
          <p:nvPr/>
        </p:nvSpPr>
        <p:spPr>
          <a:xfrm>
            <a:off x="10018664" y="5280183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期望達成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8A067D4-51C2-574B-804A-970B22C55DC3}"/>
              </a:ext>
            </a:extLst>
          </p:cNvPr>
          <p:cNvSpPr txBox="1"/>
          <p:nvPr/>
        </p:nvSpPr>
        <p:spPr>
          <a:xfrm>
            <a:off x="5764067" y="5280183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000" b="1" dirty="0">
                <a:solidFill>
                  <a:srgbClr val="C9702A"/>
                </a:solidFill>
                <a:latin typeface="+mn-ea"/>
              </a:rPr>
              <a:t>分工合作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4F9346-2FCC-DD42-B861-DBAF57E8D8B0}"/>
              </a:ext>
            </a:extLst>
          </p:cNvPr>
          <p:cNvSpPr/>
          <p:nvPr/>
        </p:nvSpPr>
        <p:spPr>
          <a:xfrm>
            <a:off x="905156" y="8757264"/>
            <a:ext cx="11388445" cy="355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707" dirty="0"/>
              <a:t>Figure : </a:t>
            </a:r>
            <a:r>
              <a:rPr lang="en-US" altLang="zh-TW" sz="1707" dirty="0">
                <a:hlinkClick r:id="rId3"/>
              </a:rPr>
              <a:t>http://img.bimg.126.net/photo/EVjrOlRUeMkSU8t2ygmH8Q==/585467951558860138.jpg</a:t>
            </a:r>
            <a:r>
              <a:rPr lang="en-US" altLang="zh-TW" sz="1707" dirty="0"/>
              <a:t>, access 12-27-2018.</a:t>
            </a:r>
            <a:endParaRPr lang="zh-TW" altLang="en-US" sz="1707" dirty="0"/>
          </a:p>
        </p:txBody>
      </p:sp>
    </p:spTree>
    <p:extLst>
      <p:ext uri="{BB962C8B-B14F-4D97-AF65-F5344CB8AC3E}">
        <p14:creationId xmlns:p14="http://schemas.microsoft.com/office/powerpoint/2010/main" val="160394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聯絡資料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助教信箱</a:t>
            </a:r>
            <a:r>
              <a:rPr lang="en-US" altLang="zh-TW" dirty="0"/>
              <a:t>: </a:t>
            </a:r>
          </a:p>
          <a:p>
            <a:pPr lvl="1"/>
            <a:r>
              <a:rPr lang="zh-TW" altLang="en-US" dirty="0"/>
              <a:t>陳界宇 </a:t>
            </a:r>
            <a:r>
              <a:rPr lang="en-US" altLang="zh-TW" dirty="0">
                <a:hlinkClick r:id="rId2"/>
              </a:rPr>
              <a:t>r07921016@ntu.edu.tw</a:t>
            </a:r>
            <a:endParaRPr lang="zh-TW" altLang="en-US" dirty="0"/>
          </a:p>
          <a:p>
            <a:pPr lvl="1"/>
            <a:r>
              <a:rPr lang="zh-TW" altLang="en-US" dirty="0"/>
              <a:t>趙冠豪 </a:t>
            </a:r>
            <a:r>
              <a:rPr lang="en-US" altLang="zh-TW" dirty="0">
                <a:hlinkClick r:id="rId3"/>
              </a:rPr>
              <a:t>b05901180@ntu.edu.tw</a:t>
            </a:r>
            <a:endParaRPr lang="zh-TW" altLang="en-US" dirty="0"/>
          </a:p>
          <a:p>
            <a:pPr lvl="1"/>
            <a:r>
              <a:rPr lang="zh-TW" altLang="en-US" dirty="0"/>
              <a:t>周武堂 </a:t>
            </a:r>
            <a:r>
              <a:rPr lang="en-US" altLang="zh-TW" dirty="0">
                <a:hlinkClick r:id="rId4"/>
              </a:rPr>
              <a:t>b05901121@ntu.edu.tw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請不要私訊助教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08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尋寶自走車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期末競賽介紹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8160774" y="8872873"/>
            <a:ext cx="4558703" cy="5837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25115" indent="-325115" algn="l" defTabSz="1300460" rtl="0" eaLnBrk="1" latinLnBrk="0" hangingPunct="1">
              <a:lnSpc>
                <a:spcPct val="90000"/>
              </a:lnSpc>
              <a:spcBef>
                <a:spcPts val="1422"/>
              </a:spcBef>
              <a:buFont typeface="Arial" panose="020B0604020202020204" pitchFamily="34" charset="0"/>
              <a:buChar char="•"/>
              <a:defRPr lang="zh-TW" altLang="en-US" sz="28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1pPr>
            <a:lvl2pPr marL="97534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6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2pPr>
            <a:lvl3pPr marL="1625575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3pPr>
            <a:lvl4pPr marL="227580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zh-TW" altLang="en-US" sz="2400" kern="1200" dirty="0" smtClean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4pPr>
            <a:lvl5pPr marL="292603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lang="en-US" altLang="zh-TW" sz="2400" kern="1200" dirty="0">
                <a:solidFill>
                  <a:srgbClr val="406387"/>
                </a:solidFill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3200" b="1" dirty="0">
                <a:solidFill>
                  <a:srgbClr val="FFFF00"/>
                </a:solidFill>
              </a:rPr>
              <a:t>教案設計者：周武堂</a:t>
            </a:r>
          </a:p>
        </p:txBody>
      </p:sp>
    </p:spTree>
    <p:extLst>
      <p:ext uri="{BB962C8B-B14F-4D97-AF65-F5344CB8AC3E}">
        <p14:creationId xmlns:p14="http://schemas.microsoft.com/office/powerpoint/2010/main" val="404811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時間表</a:t>
            </a:r>
            <a:endParaRPr lang="en-NZ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115934"/>
              </p:ext>
            </p:extLst>
          </p:nvPr>
        </p:nvGraphicFramePr>
        <p:xfrm>
          <a:off x="572573" y="2404536"/>
          <a:ext cx="11859654" cy="65471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2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n-ea"/>
                          <a:ea typeface="+mn-ea"/>
                        </a:rPr>
                        <a:t>DATE</a:t>
                      </a:r>
                      <a:endParaRPr lang="zh-TW" altLang="en-US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n-ea"/>
                          <a:ea typeface="+mn-ea"/>
                        </a:rPr>
                        <a:t>TODO</a:t>
                      </a:r>
                      <a:endParaRPr lang="zh-TW" altLang="en-US" sz="28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W6    3/25 &amp;</a:t>
                      </a:r>
                      <a:r>
                        <a:rPr lang="en-US" altLang="zh-TW" sz="24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3/27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+mn-ea"/>
                          <a:ea typeface="+mn-ea"/>
                        </a:rPr>
                        <a:t>Project </a:t>
                      </a:r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介紹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W7    4/01 &amp; 4/3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放假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W8    4/08 &amp; 4/10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進度報告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W9    4/15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&amp;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4/17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期中考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W10    4/22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&amp;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4/24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進度報告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W11    4/29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&amp;</a:t>
                      </a:r>
                      <a:r>
                        <a:rPr kumimoji="0" lang="zh-TW" alt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5/01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Checkpoint </a:t>
                      </a:r>
                      <a:r>
                        <a:rPr lang="zh-TW" altLang="en-US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小迷宮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W12  5/06  &amp; 5/08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+mn-ea"/>
                          <a:ea typeface="+mn-ea"/>
                        </a:rPr>
                        <a:t>補救教學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W13    5/13 &amp; 5/15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進度報告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85186357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W14    5/20 &amp; 5/22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進度報告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44815152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W15    5/27 &amp; 5/29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Final contest </a:t>
                      </a:r>
                      <a:r>
                        <a:rPr lang="zh-TW" altLang="en-US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大迷宮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940801889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W16    6/03 &amp; 6/05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ea"/>
                          <a:ea typeface="+mn-ea"/>
                        </a:rPr>
                        <a:t>Presentation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W17    6/10 &amp; 6/12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補考、自選題</a:t>
                      </a:r>
                      <a:r>
                        <a:rPr lang="en-US" altLang="zh-TW" sz="2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demo</a:t>
                      </a:r>
                      <a:endParaRPr lang="zh-TW" altLang="en-US" sz="2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98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W18    6/17 &amp; 6/19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ea"/>
                          <a:ea typeface="+mn-ea"/>
                        </a:rPr>
                        <a:t>放假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24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自走車尋寶之路</a:t>
            </a:r>
          </a:p>
          <a:p>
            <a:pPr lvl="1"/>
            <a:r>
              <a:rPr lang="zh-TW" altLang="en-US" dirty="0"/>
              <a:t>在地圖上循跡行走</a:t>
            </a:r>
          </a:p>
          <a:p>
            <a:pPr lvl="1"/>
            <a:r>
              <a:rPr lang="zh-TW" altLang="en-US" dirty="0"/>
              <a:t>感測藏在地圖下的</a:t>
            </a:r>
            <a:r>
              <a:rPr lang="en-US" altLang="zh-TW" dirty="0"/>
              <a:t>RIFD</a:t>
            </a:r>
            <a:r>
              <a:rPr lang="zh-TW" altLang="en-US" dirty="0"/>
              <a:t>卡片們</a:t>
            </a:r>
          </a:p>
          <a:p>
            <a:pPr lvl="1"/>
            <a:r>
              <a:rPr lang="zh-TW" altLang="en-US" dirty="0"/>
              <a:t>將其代碼傳回電腦</a:t>
            </a:r>
          </a:p>
          <a:p>
            <a:pPr marL="1757660" lvl="2" indent="-457200">
              <a:buFont typeface="+mj-lt"/>
              <a:buAutoNum type="arabicPeriod"/>
            </a:pPr>
            <a:r>
              <a:rPr lang="zh-TW" altLang="en-US" dirty="0"/>
              <a:t>拿到總數越高越好</a:t>
            </a:r>
          </a:p>
          <a:p>
            <a:pPr marL="1757660" lvl="2" indent="-457200">
              <a:buFont typeface="+mj-lt"/>
              <a:buAutoNum type="arabicPeriod"/>
            </a:pPr>
            <a:r>
              <a:rPr lang="zh-TW" altLang="en-US" dirty="0"/>
              <a:t>時間越快越好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81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9" y="2597150"/>
            <a:ext cx="11001022" cy="6188075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12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4080" y="792435"/>
            <a:ext cx="11216640" cy="1298712"/>
          </a:xfrm>
        </p:spPr>
        <p:txBody>
          <a:bodyPr/>
          <a:lstStyle/>
          <a:p>
            <a:r>
              <a:rPr lang="zh-TW" altLang="en-US" dirty="0"/>
              <a:t>元件規格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56230034"/>
                  </p:ext>
                </p:extLst>
              </p:nvPr>
            </p:nvGraphicFramePr>
            <p:xfrm>
              <a:off x="741040" y="1986657"/>
              <a:ext cx="11522719" cy="745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0464">
                      <a:extLst>
                        <a:ext uri="{9D8B030D-6E8A-4147-A177-3AD203B41FA5}">
                          <a16:colId xmlns:a16="http://schemas.microsoft.com/office/drawing/2014/main" val="1199758708"/>
                        </a:ext>
                      </a:extLst>
                    </a:gridCol>
                    <a:gridCol w="1619085">
                      <a:extLst>
                        <a:ext uri="{9D8B030D-6E8A-4147-A177-3AD203B41FA5}">
                          <a16:colId xmlns:a16="http://schemas.microsoft.com/office/drawing/2014/main" val="3575760286"/>
                        </a:ext>
                      </a:extLst>
                    </a:gridCol>
                    <a:gridCol w="1564668">
                      <a:extLst>
                        <a:ext uri="{9D8B030D-6E8A-4147-A177-3AD203B41FA5}">
                          <a16:colId xmlns:a16="http://schemas.microsoft.com/office/drawing/2014/main" val="2409085478"/>
                        </a:ext>
                      </a:extLst>
                    </a:gridCol>
                    <a:gridCol w="2441772">
                      <a:extLst>
                        <a:ext uri="{9D8B030D-6E8A-4147-A177-3AD203B41FA5}">
                          <a16:colId xmlns:a16="http://schemas.microsoft.com/office/drawing/2014/main" val="254724668"/>
                        </a:ext>
                      </a:extLst>
                    </a:gridCol>
                    <a:gridCol w="1470254">
                      <a:extLst>
                        <a:ext uri="{9D8B030D-6E8A-4147-A177-3AD203B41FA5}">
                          <a16:colId xmlns:a16="http://schemas.microsoft.com/office/drawing/2014/main" val="3993247438"/>
                        </a:ext>
                      </a:extLst>
                    </a:gridCol>
                    <a:gridCol w="2706476">
                      <a:extLst>
                        <a:ext uri="{9D8B030D-6E8A-4147-A177-3AD203B41FA5}">
                          <a16:colId xmlns:a16="http://schemas.microsoft.com/office/drawing/2014/main" val="2286898558"/>
                        </a:ext>
                      </a:extLst>
                    </a:gridCol>
                  </a:tblGrid>
                  <a:tr h="520457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元件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大小 </a:t>
                          </a:r>
                          <a:r>
                            <a:rPr lang="en-US" altLang="zh-TW" sz="2400" dirty="0"/>
                            <a:t>/mm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功率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Pin</a:t>
                          </a:r>
                          <a:r>
                            <a:rPr lang="zh-TW" altLang="en-US" sz="2400" dirty="0"/>
                            <a:t>腳 </a:t>
                          </a:r>
                          <a:r>
                            <a:rPr lang="en-US" altLang="zh-TW" sz="2400" dirty="0"/>
                            <a:t>/ </a:t>
                          </a:r>
                          <a:r>
                            <a:rPr lang="zh-TW" altLang="en-US" sz="2400" dirty="0"/>
                            <a:t>接腳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工作溫度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其他</a:t>
                          </a:r>
                          <a:endParaRPr lang="en-NZ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201200"/>
                      </a:ext>
                    </a:extLst>
                  </a:tr>
                  <a:tr h="333914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電池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65</a:t>
                          </a:r>
                          <a:endParaRPr lang="en-NZ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N/A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/>
                            <a:t>10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45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altLang="zh-TW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儲存電量</a:t>
                          </a:r>
                          <a:r>
                            <a:rPr lang="en-US" altLang="zh-TW" sz="1600" dirty="0"/>
                            <a:t>:  2400 </a:t>
                          </a:r>
                          <a:r>
                            <a:rPr lang="en-US" altLang="zh-TW" sz="1600" dirty="0" err="1"/>
                            <a:t>mAh</a:t>
                          </a:r>
                          <a:endParaRPr lang="en-US" altLang="zh-TW" sz="1600" dirty="0"/>
                        </a:p>
                        <a:p>
                          <a:r>
                            <a:rPr lang="zh-CN" altLang="en-US" sz="1600" dirty="0"/>
                            <a:t>規格</a:t>
                          </a:r>
                          <a:r>
                            <a:rPr lang="en-US" altLang="zh-CN" sz="1600" dirty="0"/>
                            <a:t>: 3.7 V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528473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Arduino UNO R3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68.6 x 53.4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5W,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sz="1600" dirty="0"/>
                            <a:t>5V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數位 </a:t>
                          </a:r>
                          <a:r>
                            <a:rPr lang="en-US" sz="1600" dirty="0"/>
                            <a:t>14 </a:t>
                          </a:r>
                          <a:r>
                            <a:rPr lang="en-US" sz="1600" baseline="0" dirty="0"/>
                            <a:t> </a:t>
                          </a:r>
                          <a:r>
                            <a:rPr lang="en-US" altLang="zh-TW" sz="1600" baseline="0" dirty="0"/>
                            <a:t>(</a:t>
                          </a:r>
                          <a:r>
                            <a:rPr lang="en-US" sz="1600" baseline="0" dirty="0"/>
                            <a:t>40mA</a:t>
                          </a:r>
                          <a:r>
                            <a:rPr lang="en-US" altLang="zh-TW" sz="1600" baseline="0" dirty="0"/>
                            <a:t>)</a:t>
                          </a:r>
                          <a:r>
                            <a:rPr lang="en-US" sz="1600" dirty="0"/>
                            <a:t/>
                          </a:r>
                          <a:br>
                            <a:rPr lang="en-US" sz="1600" dirty="0"/>
                          </a:br>
                          <a:r>
                            <a:rPr lang="zh-TW" altLang="en-US" sz="1600" dirty="0"/>
                            <a:t>類比 </a:t>
                          </a:r>
                          <a:r>
                            <a:rPr lang="en-US" altLang="zh-TW" sz="1600" dirty="0"/>
                            <a:t>6</a:t>
                          </a:r>
                          <a:r>
                            <a:rPr lang="en-US" sz="1600" baseline="0" dirty="0"/>
                            <a:t>   </a:t>
                          </a:r>
                          <a:r>
                            <a:rPr lang="en-US" altLang="zh-TW" sz="1600" baseline="0" dirty="0"/>
                            <a:t>(</a:t>
                          </a:r>
                          <a:r>
                            <a:rPr lang="en-US" sz="1600" baseline="0" dirty="0"/>
                            <a:t>40mA</a:t>
                          </a:r>
                          <a:r>
                            <a:rPr lang="en-US" altLang="zh-TW" sz="1600" baseline="0" dirty="0"/>
                            <a:t>)</a:t>
                          </a:r>
                          <a:endParaRPr lang="en-US" sz="1600" baseline="0" dirty="0"/>
                        </a:p>
                        <a:p>
                          <a:r>
                            <a:rPr lang="zh-TW" altLang="en-US" sz="1600" baseline="0" dirty="0"/>
                            <a:t>電源 </a:t>
                          </a:r>
                          <a:r>
                            <a:rPr lang="en-US" altLang="zh-TW" sz="1600" baseline="0" dirty="0"/>
                            <a:t>3.3V, 5V  (50mA)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-40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85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Clock speed:</a:t>
                          </a:r>
                          <a:r>
                            <a:rPr lang="en-US" sz="1600" baseline="0" dirty="0"/>
                            <a:t> </a:t>
                          </a:r>
                          <a:r>
                            <a:rPr lang="en-US" sz="1600" dirty="0"/>
                            <a:t>16MHz</a:t>
                          </a:r>
                        </a:p>
                        <a:p>
                          <a:r>
                            <a:rPr lang="en-US" sz="1600" dirty="0"/>
                            <a:t>Flash: 32kB</a:t>
                          </a:r>
                        </a:p>
                        <a:p>
                          <a:r>
                            <a:rPr lang="en-US" sz="1600" dirty="0"/>
                            <a:t>Microcontroller:</a:t>
                          </a:r>
                          <a:r>
                            <a:rPr lang="en-US" sz="1600" baseline="0" dirty="0"/>
                            <a:t> ATmega328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452290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Arduino </a:t>
                          </a:r>
                          <a:r>
                            <a:rPr lang="zh-TW" altLang="en-US" sz="1600" dirty="0"/>
                            <a:t>擴充板 </a:t>
                          </a:r>
                          <a:endParaRPr lang="en-US" altLang="zh-TW" sz="1600" dirty="0"/>
                        </a:p>
                        <a:p>
                          <a:r>
                            <a:rPr lang="en-NZ" sz="1600" dirty="0"/>
                            <a:t>Sensor Shield v5.0</a:t>
                          </a:r>
                          <a:r>
                            <a:rPr lang="zh-TW" altLang="en-US" sz="1600" dirty="0"/>
                            <a:t>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58 x 55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5V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電源 </a:t>
                          </a:r>
                          <a:r>
                            <a:rPr lang="en-US" altLang="zh-TW" sz="1600" dirty="0" err="1"/>
                            <a:t>Vcc</a:t>
                          </a:r>
                          <a:r>
                            <a:rPr lang="en-US" altLang="zh-TW" sz="1600" dirty="0"/>
                            <a:t> 20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(5V)</a:t>
                          </a:r>
                        </a:p>
                        <a:p>
                          <a:r>
                            <a:rPr lang="zh-TW" altLang="en-US" sz="1600" dirty="0"/>
                            <a:t>地 </a:t>
                          </a:r>
                          <a:r>
                            <a:rPr lang="en-US" altLang="zh-TW" sz="1600" dirty="0" err="1"/>
                            <a:t>Gnd</a:t>
                          </a:r>
                          <a:r>
                            <a:rPr lang="en-US" altLang="zh-TW" sz="1600" dirty="0"/>
                            <a:t>  20</a:t>
                          </a:r>
                        </a:p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baseline="0" dirty="0"/>
                            <a:t> 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baseline="0" dirty="0"/>
                            <a:t>20 (14</a:t>
                          </a:r>
                          <a:r>
                            <a:rPr lang="zh-TW" altLang="en-US" sz="1600" baseline="0" dirty="0"/>
                            <a:t>數位，</a:t>
                          </a:r>
                          <a:r>
                            <a:rPr lang="en-US" altLang="zh-TW" sz="1600" baseline="0" dirty="0"/>
                            <a:t>6</a:t>
                          </a:r>
                          <a:r>
                            <a:rPr lang="zh-TW" altLang="en-US" sz="1600" baseline="0" dirty="0"/>
                            <a:t>類比</a:t>
                          </a:r>
                          <a:r>
                            <a:rPr lang="en-US" altLang="zh-TW" sz="1600" baseline="0" dirty="0"/>
                            <a:t>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其他模組接口</a:t>
                          </a:r>
                          <a:r>
                            <a:rPr lang="en-US" altLang="zh-TW" sz="1600" dirty="0"/>
                            <a:t>:</a:t>
                          </a:r>
                          <a:br>
                            <a:rPr lang="en-US" altLang="zh-TW" sz="1600" dirty="0"/>
                          </a:b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LCD, APC220, Bluetooth, RS232, HC port, URF01,</a:t>
                          </a:r>
                          <a:r>
                            <a:rPr lang="en-US" altLang="zh-TW" sz="1600" baseline="0" dirty="0"/>
                            <a:t> SD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699368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降壓電源模組</a:t>
                          </a:r>
                          <a:endParaRPr lang="en-US" altLang="zh-TW" sz="1600" dirty="0"/>
                        </a:p>
                        <a:p>
                          <a:r>
                            <a:rPr lang="zh-TW" altLang="en-US" sz="1600" dirty="0"/>
                            <a:t> </a:t>
                          </a:r>
                          <a:r>
                            <a:rPr lang="en-NZ" sz="1600" dirty="0"/>
                            <a:t>LM2596 DC-DC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43 x 21 x 14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Vin 3.2~40V</a:t>
                          </a:r>
                        </a:p>
                        <a:p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 1.25~32V/3A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Vin+, Vin-</a:t>
                          </a:r>
                        </a:p>
                        <a:p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+, </a:t>
                          </a:r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-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-40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85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最高效率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92%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651403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</a:t>
                          </a:r>
                          <a:r>
                            <a:rPr lang="zh-TW" altLang="en-US" sz="1600" dirty="0"/>
                            <a:t>* 循跡感測器</a:t>
                          </a:r>
                          <a:endParaRPr lang="en-US" altLang="zh-TW" sz="1600" dirty="0"/>
                        </a:p>
                        <a:p>
                          <a:r>
                            <a:rPr lang="en-US" altLang="zh-TW" sz="1600" dirty="0"/>
                            <a:t>IRS-90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zh-TW" altLang="en-US" sz="1600" baseline="0" dirty="0"/>
                            <a:t>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32 x 14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3.3~5V/15mA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D0,</a:t>
                          </a:r>
                          <a:r>
                            <a:rPr lang="en-US" altLang="zh-TW" sz="1600" baseline="0" dirty="0"/>
                            <a:t> A0</a:t>
                          </a:r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 err="1"/>
                            <a:t>Vcc</a:t>
                          </a:r>
                          <a:r>
                            <a:rPr lang="en-US" altLang="zh-TW" sz="1600" dirty="0"/>
                            <a:t>, </a:t>
                          </a:r>
                          <a:r>
                            <a:rPr lang="en-US" altLang="zh-TW" sz="1600" dirty="0" err="1"/>
                            <a:t>Gnd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適用距離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1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25mm</a:t>
                          </a:r>
                          <a:endParaRPr lang="en-NZ" altLang="zh-TW" sz="1600" dirty="0"/>
                        </a:p>
                        <a:p>
                          <a:r>
                            <a:rPr lang="zh-TW" altLang="en-US" sz="1600" dirty="0"/>
                            <a:t>使用</a:t>
                          </a:r>
                          <a:r>
                            <a:rPr lang="en-US" altLang="zh-TW" sz="1600" dirty="0"/>
                            <a:t>LM393</a:t>
                          </a:r>
                          <a:r>
                            <a:rPr lang="zh-TW" altLang="en-US" sz="1600" dirty="0"/>
                            <a:t>比較器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144930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RFID RC522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40 x 60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/>
                            <a:t>3.3V/</a:t>
                          </a:r>
                          <a:r>
                            <a:rPr lang="en-US" sz="1600" dirty="0"/>
                            <a:t>13~26mA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SDA, SCK,</a:t>
                          </a:r>
                          <a:r>
                            <a:rPr lang="en-US" altLang="zh-TW" sz="1600" baseline="0" dirty="0"/>
                            <a:t> MOSI, MISO, RST,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strike="sngStrike" baseline="0" dirty="0"/>
                            <a:t>IRQ</a:t>
                          </a:r>
                          <a:endParaRPr lang="en-US" altLang="zh-TW" sz="1600" baseline="0" dirty="0"/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baseline="0" dirty="0" err="1"/>
                            <a:t>Gnd</a:t>
                          </a:r>
                          <a:r>
                            <a:rPr lang="en-US" altLang="zh-TW" sz="1600" baseline="0" dirty="0"/>
                            <a:t>, </a:t>
                          </a:r>
                          <a:r>
                            <a:rPr lang="en-US" altLang="zh-TW" sz="1600" baseline="0" dirty="0" err="1"/>
                            <a:t>Vcc</a:t>
                          </a:r>
                          <a:r>
                            <a:rPr lang="en-US" altLang="zh-TW" sz="1600" baseline="0" dirty="0"/>
                            <a:t> (3.3V)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/>
                            <a:t>-20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80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dirty="0"/>
                        </a:p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工作頻率 </a:t>
                          </a:r>
                          <a:r>
                            <a:rPr lang="en-US" altLang="zh-TW" sz="1600" dirty="0"/>
                            <a:t>13.56MHz</a:t>
                          </a:r>
                        </a:p>
                        <a:p>
                          <a:r>
                            <a:rPr lang="zh-TW" altLang="en-US" sz="1600" dirty="0"/>
                            <a:t>適用距離 </a:t>
                          </a:r>
                          <a:r>
                            <a:rPr lang="en-US" sz="1600" dirty="0"/>
                            <a:t>50mm</a:t>
                          </a:r>
                          <a:endParaRPr lang="en-NZ" sz="1600" dirty="0"/>
                        </a:p>
                        <a:p>
                          <a:r>
                            <a:rPr lang="zh-TW" altLang="en-US" sz="1600" dirty="0"/>
                            <a:t>傳輸速度 </a:t>
                          </a:r>
                          <a:r>
                            <a:rPr lang="en-US" sz="1600" dirty="0"/>
                            <a:t>1.25MB/s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4236799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2</a:t>
                          </a:r>
                          <a:r>
                            <a:rPr lang="zh-TW" altLang="en-US" sz="1600" dirty="0"/>
                            <a:t>* 直流減速馬達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37</a:t>
                          </a:r>
                          <a:r>
                            <a:rPr lang="en-US" altLang="zh-TW" sz="1600" baseline="0" dirty="0"/>
                            <a:t> x 64 x 23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DC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3V-6V</a:t>
                          </a:r>
                        </a:p>
                        <a:p>
                          <a:r>
                            <a:rPr lang="en-US" altLang="zh-TW" sz="1600" dirty="0"/>
                            <a:t>160-220mA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V+</a:t>
                          </a:r>
                          <a:r>
                            <a:rPr lang="zh-TW" altLang="en-US" sz="1600" dirty="0"/>
                            <a:t>，</a:t>
                          </a:r>
                          <a:r>
                            <a:rPr lang="en-US" altLang="zh-TW" sz="1600" baseline="0" dirty="0"/>
                            <a:t> V-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減速比</a:t>
                          </a:r>
                          <a:r>
                            <a:rPr lang="en-US" altLang="zh-TW" sz="1600" dirty="0"/>
                            <a:t>:</a:t>
                          </a:r>
                        </a:p>
                        <a:p>
                          <a:r>
                            <a:rPr lang="zh-TW" altLang="en-US" sz="1600" dirty="0"/>
                            <a:t>最大扭力</a:t>
                          </a:r>
                          <a:r>
                            <a:rPr lang="en-US" altLang="zh-TW" sz="1600" dirty="0"/>
                            <a:t>: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240545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馬達驅動模組</a:t>
                          </a:r>
                          <a:r>
                            <a:rPr lang="en-NZ" sz="1600" dirty="0"/>
                            <a:t>LM298N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55 x 60 x 30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20W</a:t>
                          </a:r>
                        </a:p>
                        <a:p>
                          <a:r>
                            <a:rPr lang="en-US" altLang="zh-TW" sz="1600" dirty="0"/>
                            <a:t>5~35V/2A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4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(</a:t>
                          </a:r>
                          <a:r>
                            <a:rPr lang="zh-TW" altLang="en-US" sz="1600" dirty="0"/>
                            <a:t>數位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3</a:t>
                          </a:r>
                          <a:r>
                            <a:rPr lang="zh-TW" altLang="en-US" sz="1600" dirty="0"/>
                            <a:t> </a:t>
                          </a:r>
                          <a:endParaRPr lang="en-US" altLang="zh-TW" sz="1600" dirty="0"/>
                        </a:p>
                        <a:p>
                          <a:r>
                            <a:rPr lang="zh-TW" altLang="en-US" sz="1600" dirty="0"/>
                            <a:t>輸出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2</a:t>
                          </a:r>
                          <a:r>
                            <a:rPr lang="zh-TW" altLang="en-US" sz="1600" dirty="0"/>
                            <a:t>組 </a:t>
                          </a:r>
                          <a:r>
                            <a:rPr lang="en-US" altLang="zh-TW" sz="1600" dirty="0"/>
                            <a:t>(V-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V+)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/>
                            <a:t>-25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130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9884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藍芽模組 </a:t>
                          </a:r>
                          <a:r>
                            <a:rPr lang="en-NZ" sz="1600" dirty="0"/>
                            <a:t>H</a:t>
                          </a:r>
                          <a:r>
                            <a:rPr lang="en-US" altLang="zh-TW" sz="1600" dirty="0"/>
                            <a:t>C-05?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27</a:t>
                          </a:r>
                          <a:r>
                            <a:rPr lang="en-US" sz="1600" baseline="0" dirty="0"/>
                            <a:t> x 13 x 2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3.3V/ 10mA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?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包率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9600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479923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直流接頭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5.5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x 2.1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772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56230034"/>
                  </p:ext>
                </p:extLst>
              </p:nvPr>
            </p:nvGraphicFramePr>
            <p:xfrm>
              <a:off x="741040" y="1986657"/>
              <a:ext cx="11522719" cy="721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0464">
                      <a:extLst>
                        <a:ext uri="{9D8B030D-6E8A-4147-A177-3AD203B41FA5}">
                          <a16:colId xmlns:a16="http://schemas.microsoft.com/office/drawing/2014/main" val="1199758708"/>
                        </a:ext>
                      </a:extLst>
                    </a:gridCol>
                    <a:gridCol w="1619085">
                      <a:extLst>
                        <a:ext uri="{9D8B030D-6E8A-4147-A177-3AD203B41FA5}">
                          <a16:colId xmlns:a16="http://schemas.microsoft.com/office/drawing/2014/main" val="3575760286"/>
                        </a:ext>
                      </a:extLst>
                    </a:gridCol>
                    <a:gridCol w="1564668">
                      <a:extLst>
                        <a:ext uri="{9D8B030D-6E8A-4147-A177-3AD203B41FA5}">
                          <a16:colId xmlns:a16="http://schemas.microsoft.com/office/drawing/2014/main" val="2409085478"/>
                        </a:ext>
                      </a:extLst>
                    </a:gridCol>
                    <a:gridCol w="2441772">
                      <a:extLst>
                        <a:ext uri="{9D8B030D-6E8A-4147-A177-3AD203B41FA5}">
                          <a16:colId xmlns:a16="http://schemas.microsoft.com/office/drawing/2014/main" val="254724668"/>
                        </a:ext>
                      </a:extLst>
                    </a:gridCol>
                    <a:gridCol w="1470254">
                      <a:extLst>
                        <a:ext uri="{9D8B030D-6E8A-4147-A177-3AD203B41FA5}">
                          <a16:colId xmlns:a16="http://schemas.microsoft.com/office/drawing/2014/main" val="3993247438"/>
                        </a:ext>
                      </a:extLst>
                    </a:gridCol>
                    <a:gridCol w="2706476">
                      <a:extLst>
                        <a:ext uri="{9D8B030D-6E8A-4147-A177-3AD203B41FA5}">
                          <a16:colId xmlns:a16="http://schemas.microsoft.com/office/drawing/2014/main" val="2286898558"/>
                        </a:ext>
                      </a:extLst>
                    </a:gridCol>
                  </a:tblGrid>
                  <a:tr h="520457"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元件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大小 </a:t>
                          </a:r>
                          <a:r>
                            <a:rPr lang="en-US" altLang="zh-TW" sz="2400" dirty="0"/>
                            <a:t>/mm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功率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Pin</a:t>
                          </a:r>
                          <a:r>
                            <a:rPr lang="zh-TW" altLang="en-US" sz="2400" dirty="0"/>
                            <a:t>腳 </a:t>
                          </a:r>
                          <a:r>
                            <a:rPr lang="en-US" altLang="zh-TW" sz="2400" dirty="0"/>
                            <a:t>/ </a:t>
                          </a:r>
                          <a:r>
                            <a:rPr lang="zh-TW" altLang="en-US" sz="2400" dirty="0"/>
                            <a:t>接腳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工作溫度</a:t>
                          </a:r>
                          <a:endParaRPr lang="en-NZ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400" dirty="0"/>
                            <a:t>其他</a:t>
                          </a:r>
                          <a:endParaRPr lang="en-NZ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2012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電池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65</a:t>
                          </a:r>
                          <a:endParaRPr lang="en-NZ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N/A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97826" r="-184483" b="-10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儲存電量</a:t>
                          </a:r>
                          <a:r>
                            <a:rPr lang="en-US" altLang="zh-TW" sz="1600" dirty="0"/>
                            <a:t>:  2400 </a:t>
                          </a:r>
                          <a:r>
                            <a:rPr lang="en-US" altLang="zh-TW" sz="1600" dirty="0" err="1"/>
                            <a:t>mAh</a:t>
                          </a:r>
                          <a:endParaRPr lang="en-US" altLang="zh-TW" sz="1600" dirty="0"/>
                        </a:p>
                        <a:p>
                          <a:r>
                            <a:rPr lang="zh-CN" altLang="en-US" sz="1600" dirty="0"/>
                            <a:t>規格</a:t>
                          </a:r>
                          <a:r>
                            <a:rPr lang="en-US" altLang="zh-CN" sz="1600" dirty="0"/>
                            <a:t>: 3.7 V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52847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Arduino UNO R3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68.6 x 53.4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5W,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sz="1600" dirty="0"/>
                            <a:t>5V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數位 </a:t>
                          </a:r>
                          <a:r>
                            <a:rPr lang="en-US" sz="1600" dirty="0"/>
                            <a:t>14 </a:t>
                          </a:r>
                          <a:r>
                            <a:rPr lang="en-US" sz="1600" baseline="0" dirty="0"/>
                            <a:t> </a:t>
                          </a:r>
                          <a:r>
                            <a:rPr lang="en-US" altLang="zh-TW" sz="1600" baseline="0" dirty="0"/>
                            <a:t>(</a:t>
                          </a:r>
                          <a:r>
                            <a:rPr lang="en-US" sz="1600" baseline="0" dirty="0"/>
                            <a:t>40mA</a:t>
                          </a:r>
                          <a:r>
                            <a:rPr lang="en-US" altLang="zh-TW" sz="1600" baseline="0" dirty="0"/>
                            <a:t>)</a:t>
                          </a:r>
                          <a:br>
                            <a:rPr lang="en-US" sz="1600" dirty="0"/>
                          </a:br>
                          <a:r>
                            <a:rPr lang="zh-TW" altLang="en-US" sz="1600" dirty="0"/>
                            <a:t>類比 </a:t>
                          </a:r>
                          <a:r>
                            <a:rPr lang="en-US" altLang="zh-TW" sz="1600" dirty="0"/>
                            <a:t>6</a:t>
                          </a:r>
                          <a:r>
                            <a:rPr lang="en-US" sz="1600" baseline="0" dirty="0"/>
                            <a:t>   </a:t>
                          </a:r>
                          <a:r>
                            <a:rPr lang="en-US" altLang="zh-TW" sz="1600" baseline="0" dirty="0"/>
                            <a:t>(</a:t>
                          </a:r>
                          <a:r>
                            <a:rPr lang="en-US" sz="1600" baseline="0" dirty="0"/>
                            <a:t>40mA</a:t>
                          </a:r>
                          <a:r>
                            <a:rPr lang="en-US" altLang="zh-TW" sz="1600" baseline="0" dirty="0"/>
                            <a:t>)</a:t>
                          </a:r>
                          <a:endParaRPr lang="en-US" sz="1600" baseline="0" dirty="0"/>
                        </a:p>
                        <a:p>
                          <a:r>
                            <a:rPr lang="zh-TW" altLang="en-US" sz="1600" baseline="0" dirty="0"/>
                            <a:t>電源 </a:t>
                          </a:r>
                          <a:r>
                            <a:rPr lang="en-US" altLang="zh-TW" sz="1600" baseline="0" dirty="0"/>
                            <a:t>3.3V, 5V  (50mA)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40000" r="-184483" b="-64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Clock speed:</a:t>
                          </a:r>
                          <a:r>
                            <a:rPr lang="en-US" sz="1600" baseline="0" dirty="0"/>
                            <a:t> </a:t>
                          </a:r>
                          <a:r>
                            <a:rPr lang="en-US" sz="1600" dirty="0"/>
                            <a:t>16MHz</a:t>
                          </a:r>
                        </a:p>
                        <a:p>
                          <a:r>
                            <a:rPr lang="en-US" sz="1600" dirty="0"/>
                            <a:t>Flash: 32kB</a:t>
                          </a:r>
                        </a:p>
                        <a:p>
                          <a:r>
                            <a:rPr lang="en-US" sz="1600" dirty="0"/>
                            <a:t>Microcontroller:</a:t>
                          </a:r>
                          <a:r>
                            <a:rPr lang="en-US" sz="1600" baseline="0" dirty="0"/>
                            <a:t> ATmega328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45229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Arduino </a:t>
                          </a:r>
                          <a:r>
                            <a:rPr lang="zh-TW" altLang="en-US" sz="1600" dirty="0"/>
                            <a:t>擴充板 </a:t>
                          </a:r>
                          <a:endParaRPr lang="en-US" altLang="zh-TW" sz="1600" dirty="0"/>
                        </a:p>
                        <a:p>
                          <a:r>
                            <a:rPr lang="en-NZ" sz="1600" dirty="0"/>
                            <a:t>Sensor Shield v5.0</a:t>
                          </a:r>
                          <a:r>
                            <a:rPr lang="zh-TW" altLang="en-US" sz="1600" dirty="0"/>
                            <a:t>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58 x 55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5V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電源 </a:t>
                          </a:r>
                          <a:r>
                            <a:rPr lang="en-US" altLang="zh-TW" sz="1600" dirty="0" err="1"/>
                            <a:t>Vcc</a:t>
                          </a:r>
                          <a:r>
                            <a:rPr lang="en-US" altLang="zh-TW" sz="1600" dirty="0"/>
                            <a:t> 20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(5V)</a:t>
                          </a:r>
                        </a:p>
                        <a:p>
                          <a:r>
                            <a:rPr lang="zh-TW" altLang="en-US" sz="1600" dirty="0"/>
                            <a:t>地 </a:t>
                          </a:r>
                          <a:r>
                            <a:rPr lang="en-US" altLang="zh-TW" sz="1600" dirty="0" err="1"/>
                            <a:t>Gnd</a:t>
                          </a:r>
                          <a:r>
                            <a:rPr lang="en-US" altLang="zh-TW" sz="1600" dirty="0"/>
                            <a:t>  20</a:t>
                          </a:r>
                        </a:p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baseline="0" dirty="0"/>
                            <a:t> 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baseline="0" dirty="0"/>
                            <a:t>20 (14</a:t>
                          </a:r>
                          <a:r>
                            <a:rPr lang="zh-TW" altLang="en-US" sz="1600" baseline="0" dirty="0"/>
                            <a:t>數位，</a:t>
                          </a:r>
                          <a:r>
                            <a:rPr lang="en-US" altLang="zh-TW" sz="1600" baseline="0" dirty="0"/>
                            <a:t>6</a:t>
                          </a:r>
                          <a:r>
                            <a:rPr lang="zh-TW" altLang="en-US" sz="1600" baseline="0" dirty="0"/>
                            <a:t>類比</a:t>
                          </a:r>
                          <a:r>
                            <a:rPr lang="en-US" altLang="zh-TW" sz="1600" baseline="0" dirty="0"/>
                            <a:t>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其他模組接口</a:t>
                          </a:r>
                          <a:r>
                            <a:rPr lang="en-US" altLang="zh-TW" sz="1600" dirty="0"/>
                            <a:t>:</a:t>
                          </a:r>
                          <a:br>
                            <a:rPr lang="en-US" altLang="zh-TW" sz="1600" dirty="0"/>
                          </a:b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LCD, APC220, Bluetooth, RS232, HC port, URF01,</a:t>
                          </a:r>
                          <a:r>
                            <a:rPr lang="en-US" altLang="zh-TW" sz="1600" baseline="0" dirty="0"/>
                            <a:t> SD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69936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降壓電源模組</a:t>
                          </a:r>
                          <a:endParaRPr lang="en-US" altLang="zh-TW" sz="1600" dirty="0"/>
                        </a:p>
                        <a:p>
                          <a:r>
                            <a:rPr lang="zh-TW" altLang="en-US" sz="1600" dirty="0"/>
                            <a:t> </a:t>
                          </a:r>
                          <a:r>
                            <a:rPr lang="en-NZ" sz="1600" dirty="0"/>
                            <a:t>LM2596 DC-DC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43 x 21 x 14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Vin 3.2~40V</a:t>
                          </a:r>
                        </a:p>
                        <a:p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 1.25~32V/3A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Vin+, Vin-</a:t>
                          </a:r>
                        </a:p>
                        <a:p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+, </a:t>
                          </a:r>
                          <a:r>
                            <a:rPr lang="en-US" sz="1600" dirty="0" err="1"/>
                            <a:t>Vout</a:t>
                          </a:r>
                          <a:r>
                            <a:rPr lang="en-US" sz="1600" dirty="0"/>
                            <a:t>-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345313" r="-184483" b="-4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最高效率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92%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16514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</a:t>
                          </a:r>
                          <a:r>
                            <a:rPr lang="zh-TW" altLang="en-US" sz="1600" dirty="0"/>
                            <a:t>* 循跡感測器</a:t>
                          </a:r>
                          <a:endParaRPr lang="en-US" altLang="zh-TW" sz="1600" dirty="0"/>
                        </a:p>
                        <a:p>
                          <a:r>
                            <a:rPr lang="en-US" altLang="zh-TW" sz="1600" dirty="0"/>
                            <a:t>IRS-90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zh-TW" altLang="en-US" sz="1600" baseline="0" dirty="0"/>
                            <a:t>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32 x 14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3.3~5V/15mA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D0,</a:t>
                          </a:r>
                          <a:r>
                            <a:rPr lang="en-US" altLang="zh-TW" sz="1600" baseline="0" dirty="0"/>
                            <a:t> A0</a:t>
                          </a:r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 err="1"/>
                            <a:t>Vcc</a:t>
                          </a:r>
                          <a:r>
                            <a:rPr lang="en-US" altLang="zh-TW" sz="1600" dirty="0"/>
                            <a:t>, </a:t>
                          </a:r>
                          <a:r>
                            <a:rPr lang="en-US" altLang="zh-TW" sz="1600" dirty="0" err="1"/>
                            <a:t>Gnd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適用距離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1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~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25mm</a:t>
                          </a:r>
                          <a:endParaRPr lang="en-NZ" altLang="zh-TW" sz="1600" dirty="0"/>
                        </a:p>
                        <a:p>
                          <a:r>
                            <a:rPr lang="zh-TW" altLang="en-US" sz="1600" dirty="0"/>
                            <a:t>使用</a:t>
                          </a:r>
                          <a:r>
                            <a:rPr lang="en-US" altLang="zh-TW" sz="1600" dirty="0"/>
                            <a:t>LM393</a:t>
                          </a:r>
                          <a:r>
                            <a:rPr lang="zh-TW" altLang="en-US" sz="1600" dirty="0"/>
                            <a:t>比較器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14493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NZ" sz="1600" dirty="0"/>
                            <a:t>RFID RC522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40 x 60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3004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aseline="0" dirty="0"/>
                            <a:t>3.3V/</a:t>
                          </a:r>
                          <a:r>
                            <a:rPr lang="en-US" sz="1600" dirty="0"/>
                            <a:t>13~26mA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SDA, SCK,</a:t>
                          </a:r>
                          <a:r>
                            <a:rPr lang="en-US" altLang="zh-TW" sz="1600" baseline="0" dirty="0"/>
                            <a:t> MOSI, MISO, RST,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strike="sngStrike" baseline="0" dirty="0"/>
                            <a:t>IRQ</a:t>
                          </a:r>
                          <a:endParaRPr lang="en-US" altLang="zh-TW" sz="1600" baseline="0" dirty="0"/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baseline="0" dirty="0"/>
                            <a:t> </a:t>
                          </a:r>
                          <a:r>
                            <a:rPr lang="en-US" altLang="zh-TW" sz="1600" baseline="0" dirty="0" err="1"/>
                            <a:t>Gnd</a:t>
                          </a:r>
                          <a:r>
                            <a:rPr lang="en-US" altLang="zh-TW" sz="1600" baseline="0" dirty="0"/>
                            <a:t>, </a:t>
                          </a:r>
                          <a:r>
                            <a:rPr lang="en-US" altLang="zh-TW" sz="1600" baseline="0" dirty="0" err="1"/>
                            <a:t>Vcc</a:t>
                          </a:r>
                          <a:r>
                            <a:rPr lang="en-US" altLang="zh-TW" sz="1600" baseline="0" dirty="0"/>
                            <a:t> (3.3V)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509231" r="-184483" b="-27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工作頻率 </a:t>
                          </a:r>
                          <a:r>
                            <a:rPr lang="en-US" altLang="zh-TW" sz="1600" dirty="0"/>
                            <a:t>13.56MHz</a:t>
                          </a:r>
                        </a:p>
                        <a:p>
                          <a:r>
                            <a:rPr lang="zh-TW" altLang="en-US" sz="1600" dirty="0"/>
                            <a:t>適用距離 </a:t>
                          </a:r>
                          <a:r>
                            <a:rPr lang="en-US" sz="1600" dirty="0"/>
                            <a:t>50mm</a:t>
                          </a:r>
                          <a:endParaRPr lang="en-NZ" sz="1600" dirty="0"/>
                        </a:p>
                        <a:p>
                          <a:r>
                            <a:rPr lang="zh-TW" altLang="en-US" sz="1600" dirty="0"/>
                            <a:t>傳輸速度 </a:t>
                          </a:r>
                          <a:r>
                            <a:rPr lang="en-US" sz="1600" dirty="0"/>
                            <a:t>1.25MB/s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423679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2</a:t>
                          </a:r>
                          <a:r>
                            <a:rPr lang="zh-TW" altLang="en-US" sz="1600" dirty="0"/>
                            <a:t>* 直流減速馬達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37</a:t>
                          </a:r>
                          <a:r>
                            <a:rPr lang="en-US" altLang="zh-TW" sz="1600" baseline="0" dirty="0"/>
                            <a:t> x 64 x 23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DC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3V-6V</a:t>
                          </a:r>
                        </a:p>
                        <a:p>
                          <a:r>
                            <a:rPr lang="en-US" altLang="zh-TW" sz="1600" dirty="0"/>
                            <a:t>160-220mA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V+</a:t>
                          </a:r>
                          <a:r>
                            <a:rPr lang="zh-TW" altLang="en-US" sz="1600" dirty="0"/>
                            <a:t>，</a:t>
                          </a:r>
                          <a:r>
                            <a:rPr lang="en-US" altLang="zh-TW" sz="1600" baseline="0" dirty="0"/>
                            <a:t> V-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減速比</a:t>
                          </a:r>
                          <a:r>
                            <a:rPr lang="en-US" altLang="zh-TW" sz="1600" dirty="0"/>
                            <a:t>:</a:t>
                          </a:r>
                        </a:p>
                        <a:p>
                          <a:r>
                            <a:rPr lang="zh-TW" altLang="en-US" sz="1600" dirty="0"/>
                            <a:t>最大扭力</a:t>
                          </a:r>
                          <a:r>
                            <a:rPr lang="en-US" altLang="zh-TW" sz="1600" dirty="0"/>
                            <a:t>: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324054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馬達驅動模組</a:t>
                          </a:r>
                          <a:r>
                            <a:rPr lang="en-NZ" sz="1600" dirty="0"/>
                            <a:t>LM298N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55 x 60 x 30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20W</a:t>
                          </a:r>
                        </a:p>
                        <a:p>
                          <a:r>
                            <a:rPr lang="en-US" altLang="zh-TW" sz="1600" dirty="0"/>
                            <a:t>5~35V/2A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訊號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4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(</a:t>
                          </a:r>
                          <a:r>
                            <a:rPr lang="zh-TW" altLang="en-US" sz="1600" dirty="0"/>
                            <a:t>數位</a:t>
                          </a:r>
                          <a:r>
                            <a:rPr lang="en-US" altLang="zh-TW" sz="1600" dirty="0"/>
                            <a:t>)</a:t>
                          </a:r>
                        </a:p>
                        <a:p>
                          <a:r>
                            <a:rPr lang="zh-TW" altLang="en-US" sz="1600" dirty="0"/>
                            <a:t>供電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3</a:t>
                          </a:r>
                          <a:r>
                            <a:rPr lang="zh-TW" altLang="en-US" sz="1600" dirty="0"/>
                            <a:t> </a:t>
                          </a:r>
                          <a:endParaRPr lang="en-US" altLang="zh-TW" sz="1600" dirty="0"/>
                        </a:p>
                        <a:p>
                          <a:r>
                            <a:rPr lang="zh-TW" altLang="en-US" sz="1600" dirty="0"/>
                            <a:t>輸出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2</a:t>
                          </a:r>
                          <a:r>
                            <a:rPr lang="zh-TW" altLang="en-US" sz="1600" dirty="0"/>
                            <a:t>組 </a:t>
                          </a:r>
                          <a:r>
                            <a:rPr lang="en-US" altLang="zh-TW" sz="1600" dirty="0"/>
                            <a:t>(V-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V+)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680000" r="-184483" b="-1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9884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藍芽模組 </a:t>
                          </a:r>
                          <a:r>
                            <a:rPr lang="en-NZ" sz="1600" dirty="0"/>
                            <a:t>H</a:t>
                          </a:r>
                          <a:r>
                            <a:rPr lang="en-US" altLang="zh-TW" sz="1600" dirty="0"/>
                            <a:t>C-05?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27</a:t>
                          </a:r>
                          <a:r>
                            <a:rPr lang="en-US" sz="1600" baseline="0" dirty="0"/>
                            <a:t> x 13 x 2 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3.3V/ 10mA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?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包率</a:t>
                          </a:r>
                          <a:r>
                            <a:rPr lang="en-US" altLang="zh-TW" sz="1600" dirty="0"/>
                            <a:t>: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9600</a:t>
                          </a:r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479923"/>
                      </a:ext>
                    </a:extLst>
                  </a:tr>
                  <a:tr h="505783">
                    <a:tc>
                      <a:txBody>
                        <a:bodyPr/>
                        <a:lstStyle/>
                        <a:p>
                          <a:r>
                            <a:rPr lang="zh-TW" altLang="en-US" sz="1600" dirty="0"/>
                            <a:t>直流接頭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600" dirty="0"/>
                            <a:t>5.5</a:t>
                          </a:r>
                          <a:r>
                            <a:rPr lang="zh-TW" altLang="en-US" sz="1600" dirty="0"/>
                            <a:t> </a:t>
                          </a:r>
                          <a:r>
                            <a:rPr lang="en-US" altLang="zh-TW" sz="1600" dirty="0"/>
                            <a:t>x 2.1</a:t>
                          </a:r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Z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772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75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尋寶車系統</a:t>
            </a:r>
            <a:endParaRPr lang="en-NZ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8462A-F212-4BF9-A318-B4511B1F5B2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6940" y="3884612"/>
            <a:ext cx="2301557" cy="225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電池</a:t>
            </a:r>
            <a:endParaRPr lang="en-US" altLang="zh-TW" sz="3600" b="1" dirty="0"/>
          </a:p>
          <a:p>
            <a:pPr algn="ctr"/>
            <a:r>
              <a:rPr lang="en-US" altLang="zh-TW" sz="2800" b="1" dirty="0">
                <a:solidFill>
                  <a:srgbClr val="C00000"/>
                </a:solidFill>
              </a:rPr>
              <a:t>3.7 V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4721233" y="3916892"/>
            <a:ext cx="2040170" cy="219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Arduino UNO R3</a:t>
            </a:r>
          </a:p>
          <a:p>
            <a:pPr algn="ctr"/>
            <a:r>
              <a:rPr lang="en-US" altLang="zh-TW" sz="2800" b="1" dirty="0">
                <a:solidFill>
                  <a:srgbClr val="C00000"/>
                </a:solidFill>
              </a:rPr>
              <a:t>5W/5V/1A</a:t>
            </a:r>
            <a:endParaRPr lang="en-NZ" sz="2800" b="1" dirty="0">
              <a:solidFill>
                <a:srgbClr val="C0000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706252" y="1819249"/>
            <a:ext cx="3047597" cy="112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藍芽</a:t>
            </a:r>
            <a:endParaRPr lang="en-US" altLang="zh-TW" sz="2800" b="1" dirty="0"/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33mW/3.3V/10mA</a:t>
            </a:r>
            <a:endParaRPr lang="en-NZ" sz="2400" b="1" dirty="0">
              <a:solidFill>
                <a:srgbClr val="C0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889529" y="6715791"/>
            <a:ext cx="812800" cy="189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2800" b="1" dirty="0"/>
              <a:t>驅動模組</a:t>
            </a:r>
            <a:endParaRPr lang="en-NZ" sz="2800" b="1" dirty="0"/>
          </a:p>
        </p:txBody>
      </p:sp>
      <p:sp>
        <p:nvSpPr>
          <p:cNvPr id="9" name="圓角矩形 8"/>
          <p:cNvSpPr/>
          <p:nvPr/>
        </p:nvSpPr>
        <p:spPr>
          <a:xfrm>
            <a:off x="8706252" y="3497791"/>
            <a:ext cx="3047597" cy="104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循跡感測器 *</a:t>
            </a:r>
            <a:r>
              <a:rPr lang="en-US" altLang="zh-TW" sz="2800" b="1" dirty="0"/>
              <a:t>5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75mW/5V/15mA</a:t>
            </a:r>
            <a:endParaRPr lang="en-NZ" sz="2000" b="1" dirty="0">
              <a:solidFill>
                <a:srgbClr val="C0000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06253" y="5091533"/>
            <a:ext cx="3047596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RFID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86mW/3.3V/26mA</a:t>
            </a:r>
            <a:endParaRPr lang="en-NZ" sz="2400" b="1" dirty="0">
              <a:solidFill>
                <a:srgbClr val="C00000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8823601" y="7137938"/>
            <a:ext cx="2930248" cy="1053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/>
              <a:t>馬達 *</a:t>
            </a:r>
            <a:r>
              <a:rPr lang="en-US" altLang="zh-TW" sz="2800" b="1" dirty="0"/>
              <a:t>2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1.32W/6V/220mA</a:t>
            </a:r>
            <a:endParaRPr lang="en-NZ" sz="2400" b="1" dirty="0">
              <a:solidFill>
                <a:srgbClr val="C0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3129641" y="3497791"/>
            <a:ext cx="1000125" cy="3028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2800" b="1" dirty="0"/>
              <a:t>功率控制模組</a:t>
            </a:r>
            <a:endParaRPr lang="en-NZ" sz="2800" b="1" dirty="0"/>
          </a:p>
        </p:txBody>
      </p:sp>
      <p:sp>
        <p:nvSpPr>
          <p:cNvPr id="13" name="圓角矩形 12"/>
          <p:cNvSpPr/>
          <p:nvPr/>
        </p:nvSpPr>
        <p:spPr>
          <a:xfrm>
            <a:off x="6932303" y="3675791"/>
            <a:ext cx="1041400" cy="2672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2800" b="1" dirty="0"/>
              <a:t>擴充板</a:t>
            </a:r>
            <a:endParaRPr lang="en-NZ" sz="2800" b="1" dirty="0"/>
          </a:p>
        </p:txBody>
      </p:sp>
      <p:cxnSp>
        <p:nvCxnSpPr>
          <p:cNvPr id="15" name="直線接點 14"/>
          <p:cNvCxnSpPr>
            <a:stCxn id="5" idx="3"/>
            <a:endCxn id="12" idx="1"/>
          </p:cNvCxnSpPr>
          <p:nvPr/>
        </p:nvCxnSpPr>
        <p:spPr>
          <a:xfrm>
            <a:off x="2728497" y="5012266"/>
            <a:ext cx="401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2" idx="3"/>
            <a:endCxn id="6" idx="1"/>
          </p:cNvCxnSpPr>
          <p:nvPr/>
        </p:nvCxnSpPr>
        <p:spPr>
          <a:xfrm>
            <a:off x="4129766" y="5012266"/>
            <a:ext cx="5914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6" idx="3"/>
          </p:cNvCxnSpPr>
          <p:nvPr/>
        </p:nvCxnSpPr>
        <p:spPr>
          <a:xfrm>
            <a:off x="6761403" y="5012267"/>
            <a:ext cx="17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13" idx="0"/>
            <a:endCxn id="7" idx="1"/>
          </p:cNvCxnSpPr>
          <p:nvPr/>
        </p:nvCxnSpPr>
        <p:spPr>
          <a:xfrm rot="5400000" flipH="1" flipV="1">
            <a:off x="7432344" y="2401884"/>
            <a:ext cx="1294567" cy="12532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3" idx="3"/>
            <a:endCxn id="9" idx="1"/>
          </p:cNvCxnSpPr>
          <p:nvPr/>
        </p:nvCxnSpPr>
        <p:spPr>
          <a:xfrm flipV="1">
            <a:off x="7973703" y="4021666"/>
            <a:ext cx="732549" cy="990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13" idx="3"/>
            <a:endCxn id="10" idx="1"/>
          </p:cNvCxnSpPr>
          <p:nvPr/>
        </p:nvCxnSpPr>
        <p:spPr>
          <a:xfrm>
            <a:off x="7973703" y="5012267"/>
            <a:ext cx="732550" cy="5936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3" idx="2"/>
            <a:endCxn id="8" idx="1"/>
          </p:cNvCxnSpPr>
          <p:nvPr/>
        </p:nvCxnSpPr>
        <p:spPr>
          <a:xfrm rot="16200000" flipH="1">
            <a:off x="7013279" y="6788466"/>
            <a:ext cx="1315975" cy="4365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8" idx="3"/>
            <a:endCxn id="11" idx="1"/>
          </p:cNvCxnSpPr>
          <p:nvPr/>
        </p:nvCxnSpPr>
        <p:spPr>
          <a:xfrm>
            <a:off x="8702329" y="7664717"/>
            <a:ext cx="12127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1021884" y="7685154"/>
            <a:ext cx="5824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FF0000"/>
                </a:solidFill>
              </a:rPr>
              <a:t>功率皆以最大功耗計算</a:t>
            </a:r>
            <a:endParaRPr lang="en-NZ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3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創意教案">
      <a:majorFont>
        <a:latin typeface="Noto Sans CJK TC Medium"/>
        <a:ea typeface="Noto Sans CJK TC Medium"/>
        <a:cs typeface=""/>
      </a:majorFont>
      <a:minorFont>
        <a:latin typeface="Noto Sans CJK TC Regular"/>
        <a:ea typeface="Noto Sans CJK TC Regular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1333</Words>
  <Application>Microsoft Office PowerPoint</Application>
  <PresentationFormat>自訂</PresentationFormat>
  <Paragraphs>347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Noto Sans CJK TC Medium</vt:lpstr>
      <vt:lpstr>Noto Sans CJK TC Regular</vt:lpstr>
      <vt:lpstr>PingFang SC</vt:lpstr>
      <vt:lpstr>新細明體</vt:lpstr>
      <vt:lpstr>蘋果儷中黑</vt:lpstr>
      <vt:lpstr>Arial</vt:lpstr>
      <vt:lpstr>Calibri</vt:lpstr>
      <vt:lpstr>Cambria Math</vt:lpstr>
      <vt:lpstr>Wingdings</vt:lpstr>
      <vt:lpstr>Office 佈景主題</vt:lpstr>
      <vt:lpstr>Week6 尋寶自走車</vt:lpstr>
      <vt:lpstr>本週目標</vt:lpstr>
      <vt:lpstr>本日進度</vt:lpstr>
      <vt:lpstr>尋寶自走車</vt:lpstr>
      <vt:lpstr>時間表</vt:lpstr>
      <vt:lpstr>介紹</vt:lpstr>
      <vt:lpstr>Demo</vt:lpstr>
      <vt:lpstr>元件規格</vt:lpstr>
      <vt:lpstr>尋寶車系統</vt:lpstr>
      <vt:lpstr>會用到的技術</vt:lpstr>
      <vt:lpstr>Map Dimensions</vt:lpstr>
      <vt:lpstr>地圖規格</vt:lpstr>
      <vt:lpstr>測資</vt:lpstr>
      <vt:lpstr>寶藏 Treasure</vt:lpstr>
      <vt:lpstr>GAME # 1 規則說明</vt:lpstr>
      <vt:lpstr>GAME # 2 規則說明</vt:lpstr>
      <vt:lpstr>排名</vt:lpstr>
      <vt:lpstr>報告</vt:lpstr>
      <vt:lpstr>線上筆記本 - HackMD</vt:lpstr>
      <vt:lpstr>線上筆記本</vt:lpstr>
      <vt:lpstr>尋寶自走車</vt:lpstr>
      <vt:lpstr>自走尋寶 – 整合兩系統</vt:lpstr>
      <vt:lpstr>順序功能流程圖範例</vt:lpstr>
      <vt:lpstr>Arduino順序功能流程圖</vt:lpstr>
      <vt:lpstr>Python順序功能流程圖</vt:lpstr>
      <vt:lpstr>進度規劃－甘特圖</vt:lpstr>
      <vt:lpstr>進度規劃－簡單範例</vt:lpstr>
      <vt:lpstr>遇到 Bug 怎麼辦</vt:lpstr>
      <vt:lpstr>PowerPoint 簡報</vt:lpstr>
      <vt:lpstr>聯絡資料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界宇 陳</dc:creator>
  <cp:lastModifiedBy>界宇 陳</cp:lastModifiedBy>
  <cp:revision>76</cp:revision>
  <dcterms:created xsi:type="dcterms:W3CDTF">2019-01-09T05:37:18Z</dcterms:created>
  <dcterms:modified xsi:type="dcterms:W3CDTF">2019-01-23T07:39:23Z</dcterms:modified>
</cp:coreProperties>
</file>