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1" r:id="rId4"/>
    <p:sldId id="268" r:id="rId5"/>
    <p:sldId id="267" r:id="rId6"/>
    <p:sldId id="257" r:id="rId7"/>
    <p:sldId id="258" r:id="rId8"/>
    <p:sldId id="259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61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9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98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99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19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3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8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7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35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2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9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0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3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391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87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560E-504E-B144-8605-EA281979FD67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CD30FE-19D6-DD40-A5CE-CF97C8497AF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09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F617C-69EC-CE48-BBD5-4022D33AC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EFE0C-9EA8-D84B-A5C3-D885849BD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1479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TW" altLang="en-US" sz="3200" b="1" dirty="0">
                <a:solidFill>
                  <a:schemeClr val="tx1"/>
                </a:solidFill>
              </a:rPr>
              <a:t>網路多媒體實驗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7EC87A-C787-174E-AA76-7F93796324EE}"/>
              </a:ext>
            </a:extLst>
          </p:cNvPr>
          <p:cNvSpPr txBox="1"/>
          <p:nvPr/>
        </p:nvSpPr>
        <p:spPr>
          <a:xfrm>
            <a:off x="572822" y="5174930"/>
            <a:ext cx="4817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</a:p>
          <a:p>
            <a:endParaRPr kumimoji="1"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endParaRPr kumimoji="1"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4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5415" y="2404534"/>
            <a:ext cx="8379070" cy="1646302"/>
          </a:xfrm>
        </p:spPr>
        <p:txBody>
          <a:bodyPr/>
          <a:lstStyle/>
          <a:p>
            <a:r>
              <a:rPr lang="en-US" altLang="zh-TW" dirty="0"/>
              <a:t>Thanks for your listening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1387188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9" y="4190953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1387188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1" y="4190953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1387188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10" y="4190953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1387188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69" y="419095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Accuracy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1346387"/>
            <a:ext cx="2520000" cy="2520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68" y="4109722"/>
            <a:ext cx="2520000" cy="25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1346387"/>
            <a:ext cx="2520000" cy="25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0" y="4109722"/>
            <a:ext cx="2520000" cy="25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1346387"/>
            <a:ext cx="2520000" cy="25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4" y="4109722"/>
            <a:ext cx="2520000" cy="25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346387"/>
            <a:ext cx="2520000" cy="25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109722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5664"/>
              </p:ext>
            </p:extLst>
          </p:nvPr>
        </p:nvGraphicFramePr>
        <p:xfrm>
          <a:off x="263770" y="4815866"/>
          <a:ext cx="11482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78">
                  <a:extLst>
                    <a:ext uri="{9D8B030D-6E8A-4147-A177-3AD203B41FA5}">
                      <a16:colId xmlns:a16="http://schemas.microsoft.com/office/drawing/2014/main" val="2407410849"/>
                    </a:ext>
                  </a:extLst>
                </a:gridCol>
                <a:gridCol w="994322">
                  <a:extLst>
                    <a:ext uri="{9D8B030D-6E8A-4147-A177-3AD203B41FA5}">
                      <a16:colId xmlns:a16="http://schemas.microsoft.com/office/drawing/2014/main" val="3693949230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24387566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992120634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867942492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52384759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03280825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531103223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4182859306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2484112645"/>
                    </a:ext>
                  </a:extLst>
                </a:gridCol>
                <a:gridCol w="1004128">
                  <a:extLst>
                    <a:ext uri="{9D8B030D-6E8A-4147-A177-3AD203B41FA5}">
                      <a16:colId xmlns:a16="http://schemas.microsoft.com/office/drawing/2014/main" val="178854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classes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9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probability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0.005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21996"/>
                  </a:ext>
                </a:extLst>
              </a:tr>
            </a:tbl>
          </a:graphicData>
        </a:graphic>
      </p:graphicFrame>
      <p:pic>
        <p:nvPicPr>
          <p:cNvPr id="5" name="圖片 4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60717" b="49523"/>
          <a:stretch/>
        </p:blipFill>
        <p:spPr>
          <a:xfrm>
            <a:off x="4593979" y="1561374"/>
            <a:ext cx="2413489" cy="23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0CAAF-2FB9-F04B-A558-E96B5BD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Datasets</a:t>
            </a:r>
            <a:endParaRPr kumimoji="1"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A4407-97BB-2041-918D-F8E5C8B4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MNIST </a:t>
            </a:r>
            <a:r>
              <a:rPr kumimoji="1" lang="zh-CN" altLang="en-US" dirty="0"/>
              <a:t>資料集</a:t>
            </a:r>
            <a:endParaRPr kumimoji="1" lang="zh-TW" altLang="en-US" dirty="0"/>
          </a:p>
        </p:txBody>
      </p:sp>
      <p:pic>
        <p:nvPicPr>
          <p:cNvPr id="4" name="圖片 3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2AB0F37F-A7BB-F54F-95E9-A45542EC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84574"/>
            <a:ext cx="9310170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CN" altLang="en-US" dirty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實作論文</a:t>
            </a:r>
            <a:r>
              <a:rPr kumimoji="1" lang="en-US" altLang="zh-CN" dirty="0"/>
              <a:t> ”Stealing Machine Learning Models via Prediction APIs”</a:t>
            </a:r>
            <a:r>
              <a:rPr kumimoji="1" lang="zh-TW" altLang="en-US" dirty="0"/>
              <a:t> </a:t>
            </a:r>
            <a:r>
              <a:rPr kumimoji="1" lang="en-US" altLang="zh-TW" dirty="0"/>
              <a:t>neural network </a:t>
            </a:r>
            <a:r>
              <a:rPr kumimoji="1" lang="zh-TW" altLang="en-US" dirty="0"/>
              <a:t>的方</a:t>
            </a:r>
            <a:r>
              <a:rPr kumimoji="1" lang="zh-CN" altLang="en-US" dirty="0"/>
              <a:t>法，偷取</a:t>
            </a:r>
            <a:r>
              <a:rPr kumimoji="1" lang="en-US" altLang="zh-CN" dirty="0"/>
              <a:t>ML model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zh-CN" altLang="en-US" dirty="0"/>
              <a:t>利用</a:t>
            </a:r>
            <a:r>
              <a:rPr kumimoji="1" lang="en-US" altLang="zh-CN" dirty="0"/>
              <a:t> neural network </a:t>
            </a:r>
            <a:r>
              <a:rPr kumimoji="1" lang="zh-CN" altLang="en-US" dirty="0"/>
              <a:t>的方式實際嘗試偷取各種不同</a:t>
            </a:r>
            <a:r>
              <a:rPr kumimoji="1" lang="en-US" altLang="zh-CN" dirty="0"/>
              <a:t>Model</a:t>
            </a:r>
          </a:p>
          <a:p>
            <a:pPr marL="514350" indent="-514350">
              <a:buFont typeface="+mj-lt"/>
              <a:buAutoNum type="arabicParenR"/>
            </a:pPr>
            <a:endParaRPr kumimoji="1" lang="en-US" altLang="zh-CN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380462" y="2392990"/>
            <a:ext cx="7443253" cy="3415969"/>
            <a:chOff x="1925609" y="8900808"/>
            <a:chExt cx="7443253" cy="3415969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向下箭號 7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44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2C69C-8FFA-234D-A415-83F0D61E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Target Model</a:t>
            </a:r>
            <a:r>
              <a:rPr kumimoji="1" lang="en-US" altLang="zh-TW" dirty="0"/>
              <a:t> </a:t>
            </a:r>
            <a:r>
              <a:rPr kumimoji="1" lang="zh-CN" altLang="en-US" dirty="0"/>
              <a:t>建立</a:t>
            </a:r>
            <a:endParaRPr kumimoji="1"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B1CB48D-241A-8746-A1CD-6D50ABC91831}"/>
              </a:ext>
            </a:extLst>
          </p:cNvPr>
          <p:cNvGrpSpPr/>
          <p:nvPr/>
        </p:nvGrpSpPr>
        <p:grpSpPr>
          <a:xfrm>
            <a:off x="1850212" y="1496766"/>
            <a:ext cx="7043531" cy="5041615"/>
            <a:chOff x="1166818" y="23117199"/>
            <a:chExt cx="9005602" cy="6446026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6EFE932B-7E2F-4A41-A4CF-FBEA616F7E70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3AC1B7FD-69C6-D242-B31F-1320E7A6E9EF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46EF18D9-DA05-E749-8105-63B086BC8915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3F750B36-09E1-EE48-8BAD-5DF33F4ADA61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2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FF6642C3-CED9-B64A-A5C0-AB52FE56F8C5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2" name="向下箭號 41">
              <a:extLst>
                <a:ext uri="{FF2B5EF4-FFF2-40B4-BE49-F238E27FC236}">
                  <a16:creationId xmlns:a16="http://schemas.microsoft.com/office/drawing/2014/main" id="{DF00D12E-DA63-9149-94E2-F46F94510EF5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8EB2BAD-F5AB-514E-97F1-7371CDD062BA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4B37D24A-2200-6B4C-8E7E-01FEA2BB9BD5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1F15EB0C-D237-B541-9931-20F9565B0465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00C888CB-9B4C-9148-A12A-866DA54E579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1E596479-5345-1542-8B6D-7F083E842795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24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8" name="向下箭號 47">
            <a:extLst>
              <a:ext uri="{FF2B5EF4-FFF2-40B4-BE49-F238E27FC236}">
                <a16:creationId xmlns:a16="http://schemas.microsoft.com/office/drawing/2014/main" id="{FD552717-ECD0-5041-B824-74FF98EA8F5F}"/>
              </a:ext>
            </a:extLst>
          </p:cNvPr>
          <p:cNvSpPr/>
          <p:nvPr/>
        </p:nvSpPr>
        <p:spPr>
          <a:xfrm>
            <a:off x="6385679" y="4456999"/>
            <a:ext cx="1046571" cy="374724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0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4A7B9-4006-7542-B1E5-697486C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u="sng" dirty="0"/>
              <a:t>Copy Model</a:t>
            </a:r>
            <a:r>
              <a:rPr kumimoji="1" lang="en-US" altLang="zh-TW" dirty="0"/>
              <a:t> </a:t>
            </a:r>
            <a:r>
              <a:rPr kumimoji="1" lang="zh-TW" altLang="en-US" dirty="0"/>
              <a:t> </a:t>
            </a:r>
            <a:r>
              <a:rPr kumimoji="1" lang="en-US" altLang="zh-TW" dirty="0"/>
              <a:t>VS  </a:t>
            </a:r>
            <a:r>
              <a:rPr kumimoji="1" lang="en-US" altLang="zh-TW" b="1" u="sng" dirty="0"/>
              <a:t>Control Model</a:t>
            </a:r>
            <a:endParaRPr kumimoji="1" lang="zh-TW" altLang="en-US" b="1" u="sng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729725" y="1327518"/>
            <a:ext cx="7271774" cy="5356697"/>
            <a:chOff x="12180790" y="11328000"/>
            <a:chExt cx="8684076" cy="7806187"/>
          </a:xfrm>
        </p:grpSpPr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458582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 smtClean="0"/>
                <a:t>X_training_data</a:t>
              </a:r>
              <a:r>
                <a:rPr kumimoji="1" lang="en-US" altLang="zh-CN" sz="2800" dirty="0" smtClean="0"/>
                <a:t> 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2916632" y="14624456"/>
              <a:ext cx="7026970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43" name="向下箭號 4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4" name="向下箭號 4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6" name="向下箭號 4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7" name="向下箭號 4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0" name="向下箭號 4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1" name="向下箭號 5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3" name="向下箭號 5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4" name="向下箭號 5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55" name="圓角矩形 5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0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6EF75-9FE7-4349-B9EB-55747C4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u="sng" dirty="0"/>
              <a:t>Training of Control / Copy Model</a:t>
            </a:r>
            <a:endParaRPr kumimoji="1" lang="zh-TW" altLang="en-US" b="1" u="sng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8E1930C-31DB-E641-A6EF-44B400BE8157}"/>
              </a:ext>
            </a:extLst>
          </p:cNvPr>
          <p:cNvGrpSpPr/>
          <p:nvPr/>
        </p:nvGrpSpPr>
        <p:grpSpPr>
          <a:xfrm>
            <a:off x="1346715" y="1580615"/>
            <a:ext cx="7785410" cy="5088287"/>
            <a:chOff x="14526124" y="7242222"/>
            <a:chExt cx="8387863" cy="6468724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D4E6AAC9-3F41-BA48-8C90-C60C7EE1E8D8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Training Data</a:t>
              </a:r>
            </a:p>
            <a:p>
              <a:pPr algn="ctr"/>
              <a:r>
                <a:rPr lang="en-US" altLang="zh-TW" sz="1400" dirty="0"/>
                <a:t>Size : 500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1000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3000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5000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7000</a:t>
              </a:r>
              <a:r>
                <a:rPr lang="zh-TW" altLang="en-US" sz="1400" dirty="0"/>
                <a:t>、</a:t>
              </a:r>
              <a:r>
                <a:rPr lang="en-US" altLang="zh-TW" sz="1400" dirty="0"/>
                <a:t>9000</a:t>
              </a:r>
              <a:endParaRPr lang="zh-TW" altLang="en-US" sz="1400" dirty="0"/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CA964489-0CA7-394C-A4A9-3106B428EFA2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2322FF-B6DF-C040-8E73-EA3BE5BE5EF9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784x100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8DD6F7-CF72-6843-A760-D1D647859496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52F3D75-C788-154B-AD8B-CDADD538C81A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Fully-Connected</a:t>
                </a:r>
                <a:r>
                  <a:rPr lang="zh-TW" altLang="en-US" sz="1600" dirty="0"/>
                  <a:t>（</a:t>
                </a:r>
                <a:r>
                  <a:rPr lang="en-US" altLang="zh-TW" sz="1600" dirty="0"/>
                  <a:t>100x10</a:t>
                </a:r>
                <a:r>
                  <a:rPr lang="zh-TW" altLang="en-US" sz="1600" dirty="0"/>
                  <a:t>）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26C3C14-8E89-3C49-8A4C-6CDFFAF7867B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2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A21B3BD-68EE-B444-BBB4-8B30584D55C3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ReLU</a:t>
                </a:r>
                <a:endParaRPr lang="zh-TW" altLang="en-US" sz="16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FD80DF3-DED6-324F-BC2E-7394472AEEE1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Softmax</a:t>
                </a:r>
                <a:endParaRPr lang="zh-TW" altLang="en-US" sz="1600" dirty="0"/>
              </a:p>
            </p:txBody>
          </p:sp>
          <p:sp>
            <p:nvSpPr>
              <p:cNvPr id="49" name="向下箭號 48">
                <a:extLst>
                  <a:ext uri="{FF2B5EF4-FFF2-40B4-BE49-F238E27FC236}">
                    <a16:creationId xmlns:a16="http://schemas.microsoft.com/office/drawing/2014/main" id="{4F9B52FC-1FD3-B14F-8D9E-6B44AC06279E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0" name="向下箭號 49">
                <a:extLst>
                  <a:ext uri="{FF2B5EF4-FFF2-40B4-BE49-F238E27FC236}">
                    <a16:creationId xmlns:a16="http://schemas.microsoft.com/office/drawing/2014/main" id="{95407A70-6B12-0148-87B7-95748D4142D1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1" name="向下箭號 50">
                <a:extLst>
                  <a:ext uri="{FF2B5EF4-FFF2-40B4-BE49-F238E27FC236}">
                    <a16:creationId xmlns:a16="http://schemas.microsoft.com/office/drawing/2014/main" id="{5479FBE8-6C0D-5944-9068-4CBDC7508F84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2" name="向下箭號 51">
                <a:extLst>
                  <a:ext uri="{FF2B5EF4-FFF2-40B4-BE49-F238E27FC236}">
                    <a16:creationId xmlns:a16="http://schemas.microsoft.com/office/drawing/2014/main" id="{604AC496-8FCD-3D4F-A21E-1FA318DC01D4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53" name="框架 52">
                <a:extLst>
                  <a:ext uri="{FF2B5EF4-FFF2-40B4-BE49-F238E27FC236}">
                    <a16:creationId xmlns:a16="http://schemas.microsoft.com/office/drawing/2014/main" id="{3F3D57EF-DE45-114D-BE51-99FDF0EABE93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80145FD-EA6C-3A47-8D08-A90125261B49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043810" cy="469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/>
                  <a:t>Model</a:t>
                </a:r>
                <a:endParaRPr lang="zh-TW" altLang="en-US" sz="1200" b="1" dirty="0"/>
              </a:p>
            </p:txBody>
          </p:sp>
          <p:sp>
            <p:nvSpPr>
              <p:cNvPr id="55" name="向下箭號 54">
                <a:extLst>
                  <a:ext uri="{FF2B5EF4-FFF2-40B4-BE49-F238E27FC236}">
                    <a16:creationId xmlns:a16="http://schemas.microsoft.com/office/drawing/2014/main" id="{D4EA260D-7E53-9A4C-8C96-AFB329615A7F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</p:grpSp>
        <p:sp>
          <p:nvSpPr>
            <p:cNvPr id="33" name="向下箭號 32">
              <a:extLst>
                <a:ext uri="{FF2B5EF4-FFF2-40B4-BE49-F238E27FC236}">
                  <a16:creationId xmlns:a16="http://schemas.microsoft.com/office/drawing/2014/main" id="{3D98B88D-6455-8D41-BE80-2EE755570850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932BE677-F06E-024B-956C-E6E5751C7336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Control Model :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label from target model</a:t>
              </a:r>
            </a:p>
            <a:p>
              <a:pPr algn="ctr"/>
              <a:r>
                <a:rPr lang="en-US" altLang="zh-TW" sz="1600" dirty="0"/>
                <a:t>Copy Model : probability of each data given by target model</a:t>
              </a:r>
              <a:endParaRPr lang="zh-TW" altLang="en-US" sz="16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A0FAE4-2B74-D14A-BE5C-6712C5C04FEA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Loss function</a:t>
              </a:r>
            </a:p>
            <a:p>
              <a:pPr algn="ctr"/>
              <a:r>
                <a:rPr lang="en-US" altLang="zh-TW" sz="1400" dirty="0"/>
                <a:t>Control Model : </a:t>
              </a:r>
              <a:r>
                <a:rPr lang="en-US" altLang="zh-TW" sz="1400" dirty="0" err="1"/>
                <a:t>CorssEntropy</a:t>
              </a:r>
              <a:endParaRPr lang="en-US" altLang="zh-TW" sz="1400" dirty="0"/>
            </a:p>
            <a:p>
              <a:pPr algn="ctr"/>
              <a:r>
                <a:rPr lang="en-US" altLang="zh-TW" sz="1400" dirty="0"/>
                <a:t>Copy Model : </a:t>
              </a:r>
              <a:r>
                <a:rPr lang="en-US" altLang="zh-TW" sz="1400" dirty="0" err="1"/>
                <a:t>BCEloss</a:t>
              </a:r>
              <a:endParaRPr lang="zh-TW" altLang="en-US" sz="1400" dirty="0"/>
            </a:p>
          </p:txBody>
        </p:sp>
        <p:sp>
          <p:nvSpPr>
            <p:cNvPr id="36" name="迴轉箭號 35">
              <a:extLst>
                <a:ext uri="{FF2B5EF4-FFF2-40B4-BE49-F238E27FC236}">
                  <a16:creationId xmlns:a16="http://schemas.microsoft.com/office/drawing/2014/main" id="{5A17E872-236C-4F49-8145-726ECC21F2CF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向下箭號 36">
              <a:extLst>
                <a:ext uri="{FF2B5EF4-FFF2-40B4-BE49-F238E27FC236}">
                  <a16:creationId xmlns:a16="http://schemas.microsoft.com/office/drawing/2014/main" id="{573DC790-D8A5-AA48-815A-7EE9550E6EBE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2254A5-ECBC-284D-85DA-5F30227133E5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Optimizer</a:t>
              </a:r>
            </a:p>
            <a:p>
              <a:pPr algn="ctr"/>
              <a:r>
                <a:rPr lang="en-US" altLang="zh-TW" sz="1400" dirty="0"/>
                <a:t>Adam</a:t>
              </a:r>
            </a:p>
            <a:p>
              <a:pPr algn="ctr"/>
              <a:r>
                <a:rPr lang="en-US" altLang="zh-TW" sz="1400" dirty="0"/>
                <a:t>Learning rate : 1e-5, 5e-5, 1e-4</a:t>
              </a:r>
              <a:endParaRPr lang="zh-TW" altLang="en-US" sz="1400" dirty="0"/>
            </a:p>
          </p:txBody>
        </p:sp>
        <p:sp>
          <p:nvSpPr>
            <p:cNvPr id="39" name="向下箭號 38">
              <a:extLst>
                <a:ext uri="{FF2B5EF4-FFF2-40B4-BE49-F238E27FC236}">
                  <a16:creationId xmlns:a16="http://schemas.microsoft.com/office/drawing/2014/main" id="{4B36377F-31D8-AF4E-9A4F-716091FD7510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512BD009-47CC-4E47-8026-C318D0EE3689}"/>
                </a:ext>
              </a:extLst>
            </p:cNvPr>
            <p:cNvSpPr txBox="1"/>
            <p:nvPr/>
          </p:nvSpPr>
          <p:spPr>
            <a:xfrm>
              <a:off x="21528100" y="9854627"/>
              <a:ext cx="815565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Loss</a:t>
              </a:r>
              <a:endParaRPr lang="zh-TW" altLang="en-US" sz="1200" b="1" dirty="0"/>
            </a:p>
          </p:txBody>
        </p:sp>
        <p:sp>
          <p:nvSpPr>
            <p:cNvPr id="41" name="向下箭號 40">
              <a:extLst>
                <a:ext uri="{FF2B5EF4-FFF2-40B4-BE49-F238E27FC236}">
                  <a16:creationId xmlns:a16="http://schemas.microsoft.com/office/drawing/2014/main" id="{3952BE53-CA71-8D4E-A245-EA9896BEFB7B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56E359E-C829-934E-97B3-2DEE138551DC}"/>
                </a:ext>
              </a:extLst>
            </p:cNvPr>
            <p:cNvSpPr txBox="1"/>
            <p:nvPr/>
          </p:nvSpPr>
          <p:spPr>
            <a:xfrm>
              <a:off x="18102279" y="9396702"/>
              <a:ext cx="1871194" cy="82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Back </a:t>
              </a:r>
            </a:p>
            <a:p>
              <a:pPr algn="ctr"/>
              <a:r>
                <a:rPr lang="en-US" altLang="zh-TW" b="1" dirty="0"/>
                <a:t>propagation</a:t>
              </a:r>
              <a:endParaRPr lang="zh-TW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33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4166-3935-214F-9D73-CE20180B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0" y="1341316"/>
            <a:ext cx="5283679" cy="52836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2" y="1341316"/>
            <a:ext cx="5283679" cy="52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94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{87D45A97-FBFE-4C4E-9B2E-CB72DA66725B}tf10001060</Template>
  <TotalTime>421</TotalTime>
  <Words>251</Words>
  <Application>Microsoft Office PowerPoint</Application>
  <PresentationFormat>寬螢幕</PresentationFormat>
  <Paragraphs>94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华文新魏</vt:lpstr>
      <vt:lpstr>微軟正黑體</vt:lpstr>
      <vt:lpstr>微軟正黑體</vt:lpstr>
      <vt:lpstr>Arial</vt:lpstr>
      <vt:lpstr>Trebuchet MS</vt:lpstr>
      <vt:lpstr>Wingdings 3</vt:lpstr>
      <vt:lpstr>多面向</vt:lpstr>
      <vt:lpstr>利用model output 偷取  Machine Learning-as-a-Service 平台 model</vt:lpstr>
      <vt:lpstr>Motivation</vt:lpstr>
      <vt:lpstr>Datasets</vt:lpstr>
      <vt:lpstr>實驗目的</vt:lpstr>
      <vt:lpstr>實驗步驟</vt:lpstr>
      <vt:lpstr>Target Model 建立</vt:lpstr>
      <vt:lpstr>Copy Model  VS  Control Model</vt:lpstr>
      <vt:lpstr>Training of Control / Copy Model</vt:lpstr>
      <vt:lpstr>Conclusion</vt:lpstr>
      <vt:lpstr>Thanks for your listening</vt:lpstr>
      <vt:lpstr>Training accuracy</vt:lpstr>
      <vt:lpstr>Testing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37</cp:revision>
  <dcterms:created xsi:type="dcterms:W3CDTF">2019-01-12T18:16:07Z</dcterms:created>
  <dcterms:modified xsi:type="dcterms:W3CDTF">2019-01-13T10:02:29Z</dcterms:modified>
</cp:coreProperties>
</file>