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1" r:id="rId4"/>
    <p:sldId id="268" r:id="rId5"/>
    <p:sldId id="267" r:id="rId6"/>
    <p:sldId id="257" r:id="rId7"/>
    <p:sldId id="258" r:id="rId8"/>
    <p:sldId id="259" r:id="rId9"/>
    <p:sldId id="260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46"/>
  </p:normalViewPr>
  <p:slideViewPr>
    <p:cSldViewPr snapToGrid="0" snapToObjects="1">
      <p:cViewPr varScale="1">
        <p:scale>
          <a:sx n="87" d="100"/>
          <a:sy n="87" d="100"/>
        </p:scale>
        <p:origin x="6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177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611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99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0981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995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319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038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18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773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235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21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92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708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53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391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687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09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F617C-69EC-CE48-BBD5-4022D33AC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 output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偷取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b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Learning-as-a-Service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平台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7EFE0C-9EA8-D84B-A5C3-D885849BD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31479"/>
            <a:ext cx="7766936" cy="1096899"/>
          </a:xfrm>
        </p:spPr>
        <p:txBody>
          <a:bodyPr>
            <a:normAutofit/>
          </a:bodyPr>
          <a:lstStyle/>
          <a:p>
            <a:r>
              <a:rPr kumimoji="1" lang="zh-TW" altLang="en-US" sz="3200" b="1" dirty="0">
                <a:solidFill>
                  <a:schemeClr val="tx1"/>
                </a:solidFill>
              </a:rPr>
              <a:t>網路多媒體實驗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7EC87A-C787-174E-AA76-7F93796324EE}"/>
              </a:ext>
            </a:extLst>
          </p:cNvPr>
          <p:cNvSpPr txBox="1"/>
          <p:nvPr/>
        </p:nvSpPr>
        <p:spPr>
          <a:xfrm>
            <a:off x="572822" y="5174930"/>
            <a:ext cx="4817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組員：林承德、趙冠豪、李</a:t>
            </a:r>
            <a:r>
              <a:rPr kumimoji="1"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羚毓</a:t>
            </a:r>
            <a:r>
              <a:rPr kumimoji="1"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</a:p>
          <a:p>
            <a:endParaRPr kumimoji="1"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指導助教：曾煒傑</a:t>
            </a:r>
            <a:endParaRPr kumimoji="1"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指導老師：林宗男教授</a:t>
            </a:r>
            <a:endParaRPr kumimoji="1" lang="zh-TW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449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25415" y="2404534"/>
            <a:ext cx="8379070" cy="1646302"/>
          </a:xfrm>
        </p:spPr>
        <p:txBody>
          <a:bodyPr/>
          <a:lstStyle/>
          <a:p>
            <a:r>
              <a:rPr lang="en-US" altLang="zh-TW" dirty="0"/>
              <a:t>Thanks for your listening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6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accuracy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89" y="1387188"/>
            <a:ext cx="2520000" cy="2520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89" y="4190953"/>
            <a:ext cx="2520000" cy="252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1" y="1387188"/>
            <a:ext cx="2520000" cy="252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1" y="4190953"/>
            <a:ext cx="2520000" cy="25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10" y="1387188"/>
            <a:ext cx="2520000" cy="252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10" y="4190953"/>
            <a:ext cx="2520000" cy="252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69" y="1387188"/>
            <a:ext cx="2520000" cy="252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69" y="419095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3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Accuracy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68" y="1346387"/>
            <a:ext cx="2520000" cy="2520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68" y="4109722"/>
            <a:ext cx="2520000" cy="252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0" y="1346387"/>
            <a:ext cx="2520000" cy="252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0" y="4109722"/>
            <a:ext cx="2520000" cy="25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34" y="1346387"/>
            <a:ext cx="2520000" cy="252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34" y="4109722"/>
            <a:ext cx="2520000" cy="252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1346387"/>
            <a:ext cx="2520000" cy="252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4109722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945664"/>
              </p:ext>
            </p:extLst>
          </p:nvPr>
        </p:nvGraphicFramePr>
        <p:xfrm>
          <a:off x="263770" y="4815866"/>
          <a:ext cx="1148275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278">
                  <a:extLst>
                    <a:ext uri="{9D8B030D-6E8A-4147-A177-3AD203B41FA5}">
                      <a16:colId xmlns:a16="http://schemas.microsoft.com/office/drawing/2014/main" val="2407410849"/>
                    </a:ext>
                  </a:extLst>
                </a:gridCol>
                <a:gridCol w="994322">
                  <a:extLst>
                    <a:ext uri="{9D8B030D-6E8A-4147-A177-3AD203B41FA5}">
                      <a16:colId xmlns:a16="http://schemas.microsoft.com/office/drawing/2014/main" val="3693949230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4243875662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2992120634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867942492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2452384759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032808255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531103223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4182859306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2484112645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788546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classes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9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label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38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probability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0.16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321996"/>
                  </a:ext>
                </a:extLst>
              </a:tr>
            </a:tbl>
          </a:graphicData>
        </a:graphic>
      </p:graphicFrame>
      <p:pic>
        <p:nvPicPr>
          <p:cNvPr id="5" name="圖片 4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2AB0F37F-A7BB-F54F-95E9-A45542ECC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7" r="60717" b="49523"/>
          <a:stretch/>
        </p:blipFill>
        <p:spPr>
          <a:xfrm>
            <a:off x="4593979" y="1561374"/>
            <a:ext cx="2413489" cy="23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8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0CAAF-2FB9-F04B-A558-E96B5BD1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Datasets</a:t>
            </a:r>
            <a:endParaRPr kumimoji="1"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A4407-97BB-2041-918D-F8E5C8B4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MNIST </a:t>
            </a:r>
            <a:r>
              <a:rPr kumimoji="1" lang="zh-CN" altLang="en-US" dirty="0"/>
              <a:t>資料集</a:t>
            </a:r>
            <a:endParaRPr kumimoji="1" lang="zh-TW" altLang="en-US" dirty="0"/>
          </a:p>
        </p:txBody>
      </p:sp>
      <p:pic>
        <p:nvPicPr>
          <p:cNvPr id="4" name="圖片 3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2AB0F37F-A7BB-F54F-95E9-A45542EC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84574"/>
            <a:ext cx="9310170" cy="32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7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zh-CN" altLang="en-US" dirty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實作論文</a:t>
            </a:r>
            <a:r>
              <a:rPr kumimoji="1" lang="en-US" altLang="zh-CN" dirty="0"/>
              <a:t> ”Stealing Machine Learning Models via Prediction APIs”</a:t>
            </a:r>
            <a:r>
              <a:rPr kumimoji="1" lang="zh-TW" altLang="en-US" dirty="0"/>
              <a:t> </a:t>
            </a:r>
            <a:r>
              <a:rPr kumimoji="1" lang="en-US" altLang="zh-TW" dirty="0"/>
              <a:t>neural network </a:t>
            </a:r>
            <a:r>
              <a:rPr kumimoji="1" lang="zh-TW" altLang="en-US" dirty="0"/>
              <a:t>的方</a:t>
            </a:r>
            <a:r>
              <a:rPr kumimoji="1" lang="zh-CN" altLang="en-US" dirty="0"/>
              <a:t>法，偷取</a:t>
            </a:r>
            <a:r>
              <a:rPr kumimoji="1" lang="en-US" altLang="zh-CN" dirty="0"/>
              <a:t>ML model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zh-CN" altLang="en-US" dirty="0"/>
              <a:t>利用</a:t>
            </a:r>
            <a:r>
              <a:rPr kumimoji="1" lang="en-US" altLang="zh-CN" dirty="0"/>
              <a:t> neural network </a:t>
            </a:r>
            <a:r>
              <a:rPr kumimoji="1" lang="zh-CN" altLang="en-US" dirty="0"/>
              <a:t>的方式實際嘗試偷取各種不同</a:t>
            </a:r>
            <a:r>
              <a:rPr kumimoji="1" lang="en-US" altLang="zh-CN" dirty="0"/>
              <a:t>Model</a:t>
            </a:r>
          </a:p>
          <a:p>
            <a:pPr marL="514350" indent="-514350">
              <a:buFont typeface="+mj-lt"/>
              <a:buAutoNum type="arabicParenR"/>
            </a:pPr>
            <a:endParaRPr kumimoji="1" lang="en-US" altLang="zh-CN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20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4406E0A-C6FD-8E44-8FB9-A08096962671}"/>
              </a:ext>
            </a:extLst>
          </p:cNvPr>
          <p:cNvGrpSpPr/>
          <p:nvPr/>
        </p:nvGrpSpPr>
        <p:grpSpPr>
          <a:xfrm>
            <a:off x="1380462" y="2392990"/>
            <a:ext cx="7443253" cy="3415969"/>
            <a:chOff x="1925609" y="8900808"/>
            <a:chExt cx="7443253" cy="3415969"/>
          </a:xfrm>
        </p:grpSpPr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1F25F085-0037-674D-8C1B-F2ABBFFA9AFD}"/>
                </a:ext>
              </a:extLst>
            </p:cNvPr>
            <p:cNvSpPr/>
            <p:nvPr/>
          </p:nvSpPr>
          <p:spPr>
            <a:xfrm>
              <a:off x="1925610" y="11378358"/>
              <a:ext cx="7443252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Testing (Evaluate the result)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F2BE0789-921D-1149-B7F6-B152F5DFE6E5}"/>
                </a:ext>
              </a:extLst>
            </p:cNvPr>
            <p:cNvSpPr/>
            <p:nvPr/>
          </p:nvSpPr>
          <p:spPr>
            <a:xfrm>
              <a:off x="1925609" y="8900808"/>
              <a:ext cx="7440821" cy="8154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Choose Target Model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3E680DDA-2DA4-C54F-BF2E-9253F91E9617}"/>
                </a:ext>
              </a:extLst>
            </p:cNvPr>
            <p:cNvSpPr/>
            <p:nvPr/>
          </p:nvSpPr>
          <p:spPr>
            <a:xfrm>
              <a:off x="1925609" y="10074760"/>
              <a:ext cx="7411771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Prediction for Stealing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" name="向下箭號 7">
              <a:extLst>
                <a:ext uri="{FF2B5EF4-FFF2-40B4-BE49-F238E27FC236}">
                  <a16:creationId xmlns:a16="http://schemas.microsoft.com/office/drawing/2014/main" id="{01ED68E8-D0BE-974F-AD9A-03511871526A}"/>
                </a:ext>
              </a:extLst>
            </p:cNvPr>
            <p:cNvSpPr/>
            <p:nvPr/>
          </p:nvSpPr>
          <p:spPr>
            <a:xfrm>
              <a:off x="4956193" y="965942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9" name="向下箭號 8">
              <a:extLst>
                <a:ext uri="{FF2B5EF4-FFF2-40B4-BE49-F238E27FC236}">
                  <a16:creationId xmlns:a16="http://schemas.microsoft.com/office/drawing/2014/main" id="{FA10ECC6-0AB9-8D4F-A70A-141D0AD5CF80}"/>
                </a:ext>
              </a:extLst>
            </p:cNvPr>
            <p:cNvSpPr/>
            <p:nvPr/>
          </p:nvSpPr>
          <p:spPr>
            <a:xfrm>
              <a:off x="4956193" y="10977325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344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2C69C-8FFA-234D-A415-83F0D61E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u="sng" dirty="0"/>
              <a:t>Target Model</a:t>
            </a:r>
            <a:r>
              <a:rPr kumimoji="1" lang="en-US" altLang="zh-TW" dirty="0"/>
              <a:t> </a:t>
            </a:r>
            <a:r>
              <a:rPr kumimoji="1" lang="zh-CN" altLang="en-US" dirty="0"/>
              <a:t>建立</a:t>
            </a:r>
            <a:endParaRPr kumimoji="1" lang="zh-TW" altLang="en-US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5B1CB48D-241A-8746-A1CD-6D50ABC91831}"/>
              </a:ext>
            </a:extLst>
          </p:cNvPr>
          <p:cNvGrpSpPr/>
          <p:nvPr/>
        </p:nvGrpSpPr>
        <p:grpSpPr>
          <a:xfrm>
            <a:off x="1850212" y="1496766"/>
            <a:ext cx="7043531" cy="5041615"/>
            <a:chOff x="1166818" y="23117199"/>
            <a:chExt cx="9005602" cy="6446026"/>
          </a:xfrm>
        </p:grpSpPr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6EFE932B-7E2F-4A41-A4CF-FBEA616F7E70}"/>
                </a:ext>
              </a:extLst>
            </p:cNvPr>
            <p:cNvSpPr/>
            <p:nvPr/>
          </p:nvSpPr>
          <p:spPr>
            <a:xfrm>
              <a:off x="2579727" y="24566910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 Model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3AC1B7FD-69C6-D242-B31F-1320E7A6E9EF}"/>
                </a:ext>
              </a:extLst>
            </p:cNvPr>
            <p:cNvSpPr/>
            <p:nvPr/>
          </p:nvSpPr>
          <p:spPr>
            <a:xfrm>
              <a:off x="2034420" y="25993758"/>
              <a:ext cx="333980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Deepnet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9" name="圓角矩形 38">
              <a:extLst>
                <a:ext uri="{FF2B5EF4-FFF2-40B4-BE49-F238E27FC236}">
                  <a16:creationId xmlns:a16="http://schemas.microsoft.com/office/drawing/2014/main" id="{46EF18D9-DA05-E749-8105-63B086BC8915}"/>
                </a:ext>
              </a:extLst>
            </p:cNvPr>
            <p:cNvSpPr/>
            <p:nvPr/>
          </p:nvSpPr>
          <p:spPr>
            <a:xfrm>
              <a:off x="5962107" y="25978260"/>
              <a:ext cx="3345297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Decision Tree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0" name="圓角矩形 39">
              <a:extLst>
                <a:ext uri="{FF2B5EF4-FFF2-40B4-BE49-F238E27FC236}">
                  <a16:creationId xmlns:a16="http://schemas.microsoft.com/office/drawing/2014/main" id="{3F750B36-09E1-EE48-8BAD-5DF33F4ADA61}"/>
                </a:ext>
              </a:extLst>
            </p:cNvPr>
            <p:cNvSpPr/>
            <p:nvPr/>
          </p:nvSpPr>
          <p:spPr>
            <a:xfrm>
              <a:off x="2573583" y="23117199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Upload data to </a:t>
              </a:r>
              <a:r>
                <a:rPr kumimoji="1" lang="en-US" altLang="zh-TW" sz="24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</a:t>
              </a:r>
              <a:endParaRPr kumimoji="1"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1" name="向下箭號 40">
              <a:extLst>
                <a:ext uri="{FF2B5EF4-FFF2-40B4-BE49-F238E27FC236}">
                  <a16:creationId xmlns:a16="http://schemas.microsoft.com/office/drawing/2014/main" id="{FF6642C3-CED9-B64A-A5C0-AB52FE56F8C5}"/>
                </a:ext>
              </a:extLst>
            </p:cNvPr>
            <p:cNvSpPr/>
            <p:nvPr/>
          </p:nvSpPr>
          <p:spPr>
            <a:xfrm>
              <a:off x="4976965" y="24028156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2" name="向下箭號 41">
              <a:extLst>
                <a:ext uri="{FF2B5EF4-FFF2-40B4-BE49-F238E27FC236}">
                  <a16:creationId xmlns:a16="http://schemas.microsoft.com/office/drawing/2014/main" id="{DF00D12E-DA63-9149-94E2-F46F94510EF5}"/>
                </a:ext>
              </a:extLst>
            </p:cNvPr>
            <p:cNvSpPr/>
            <p:nvPr/>
          </p:nvSpPr>
          <p:spPr>
            <a:xfrm>
              <a:off x="3257667" y="25483873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3" name="向下箭號 42">
              <a:extLst>
                <a:ext uri="{FF2B5EF4-FFF2-40B4-BE49-F238E27FC236}">
                  <a16:creationId xmlns:a16="http://schemas.microsoft.com/office/drawing/2014/main" id="{18EB2BAD-F5AB-514E-97F1-7371CDD062BA}"/>
                </a:ext>
              </a:extLst>
            </p:cNvPr>
            <p:cNvSpPr/>
            <p:nvPr/>
          </p:nvSpPr>
          <p:spPr>
            <a:xfrm>
              <a:off x="3260243" y="2691535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4" name="圓角矩形 43">
              <a:extLst>
                <a:ext uri="{FF2B5EF4-FFF2-40B4-BE49-F238E27FC236}">
                  <a16:creationId xmlns:a16="http://schemas.microsoft.com/office/drawing/2014/main" id="{4B37D24A-2200-6B4C-8E7E-01FEA2BB9BD5}"/>
                </a:ext>
              </a:extLst>
            </p:cNvPr>
            <p:cNvSpPr/>
            <p:nvPr/>
          </p:nvSpPr>
          <p:spPr>
            <a:xfrm>
              <a:off x="1166818" y="28470105"/>
              <a:ext cx="4278907" cy="109312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Local : </a:t>
              </a:r>
            </a:p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parameters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5" name="圓角矩形 44">
              <a:extLst>
                <a:ext uri="{FF2B5EF4-FFF2-40B4-BE49-F238E27FC236}">
                  <a16:creationId xmlns:a16="http://schemas.microsoft.com/office/drawing/2014/main" id="{1F15EB0C-D237-B541-9931-20F9565B0465}"/>
                </a:ext>
              </a:extLst>
            </p:cNvPr>
            <p:cNvSpPr/>
            <p:nvPr/>
          </p:nvSpPr>
          <p:spPr>
            <a:xfrm>
              <a:off x="5571000" y="28470105"/>
              <a:ext cx="4601420" cy="108870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 Server : </a:t>
              </a:r>
            </a:p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 for prediction</a:t>
              </a:r>
            </a:p>
          </p:txBody>
        </p:sp>
        <p:sp>
          <p:nvSpPr>
            <p:cNvPr id="46" name="向下箭號 45">
              <a:extLst>
                <a:ext uri="{FF2B5EF4-FFF2-40B4-BE49-F238E27FC236}">
                  <a16:creationId xmlns:a16="http://schemas.microsoft.com/office/drawing/2014/main" id="{00C888CB-9B4C-9148-A12A-866DA54E579C}"/>
                </a:ext>
              </a:extLst>
            </p:cNvPr>
            <p:cNvSpPr/>
            <p:nvPr/>
          </p:nvSpPr>
          <p:spPr>
            <a:xfrm>
              <a:off x="6834701" y="25475198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1E596479-5345-1542-8B6D-7F083E842795}"/>
                </a:ext>
              </a:extLst>
            </p:cNvPr>
            <p:cNvSpPr/>
            <p:nvPr/>
          </p:nvSpPr>
          <p:spPr>
            <a:xfrm>
              <a:off x="2766070" y="27414687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</a:t>
              </a:r>
              <a:r>
                <a:rPr kumimoji="1" lang="en-US" altLang="zh-TW" sz="24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48" name="向下箭號 47">
            <a:extLst>
              <a:ext uri="{FF2B5EF4-FFF2-40B4-BE49-F238E27FC236}">
                <a16:creationId xmlns:a16="http://schemas.microsoft.com/office/drawing/2014/main" id="{FD552717-ECD0-5041-B824-74FF98EA8F5F}"/>
              </a:ext>
            </a:extLst>
          </p:cNvPr>
          <p:cNvSpPr/>
          <p:nvPr/>
        </p:nvSpPr>
        <p:spPr>
          <a:xfrm>
            <a:off x="6385679" y="4456999"/>
            <a:ext cx="1046571" cy="374724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08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4A7B9-4006-7542-B1E5-697486C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u="sng" dirty="0"/>
              <a:t>Copy Model</a:t>
            </a:r>
            <a:r>
              <a:rPr kumimoji="1" lang="en-US" altLang="zh-TW" dirty="0"/>
              <a:t> </a:t>
            </a:r>
            <a:r>
              <a:rPr kumimoji="1" lang="zh-TW" altLang="en-US" dirty="0"/>
              <a:t> </a:t>
            </a:r>
            <a:r>
              <a:rPr kumimoji="1" lang="en-US" altLang="zh-TW" dirty="0"/>
              <a:t>VS  </a:t>
            </a:r>
            <a:r>
              <a:rPr kumimoji="1" lang="en-US" altLang="zh-TW" b="1" u="sng" dirty="0"/>
              <a:t>Control Model</a:t>
            </a:r>
            <a:endParaRPr kumimoji="1" lang="zh-TW" altLang="en-US" b="1" u="sng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E137B5D8-12E9-1347-86FA-181D743BFB0B}"/>
              </a:ext>
            </a:extLst>
          </p:cNvPr>
          <p:cNvGrpSpPr/>
          <p:nvPr/>
        </p:nvGrpSpPr>
        <p:grpSpPr>
          <a:xfrm>
            <a:off x="1729725" y="1327518"/>
            <a:ext cx="7271774" cy="5356697"/>
            <a:chOff x="12180790" y="11328000"/>
            <a:chExt cx="8684076" cy="7806187"/>
          </a:xfrm>
        </p:grpSpPr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763C87A9-6E7E-5C48-8C04-F52999FBD726}"/>
                </a:ext>
              </a:extLst>
            </p:cNvPr>
            <p:cNvSpPr/>
            <p:nvPr/>
          </p:nvSpPr>
          <p:spPr>
            <a:xfrm>
              <a:off x="17356466" y="17044488"/>
              <a:ext cx="3508400" cy="91295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Control Model</a:t>
              </a:r>
              <a:endParaRPr kumimoji="1" lang="zh-TW" altLang="en-US" sz="24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9" name="圓角矩形 38">
              <a:extLst>
                <a:ext uri="{FF2B5EF4-FFF2-40B4-BE49-F238E27FC236}">
                  <a16:creationId xmlns:a16="http://schemas.microsoft.com/office/drawing/2014/main" id="{969ADDB3-5B52-C441-99B9-C86577099821}"/>
                </a:ext>
              </a:extLst>
            </p:cNvPr>
            <p:cNvSpPr/>
            <p:nvPr/>
          </p:nvSpPr>
          <p:spPr>
            <a:xfrm>
              <a:off x="12180790" y="17030603"/>
              <a:ext cx="350839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 Model</a:t>
              </a:r>
              <a:endParaRPr kumimoji="1" lang="zh-TW" altLang="en-US" sz="24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6A46963A-49F3-2F4A-8F4D-E5C7682F6992}"/>
                </a:ext>
              </a:extLst>
            </p:cNvPr>
            <p:cNvSpPr txBox="1"/>
            <p:nvPr/>
          </p:nvSpPr>
          <p:spPr>
            <a:xfrm>
              <a:off x="14458582" y="11328000"/>
              <a:ext cx="3970711" cy="762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/>
                <a:t>( </a:t>
              </a:r>
              <a:r>
                <a:rPr kumimoji="1" lang="en-US" altLang="zh-CN" sz="2800" b="1" dirty="0" err="1" smtClean="0"/>
                <a:t>X_training_data</a:t>
              </a:r>
              <a:r>
                <a:rPr kumimoji="1" lang="en-US" altLang="zh-CN" sz="2800" dirty="0" smtClean="0"/>
                <a:t> </a:t>
              </a:r>
              <a:r>
                <a:rPr kumimoji="1" lang="en-US" altLang="zh-CN" sz="2800" dirty="0"/>
                <a:t>)</a:t>
              </a:r>
            </a:p>
          </p:txBody>
        </p:sp>
        <p:sp>
          <p:nvSpPr>
            <p:cNvPr id="41" name="圓角矩形 40">
              <a:extLst>
                <a:ext uri="{FF2B5EF4-FFF2-40B4-BE49-F238E27FC236}">
                  <a16:creationId xmlns:a16="http://schemas.microsoft.com/office/drawing/2014/main" id="{5237820B-6ADF-CB44-80D2-97F9674FFB82}"/>
                </a:ext>
              </a:extLst>
            </p:cNvPr>
            <p:cNvSpPr/>
            <p:nvPr/>
          </p:nvSpPr>
          <p:spPr>
            <a:xfrm>
              <a:off x="13478329" y="12726646"/>
              <a:ext cx="5903576" cy="148817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 (pre-trained)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611F6DFE-C932-EA4A-8AD5-B993CB34FEFF}"/>
                </a:ext>
              </a:extLst>
            </p:cNvPr>
            <p:cNvSpPr txBox="1"/>
            <p:nvPr/>
          </p:nvSpPr>
          <p:spPr>
            <a:xfrm>
              <a:off x="12916632" y="14624456"/>
              <a:ext cx="7026970" cy="672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/>
                <a:t>( </a:t>
              </a:r>
              <a:r>
                <a:rPr kumimoji="1" lang="en-US" altLang="zh-CN" sz="2400" b="1" dirty="0" err="1"/>
                <a:t>Y_target_probability</a:t>
              </a:r>
              <a:r>
                <a:rPr kumimoji="1" lang="en-US" altLang="zh-CN" sz="2400" dirty="0"/>
                <a:t> , </a:t>
              </a:r>
              <a:r>
                <a:rPr kumimoji="1" lang="en-US" altLang="zh-CN" sz="2400" b="1" dirty="0" err="1"/>
                <a:t>Y_target_label</a:t>
              </a:r>
              <a:r>
                <a:rPr kumimoji="1" lang="en-US" altLang="zh-CN" sz="2400" b="1" dirty="0"/>
                <a:t> )</a:t>
              </a:r>
              <a:endParaRPr kumimoji="1" lang="en-US" altLang="zh-CN" sz="2400" dirty="0"/>
            </a:p>
          </p:txBody>
        </p:sp>
        <p:sp>
          <p:nvSpPr>
            <p:cNvPr id="43" name="向下箭號 42">
              <a:extLst>
                <a:ext uri="{FF2B5EF4-FFF2-40B4-BE49-F238E27FC236}">
                  <a16:creationId xmlns:a16="http://schemas.microsoft.com/office/drawing/2014/main" id="{16439768-8595-BC49-88E2-83397F7A9C85}"/>
                </a:ext>
              </a:extLst>
            </p:cNvPr>
            <p:cNvSpPr/>
            <p:nvPr/>
          </p:nvSpPr>
          <p:spPr>
            <a:xfrm>
              <a:off x="15954870" y="12059072"/>
              <a:ext cx="950494" cy="684072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4" name="向下箭號 43">
              <a:extLst>
                <a:ext uri="{FF2B5EF4-FFF2-40B4-BE49-F238E27FC236}">
                  <a16:creationId xmlns:a16="http://schemas.microsoft.com/office/drawing/2014/main" id="{ECB3F12C-F2E7-2C45-B7C4-E62F72BAAE99}"/>
                </a:ext>
              </a:extLst>
            </p:cNvPr>
            <p:cNvSpPr/>
            <p:nvPr/>
          </p:nvSpPr>
          <p:spPr>
            <a:xfrm>
              <a:off x="15855086" y="14214245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5" name="圓角矩形 44">
              <a:extLst>
                <a:ext uri="{FF2B5EF4-FFF2-40B4-BE49-F238E27FC236}">
                  <a16:creationId xmlns:a16="http://schemas.microsoft.com/office/drawing/2014/main" id="{D3D6A1A5-8200-6248-B743-38A02999CE41}"/>
                </a:ext>
              </a:extLst>
            </p:cNvPr>
            <p:cNvSpPr/>
            <p:nvPr/>
          </p:nvSpPr>
          <p:spPr>
            <a:xfrm>
              <a:off x="12507193" y="16039829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6" name="向下箭號 45">
              <a:extLst>
                <a:ext uri="{FF2B5EF4-FFF2-40B4-BE49-F238E27FC236}">
                  <a16:creationId xmlns:a16="http://schemas.microsoft.com/office/drawing/2014/main" id="{A1038F3D-579B-5249-B369-8A744A7A8047}"/>
                </a:ext>
              </a:extLst>
            </p:cNvPr>
            <p:cNvSpPr/>
            <p:nvPr/>
          </p:nvSpPr>
          <p:spPr>
            <a:xfrm>
              <a:off x="12697540" y="11629088"/>
              <a:ext cx="403521" cy="4378625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7" name="向下箭號 46">
              <a:extLst>
                <a:ext uri="{FF2B5EF4-FFF2-40B4-BE49-F238E27FC236}">
                  <a16:creationId xmlns:a16="http://schemas.microsoft.com/office/drawing/2014/main" id="{F47B0495-3344-CC43-8284-01956B15691C}"/>
                </a:ext>
              </a:extLst>
            </p:cNvPr>
            <p:cNvSpPr/>
            <p:nvPr/>
          </p:nvSpPr>
          <p:spPr>
            <a:xfrm>
              <a:off x="17899745" y="15193437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697AEB9-6C65-E048-856F-26EEE6C4215E}"/>
                </a:ext>
              </a:extLst>
            </p:cNvPr>
            <p:cNvSpPr/>
            <p:nvPr/>
          </p:nvSpPr>
          <p:spPr>
            <a:xfrm>
              <a:off x="18338654" y="11615349"/>
              <a:ext cx="1769465" cy="19599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D626B99-9297-414A-AA00-BE27741A6691}"/>
                </a:ext>
              </a:extLst>
            </p:cNvPr>
            <p:cNvSpPr/>
            <p:nvPr/>
          </p:nvSpPr>
          <p:spPr>
            <a:xfrm rot="5400000">
              <a:off x="13554984" y="10844749"/>
              <a:ext cx="204214" cy="172897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50" name="向下箭號 49">
              <a:extLst>
                <a:ext uri="{FF2B5EF4-FFF2-40B4-BE49-F238E27FC236}">
                  <a16:creationId xmlns:a16="http://schemas.microsoft.com/office/drawing/2014/main" id="{40ACC1BC-D8DB-8342-8D22-D09936385D9D}"/>
                </a:ext>
              </a:extLst>
            </p:cNvPr>
            <p:cNvSpPr/>
            <p:nvPr/>
          </p:nvSpPr>
          <p:spPr>
            <a:xfrm>
              <a:off x="19820291" y="11629088"/>
              <a:ext cx="403521" cy="4378624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51" name="向下箭號 50">
              <a:extLst>
                <a:ext uri="{FF2B5EF4-FFF2-40B4-BE49-F238E27FC236}">
                  <a16:creationId xmlns:a16="http://schemas.microsoft.com/office/drawing/2014/main" id="{339BA08B-90EB-3347-945E-B09649F2AC8D}"/>
                </a:ext>
              </a:extLst>
            </p:cNvPr>
            <p:cNvSpPr/>
            <p:nvPr/>
          </p:nvSpPr>
          <p:spPr>
            <a:xfrm>
              <a:off x="14478171" y="15193435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52" name="圓角矩形 51">
              <a:extLst>
                <a:ext uri="{FF2B5EF4-FFF2-40B4-BE49-F238E27FC236}">
                  <a16:creationId xmlns:a16="http://schemas.microsoft.com/office/drawing/2014/main" id="{C13A533C-7633-A342-AE3B-1A80FEAC0BA1}"/>
                </a:ext>
              </a:extLst>
            </p:cNvPr>
            <p:cNvSpPr/>
            <p:nvPr/>
          </p:nvSpPr>
          <p:spPr>
            <a:xfrm>
              <a:off x="17589638" y="16032692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3" name="向下箭號 52">
              <a:extLst>
                <a:ext uri="{FF2B5EF4-FFF2-40B4-BE49-F238E27FC236}">
                  <a16:creationId xmlns:a16="http://schemas.microsoft.com/office/drawing/2014/main" id="{B38BC5FB-FE22-F34C-A117-2705E15D0F02}"/>
                </a:ext>
              </a:extLst>
            </p:cNvPr>
            <p:cNvSpPr/>
            <p:nvPr/>
          </p:nvSpPr>
          <p:spPr>
            <a:xfrm>
              <a:off x="13183472" y="1651074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54" name="向下箭號 53">
              <a:extLst>
                <a:ext uri="{FF2B5EF4-FFF2-40B4-BE49-F238E27FC236}">
                  <a16:creationId xmlns:a16="http://schemas.microsoft.com/office/drawing/2014/main" id="{3B45ACCE-2839-2A45-8739-BA48B97B2F95}"/>
                </a:ext>
              </a:extLst>
            </p:cNvPr>
            <p:cNvSpPr/>
            <p:nvPr/>
          </p:nvSpPr>
          <p:spPr>
            <a:xfrm>
              <a:off x="18308563" y="1651639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55" name="圓角矩形 54">
              <a:extLst>
                <a:ext uri="{FF2B5EF4-FFF2-40B4-BE49-F238E27FC236}">
                  <a16:creationId xmlns:a16="http://schemas.microsoft.com/office/drawing/2014/main" id="{E10678D1-68E4-0749-8D20-B44A327D2288}"/>
                </a:ext>
              </a:extLst>
            </p:cNvPr>
            <p:cNvSpPr/>
            <p:nvPr/>
          </p:nvSpPr>
          <p:spPr>
            <a:xfrm>
              <a:off x="12183420" y="18225899"/>
              <a:ext cx="86814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Accuracy Evaluation (vs Target Model)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50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6EF75-9FE7-4349-B9EB-55747C4E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u="sng" dirty="0"/>
              <a:t>Training of Control / Copy Model</a:t>
            </a:r>
            <a:endParaRPr kumimoji="1" lang="zh-TW" altLang="en-US" b="1" u="sng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E8E1930C-31DB-E641-A6EF-44B400BE8157}"/>
              </a:ext>
            </a:extLst>
          </p:cNvPr>
          <p:cNvGrpSpPr/>
          <p:nvPr/>
        </p:nvGrpSpPr>
        <p:grpSpPr>
          <a:xfrm>
            <a:off x="1346715" y="1580615"/>
            <a:ext cx="7785410" cy="5088287"/>
            <a:chOff x="14526124" y="7242222"/>
            <a:chExt cx="8387863" cy="6468724"/>
          </a:xfrm>
        </p:grpSpPr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D4E6AAC9-3F41-BA48-8C90-C60C7EE1E8D8}"/>
                </a:ext>
              </a:extLst>
            </p:cNvPr>
            <p:cNvSpPr/>
            <p:nvPr/>
          </p:nvSpPr>
          <p:spPr>
            <a:xfrm>
              <a:off x="14526125" y="7242222"/>
              <a:ext cx="8387862" cy="835269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Training Data</a:t>
              </a:r>
            </a:p>
            <a:p>
              <a:pPr algn="ctr"/>
              <a:r>
                <a:rPr lang="en-US" altLang="zh-TW" sz="1400" dirty="0"/>
                <a:t>Size : 500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1000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3000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5000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7000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9000</a:t>
              </a:r>
              <a:endParaRPr lang="zh-TW" altLang="en-US" sz="1400" dirty="0"/>
            </a:p>
          </p:txBody>
        </p: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CA964489-0CA7-394C-A4A9-3106B428EFA2}"/>
                </a:ext>
              </a:extLst>
            </p:cNvPr>
            <p:cNvGrpSpPr/>
            <p:nvPr/>
          </p:nvGrpSpPr>
          <p:grpSpPr>
            <a:xfrm>
              <a:off x="14526125" y="8077491"/>
              <a:ext cx="3578469" cy="3738822"/>
              <a:chOff x="1345223" y="947479"/>
              <a:chExt cx="3578469" cy="3738822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12322FF-B6DF-C040-8E73-EA3BE5BE5EF9}"/>
                  </a:ext>
                </a:extLst>
              </p:cNvPr>
              <p:cNvSpPr/>
              <p:nvPr/>
            </p:nvSpPr>
            <p:spPr>
              <a:xfrm>
                <a:off x="1474907" y="1517037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Fully-Connected</a:t>
                </a:r>
                <a:r>
                  <a:rPr lang="zh-TW" altLang="en-US" sz="1600" dirty="0"/>
                  <a:t>（</a:t>
                </a:r>
                <a:r>
                  <a:rPr lang="en-US" altLang="zh-TW" sz="1600" dirty="0"/>
                  <a:t>784x100</a:t>
                </a:r>
                <a:r>
                  <a:rPr lang="zh-TW" altLang="en-US" sz="1600" dirty="0"/>
                  <a:t>）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C8DD6F7-CF72-6843-A760-D1D647859496}"/>
                  </a:ext>
                </a:extLst>
              </p:cNvPr>
              <p:cNvSpPr/>
              <p:nvPr/>
            </p:nvSpPr>
            <p:spPr>
              <a:xfrm>
                <a:off x="1474904" y="2536203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Fully-Connected</a:t>
                </a:r>
                <a:r>
                  <a:rPr lang="zh-TW" altLang="en-US" sz="1600" dirty="0"/>
                  <a:t>（</a:t>
                </a:r>
                <a:r>
                  <a:rPr lang="en-US" altLang="zh-TW" sz="1600" dirty="0"/>
                  <a:t>100x100</a:t>
                </a:r>
                <a:r>
                  <a:rPr lang="zh-TW" altLang="en-US" sz="1600" dirty="0"/>
                  <a:t>）</a:t>
                </a: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52F3D75-C788-154B-AD8B-CDADD538C81A}"/>
                  </a:ext>
                </a:extLst>
              </p:cNvPr>
              <p:cNvSpPr/>
              <p:nvPr/>
            </p:nvSpPr>
            <p:spPr>
              <a:xfrm>
                <a:off x="1474904" y="356013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Fully-Connected</a:t>
                </a:r>
                <a:r>
                  <a:rPr lang="zh-TW" altLang="en-US" sz="1600" dirty="0"/>
                  <a:t>（</a:t>
                </a:r>
                <a:r>
                  <a:rPr lang="en-US" altLang="zh-TW" sz="1600" dirty="0"/>
                  <a:t>100x10</a:t>
                </a:r>
                <a:r>
                  <a:rPr lang="zh-TW" altLang="en-US" sz="1600" dirty="0"/>
                  <a:t>）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26C3C14-8E89-3C49-8A4C-6CDFFAF7867B}"/>
                  </a:ext>
                </a:extLst>
              </p:cNvPr>
              <p:cNvSpPr/>
              <p:nvPr/>
            </p:nvSpPr>
            <p:spPr>
              <a:xfrm>
                <a:off x="1474905" y="2026620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err="1"/>
                  <a:t>ReLU</a:t>
                </a:r>
                <a:endParaRPr lang="zh-TW" altLang="en-US" sz="1200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CA21B3BD-68EE-B444-BBB4-8B30584D55C3}"/>
                  </a:ext>
                </a:extLst>
              </p:cNvPr>
              <p:cNvSpPr/>
              <p:nvPr/>
            </p:nvSpPr>
            <p:spPr>
              <a:xfrm>
                <a:off x="1474904" y="304727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err="1"/>
                  <a:t>ReLU</a:t>
                </a:r>
                <a:endParaRPr lang="zh-TW" altLang="en-US" sz="1600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FD80DF3-DED6-324F-BC2E-7394472AEEE1}"/>
                  </a:ext>
                </a:extLst>
              </p:cNvPr>
              <p:cNvSpPr/>
              <p:nvPr/>
            </p:nvSpPr>
            <p:spPr>
              <a:xfrm>
                <a:off x="1474904" y="407299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err="1"/>
                  <a:t>Softmax</a:t>
                </a:r>
                <a:endParaRPr lang="zh-TW" altLang="en-US" sz="1600" dirty="0"/>
              </a:p>
            </p:txBody>
          </p:sp>
          <p:sp>
            <p:nvSpPr>
              <p:cNvPr id="49" name="向下箭號 48">
                <a:extLst>
                  <a:ext uri="{FF2B5EF4-FFF2-40B4-BE49-F238E27FC236}">
                    <a16:creationId xmlns:a16="http://schemas.microsoft.com/office/drawing/2014/main" id="{4F9B52FC-1FD3-B14F-8D9E-6B44AC06279E}"/>
                  </a:ext>
                </a:extLst>
              </p:cNvPr>
              <p:cNvSpPr/>
              <p:nvPr/>
            </p:nvSpPr>
            <p:spPr>
              <a:xfrm>
                <a:off x="2929297" y="186653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50" name="向下箭號 49">
                <a:extLst>
                  <a:ext uri="{FF2B5EF4-FFF2-40B4-BE49-F238E27FC236}">
                    <a16:creationId xmlns:a16="http://schemas.microsoft.com/office/drawing/2014/main" id="{95407A70-6B12-0148-87B7-95748D4142D1}"/>
                  </a:ext>
                </a:extLst>
              </p:cNvPr>
              <p:cNvSpPr/>
              <p:nvPr/>
            </p:nvSpPr>
            <p:spPr>
              <a:xfrm>
                <a:off x="2923436" y="2394797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51" name="向下箭號 50">
                <a:extLst>
                  <a:ext uri="{FF2B5EF4-FFF2-40B4-BE49-F238E27FC236}">
                    <a16:creationId xmlns:a16="http://schemas.microsoft.com/office/drawing/2014/main" id="{5479FBE8-6C0D-5944-9068-4CBDC7508F84}"/>
                  </a:ext>
                </a:extLst>
              </p:cNvPr>
              <p:cNvSpPr/>
              <p:nvPr/>
            </p:nvSpPr>
            <p:spPr>
              <a:xfrm>
                <a:off x="2923436" y="2927091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52" name="向下箭號 51">
                <a:extLst>
                  <a:ext uri="{FF2B5EF4-FFF2-40B4-BE49-F238E27FC236}">
                    <a16:creationId xmlns:a16="http://schemas.microsoft.com/office/drawing/2014/main" id="{604AC496-8FCD-3D4F-A21E-1FA318DC01D4}"/>
                  </a:ext>
                </a:extLst>
              </p:cNvPr>
              <p:cNvSpPr/>
              <p:nvPr/>
            </p:nvSpPr>
            <p:spPr>
              <a:xfrm>
                <a:off x="2923436" y="3931586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53" name="框架 52">
                <a:extLst>
                  <a:ext uri="{FF2B5EF4-FFF2-40B4-BE49-F238E27FC236}">
                    <a16:creationId xmlns:a16="http://schemas.microsoft.com/office/drawing/2014/main" id="{3F3D57EF-DE45-114D-BE51-99FDF0EABE93}"/>
                  </a:ext>
                </a:extLst>
              </p:cNvPr>
              <p:cNvSpPr/>
              <p:nvPr/>
            </p:nvSpPr>
            <p:spPr>
              <a:xfrm>
                <a:off x="1345223" y="1380393"/>
                <a:ext cx="3578469" cy="3305908"/>
              </a:xfrm>
              <a:prstGeom prst="frame">
                <a:avLst>
                  <a:gd name="adj1" fmla="val 2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80145FD-EA6C-3A47-8D08-A90125261B49}"/>
                  </a:ext>
                </a:extLst>
              </p:cNvPr>
              <p:cNvSpPr txBox="1"/>
              <p:nvPr/>
            </p:nvSpPr>
            <p:spPr>
              <a:xfrm>
                <a:off x="1345223" y="947479"/>
                <a:ext cx="1043810" cy="469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Model</a:t>
                </a:r>
                <a:endParaRPr lang="zh-TW" altLang="en-US" sz="1200" b="1" dirty="0"/>
              </a:p>
            </p:txBody>
          </p:sp>
          <p:sp>
            <p:nvSpPr>
              <p:cNvPr id="55" name="向下箭號 54">
                <a:extLst>
                  <a:ext uri="{FF2B5EF4-FFF2-40B4-BE49-F238E27FC236}">
                    <a16:creationId xmlns:a16="http://schemas.microsoft.com/office/drawing/2014/main" id="{D4EA260D-7E53-9A4C-8C96-AFB329615A7F}"/>
                  </a:ext>
                </a:extLst>
              </p:cNvPr>
              <p:cNvSpPr/>
              <p:nvPr/>
            </p:nvSpPr>
            <p:spPr>
              <a:xfrm>
                <a:off x="2923436" y="343082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</p:grpSp>
        <p:sp>
          <p:nvSpPr>
            <p:cNvPr id="33" name="向下箭號 32">
              <a:extLst>
                <a:ext uri="{FF2B5EF4-FFF2-40B4-BE49-F238E27FC236}">
                  <a16:creationId xmlns:a16="http://schemas.microsoft.com/office/drawing/2014/main" id="{3D98B88D-6455-8D41-BE80-2EE755570850}"/>
                </a:ext>
              </a:extLst>
            </p:cNvPr>
            <p:cNvSpPr/>
            <p:nvPr/>
          </p:nvSpPr>
          <p:spPr>
            <a:xfrm>
              <a:off x="16117521" y="7924243"/>
              <a:ext cx="404447" cy="822819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932BE677-F06E-024B-956C-E6E5751C7336}"/>
                </a:ext>
              </a:extLst>
            </p:cNvPr>
            <p:cNvSpPr/>
            <p:nvPr/>
          </p:nvSpPr>
          <p:spPr>
            <a:xfrm>
              <a:off x="14526124" y="12669116"/>
              <a:ext cx="8387863" cy="1041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Control Model :</a:t>
              </a:r>
              <a:r>
                <a:rPr lang="zh-TW" altLang="en-US" sz="1600" dirty="0"/>
                <a:t> </a:t>
              </a:r>
              <a:r>
                <a:rPr lang="en-US" altLang="zh-TW" sz="1600" dirty="0"/>
                <a:t>label from target model</a:t>
              </a:r>
            </a:p>
            <a:p>
              <a:pPr algn="ctr"/>
              <a:r>
                <a:rPr lang="en-US" altLang="zh-TW" sz="1600" dirty="0"/>
                <a:t>Copy Model : probability of each data given by target model</a:t>
              </a:r>
              <a:endParaRPr lang="zh-TW" altLang="en-US" sz="1600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AA0FAE4-2B74-D14A-BE5C-6712C5C04FEA}"/>
                </a:ext>
              </a:extLst>
            </p:cNvPr>
            <p:cNvSpPr/>
            <p:nvPr/>
          </p:nvSpPr>
          <p:spPr>
            <a:xfrm>
              <a:off x="19524552" y="10339915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Loss function</a:t>
              </a:r>
            </a:p>
            <a:p>
              <a:pPr algn="ctr"/>
              <a:r>
                <a:rPr lang="en-US" altLang="zh-TW" sz="1400" dirty="0"/>
                <a:t>Control Model : </a:t>
              </a:r>
              <a:r>
                <a:rPr lang="en-US" altLang="zh-TW" sz="1400" dirty="0" err="1"/>
                <a:t>CorssEntropy</a:t>
              </a:r>
              <a:endParaRPr lang="en-US" altLang="zh-TW" sz="1400" dirty="0"/>
            </a:p>
            <a:p>
              <a:pPr algn="ctr"/>
              <a:r>
                <a:rPr lang="en-US" altLang="zh-TW" sz="1400" dirty="0"/>
                <a:t>Copy Model : </a:t>
              </a:r>
              <a:r>
                <a:rPr lang="en-US" altLang="zh-TW" sz="1400" dirty="0" err="1"/>
                <a:t>BCEloss</a:t>
              </a:r>
              <a:endParaRPr lang="zh-TW" altLang="en-US" sz="1400" dirty="0"/>
            </a:p>
          </p:txBody>
        </p:sp>
        <p:sp>
          <p:nvSpPr>
            <p:cNvPr id="36" name="迴轉箭號 35">
              <a:extLst>
                <a:ext uri="{FF2B5EF4-FFF2-40B4-BE49-F238E27FC236}">
                  <a16:creationId xmlns:a16="http://schemas.microsoft.com/office/drawing/2014/main" id="{5A17E872-236C-4F49-8145-726ECC21F2CF}"/>
                </a:ext>
              </a:extLst>
            </p:cNvPr>
            <p:cNvSpPr/>
            <p:nvPr/>
          </p:nvSpPr>
          <p:spPr>
            <a:xfrm rot="10800000" flipH="1">
              <a:off x="16223040" y="11595606"/>
              <a:ext cx="3982916" cy="68686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向下箭號 36">
              <a:extLst>
                <a:ext uri="{FF2B5EF4-FFF2-40B4-BE49-F238E27FC236}">
                  <a16:creationId xmlns:a16="http://schemas.microsoft.com/office/drawing/2014/main" id="{573DC790-D8A5-AA48-815A-7EE9550E6EBE}"/>
                </a:ext>
              </a:extLst>
            </p:cNvPr>
            <p:cNvSpPr/>
            <p:nvPr/>
          </p:nvSpPr>
          <p:spPr>
            <a:xfrm rot="10800000">
              <a:off x="22050138" y="11595605"/>
              <a:ext cx="404447" cy="1447342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F2254A5-ECBC-284D-85DA-5F30227133E5}"/>
                </a:ext>
              </a:extLst>
            </p:cNvPr>
            <p:cNvSpPr/>
            <p:nvPr/>
          </p:nvSpPr>
          <p:spPr>
            <a:xfrm>
              <a:off x="19502572" y="8505371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Optimizer</a:t>
              </a:r>
            </a:p>
            <a:p>
              <a:pPr algn="ctr"/>
              <a:r>
                <a:rPr lang="en-US" altLang="zh-TW" sz="1400" dirty="0"/>
                <a:t>Adam</a:t>
              </a:r>
            </a:p>
            <a:p>
              <a:pPr algn="ctr"/>
              <a:r>
                <a:rPr lang="en-US" altLang="zh-TW" sz="1400" dirty="0"/>
                <a:t>Learning rate : 1e-5, 5e-5, 1e-4</a:t>
              </a:r>
              <a:endParaRPr lang="zh-TW" altLang="en-US" sz="1400" dirty="0"/>
            </a:p>
          </p:txBody>
        </p:sp>
        <p:sp>
          <p:nvSpPr>
            <p:cNvPr id="39" name="向下箭號 38">
              <a:extLst>
                <a:ext uri="{FF2B5EF4-FFF2-40B4-BE49-F238E27FC236}">
                  <a16:creationId xmlns:a16="http://schemas.microsoft.com/office/drawing/2014/main" id="{4B36377F-31D8-AF4E-9A4F-716091FD7510}"/>
                </a:ext>
              </a:extLst>
            </p:cNvPr>
            <p:cNvSpPr/>
            <p:nvPr/>
          </p:nvSpPr>
          <p:spPr>
            <a:xfrm rot="10800000">
              <a:off x="20822516" y="9699608"/>
              <a:ext cx="705584" cy="802443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512BD009-47CC-4E47-8026-C318D0EE3689}"/>
                </a:ext>
              </a:extLst>
            </p:cNvPr>
            <p:cNvSpPr txBox="1"/>
            <p:nvPr/>
          </p:nvSpPr>
          <p:spPr>
            <a:xfrm>
              <a:off x="21528100" y="9854627"/>
              <a:ext cx="815565" cy="469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Loss</a:t>
              </a:r>
              <a:endParaRPr lang="zh-TW" altLang="en-US" sz="1200" b="1" dirty="0"/>
            </a:p>
          </p:txBody>
        </p:sp>
        <p:sp>
          <p:nvSpPr>
            <p:cNvPr id="41" name="向下箭號 40">
              <a:extLst>
                <a:ext uri="{FF2B5EF4-FFF2-40B4-BE49-F238E27FC236}">
                  <a16:creationId xmlns:a16="http://schemas.microsoft.com/office/drawing/2014/main" id="{3952BE53-CA71-8D4E-A245-EA9896BEFB7B}"/>
                </a:ext>
              </a:extLst>
            </p:cNvPr>
            <p:cNvSpPr/>
            <p:nvPr/>
          </p:nvSpPr>
          <p:spPr>
            <a:xfrm rot="5400000">
              <a:off x="18631032" y="8340418"/>
              <a:ext cx="705584" cy="1758461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856E359E-C829-934E-97B3-2DEE138551DC}"/>
                </a:ext>
              </a:extLst>
            </p:cNvPr>
            <p:cNvSpPr txBox="1"/>
            <p:nvPr/>
          </p:nvSpPr>
          <p:spPr>
            <a:xfrm>
              <a:off x="18102279" y="9396702"/>
              <a:ext cx="1871194" cy="82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/>
                <a:t>Back </a:t>
              </a:r>
            </a:p>
            <a:p>
              <a:pPr algn="ctr"/>
              <a:r>
                <a:rPr lang="en-US" altLang="zh-TW" b="1" dirty="0"/>
                <a:t>propagation</a:t>
              </a:r>
              <a:endParaRPr lang="zh-TW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5339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44166-3935-214F-9D73-CE20180B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Conclusion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0" y="1341316"/>
            <a:ext cx="5283679" cy="528367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82" y="1341316"/>
            <a:ext cx="5283679" cy="528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1940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{87D45A97-FBFE-4C4E-9B2E-CB72DA66725B}tf10001060</Template>
  <TotalTime>416</TotalTime>
  <Words>251</Words>
  <Application>Microsoft Office PowerPoint</Application>
  <PresentationFormat>寬螢幕</PresentationFormat>
  <Paragraphs>94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华文新魏</vt:lpstr>
      <vt:lpstr>微軟正黑體</vt:lpstr>
      <vt:lpstr>微軟正黑體</vt:lpstr>
      <vt:lpstr>Arial</vt:lpstr>
      <vt:lpstr>Trebuchet MS</vt:lpstr>
      <vt:lpstr>Wingdings 3</vt:lpstr>
      <vt:lpstr>多面向</vt:lpstr>
      <vt:lpstr>利用model output 偷取  Machine Learning-as-a-Service 平台 model</vt:lpstr>
      <vt:lpstr>Motivation</vt:lpstr>
      <vt:lpstr>Datasets</vt:lpstr>
      <vt:lpstr>實驗目的</vt:lpstr>
      <vt:lpstr>實驗步驟</vt:lpstr>
      <vt:lpstr>Target Model 建立</vt:lpstr>
      <vt:lpstr>Copy Model  VS  Control Model</vt:lpstr>
      <vt:lpstr>Training of Control / Copy Model</vt:lpstr>
      <vt:lpstr>Conclusion</vt:lpstr>
      <vt:lpstr>Thanks for your listening</vt:lpstr>
      <vt:lpstr>Training accuracy</vt:lpstr>
      <vt:lpstr>Testing 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冠豪 趙</dc:creator>
  <cp:lastModifiedBy>承德 林</cp:lastModifiedBy>
  <cp:revision>35</cp:revision>
  <dcterms:created xsi:type="dcterms:W3CDTF">2019-01-12T18:16:07Z</dcterms:created>
  <dcterms:modified xsi:type="dcterms:W3CDTF">2019-01-13T08:15:41Z</dcterms:modified>
</cp:coreProperties>
</file>