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4"/>
    <p:restoredTop sz="94829"/>
  </p:normalViewPr>
  <p:slideViewPr>
    <p:cSldViewPr snapToGrid="0" snapToObjects="1">
      <p:cViewPr>
        <p:scale>
          <a:sx n="50" d="100"/>
          <a:sy n="50" d="100"/>
        </p:scale>
        <p:origin x="-10" y="-6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224A6-AEBD-2F41-8F79-DFF0B3721DFA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729DE-1C52-0342-8722-CA7DC20AEC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851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729DE-1C52-0342-8722-CA7DC20AEC43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4279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617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179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157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09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883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4654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700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5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025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960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747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CA977-E3FE-5A4B-99E7-4457BC9AE190}" type="datetimeFigureOut">
              <a:rPr kumimoji="1" lang="zh-TW" altLang="en-US" smtClean="0"/>
              <a:t>2019/1/13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F676-B542-6247-8382-A940B1DD5D4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118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816D48B-6280-3148-A96B-341F38EA82A8}"/>
              </a:ext>
            </a:extLst>
          </p:cNvPr>
          <p:cNvSpPr/>
          <p:nvPr/>
        </p:nvSpPr>
        <p:spPr>
          <a:xfrm>
            <a:off x="0" y="0"/>
            <a:ext cx="21383625" cy="37083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01D4BBC-6BB9-EC46-A918-2D814A047FE3}"/>
              </a:ext>
            </a:extLst>
          </p:cNvPr>
          <p:cNvSpPr txBox="1"/>
          <p:nvPr/>
        </p:nvSpPr>
        <p:spPr>
          <a:xfrm>
            <a:off x="1499452" y="440899"/>
            <a:ext cx="183847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網路多媒體實驗：</a:t>
            </a:r>
            <a:r>
              <a:rPr kumimoji="1" lang="zh-CN" altLang="en-US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</a:t>
            </a:r>
            <a:r>
              <a:rPr kumimoji="1" lang="en-US" altLang="zh-CN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 output </a:t>
            </a:r>
            <a:r>
              <a:rPr kumimoji="1" lang="zh-CN" altLang="en-US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偷取</a:t>
            </a:r>
            <a:r>
              <a:rPr kumimoji="1" lang="en-US" altLang="zh-CN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pPr algn="ctr"/>
            <a:r>
              <a:rPr kumimoji="1" lang="en-US" altLang="zh-CN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Learning-as-a-Service </a:t>
            </a:r>
            <a:r>
              <a:rPr kumimoji="1" lang="zh-CN" altLang="en-US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平台</a:t>
            </a:r>
            <a:r>
              <a:rPr kumimoji="1" lang="en-US" altLang="zh-CN" sz="6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model</a:t>
            </a:r>
            <a:endParaRPr kumimoji="1" lang="zh-TW" altLang="en-US" sz="6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B810027-EFFA-FF49-B687-A8CA071446FC}"/>
              </a:ext>
            </a:extLst>
          </p:cNvPr>
          <p:cNvSpPr txBox="1"/>
          <p:nvPr/>
        </p:nvSpPr>
        <p:spPr>
          <a:xfrm>
            <a:off x="1089878" y="3000513"/>
            <a:ext cx="20293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組員：林承德、趙冠豪、李</a:t>
            </a:r>
            <a:r>
              <a:rPr kumimoji="1"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羚毓</a:t>
            </a:r>
            <a:r>
              <a:rPr kumimoji="1" lang="en-US" altLang="zh-TW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			</a:t>
            </a:r>
            <a:r>
              <a:rPr kumimoji="1" lang="zh-CN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指導助教：曾煒傑</a:t>
            </a:r>
            <a:r>
              <a:rPr kumimoji="1" lang="en-US" altLang="zh-CN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			</a:t>
            </a:r>
            <a:r>
              <a:rPr kumimoji="1" lang="zh-CN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指導老師：林宗男教授</a:t>
            </a:r>
            <a:endParaRPr kumimoji="1" lang="zh-TW" altLang="en-US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7865045-7E2A-5444-B3D6-A2A8A63E24F6}"/>
              </a:ext>
            </a:extLst>
          </p:cNvPr>
          <p:cNvCxnSpPr>
            <a:stCxn id="6" idx="2"/>
          </p:cNvCxnSpPr>
          <p:nvPr/>
        </p:nvCxnSpPr>
        <p:spPr>
          <a:xfrm flipH="1">
            <a:off x="10691811" y="3708399"/>
            <a:ext cx="2" cy="2656681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0ECF78E-45BA-1643-8E0E-CF21E32F81E6}"/>
              </a:ext>
            </a:extLst>
          </p:cNvPr>
          <p:cNvSpPr txBox="1"/>
          <p:nvPr/>
        </p:nvSpPr>
        <p:spPr>
          <a:xfrm>
            <a:off x="12601642" y="31987864"/>
            <a:ext cx="617508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BigML </a:t>
            </a:r>
            <a:r>
              <a:rPr kumimoji="1" lang="zh-CN" altLang="en-US" sz="5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建立</a:t>
            </a:r>
            <a:r>
              <a:rPr kumimoji="1" lang="en-US" altLang="zh-CN" sz="5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model</a:t>
            </a:r>
            <a:endParaRPr kumimoji="1" lang="en-US" altLang="zh-TW" sz="5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B4F9B8-97AB-FA48-8C72-6DFA507E7C90}"/>
              </a:ext>
            </a:extLst>
          </p:cNvPr>
          <p:cNvSpPr txBox="1"/>
          <p:nvPr/>
        </p:nvSpPr>
        <p:spPr>
          <a:xfrm>
            <a:off x="12879698" y="33219413"/>
            <a:ext cx="688041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BigML model </a:t>
            </a:r>
            <a:r>
              <a:rPr kumimoji="1" lang="zh-CN" altLang="en-US" sz="5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預測：</a:t>
            </a:r>
            <a:endParaRPr kumimoji="1" lang="en-US" altLang="zh-TW" sz="5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FFC7DC-E76F-E846-9CAD-78F6CA4CD96C}"/>
              </a:ext>
            </a:extLst>
          </p:cNvPr>
          <p:cNvSpPr txBox="1"/>
          <p:nvPr/>
        </p:nvSpPr>
        <p:spPr>
          <a:xfrm>
            <a:off x="12318604" y="32406116"/>
            <a:ext cx="6221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Predict_local_model.py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EA45CFB-5354-A041-855C-7CEE01A981D3}"/>
              </a:ext>
            </a:extLst>
          </p:cNvPr>
          <p:cNvSpPr txBox="1"/>
          <p:nvPr/>
        </p:nvSpPr>
        <p:spPr>
          <a:xfrm>
            <a:off x="12248591" y="33840718"/>
            <a:ext cx="58985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Predict_API_model.py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0B26C3A-91AF-5540-BCEF-D9B9DE98EC99}"/>
              </a:ext>
            </a:extLst>
          </p:cNvPr>
          <p:cNvSpPr txBox="1"/>
          <p:nvPr/>
        </p:nvSpPr>
        <p:spPr>
          <a:xfrm>
            <a:off x="12412633" y="34832926"/>
            <a:ext cx="7471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Predict_API_batch_model.py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746F50E-F1F4-3B4F-A936-C31BFA8F22ED}"/>
              </a:ext>
            </a:extLst>
          </p:cNvPr>
          <p:cNvSpPr txBox="1"/>
          <p:nvPr/>
        </p:nvSpPr>
        <p:spPr>
          <a:xfrm>
            <a:off x="2271905" y="47214267"/>
            <a:ext cx="723787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檔案架構</a:t>
            </a:r>
            <a:r>
              <a:rPr kumimoji="1" lang="zh-TW" altLang="en-US" sz="5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＆目標檔案</a:t>
            </a:r>
            <a:r>
              <a:rPr kumimoji="1" lang="zh-CN" altLang="en-US" sz="5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5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83B4603-63A7-3347-8650-833ADAF50C28}"/>
              </a:ext>
            </a:extLst>
          </p:cNvPr>
          <p:cNvSpPr txBox="1"/>
          <p:nvPr/>
        </p:nvSpPr>
        <p:spPr>
          <a:xfrm>
            <a:off x="879927" y="14155113"/>
            <a:ext cx="8693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Step1 – BigML Model Creation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61C212F-F92A-0648-A29F-D38F20208347}"/>
              </a:ext>
            </a:extLst>
          </p:cNvPr>
          <p:cNvSpPr txBox="1"/>
          <p:nvPr/>
        </p:nvSpPr>
        <p:spPr>
          <a:xfrm>
            <a:off x="11125805" y="3986226"/>
            <a:ext cx="9944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Step2 &amp; Step3 : Steal Model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Testing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019525D-677F-844C-8FBE-9D168B0BC6EA}"/>
              </a:ext>
            </a:extLst>
          </p:cNvPr>
          <p:cNvSpPr txBox="1"/>
          <p:nvPr/>
        </p:nvSpPr>
        <p:spPr>
          <a:xfrm>
            <a:off x="35895561" y="23623433"/>
            <a:ext cx="19864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4.</a:t>
            </a:r>
            <a:r>
              <a:rPr kumimoji="1" lang="zh-CN" altLang="en-US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結果</a:t>
            </a:r>
            <a:endParaRPr kumimoji="1" lang="en-US" altLang="zh-TW" sz="5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E6CA7A3-43D2-AC46-A13D-55F983491EA4}"/>
              </a:ext>
            </a:extLst>
          </p:cNvPr>
          <p:cNvSpPr txBox="1"/>
          <p:nvPr/>
        </p:nvSpPr>
        <p:spPr>
          <a:xfrm>
            <a:off x="11142329" y="12779840"/>
            <a:ext cx="198644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4.</a:t>
            </a:r>
            <a:r>
              <a:rPr kumimoji="1" lang="zh-CN" altLang="en-US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結果</a:t>
            </a:r>
            <a:endParaRPr kumimoji="1" lang="en-US" altLang="zh-CN" sz="5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43D6FA7-941B-2144-8D2B-2CA0B59D83BC}"/>
              </a:ext>
            </a:extLst>
          </p:cNvPr>
          <p:cNvSpPr txBox="1"/>
          <p:nvPr/>
        </p:nvSpPr>
        <p:spPr>
          <a:xfrm>
            <a:off x="11159050" y="26457551"/>
            <a:ext cx="41408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6.</a:t>
            </a:r>
            <a:r>
              <a:rPr kumimoji="1" lang="zh-CN" altLang="en-US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結論</a:t>
            </a:r>
            <a:r>
              <a:rPr kumimoji="1" lang="zh-TW" altLang="en-US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 </a:t>
            </a:r>
            <a:r>
              <a:rPr kumimoji="1" lang="zh-CN" altLang="en-US" sz="5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討論</a:t>
            </a:r>
            <a:endParaRPr kumimoji="1" lang="en-US" altLang="zh-TW" sz="5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1C08072-FD31-3E42-B0AE-815328CA801A}"/>
              </a:ext>
            </a:extLst>
          </p:cNvPr>
          <p:cNvSpPr txBox="1"/>
          <p:nvPr/>
        </p:nvSpPr>
        <p:spPr>
          <a:xfrm>
            <a:off x="407692" y="3871106"/>
            <a:ext cx="39100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kumimoji="1" lang="zh-CN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實驗目標</a:t>
            </a:r>
            <a:r>
              <a:rPr kumimoji="1"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5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2DA18982-E051-1446-B1AB-5957BA6BD446}"/>
              </a:ext>
            </a:extLst>
          </p:cNvPr>
          <p:cNvCxnSpPr/>
          <p:nvPr/>
        </p:nvCxnSpPr>
        <p:spPr>
          <a:xfrm flipH="1">
            <a:off x="426811" y="3708399"/>
            <a:ext cx="2" cy="2656681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D4C6A6B-894A-D843-A111-AFCBDB43AB69}"/>
              </a:ext>
            </a:extLst>
          </p:cNvPr>
          <p:cNvCxnSpPr>
            <a:cxnSpLocks/>
          </p:cNvCxnSpPr>
          <p:nvPr/>
        </p:nvCxnSpPr>
        <p:spPr>
          <a:xfrm>
            <a:off x="-452" y="3941010"/>
            <a:ext cx="21384077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0B2D354B-4176-D54D-AF6B-F66ABFE36B30}"/>
              </a:ext>
            </a:extLst>
          </p:cNvPr>
          <p:cNvCxnSpPr>
            <a:cxnSpLocks/>
          </p:cNvCxnSpPr>
          <p:nvPr/>
        </p:nvCxnSpPr>
        <p:spPr>
          <a:xfrm>
            <a:off x="-453" y="29729630"/>
            <a:ext cx="21384077" cy="0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58F5A63-6A15-C441-906C-00C7EA888548}"/>
              </a:ext>
            </a:extLst>
          </p:cNvPr>
          <p:cNvSpPr txBox="1"/>
          <p:nvPr/>
        </p:nvSpPr>
        <p:spPr>
          <a:xfrm>
            <a:off x="316882" y="13369278"/>
            <a:ext cx="39100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3.</a:t>
            </a:r>
            <a:r>
              <a:rPr kumimoji="1" lang="zh-CN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實作過程</a:t>
            </a:r>
            <a:r>
              <a:rPr kumimoji="1"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5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3C453626-C403-864C-B2FE-453819D22BC0}"/>
              </a:ext>
            </a:extLst>
          </p:cNvPr>
          <p:cNvCxnSpPr/>
          <p:nvPr/>
        </p:nvCxnSpPr>
        <p:spPr>
          <a:xfrm flipH="1">
            <a:off x="990693" y="3708399"/>
            <a:ext cx="2" cy="2656681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B6A5865D-4583-F24C-8C5E-47146D15A14A}"/>
              </a:ext>
            </a:extLst>
          </p:cNvPr>
          <p:cNvCxnSpPr/>
          <p:nvPr/>
        </p:nvCxnSpPr>
        <p:spPr>
          <a:xfrm flipH="1">
            <a:off x="11758656" y="3686301"/>
            <a:ext cx="2" cy="2656681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B58C1BD-12D1-E34F-8F74-6489EB70BCA1}"/>
              </a:ext>
            </a:extLst>
          </p:cNvPr>
          <p:cNvSpPr txBox="1"/>
          <p:nvPr/>
        </p:nvSpPr>
        <p:spPr>
          <a:xfrm>
            <a:off x="13101061" y="35541001"/>
            <a:ext cx="3954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資料夾架構：</a:t>
            </a:r>
            <a:endParaRPr kumimoji="1"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9FD1B6E-1B10-C347-8E81-E360793F671D}"/>
              </a:ext>
            </a:extLst>
          </p:cNvPr>
          <p:cNvSpPr txBox="1"/>
          <p:nvPr/>
        </p:nvSpPr>
        <p:spPr>
          <a:xfrm>
            <a:off x="12111366" y="33481442"/>
            <a:ext cx="2929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資料源：</a:t>
            </a:r>
            <a:endParaRPr kumimoji="1" lang="en-US" altLang="zh-TW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D1F0E10-8772-0141-98AC-ACCC867E96C2}"/>
              </a:ext>
            </a:extLst>
          </p:cNvPr>
          <p:cNvSpPr txBox="1"/>
          <p:nvPr/>
        </p:nvSpPr>
        <p:spPr>
          <a:xfrm>
            <a:off x="910272" y="4895587"/>
            <a:ext cx="97658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kumimoji="1" lang="zh-CN" altLang="en-US" sz="3500" dirty="0"/>
              <a:t>實作論文</a:t>
            </a:r>
            <a:r>
              <a:rPr kumimoji="1" lang="en-US" altLang="zh-CN" sz="3500" dirty="0"/>
              <a:t> ”Stealing Machine Learning Models via </a:t>
            </a:r>
          </a:p>
          <a:p>
            <a:r>
              <a:rPr kumimoji="1" lang="en-US" altLang="zh-CN" sz="3500" dirty="0"/>
              <a:t>Prediction APIs”</a:t>
            </a:r>
            <a:r>
              <a:rPr kumimoji="1" lang="zh-TW" altLang="en-US" sz="3500" dirty="0"/>
              <a:t> </a:t>
            </a:r>
            <a:r>
              <a:rPr kumimoji="1" lang="zh-TW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的方</a:t>
            </a:r>
            <a:r>
              <a:rPr kumimoji="1" lang="zh-CN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法，偷取</a:t>
            </a:r>
            <a:r>
              <a:rPr kumimoji="1" lang="en-US" altLang="zh-CN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ML model</a:t>
            </a:r>
            <a:r>
              <a:rPr kumimoji="1" lang="zh-CN" altLang="en-US" sz="35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kumimoji="1" lang="en-US" altLang="zh-CN" sz="35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131FCCB-63FA-544E-8D7B-36C437195720}"/>
              </a:ext>
            </a:extLst>
          </p:cNvPr>
          <p:cNvSpPr txBox="1"/>
          <p:nvPr/>
        </p:nvSpPr>
        <p:spPr>
          <a:xfrm>
            <a:off x="910272" y="6036225"/>
            <a:ext cx="99166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500" dirty="0"/>
              <a:t>2)</a:t>
            </a:r>
            <a:r>
              <a:rPr kumimoji="1" lang="zh-TW" altLang="en-US" sz="3500" dirty="0"/>
              <a:t> </a:t>
            </a:r>
            <a:r>
              <a:rPr kumimoji="1" lang="zh-CN" altLang="en-US" sz="3500" dirty="0"/>
              <a:t>利用</a:t>
            </a:r>
            <a:r>
              <a:rPr kumimoji="1" lang="en-US" altLang="zh-CN" sz="3500" dirty="0"/>
              <a:t> </a:t>
            </a:r>
            <a:r>
              <a:rPr kumimoji="1" lang="en-US" altLang="zh-CN" sz="3500"/>
              <a:t>neural network </a:t>
            </a:r>
            <a:r>
              <a:rPr kumimoji="1" lang="zh-CN" altLang="en-US" sz="3500"/>
              <a:t>的</a:t>
            </a:r>
            <a:r>
              <a:rPr kumimoji="1" lang="zh-CN" altLang="en-US" sz="3500" dirty="0"/>
              <a:t>方式嘗試偷取各種不同模</a:t>
            </a:r>
            <a:endParaRPr kumimoji="1" lang="en-US" altLang="zh-CN" sz="3500" dirty="0"/>
          </a:p>
          <a:p>
            <a:r>
              <a:rPr kumimoji="1" lang="zh-CN" altLang="en-US" sz="3500" dirty="0"/>
              <a:t>型的</a:t>
            </a:r>
            <a:r>
              <a:rPr kumimoji="1" lang="en-US" altLang="zh-CN" sz="3500" dirty="0"/>
              <a:t> Model</a:t>
            </a: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A4406E0A-C6FD-8E44-8FB9-A08096962671}"/>
              </a:ext>
            </a:extLst>
          </p:cNvPr>
          <p:cNvGrpSpPr/>
          <p:nvPr/>
        </p:nvGrpSpPr>
        <p:grpSpPr>
          <a:xfrm>
            <a:off x="1069180" y="9773949"/>
            <a:ext cx="7443253" cy="3415969"/>
            <a:chOff x="1925609" y="8900808"/>
            <a:chExt cx="7443253" cy="3415969"/>
          </a:xfrm>
        </p:grpSpPr>
        <p:sp>
          <p:nvSpPr>
            <p:cNvPr id="89" name="圓角矩形 88">
              <a:extLst>
                <a:ext uri="{FF2B5EF4-FFF2-40B4-BE49-F238E27FC236}">
                  <a16:creationId xmlns:a16="http://schemas.microsoft.com/office/drawing/2014/main" id="{1F25F085-0037-674D-8C1B-F2ABBFFA9AFD}"/>
                </a:ext>
              </a:extLst>
            </p:cNvPr>
            <p:cNvSpPr/>
            <p:nvPr/>
          </p:nvSpPr>
          <p:spPr>
            <a:xfrm>
              <a:off x="1925610" y="11378358"/>
              <a:ext cx="7443252" cy="93841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Testing (Evaluate the result)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8" name="圓角矩形 77">
              <a:extLst>
                <a:ext uri="{FF2B5EF4-FFF2-40B4-BE49-F238E27FC236}">
                  <a16:creationId xmlns:a16="http://schemas.microsoft.com/office/drawing/2014/main" id="{F2BE0789-921D-1149-B7F6-B152F5DFE6E5}"/>
                </a:ext>
              </a:extLst>
            </p:cNvPr>
            <p:cNvSpPr/>
            <p:nvPr/>
          </p:nvSpPr>
          <p:spPr>
            <a:xfrm>
              <a:off x="1925609" y="8900808"/>
              <a:ext cx="7440821" cy="815497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Choose Target Model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9" name="圓角矩形 78">
              <a:extLst>
                <a:ext uri="{FF2B5EF4-FFF2-40B4-BE49-F238E27FC236}">
                  <a16:creationId xmlns:a16="http://schemas.microsoft.com/office/drawing/2014/main" id="{3E680DDA-2DA4-C54F-BF2E-9253F91E9617}"/>
                </a:ext>
              </a:extLst>
            </p:cNvPr>
            <p:cNvSpPr/>
            <p:nvPr/>
          </p:nvSpPr>
          <p:spPr>
            <a:xfrm>
              <a:off x="1925609" y="10074760"/>
              <a:ext cx="7411771" cy="938419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Prediction for Stealing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81" name="向下箭號 80">
              <a:extLst>
                <a:ext uri="{FF2B5EF4-FFF2-40B4-BE49-F238E27FC236}">
                  <a16:creationId xmlns:a16="http://schemas.microsoft.com/office/drawing/2014/main" id="{01ED68E8-D0BE-974F-AD9A-03511871526A}"/>
                </a:ext>
              </a:extLst>
            </p:cNvPr>
            <p:cNvSpPr/>
            <p:nvPr/>
          </p:nvSpPr>
          <p:spPr>
            <a:xfrm>
              <a:off x="4956193" y="965942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84" name="向下箭號 83">
              <a:extLst>
                <a:ext uri="{FF2B5EF4-FFF2-40B4-BE49-F238E27FC236}">
                  <a16:creationId xmlns:a16="http://schemas.microsoft.com/office/drawing/2014/main" id="{FA10ECC6-0AB9-8D4F-A70A-141D0AD5CF80}"/>
                </a:ext>
              </a:extLst>
            </p:cNvPr>
            <p:cNvSpPr/>
            <p:nvPr/>
          </p:nvSpPr>
          <p:spPr>
            <a:xfrm>
              <a:off x="4956193" y="10977325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C3B86B29-21CD-2748-A757-E551BDA10D6A}"/>
              </a:ext>
            </a:extLst>
          </p:cNvPr>
          <p:cNvGrpSpPr/>
          <p:nvPr/>
        </p:nvGrpSpPr>
        <p:grpSpPr>
          <a:xfrm>
            <a:off x="30220037" y="18782211"/>
            <a:ext cx="9180639" cy="7163185"/>
            <a:chOff x="874022" y="9044384"/>
            <a:chExt cx="9180639" cy="7163185"/>
          </a:xfrm>
        </p:grpSpPr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C9B21D35-3EB6-7846-AE57-8F41321E3AA2}"/>
                </a:ext>
              </a:extLst>
            </p:cNvPr>
            <p:cNvSpPr/>
            <p:nvPr/>
          </p:nvSpPr>
          <p:spPr>
            <a:xfrm>
              <a:off x="2705295" y="9931113"/>
              <a:ext cx="5778011" cy="65797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Data Preparation</a:t>
              </a:r>
              <a:endParaRPr kumimoji="1" lang="zh-TW" altLang="en-US" sz="3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0" name="圓角矩形 49">
              <a:extLst>
                <a:ext uri="{FF2B5EF4-FFF2-40B4-BE49-F238E27FC236}">
                  <a16:creationId xmlns:a16="http://schemas.microsoft.com/office/drawing/2014/main" id="{5F2722CE-794D-CD49-826E-11EBF128589E}"/>
                </a:ext>
              </a:extLst>
            </p:cNvPr>
            <p:cNvSpPr/>
            <p:nvPr/>
          </p:nvSpPr>
          <p:spPr>
            <a:xfrm>
              <a:off x="4452391" y="11139982"/>
              <a:ext cx="5576348" cy="13304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 upload data </a:t>
              </a:r>
              <a:r>
                <a:rPr kumimoji="1" lang="en-US" altLang="zh-CN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&amp;</a:t>
              </a:r>
            </a:p>
            <a:p>
              <a:pPr algn="ctr"/>
              <a:r>
                <a:rPr kumimoji="1" lang="en-US" altLang="zh-TW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 Creation</a:t>
              </a:r>
              <a:endParaRPr kumimoji="1" lang="zh-TW" altLang="en-US" sz="3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44AA295C-1E52-5646-8B7F-388B52DE3D63}"/>
                </a:ext>
              </a:extLst>
            </p:cNvPr>
            <p:cNvSpPr txBox="1"/>
            <p:nvPr/>
          </p:nvSpPr>
          <p:spPr>
            <a:xfrm>
              <a:off x="874022" y="9044384"/>
              <a:ext cx="84962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1) </a:t>
              </a:r>
              <a:r>
                <a:rPr kumimoji="1" lang="zh-CN" altLang="en-US" sz="4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自行建立</a:t>
              </a:r>
              <a:r>
                <a:rPr kumimoji="1" lang="en-US" altLang="zh-CN" sz="4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</a:t>
              </a:r>
              <a:r>
                <a:rPr kumimoji="1" lang="zh-CN" altLang="en-US" sz="4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，評估偷取準確性</a:t>
              </a:r>
              <a:endPara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4" name="圓角矩形 53">
              <a:extLst>
                <a:ext uri="{FF2B5EF4-FFF2-40B4-BE49-F238E27FC236}">
                  <a16:creationId xmlns:a16="http://schemas.microsoft.com/office/drawing/2014/main" id="{3724E634-49D9-CF42-8BB3-4FA0FCA1BBD4}"/>
                </a:ext>
              </a:extLst>
            </p:cNvPr>
            <p:cNvSpPr/>
            <p:nvPr/>
          </p:nvSpPr>
          <p:spPr>
            <a:xfrm>
              <a:off x="1339461" y="11137781"/>
              <a:ext cx="2702096" cy="133263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70% Training</a:t>
              </a:r>
              <a:endParaRPr kumimoji="1" lang="zh-TW" altLang="en-US" sz="3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6" name="圓角矩形 55">
              <a:extLst>
                <a:ext uri="{FF2B5EF4-FFF2-40B4-BE49-F238E27FC236}">
                  <a16:creationId xmlns:a16="http://schemas.microsoft.com/office/drawing/2014/main" id="{C7CE0A80-2BFB-1440-852B-D3B20D54BBCC}"/>
                </a:ext>
              </a:extLst>
            </p:cNvPr>
            <p:cNvSpPr/>
            <p:nvPr/>
          </p:nvSpPr>
          <p:spPr>
            <a:xfrm>
              <a:off x="1377720" y="14862130"/>
              <a:ext cx="2625577" cy="134543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Other data Testing</a:t>
              </a:r>
              <a:endParaRPr kumimoji="1" lang="zh-TW" altLang="en-US" sz="3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7" name="向下箭號 56">
              <a:extLst>
                <a:ext uri="{FF2B5EF4-FFF2-40B4-BE49-F238E27FC236}">
                  <a16:creationId xmlns:a16="http://schemas.microsoft.com/office/drawing/2014/main" id="{2BA23403-313A-6B4D-806B-F4AB96A85237}"/>
                </a:ext>
              </a:extLst>
            </p:cNvPr>
            <p:cNvSpPr/>
            <p:nvPr/>
          </p:nvSpPr>
          <p:spPr>
            <a:xfrm>
              <a:off x="4856319" y="10617543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59" name="圓角矩形 58">
              <a:extLst>
                <a:ext uri="{FF2B5EF4-FFF2-40B4-BE49-F238E27FC236}">
                  <a16:creationId xmlns:a16="http://schemas.microsoft.com/office/drawing/2014/main" id="{46FBB827-4D8C-0344-8317-A49234D90D8F}"/>
                </a:ext>
              </a:extLst>
            </p:cNvPr>
            <p:cNvSpPr/>
            <p:nvPr/>
          </p:nvSpPr>
          <p:spPr>
            <a:xfrm>
              <a:off x="1339461" y="12985779"/>
              <a:ext cx="2702096" cy="133263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200</a:t>
              </a:r>
              <a:r>
                <a:rPr kumimoji="1" lang="zh-CN" altLang="en-US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筆</a:t>
              </a:r>
              <a:r>
                <a:rPr kumimoji="1" lang="zh-TW" altLang="en-US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en-US" altLang="zh-TW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Stealing</a:t>
              </a:r>
              <a:endParaRPr kumimoji="1" lang="zh-TW" altLang="en-US" sz="3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2" name="圓角矩形 61">
              <a:extLst>
                <a:ext uri="{FF2B5EF4-FFF2-40B4-BE49-F238E27FC236}">
                  <a16:creationId xmlns:a16="http://schemas.microsoft.com/office/drawing/2014/main" id="{F0A857FA-6DF2-2548-B9F2-D0544ABE54B6}"/>
                </a:ext>
              </a:extLst>
            </p:cNvPr>
            <p:cNvSpPr/>
            <p:nvPr/>
          </p:nvSpPr>
          <p:spPr>
            <a:xfrm>
              <a:off x="4452391" y="14874064"/>
              <a:ext cx="5576348" cy="13304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Testing Prediction &amp; Accuracy Checking</a:t>
              </a:r>
            </a:p>
          </p:txBody>
        </p:sp>
        <p:sp>
          <p:nvSpPr>
            <p:cNvPr id="63" name="向下箭號 62">
              <a:extLst>
                <a:ext uri="{FF2B5EF4-FFF2-40B4-BE49-F238E27FC236}">
                  <a16:creationId xmlns:a16="http://schemas.microsoft.com/office/drawing/2014/main" id="{1E8B1D2C-6559-F641-8029-1D6D5B4F57E8}"/>
                </a:ext>
              </a:extLst>
            </p:cNvPr>
            <p:cNvSpPr/>
            <p:nvPr/>
          </p:nvSpPr>
          <p:spPr>
            <a:xfrm>
              <a:off x="4856319" y="12459950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64" name="向下箭號 63">
              <a:extLst>
                <a:ext uri="{FF2B5EF4-FFF2-40B4-BE49-F238E27FC236}">
                  <a16:creationId xmlns:a16="http://schemas.microsoft.com/office/drawing/2014/main" id="{1EEA1A11-981A-734D-87B3-3A3915DEE544}"/>
                </a:ext>
              </a:extLst>
            </p:cNvPr>
            <p:cNvSpPr/>
            <p:nvPr/>
          </p:nvSpPr>
          <p:spPr>
            <a:xfrm>
              <a:off x="4856318" y="14362469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66" name="向下箭號 65">
              <a:extLst>
                <a:ext uri="{FF2B5EF4-FFF2-40B4-BE49-F238E27FC236}">
                  <a16:creationId xmlns:a16="http://schemas.microsoft.com/office/drawing/2014/main" id="{8FB009EB-F392-BB46-BC6D-3980B64B2630}"/>
                </a:ext>
              </a:extLst>
            </p:cNvPr>
            <p:cNvSpPr/>
            <p:nvPr/>
          </p:nvSpPr>
          <p:spPr>
            <a:xfrm rot="16200000">
              <a:off x="3880540" y="11559248"/>
              <a:ext cx="801143" cy="479109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67" name="向下箭號 66">
              <a:extLst>
                <a:ext uri="{FF2B5EF4-FFF2-40B4-BE49-F238E27FC236}">
                  <a16:creationId xmlns:a16="http://schemas.microsoft.com/office/drawing/2014/main" id="{E24040BF-B3EA-D84B-B7F2-818D1CE8546C}"/>
                </a:ext>
              </a:extLst>
            </p:cNvPr>
            <p:cNvSpPr/>
            <p:nvPr/>
          </p:nvSpPr>
          <p:spPr>
            <a:xfrm rot="16200000">
              <a:off x="3885455" y="13396305"/>
              <a:ext cx="801143" cy="479109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68" name="向下箭號 67">
              <a:extLst>
                <a:ext uri="{FF2B5EF4-FFF2-40B4-BE49-F238E27FC236}">
                  <a16:creationId xmlns:a16="http://schemas.microsoft.com/office/drawing/2014/main" id="{4D2157AF-81AB-7543-B91B-99A89CF7BDDD}"/>
                </a:ext>
              </a:extLst>
            </p:cNvPr>
            <p:cNvSpPr/>
            <p:nvPr/>
          </p:nvSpPr>
          <p:spPr>
            <a:xfrm rot="16200000">
              <a:off x="3838187" y="15291023"/>
              <a:ext cx="801143" cy="479109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88" name="圓角矩形 87">
              <a:extLst>
                <a:ext uri="{FF2B5EF4-FFF2-40B4-BE49-F238E27FC236}">
                  <a16:creationId xmlns:a16="http://schemas.microsoft.com/office/drawing/2014/main" id="{5D729E17-7448-FB4F-9BDA-5FDCA8E4D48F}"/>
                </a:ext>
              </a:extLst>
            </p:cNvPr>
            <p:cNvSpPr/>
            <p:nvPr/>
          </p:nvSpPr>
          <p:spPr>
            <a:xfrm>
              <a:off x="4478313" y="12970643"/>
              <a:ext cx="5576348" cy="13304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Steal Prediction &amp; rich API outputs parsing</a:t>
              </a:r>
              <a:endParaRPr kumimoji="1" lang="zh-TW" altLang="en-US" sz="30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A3832B1B-B4C6-8D46-9305-12F6A99FA907}"/>
                </a:ext>
              </a:extLst>
            </p:cNvPr>
            <p:cNvSpPr txBox="1"/>
            <p:nvPr/>
          </p:nvSpPr>
          <p:spPr>
            <a:xfrm>
              <a:off x="1035859" y="10594490"/>
              <a:ext cx="13764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3600" b="1" dirty="0"/>
                <a:t>Step 1</a:t>
              </a:r>
              <a:endParaRPr kumimoji="1" lang="zh-TW" altLang="en-US" sz="3600" b="1" dirty="0"/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45AE8635-4177-CF4D-8DF1-FB3AC51D9BF6}"/>
                </a:ext>
              </a:extLst>
            </p:cNvPr>
            <p:cNvSpPr txBox="1"/>
            <p:nvPr/>
          </p:nvSpPr>
          <p:spPr>
            <a:xfrm>
              <a:off x="1089878" y="12473096"/>
              <a:ext cx="13764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3600" b="1" dirty="0"/>
                <a:t>Step 2</a:t>
              </a:r>
              <a:endParaRPr kumimoji="1" lang="zh-TW" altLang="en-US" sz="3600" b="1" dirty="0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F9F4276C-36D7-6345-8DD8-9CE247311F82}"/>
                </a:ext>
              </a:extLst>
            </p:cNvPr>
            <p:cNvSpPr txBox="1"/>
            <p:nvPr/>
          </p:nvSpPr>
          <p:spPr>
            <a:xfrm>
              <a:off x="1035859" y="14333653"/>
              <a:ext cx="13764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3600" b="1" dirty="0"/>
                <a:t>Step 3</a:t>
              </a:r>
              <a:endParaRPr kumimoji="1" lang="zh-TW" altLang="en-US" sz="3600" b="1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8E600336-36CD-2844-A802-E78A8FA3CB96}"/>
              </a:ext>
            </a:extLst>
          </p:cNvPr>
          <p:cNvGrpSpPr/>
          <p:nvPr/>
        </p:nvGrpSpPr>
        <p:grpSpPr>
          <a:xfrm>
            <a:off x="1166818" y="14973013"/>
            <a:ext cx="9005602" cy="6446026"/>
            <a:chOff x="1166818" y="23117199"/>
            <a:chExt cx="9005602" cy="6446026"/>
          </a:xfrm>
        </p:grpSpPr>
        <p:sp>
          <p:nvSpPr>
            <p:cNvPr id="24" name="圓角矩形 23">
              <a:extLst>
                <a:ext uri="{FF2B5EF4-FFF2-40B4-BE49-F238E27FC236}">
                  <a16:creationId xmlns:a16="http://schemas.microsoft.com/office/drawing/2014/main" id="{1B175264-17AF-0D46-ABE3-3315C194B0DF}"/>
                </a:ext>
              </a:extLst>
            </p:cNvPr>
            <p:cNvSpPr/>
            <p:nvPr/>
          </p:nvSpPr>
          <p:spPr>
            <a:xfrm>
              <a:off x="2579727" y="24566910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 Model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6" name="圓角矩形 25">
              <a:extLst>
                <a:ext uri="{FF2B5EF4-FFF2-40B4-BE49-F238E27FC236}">
                  <a16:creationId xmlns:a16="http://schemas.microsoft.com/office/drawing/2014/main" id="{8858481C-55BA-CD40-938F-E2C7476B3FA3}"/>
                </a:ext>
              </a:extLst>
            </p:cNvPr>
            <p:cNvSpPr/>
            <p:nvPr/>
          </p:nvSpPr>
          <p:spPr>
            <a:xfrm>
              <a:off x="2034420" y="25993758"/>
              <a:ext cx="333980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 err="1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Deepnet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3" name="圓角矩形 92">
              <a:extLst>
                <a:ext uri="{FF2B5EF4-FFF2-40B4-BE49-F238E27FC236}">
                  <a16:creationId xmlns:a16="http://schemas.microsoft.com/office/drawing/2014/main" id="{281B313C-8B59-A04A-8B62-0353AB7023F8}"/>
                </a:ext>
              </a:extLst>
            </p:cNvPr>
            <p:cNvSpPr/>
            <p:nvPr/>
          </p:nvSpPr>
          <p:spPr>
            <a:xfrm>
              <a:off x="5962107" y="25978260"/>
              <a:ext cx="3345297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Decision Tree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5" name="圓角矩形 94">
              <a:extLst>
                <a:ext uri="{FF2B5EF4-FFF2-40B4-BE49-F238E27FC236}">
                  <a16:creationId xmlns:a16="http://schemas.microsoft.com/office/drawing/2014/main" id="{B55A894C-1C99-7443-8EFC-629C8F9D36E0}"/>
                </a:ext>
              </a:extLst>
            </p:cNvPr>
            <p:cNvSpPr/>
            <p:nvPr/>
          </p:nvSpPr>
          <p:spPr>
            <a:xfrm>
              <a:off x="2573583" y="23117199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Upload data to </a:t>
              </a:r>
              <a:r>
                <a:rPr kumimoji="1" lang="en-US" altLang="zh-TW" sz="30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</a:t>
              </a:r>
              <a:endParaRPr kumimoji="1" lang="zh-TW" altLang="en-US" sz="3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6" name="向下箭號 95">
              <a:extLst>
                <a:ext uri="{FF2B5EF4-FFF2-40B4-BE49-F238E27FC236}">
                  <a16:creationId xmlns:a16="http://schemas.microsoft.com/office/drawing/2014/main" id="{745D717C-5212-9E4C-9227-61916EAD757A}"/>
                </a:ext>
              </a:extLst>
            </p:cNvPr>
            <p:cNvSpPr/>
            <p:nvPr/>
          </p:nvSpPr>
          <p:spPr>
            <a:xfrm>
              <a:off x="4976965" y="24028156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0" name="向下箭號 99">
              <a:extLst>
                <a:ext uri="{FF2B5EF4-FFF2-40B4-BE49-F238E27FC236}">
                  <a16:creationId xmlns:a16="http://schemas.microsoft.com/office/drawing/2014/main" id="{611263B0-9229-CD4C-819B-EAE89CB1D5F6}"/>
                </a:ext>
              </a:extLst>
            </p:cNvPr>
            <p:cNvSpPr/>
            <p:nvPr/>
          </p:nvSpPr>
          <p:spPr>
            <a:xfrm>
              <a:off x="3257667" y="25483873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1" name="向下箭號 100">
              <a:extLst>
                <a:ext uri="{FF2B5EF4-FFF2-40B4-BE49-F238E27FC236}">
                  <a16:creationId xmlns:a16="http://schemas.microsoft.com/office/drawing/2014/main" id="{3E1605B3-0714-4941-A4F8-1161CBDF30F9}"/>
                </a:ext>
              </a:extLst>
            </p:cNvPr>
            <p:cNvSpPr/>
            <p:nvPr/>
          </p:nvSpPr>
          <p:spPr>
            <a:xfrm>
              <a:off x="3260243" y="26915350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3" name="圓角矩形 102">
              <a:extLst>
                <a:ext uri="{FF2B5EF4-FFF2-40B4-BE49-F238E27FC236}">
                  <a16:creationId xmlns:a16="http://schemas.microsoft.com/office/drawing/2014/main" id="{D1D9F69C-A572-2F41-A3F8-0306FC05691D}"/>
                </a:ext>
              </a:extLst>
            </p:cNvPr>
            <p:cNvSpPr/>
            <p:nvPr/>
          </p:nvSpPr>
          <p:spPr>
            <a:xfrm>
              <a:off x="1166818" y="28470105"/>
              <a:ext cx="4278907" cy="109312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Local : </a:t>
              </a:r>
            </a:p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Model parameters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04" name="圓角矩形 103">
              <a:extLst>
                <a:ext uri="{FF2B5EF4-FFF2-40B4-BE49-F238E27FC236}">
                  <a16:creationId xmlns:a16="http://schemas.microsoft.com/office/drawing/2014/main" id="{E19574FE-8FD6-0D40-9BD4-192AE3DDA661}"/>
                </a:ext>
              </a:extLst>
            </p:cNvPr>
            <p:cNvSpPr/>
            <p:nvPr/>
          </p:nvSpPr>
          <p:spPr>
            <a:xfrm>
              <a:off x="5571000" y="28470105"/>
              <a:ext cx="4601420" cy="1088702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BigML Server : </a:t>
              </a:r>
            </a:p>
            <a:p>
              <a:pPr algn="ctr"/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Available for prediction</a:t>
              </a:r>
            </a:p>
          </p:txBody>
        </p:sp>
        <p:sp>
          <p:nvSpPr>
            <p:cNvPr id="105" name="向下箭號 104">
              <a:extLst>
                <a:ext uri="{FF2B5EF4-FFF2-40B4-BE49-F238E27FC236}">
                  <a16:creationId xmlns:a16="http://schemas.microsoft.com/office/drawing/2014/main" id="{EFA7FFA8-3B7D-5E44-862B-656474A2AC7C}"/>
                </a:ext>
              </a:extLst>
            </p:cNvPr>
            <p:cNvSpPr/>
            <p:nvPr/>
          </p:nvSpPr>
          <p:spPr>
            <a:xfrm>
              <a:off x="6834701" y="25475198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6" name="圓角矩形 105">
              <a:extLst>
                <a:ext uri="{FF2B5EF4-FFF2-40B4-BE49-F238E27FC236}">
                  <a16:creationId xmlns:a16="http://schemas.microsoft.com/office/drawing/2014/main" id="{CCADAF0E-D1AD-3B46-B52D-DD52E6666ADA}"/>
                </a:ext>
              </a:extLst>
            </p:cNvPr>
            <p:cNvSpPr/>
            <p:nvPr/>
          </p:nvSpPr>
          <p:spPr>
            <a:xfrm>
              <a:off x="2766070" y="27414687"/>
              <a:ext cx="590357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2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 Model</a:t>
              </a:r>
              <a:r>
                <a:rPr kumimoji="1" lang="en-US" altLang="zh-TW" sz="3200" b="1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en-US" altLang="zh-TW" sz="30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Available</a:t>
              </a:r>
              <a:endParaRPr kumimoji="1" lang="zh-TW" altLang="en-US" sz="3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C207DF47-4602-124C-9277-68B3B25A3E13}"/>
              </a:ext>
            </a:extLst>
          </p:cNvPr>
          <p:cNvGrpSpPr/>
          <p:nvPr/>
        </p:nvGrpSpPr>
        <p:grpSpPr>
          <a:xfrm>
            <a:off x="11262610" y="4864051"/>
            <a:ext cx="9782107" cy="7543966"/>
            <a:chOff x="14526124" y="7242222"/>
            <a:chExt cx="8387863" cy="6468724"/>
          </a:xfrm>
        </p:grpSpPr>
        <p:sp>
          <p:nvSpPr>
            <p:cNvPr id="110" name="橢圓 109">
              <a:extLst>
                <a:ext uri="{FF2B5EF4-FFF2-40B4-BE49-F238E27FC236}">
                  <a16:creationId xmlns:a16="http://schemas.microsoft.com/office/drawing/2014/main" id="{830FCA21-83D3-D242-97F6-25EE9FD2B442}"/>
                </a:ext>
              </a:extLst>
            </p:cNvPr>
            <p:cNvSpPr/>
            <p:nvPr/>
          </p:nvSpPr>
          <p:spPr>
            <a:xfrm>
              <a:off x="14526125" y="7242222"/>
              <a:ext cx="8387862" cy="835269"/>
            </a:xfrm>
            <a:prstGeom prst="ellips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/>
                <a:t>Training Data</a:t>
              </a:r>
            </a:p>
            <a:p>
              <a:pPr algn="ctr"/>
              <a:r>
                <a:rPr lang="en-US" altLang="zh-TW" sz="2000" dirty="0"/>
                <a:t>Size : 500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1000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3000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5000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7000</a:t>
              </a:r>
              <a:r>
                <a:rPr lang="zh-TW" altLang="en-US" sz="2000" dirty="0"/>
                <a:t>、</a:t>
              </a:r>
              <a:r>
                <a:rPr lang="en-US" altLang="zh-TW" sz="2000" dirty="0"/>
                <a:t>9000</a:t>
              </a:r>
              <a:endParaRPr lang="zh-TW" altLang="en-US" sz="2000" dirty="0"/>
            </a:p>
          </p:txBody>
        </p:sp>
        <p:grpSp>
          <p:nvGrpSpPr>
            <p:cNvPr id="121" name="群組 120">
              <a:extLst>
                <a:ext uri="{FF2B5EF4-FFF2-40B4-BE49-F238E27FC236}">
                  <a16:creationId xmlns:a16="http://schemas.microsoft.com/office/drawing/2014/main" id="{B55A3E00-F3F3-1749-BFD5-69FD0C664583}"/>
                </a:ext>
              </a:extLst>
            </p:cNvPr>
            <p:cNvGrpSpPr/>
            <p:nvPr/>
          </p:nvGrpSpPr>
          <p:grpSpPr>
            <a:xfrm>
              <a:off x="14526125" y="8077491"/>
              <a:ext cx="3578469" cy="3738822"/>
              <a:chOff x="1345223" y="947479"/>
              <a:chExt cx="3578469" cy="3738822"/>
            </a:xfrm>
          </p:grpSpPr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0499F1DF-4B9B-F849-85FC-68AA7E1BCE65}"/>
                  </a:ext>
                </a:extLst>
              </p:cNvPr>
              <p:cNvSpPr/>
              <p:nvPr/>
            </p:nvSpPr>
            <p:spPr>
              <a:xfrm>
                <a:off x="1474907" y="1517037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Fully-Connected</a:t>
                </a:r>
                <a:r>
                  <a:rPr lang="zh-TW" altLang="en-US" sz="2400" dirty="0"/>
                  <a:t>（</a:t>
                </a:r>
                <a:r>
                  <a:rPr lang="en-US" altLang="zh-TW" sz="2400" dirty="0"/>
                  <a:t>784x100</a:t>
                </a:r>
                <a:r>
                  <a:rPr lang="zh-TW" altLang="en-US" sz="2400" dirty="0"/>
                  <a:t>）</a:t>
                </a: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2D252B45-7E4F-D742-9978-6D15CC029CF8}"/>
                  </a:ext>
                </a:extLst>
              </p:cNvPr>
              <p:cNvSpPr/>
              <p:nvPr/>
            </p:nvSpPr>
            <p:spPr>
              <a:xfrm>
                <a:off x="1474904" y="2536203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Fully-Connected</a:t>
                </a:r>
                <a:r>
                  <a:rPr lang="zh-TW" altLang="en-US" sz="2400" dirty="0"/>
                  <a:t>（</a:t>
                </a:r>
                <a:r>
                  <a:rPr lang="en-US" altLang="zh-TW" sz="2400" dirty="0"/>
                  <a:t>100x100</a:t>
                </a:r>
                <a:r>
                  <a:rPr lang="zh-TW" altLang="en-US" sz="2400" dirty="0"/>
                  <a:t>）</a:t>
                </a: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D939ACC6-C762-A24B-841A-D55714664C05}"/>
                  </a:ext>
                </a:extLst>
              </p:cNvPr>
              <p:cNvSpPr/>
              <p:nvPr/>
            </p:nvSpPr>
            <p:spPr>
              <a:xfrm>
                <a:off x="1474904" y="356013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/>
                  <a:t>Fully-Connected</a:t>
                </a:r>
                <a:r>
                  <a:rPr lang="zh-TW" altLang="en-US" sz="2400" dirty="0"/>
                  <a:t>（</a:t>
                </a:r>
                <a:r>
                  <a:rPr lang="en-US" altLang="zh-TW" sz="2400" dirty="0"/>
                  <a:t>100x10</a:t>
                </a:r>
                <a:r>
                  <a:rPr lang="zh-TW" altLang="en-US" sz="2400" dirty="0"/>
                  <a:t>）</a:t>
                </a: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2E9840B7-301C-3946-AAD3-7B80252EF9CE}"/>
                  </a:ext>
                </a:extLst>
              </p:cNvPr>
              <p:cNvSpPr/>
              <p:nvPr/>
            </p:nvSpPr>
            <p:spPr>
              <a:xfrm>
                <a:off x="1474905" y="2026620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/>
                  <a:t>ReLU</a:t>
                </a:r>
                <a:endParaRPr lang="zh-TW" altLang="en-US" dirty="0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FC1831E6-4780-AB46-99EE-4759A1BA014F}"/>
                  </a:ext>
                </a:extLst>
              </p:cNvPr>
              <p:cNvSpPr/>
              <p:nvPr/>
            </p:nvSpPr>
            <p:spPr>
              <a:xfrm>
                <a:off x="1474904" y="304727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/>
                  <a:t>ReLU</a:t>
                </a:r>
                <a:endParaRPr lang="zh-TW" altLang="en-US" sz="2400" dirty="0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29044F0E-3DB1-4B48-AF8A-066F8D0D2AD8}"/>
                  </a:ext>
                </a:extLst>
              </p:cNvPr>
              <p:cNvSpPr/>
              <p:nvPr/>
            </p:nvSpPr>
            <p:spPr>
              <a:xfrm>
                <a:off x="1474904" y="4072992"/>
                <a:ext cx="3301513" cy="4396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/>
                  <a:t>Softmax</a:t>
                </a:r>
                <a:endParaRPr lang="zh-TW" altLang="en-US" sz="2400" dirty="0"/>
              </a:p>
            </p:txBody>
          </p:sp>
          <p:sp>
            <p:nvSpPr>
              <p:cNvPr id="136" name="向下箭號 135">
                <a:extLst>
                  <a:ext uri="{FF2B5EF4-FFF2-40B4-BE49-F238E27FC236}">
                    <a16:creationId xmlns:a16="http://schemas.microsoft.com/office/drawing/2014/main" id="{DFC04FEA-4930-9D49-AFD2-A6E1C889B9C8}"/>
                  </a:ext>
                </a:extLst>
              </p:cNvPr>
              <p:cNvSpPr/>
              <p:nvPr/>
            </p:nvSpPr>
            <p:spPr>
              <a:xfrm>
                <a:off x="2929297" y="186653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向下箭號 137">
                <a:extLst>
                  <a:ext uri="{FF2B5EF4-FFF2-40B4-BE49-F238E27FC236}">
                    <a16:creationId xmlns:a16="http://schemas.microsoft.com/office/drawing/2014/main" id="{41298EB8-0DA0-114E-8B9F-DE7D8E869A8F}"/>
                  </a:ext>
                </a:extLst>
              </p:cNvPr>
              <p:cNvSpPr/>
              <p:nvPr/>
            </p:nvSpPr>
            <p:spPr>
              <a:xfrm>
                <a:off x="2923436" y="2394797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0" name="向下箭號 139">
                <a:extLst>
                  <a:ext uri="{FF2B5EF4-FFF2-40B4-BE49-F238E27FC236}">
                    <a16:creationId xmlns:a16="http://schemas.microsoft.com/office/drawing/2014/main" id="{3291E2E7-95B1-6C44-A8E0-2009DAFE7ED9}"/>
                  </a:ext>
                </a:extLst>
              </p:cNvPr>
              <p:cNvSpPr/>
              <p:nvPr/>
            </p:nvSpPr>
            <p:spPr>
              <a:xfrm>
                <a:off x="2923436" y="2927091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4" name="向下箭號 143">
                <a:extLst>
                  <a:ext uri="{FF2B5EF4-FFF2-40B4-BE49-F238E27FC236}">
                    <a16:creationId xmlns:a16="http://schemas.microsoft.com/office/drawing/2014/main" id="{D44C2251-DAC2-7A42-B5DE-EEB127799C8F}"/>
                  </a:ext>
                </a:extLst>
              </p:cNvPr>
              <p:cNvSpPr/>
              <p:nvPr/>
            </p:nvSpPr>
            <p:spPr>
              <a:xfrm>
                <a:off x="2923436" y="3931586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5" name="框架 154">
                <a:extLst>
                  <a:ext uri="{FF2B5EF4-FFF2-40B4-BE49-F238E27FC236}">
                    <a16:creationId xmlns:a16="http://schemas.microsoft.com/office/drawing/2014/main" id="{6EE7561E-8202-5D4E-B6E2-E262BAEC80A7}"/>
                  </a:ext>
                </a:extLst>
              </p:cNvPr>
              <p:cNvSpPr/>
              <p:nvPr/>
            </p:nvSpPr>
            <p:spPr>
              <a:xfrm>
                <a:off x="1345223" y="1380393"/>
                <a:ext cx="3578469" cy="3305908"/>
              </a:xfrm>
              <a:prstGeom prst="frame">
                <a:avLst>
                  <a:gd name="adj1" fmla="val 244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文字方塊 155">
                <a:extLst>
                  <a:ext uri="{FF2B5EF4-FFF2-40B4-BE49-F238E27FC236}">
                    <a16:creationId xmlns:a16="http://schemas.microsoft.com/office/drawing/2014/main" id="{6A470DB2-72D9-9A4A-8F33-EEF02CDA13C2}"/>
                  </a:ext>
                </a:extLst>
              </p:cNvPr>
              <p:cNvSpPr txBox="1"/>
              <p:nvPr/>
            </p:nvSpPr>
            <p:spPr>
              <a:xfrm>
                <a:off x="1345223" y="947479"/>
                <a:ext cx="11528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b="1" dirty="0"/>
                  <a:t>Model</a:t>
                </a:r>
                <a:endParaRPr lang="zh-TW" altLang="en-US" b="1" dirty="0"/>
              </a:p>
            </p:txBody>
          </p:sp>
          <p:sp>
            <p:nvSpPr>
              <p:cNvPr id="157" name="向下箭號 156">
                <a:extLst>
                  <a:ext uri="{FF2B5EF4-FFF2-40B4-BE49-F238E27FC236}">
                    <a16:creationId xmlns:a16="http://schemas.microsoft.com/office/drawing/2014/main" id="{A7958927-C2C5-2346-AE23-E94A4BF87885}"/>
                  </a:ext>
                </a:extLst>
              </p:cNvPr>
              <p:cNvSpPr/>
              <p:nvPr/>
            </p:nvSpPr>
            <p:spPr>
              <a:xfrm>
                <a:off x="2923436" y="3430822"/>
                <a:ext cx="404447" cy="282812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8" name="向下箭號 157">
              <a:extLst>
                <a:ext uri="{FF2B5EF4-FFF2-40B4-BE49-F238E27FC236}">
                  <a16:creationId xmlns:a16="http://schemas.microsoft.com/office/drawing/2014/main" id="{56ADEBA0-DDE5-1640-949B-D30BCA29232D}"/>
                </a:ext>
              </a:extLst>
            </p:cNvPr>
            <p:cNvSpPr/>
            <p:nvPr/>
          </p:nvSpPr>
          <p:spPr>
            <a:xfrm>
              <a:off x="16117521" y="7924243"/>
              <a:ext cx="404447" cy="822819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橢圓 158">
              <a:extLst>
                <a:ext uri="{FF2B5EF4-FFF2-40B4-BE49-F238E27FC236}">
                  <a16:creationId xmlns:a16="http://schemas.microsoft.com/office/drawing/2014/main" id="{222CE211-5D16-D84B-BAB5-7C398ED3840B}"/>
                </a:ext>
              </a:extLst>
            </p:cNvPr>
            <p:cNvSpPr/>
            <p:nvPr/>
          </p:nvSpPr>
          <p:spPr>
            <a:xfrm>
              <a:off x="14526124" y="12669116"/>
              <a:ext cx="8387863" cy="10418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Control Model :</a:t>
              </a:r>
              <a:r>
                <a:rPr lang="zh-TW" altLang="en-US" sz="2400" dirty="0"/>
                <a:t> </a:t>
              </a:r>
              <a:r>
                <a:rPr lang="en-US" altLang="zh-TW" sz="2400" dirty="0"/>
                <a:t>label from target model</a:t>
              </a:r>
            </a:p>
            <a:p>
              <a:pPr algn="ctr"/>
              <a:r>
                <a:rPr lang="en-US" altLang="zh-TW" sz="2400" dirty="0"/>
                <a:t>Copy Model : probability of each data given by target model</a:t>
              </a:r>
              <a:endParaRPr lang="zh-TW" altLang="en-US" sz="2400" dirty="0"/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2FA5315D-2A73-9F48-86F6-AFCBCA479977}"/>
                </a:ext>
              </a:extLst>
            </p:cNvPr>
            <p:cNvSpPr/>
            <p:nvPr/>
          </p:nvSpPr>
          <p:spPr>
            <a:xfrm>
              <a:off x="19524552" y="10339915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/>
                <a:t>Loss function</a:t>
              </a:r>
            </a:p>
            <a:p>
              <a:pPr algn="ctr"/>
              <a:r>
                <a:rPr lang="en-US" altLang="zh-TW" sz="2000" dirty="0"/>
                <a:t>Control Model : </a:t>
              </a:r>
              <a:r>
                <a:rPr lang="en-US" altLang="zh-TW" sz="2000" dirty="0" err="1"/>
                <a:t>CorssEntropy</a:t>
              </a:r>
              <a:endParaRPr lang="en-US" altLang="zh-TW" sz="2000" dirty="0"/>
            </a:p>
            <a:p>
              <a:pPr algn="ctr"/>
              <a:r>
                <a:rPr lang="en-US" altLang="zh-TW" sz="2000" dirty="0"/>
                <a:t>Copy Model : </a:t>
              </a:r>
              <a:r>
                <a:rPr lang="en-US" altLang="zh-TW" sz="2000" dirty="0" err="1"/>
                <a:t>BCEloss</a:t>
              </a:r>
              <a:endParaRPr lang="zh-TW" altLang="en-US" sz="2000" dirty="0"/>
            </a:p>
          </p:txBody>
        </p:sp>
        <p:sp>
          <p:nvSpPr>
            <p:cNvPr id="161" name="迴轉箭號 160">
              <a:extLst>
                <a:ext uri="{FF2B5EF4-FFF2-40B4-BE49-F238E27FC236}">
                  <a16:creationId xmlns:a16="http://schemas.microsoft.com/office/drawing/2014/main" id="{EFE7F280-114E-2C4F-B02F-79185107C627}"/>
                </a:ext>
              </a:extLst>
            </p:cNvPr>
            <p:cNvSpPr/>
            <p:nvPr/>
          </p:nvSpPr>
          <p:spPr>
            <a:xfrm rot="10800000" flipH="1">
              <a:off x="16223040" y="11595606"/>
              <a:ext cx="3982916" cy="686865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62" name="向下箭號 161">
              <a:extLst>
                <a:ext uri="{FF2B5EF4-FFF2-40B4-BE49-F238E27FC236}">
                  <a16:creationId xmlns:a16="http://schemas.microsoft.com/office/drawing/2014/main" id="{9D7EE8BF-344C-BF4D-9AFF-34BE61E0DA79}"/>
                </a:ext>
              </a:extLst>
            </p:cNvPr>
            <p:cNvSpPr/>
            <p:nvPr/>
          </p:nvSpPr>
          <p:spPr>
            <a:xfrm rot="10800000">
              <a:off x="22050138" y="11595605"/>
              <a:ext cx="404447" cy="1447342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01EC7A58-602D-BB4C-A8C1-E86054FF3DBE}"/>
                </a:ext>
              </a:extLst>
            </p:cNvPr>
            <p:cNvSpPr/>
            <p:nvPr/>
          </p:nvSpPr>
          <p:spPr>
            <a:xfrm>
              <a:off x="19502572" y="8505371"/>
              <a:ext cx="3301513" cy="1302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 err="1"/>
                <a:t>Optimizar</a:t>
              </a:r>
              <a:endParaRPr lang="en-US" altLang="zh-TW" sz="4000" dirty="0"/>
            </a:p>
            <a:p>
              <a:pPr algn="ctr"/>
              <a:r>
                <a:rPr lang="en-US" altLang="zh-TW" sz="2000" dirty="0"/>
                <a:t>Adam</a:t>
              </a:r>
            </a:p>
            <a:p>
              <a:pPr algn="ctr"/>
              <a:r>
                <a:rPr lang="en-US" altLang="zh-TW" sz="2000" dirty="0"/>
                <a:t>Learning rate : 1e-5, 5e-5, 1e-4</a:t>
              </a:r>
              <a:endParaRPr lang="zh-TW" altLang="en-US" sz="2000" dirty="0"/>
            </a:p>
          </p:txBody>
        </p:sp>
        <p:sp>
          <p:nvSpPr>
            <p:cNvPr id="164" name="向下箭號 163">
              <a:extLst>
                <a:ext uri="{FF2B5EF4-FFF2-40B4-BE49-F238E27FC236}">
                  <a16:creationId xmlns:a16="http://schemas.microsoft.com/office/drawing/2014/main" id="{9FE8DD3F-23B3-1F43-ADCE-596CE5E91358}"/>
                </a:ext>
              </a:extLst>
            </p:cNvPr>
            <p:cNvSpPr/>
            <p:nvPr/>
          </p:nvSpPr>
          <p:spPr>
            <a:xfrm rot="10800000">
              <a:off x="20822516" y="9699608"/>
              <a:ext cx="705584" cy="802443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05D7464B-4D22-FB4A-9CA1-BA0A83BC5E73}"/>
                </a:ext>
              </a:extLst>
            </p:cNvPr>
            <p:cNvSpPr txBox="1"/>
            <p:nvPr/>
          </p:nvSpPr>
          <p:spPr>
            <a:xfrm>
              <a:off x="21528100" y="9854627"/>
              <a:ext cx="8146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dirty="0"/>
                <a:t>Loss</a:t>
              </a:r>
              <a:endParaRPr lang="zh-TW" altLang="en-US" b="1" dirty="0"/>
            </a:p>
          </p:txBody>
        </p:sp>
        <p:sp>
          <p:nvSpPr>
            <p:cNvPr id="166" name="向下箭號 165">
              <a:extLst>
                <a:ext uri="{FF2B5EF4-FFF2-40B4-BE49-F238E27FC236}">
                  <a16:creationId xmlns:a16="http://schemas.microsoft.com/office/drawing/2014/main" id="{24A93023-DAC7-804A-A0E1-D0C19E383403}"/>
                </a:ext>
              </a:extLst>
            </p:cNvPr>
            <p:cNvSpPr/>
            <p:nvPr/>
          </p:nvSpPr>
          <p:spPr>
            <a:xfrm rot="5400000">
              <a:off x="18631032" y="8340418"/>
              <a:ext cx="705584" cy="1758461"/>
            </a:xfrm>
            <a:prstGeom prst="down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文字方塊 166">
              <a:extLst>
                <a:ext uri="{FF2B5EF4-FFF2-40B4-BE49-F238E27FC236}">
                  <a16:creationId xmlns:a16="http://schemas.microsoft.com/office/drawing/2014/main" id="{CA62EACD-7F55-1C4E-9D8C-40766EE1FC59}"/>
                </a:ext>
              </a:extLst>
            </p:cNvPr>
            <p:cNvSpPr txBox="1"/>
            <p:nvPr/>
          </p:nvSpPr>
          <p:spPr>
            <a:xfrm>
              <a:off x="18037955" y="9396702"/>
              <a:ext cx="199984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 b="1" dirty="0"/>
                <a:t>Back </a:t>
              </a:r>
            </a:p>
            <a:p>
              <a:pPr algn="ctr"/>
              <a:r>
                <a:rPr lang="en-US" altLang="zh-TW" sz="2800" b="1" dirty="0"/>
                <a:t>propagation</a:t>
              </a:r>
              <a:endParaRPr lang="zh-TW" altLang="en-US" b="1" dirty="0"/>
            </a:p>
          </p:txBody>
        </p:sp>
      </p:grpSp>
      <p:sp>
        <p:nvSpPr>
          <p:cNvPr id="169" name="文字方塊 168">
            <a:extLst>
              <a:ext uri="{FF2B5EF4-FFF2-40B4-BE49-F238E27FC236}">
                <a16:creationId xmlns:a16="http://schemas.microsoft.com/office/drawing/2014/main" id="{BB7F0C34-30C2-0A40-80BA-1055004DAE80}"/>
              </a:ext>
            </a:extLst>
          </p:cNvPr>
          <p:cNvSpPr txBox="1"/>
          <p:nvPr/>
        </p:nvSpPr>
        <p:spPr>
          <a:xfrm>
            <a:off x="1000021" y="8296902"/>
            <a:ext cx="6873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資料介紹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：</a:t>
            </a:r>
            <a:r>
              <a:rPr kumimoji="1" lang="en-US" altLang="zh-CN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MNIST </a:t>
            </a:r>
            <a:r>
              <a:rPr kumimoji="1" lang="zh-CN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資料集</a:t>
            </a:r>
            <a:endParaRPr kumimoji="1" lang="en-US" altLang="zh-CN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3" name="圖片 22" descr="一張含有 物件, 量表, 裝置 的圖片&#10;&#10;&#10;&#10;自動產生的描述">
            <a:extLst>
              <a:ext uri="{FF2B5EF4-FFF2-40B4-BE49-F238E27FC236}">
                <a16:creationId xmlns:a16="http://schemas.microsoft.com/office/drawing/2014/main" id="{0AC87CDC-78B0-5F44-9DE5-DD09C7975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567" b="49408"/>
          <a:stretch/>
        </p:blipFill>
        <p:spPr>
          <a:xfrm>
            <a:off x="7911617" y="7552115"/>
            <a:ext cx="1902344" cy="1647677"/>
          </a:xfrm>
          <a:prstGeom prst="rect">
            <a:avLst/>
          </a:prstGeom>
        </p:spPr>
      </p:pic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A86BD453-1CD2-3743-BD08-85CA995E0DBC}"/>
              </a:ext>
            </a:extLst>
          </p:cNvPr>
          <p:cNvSpPr txBox="1"/>
          <p:nvPr/>
        </p:nvSpPr>
        <p:spPr>
          <a:xfrm>
            <a:off x="883640" y="21737308"/>
            <a:ext cx="9944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Step2 &amp; Step3 : Steal Model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&amp;</a:t>
            </a: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Testing</a:t>
            </a:r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60A2CC8E-A523-B148-9A8B-BE170E1C0C70}"/>
              </a:ext>
            </a:extLst>
          </p:cNvPr>
          <p:cNvSpPr txBox="1"/>
          <p:nvPr/>
        </p:nvSpPr>
        <p:spPr>
          <a:xfrm>
            <a:off x="394174" y="7422620"/>
            <a:ext cx="393569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kumimoji="1" lang="zh-CN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實驗介紹</a:t>
            </a:r>
            <a:r>
              <a:rPr kumimoji="1" lang="zh-TW" altLang="en-US" sz="5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kumimoji="1" lang="en-US" altLang="zh-TW" sz="5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7" name="圖片 16" descr="一張含有 文字, 地圖 的圖片&#10;&#10;&#10;&#10;自動產生的描述">
            <a:extLst>
              <a:ext uri="{FF2B5EF4-FFF2-40B4-BE49-F238E27FC236}">
                <a16:creationId xmlns:a16="http://schemas.microsoft.com/office/drawing/2014/main" id="{F01396BF-535A-7D41-AA17-BD40F9A0A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5298" y="13627932"/>
            <a:ext cx="5579045" cy="5579045"/>
          </a:xfrm>
          <a:prstGeom prst="rect">
            <a:avLst/>
          </a:prstGeom>
        </p:spPr>
      </p:pic>
      <p:pic>
        <p:nvPicPr>
          <p:cNvPr id="29" name="圖片 28" descr="一張含有 文字, 地圖 的圖片&#10;&#10;&#10;&#10;自動產生的描述">
            <a:extLst>
              <a:ext uri="{FF2B5EF4-FFF2-40B4-BE49-F238E27FC236}">
                <a16:creationId xmlns:a16="http://schemas.microsoft.com/office/drawing/2014/main" id="{4B3CA725-1986-D741-9D99-BB2148009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0726" y="19236940"/>
            <a:ext cx="5545089" cy="5545089"/>
          </a:xfrm>
          <a:prstGeom prst="rect">
            <a:avLst/>
          </a:prstGeom>
        </p:spPr>
      </p:pic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AC2CA9D7-AFB0-924D-83C8-08B805B5F0E2}"/>
              </a:ext>
            </a:extLst>
          </p:cNvPr>
          <p:cNvSpPr txBox="1"/>
          <p:nvPr/>
        </p:nvSpPr>
        <p:spPr>
          <a:xfrm>
            <a:off x="18178276" y="13595460"/>
            <a:ext cx="28915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500" dirty="0"/>
              <a:t>1) </a:t>
            </a:r>
            <a:r>
              <a:rPr kumimoji="1" lang="zh-CN" altLang="en-US" sz="3500" dirty="0"/>
              <a:t>在不同的</a:t>
            </a:r>
            <a:r>
              <a:rPr kumimoji="1" lang="en-US" altLang="zh-CN" sz="3500" dirty="0"/>
              <a:t>Training size </a:t>
            </a:r>
            <a:r>
              <a:rPr kumimoji="1" lang="zh-CN" altLang="en-US" sz="3500" dirty="0"/>
              <a:t>下，</a:t>
            </a:r>
            <a:r>
              <a:rPr kumimoji="1" lang="en-US" altLang="zh-CN" sz="3500" dirty="0"/>
              <a:t>copy model </a:t>
            </a:r>
            <a:r>
              <a:rPr kumimoji="1" lang="zh-CN" altLang="en-US" sz="3500" dirty="0"/>
              <a:t>的準確率</a:t>
            </a:r>
            <a:r>
              <a:rPr kumimoji="1" lang="zh-TW" altLang="en-US" sz="3500" dirty="0"/>
              <a:t>大部分</a:t>
            </a:r>
            <a:r>
              <a:rPr kumimoji="1" lang="en-US" altLang="zh-TW" sz="3500" dirty="0"/>
              <a:t>Control Model.</a:t>
            </a:r>
            <a:endParaRPr kumimoji="1" lang="en-US" altLang="zh-CN" sz="3500" dirty="0"/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4EC84EA3-01E0-FC49-9306-1068BB1CB53A}"/>
              </a:ext>
            </a:extLst>
          </p:cNvPr>
          <p:cNvSpPr txBox="1"/>
          <p:nvPr/>
        </p:nvSpPr>
        <p:spPr>
          <a:xfrm>
            <a:off x="18147129" y="20747493"/>
            <a:ext cx="28915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500" dirty="0"/>
              <a:t>2) </a:t>
            </a:r>
            <a:r>
              <a:rPr kumimoji="1" lang="zh-CN" altLang="en-US" sz="3500" dirty="0"/>
              <a:t>在不同的</a:t>
            </a:r>
            <a:r>
              <a:rPr kumimoji="1" lang="en-US" altLang="zh-CN" sz="3500" dirty="0"/>
              <a:t>Training size </a:t>
            </a:r>
            <a:r>
              <a:rPr kumimoji="1" lang="zh-CN" altLang="en-US" sz="3500" dirty="0"/>
              <a:t>下，</a:t>
            </a:r>
            <a:r>
              <a:rPr kumimoji="1" lang="en-US" altLang="zh-CN" sz="3500" dirty="0"/>
              <a:t>copy model </a:t>
            </a:r>
            <a:r>
              <a:rPr kumimoji="1" lang="zh-CN" altLang="en-US" sz="3500" dirty="0"/>
              <a:t>的準確率皆高於</a:t>
            </a:r>
            <a:r>
              <a:rPr kumimoji="1" lang="zh-TW" altLang="en-US" sz="3500" dirty="0"/>
              <a:t> </a:t>
            </a:r>
            <a:r>
              <a:rPr kumimoji="1" lang="en-US" altLang="zh-TW" sz="3500" dirty="0"/>
              <a:t>Control Model.</a:t>
            </a:r>
            <a:endParaRPr kumimoji="1" lang="en-US" altLang="zh-CN" sz="3500" dirty="0"/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45C631F8-2F29-3C4C-AFE8-E6D3204392BD}"/>
              </a:ext>
            </a:extLst>
          </p:cNvPr>
          <p:cNvSpPr txBox="1"/>
          <p:nvPr/>
        </p:nvSpPr>
        <p:spPr>
          <a:xfrm>
            <a:off x="989136" y="9009914"/>
            <a:ext cx="2929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itchFamily="2" charset="2"/>
              <a:buChar char="l"/>
            </a:pPr>
            <a:r>
              <a:rPr kumimoji="1" lang="zh-TW" altLang="en-US" sz="4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流程圖：</a:t>
            </a:r>
            <a:endParaRPr kumimoji="1" lang="en-US" altLang="zh-CN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88169F7F-7AD8-3244-BA13-B84C1D52BE33}"/>
              </a:ext>
            </a:extLst>
          </p:cNvPr>
          <p:cNvSpPr txBox="1"/>
          <p:nvPr/>
        </p:nvSpPr>
        <p:spPr>
          <a:xfrm>
            <a:off x="11748741" y="27200950"/>
            <a:ext cx="93211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500" dirty="0"/>
              <a:t>2) </a:t>
            </a:r>
            <a:r>
              <a:rPr kumimoji="1" lang="zh-CN" altLang="en-US" sz="3500" dirty="0"/>
              <a:t>在不同的</a:t>
            </a:r>
            <a:r>
              <a:rPr kumimoji="1" lang="en-US" altLang="zh-CN" sz="3500" dirty="0"/>
              <a:t>Training size </a:t>
            </a:r>
            <a:r>
              <a:rPr kumimoji="1" lang="zh-CN" altLang="en-US" sz="3500" dirty="0"/>
              <a:t>下，</a:t>
            </a:r>
            <a:r>
              <a:rPr kumimoji="1" lang="en-US" altLang="zh-CN" sz="3500" dirty="0"/>
              <a:t>copy model </a:t>
            </a:r>
            <a:r>
              <a:rPr kumimoji="1" lang="zh-CN" altLang="en-US" sz="3500" dirty="0"/>
              <a:t>的準確率皆高於</a:t>
            </a:r>
            <a:r>
              <a:rPr kumimoji="1" lang="zh-TW" altLang="en-US" sz="3500" dirty="0"/>
              <a:t> </a:t>
            </a:r>
            <a:r>
              <a:rPr kumimoji="1" lang="en-US" altLang="zh-TW" sz="3500" dirty="0"/>
              <a:t>Control Model.</a:t>
            </a:r>
            <a:endParaRPr kumimoji="1" lang="en-US" altLang="zh-CN" sz="3500" dirty="0"/>
          </a:p>
        </p:txBody>
      </p:sp>
      <p:sp>
        <p:nvSpPr>
          <p:cNvPr id="135" name="向下箭號 134">
            <a:extLst>
              <a:ext uri="{FF2B5EF4-FFF2-40B4-BE49-F238E27FC236}">
                <a16:creationId xmlns:a16="http://schemas.microsoft.com/office/drawing/2014/main" id="{65E75096-77A0-C746-B02B-743B1FA0F0C3}"/>
              </a:ext>
            </a:extLst>
          </p:cNvPr>
          <p:cNvSpPr/>
          <p:nvPr/>
        </p:nvSpPr>
        <p:spPr>
          <a:xfrm>
            <a:off x="6829742" y="18757645"/>
            <a:ext cx="1338107" cy="528061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E137B5D8-12E9-1347-86FA-181D743BFB0B}"/>
              </a:ext>
            </a:extLst>
          </p:cNvPr>
          <p:cNvGrpSpPr/>
          <p:nvPr/>
        </p:nvGrpSpPr>
        <p:grpSpPr>
          <a:xfrm>
            <a:off x="1667159" y="22576227"/>
            <a:ext cx="8271926" cy="6701707"/>
            <a:chOff x="12180790" y="11328000"/>
            <a:chExt cx="8684076" cy="7806187"/>
          </a:xfrm>
        </p:grpSpPr>
        <p:sp>
          <p:nvSpPr>
            <p:cNvPr id="188" name="圓角矩形 187">
              <a:extLst>
                <a:ext uri="{FF2B5EF4-FFF2-40B4-BE49-F238E27FC236}">
                  <a16:creationId xmlns:a16="http://schemas.microsoft.com/office/drawing/2014/main" id="{763C87A9-6E7E-5C48-8C04-F52999FBD726}"/>
                </a:ext>
              </a:extLst>
            </p:cNvPr>
            <p:cNvSpPr/>
            <p:nvPr/>
          </p:nvSpPr>
          <p:spPr>
            <a:xfrm>
              <a:off x="17356466" y="17044488"/>
              <a:ext cx="3508400" cy="91295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Control Model</a:t>
              </a:r>
              <a:endParaRPr kumimoji="1" lang="zh-TW" altLang="en-US" sz="24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89" name="圓角矩形 188">
              <a:extLst>
                <a:ext uri="{FF2B5EF4-FFF2-40B4-BE49-F238E27FC236}">
                  <a16:creationId xmlns:a16="http://schemas.microsoft.com/office/drawing/2014/main" id="{969ADDB3-5B52-C441-99B9-C86577099821}"/>
                </a:ext>
              </a:extLst>
            </p:cNvPr>
            <p:cNvSpPr/>
            <p:nvPr/>
          </p:nvSpPr>
          <p:spPr>
            <a:xfrm>
              <a:off x="12180790" y="17030603"/>
              <a:ext cx="3508396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b="1" u="sng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Copy Model</a:t>
              </a:r>
              <a:endParaRPr kumimoji="1" lang="zh-TW" altLang="en-US" sz="2400" b="1" u="sng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90" name="文字方塊 189">
              <a:extLst>
                <a:ext uri="{FF2B5EF4-FFF2-40B4-BE49-F238E27FC236}">
                  <a16:creationId xmlns:a16="http://schemas.microsoft.com/office/drawing/2014/main" id="{6A46963A-49F3-2F4A-8F4D-E5C7682F6992}"/>
                </a:ext>
              </a:extLst>
            </p:cNvPr>
            <p:cNvSpPr txBox="1"/>
            <p:nvPr/>
          </p:nvSpPr>
          <p:spPr>
            <a:xfrm>
              <a:off x="14906563" y="11328000"/>
              <a:ext cx="3970711" cy="762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 dirty="0"/>
                <a:t>( </a:t>
              </a:r>
              <a:r>
                <a:rPr kumimoji="1" lang="en-US" altLang="zh-CN" sz="2800" b="1" dirty="0" err="1" smtClean="0"/>
                <a:t>X_training_data</a:t>
              </a:r>
              <a:r>
                <a:rPr kumimoji="1" lang="en-US" altLang="zh-CN" sz="2800" dirty="0" smtClean="0"/>
                <a:t> </a:t>
              </a:r>
              <a:r>
                <a:rPr kumimoji="1" lang="en-US" altLang="zh-CN" sz="2800" dirty="0"/>
                <a:t>)</a:t>
              </a:r>
            </a:p>
          </p:txBody>
        </p:sp>
        <p:sp>
          <p:nvSpPr>
            <p:cNvPr id="191" name="圓角矩形 190">
              <a:extLst>
                <a:ext uri="{FF2B5EF4-FFF2-40B4-BE49-F238E27FC236}">
                  <a16:creationId xmlns:a16="http://schemas.microsoft.com/office/drawing/2014/main" id="{5237820B-6ADF-CB44-80D2-97F9674FFB82}"/>
                </a:ext>
              </a:extLst>
            </p:cNvPr>
            <p:cNvSpPr/>
            <p:nvPr/>
          </p:nvSpPr>
          <p:spPr>
            <a:xfrm>
              <a:off x="13478329" y="12726646"/>
              <a:ext cx="5903576" cy="148817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Target model (pre-trained)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92" name="文字方塊 191">
              <a:extLst>
                <a:ext uri="{FF2B5EF4-FFF2-40B4-BE49-F238E27FC236}">
                  <a16:creationId xmlns:a16="http://schemas.microsoft.com/office/drawing/2014/main" id="{611F6DFE-C932-EA4A-8AD5-B993CB34FEFF}"/>
                </a:ext>
              </a:extLst>
            </p:cNvPr>
            <p:cNvSpPr txBox="1"/>
            <p:nvPr/>
          </p:nvSpPr>
          <p:spPr>
            <a:xfrm>
              <a:off x="13684418" y="14624456"/>
              <a:ext cx="7026971" cy="672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/>
                <a:t>( </a:t>
              </a:r>
              <a:r>
                <a:rPr kumimoji="1" lang="en-US" altLang="zh-CN" sz="2400" b="1" dirty="0" err="1"/>
                <a:t>Y_target_probability</a:t>
              </a:r>
              <a:r>
                <a:rPr kumimoji="1" lang="en-US" altLang="zh-CN" sz="2400" dirty="0"/>
                <a:t> , </a:t>
              </a:r>
              <a:r>
                <a:rPr kumimoji="1" lang="en-US" altLang="zh-CN" sz="2400" b="1" dirty="0" err="1"/>
                <a:t>Y_target_label</a:t>
              </a:r>
              <a:r>
                <a:rPr kumimoji="1" lang="en-US" altLang="zh-CN" sz="2400" b="1" dirty="0"/>
                <a:t> )</a:t>
              </a:r>
              <a:endParaRPr kumimoji="1" lang="en-US" altLang="zh-CN" sz="2400" dirty="0"/>
            </a:p>
          </p:txBody>
        </p:sp>
        <p:sp>
          <p:nvSpPr>
            <p:cNvPr id="193" name="向下箭號 192">
              <a:extLst>
                <a:ext uri="{FF2B5EF4-FFF2-40B4-BE49-F238E27FC236}">
                  <a16:creationId xmlns:a16="http://schemas.microsoft.com/office/drawing/2014/main" id="{16439768-8595-BC49-88E2-83397F7A9C85}"/>
                </a:ext>
              </a:extLst>
            </p:cNvPr>
            <p:cNvSpPr/>
            <p:nvPr/>
          </p:nvSpPr>
          <p:spPr>
            <a:xfrm>
              <a:off x="15954870" y="12059072"/>
              <a:ext cx="950494" cy="684072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194" name="向下箭號 193">
              <a:extLst>
                <a:ext uri="{FF2B5EF4-FFF2-40B4-BE49-F238E27FC236}">
                  <a16:creationId xmlns:a16="http://schemas.microsoft.com/office/drawing/2014/main" id="{ECB3F12C-F2E7-2C45-B7C4-E62F72BAAE99}"/>
                </a:ext>
              </a:extLst>
            </p:cNvPr>
            <p:cNvSpPr/>
            <p:nvPr/>
          </p:nvSpPr>
          <p:spPr>
            <a:xfrm>
              <a:off x="15855086" y="14214245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195" name="圓角矩形 194">
              <a:extLst>
                <a:ext uri="{FF2B5EF4-FFF2-40B4-BE49-F238E27FC236}">
                  <a16:creationId xmlns:a16="http://schemas.microsoft.com/office/drawing/2014/main" id="{D3D6A1A5-8200-6248-B743-38A02999CE41}"/>
                </a:ext>
              </a:extLst>
            </p:cNvPr>
            <p:cNvSpPr/>
            <p:nvPr/>
          </p:nvSpPr>
          <p:spPr>
            <a:xfrm>
              <a:off x="12507193" y="16039829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96" name="向下箭號 195">
              <a:extLst>
                <a:ext uri="{FF2B5EF4-FFF2-40B4-BE49-F238E27FC236}">
                  <a16:creationId xmlns:a16="http://schemas.microsoft.com/office/drawing/2014/main" id="{A1038F3D-579B-5249-B369-8A744A7A8047}"/>
                </a:ext>
              </a:extLst>
            </p:cNvPr>
            <p:cNvSpPr/>
            <p:nvPr/>
          </p:nvSpPr>
          <p:spPr>
            <a:xfrm>
              <a:off x="12697540" y="11629088"/>
              <a:ext cx="403521" cy="4378625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197" name="向下箭號 196">
              <a:extLst>
                <a:ext uri="{FF2B5EF4-FFF2-40B4-BE49-F238E27FC236}">
                  <a16:creationId xmlns:a16="http://schemas.microsoft.com/office/drawing/2014/main" id="{F47B0495-3344-CC43-8284-01956B15691C}"/>
                </a:ext>
              </a:extLst>
            </p:cNvPr>
            <p:cNvSpPr/>
            <p:nvPr/>
          </p:nvSpPr>
          <p:spPr>
            <a:xfrm>
              <a:off x="17899745" y="15193437"/>
              <a:ext cx="403521" cy="814276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E697AEB9-6C65-E048-856F-26EEE6C4215E}"/>
                </a:ext>
              </a:extLst>
            </p:cNvPr>
            <p:cNvSpPr/>
            <p:nvPr/>
          </p:nvSpPr>
          <p:spPr>
            <a:xfrm>
              <a:off x="18338654" y="11615349"/>
              <a:ext cx="1769465" cy="19599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3D626B99-9297-414A-AA00-BE27741A6691}"/>
                </a:ext>
              </a:extLst>
            </p:cNvPr>
            <p:cNvSpPr/>
            <p:nvPr/>
          </p:nvSpPr>
          <p:spPr>
            <a:xfrm rot="5400000">
              <a:off x="13554984" y="10844749"/>
              <a:ext cx="204214" cy="172897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200" name="向下箭號 199">
              <a:extLst>
                <a:ext uri="{FF2B5EF4-FFF2-40B4-BE49-F238E27FC236}">
                  <a16:creationId xmlns:a16="http://schemas.microsoft.com/office/drawing/2014/main" id="{40ACC1BC-D8DB-8342-8D22-D09936385D9D}"/>
                </a:ext>
              </a:extLst>
            </p:cNvPr>
            <p:cNvSpPr/>
            <p:nvPr/>
          </p:nvSpPr>
          <p:spPr>
            <a:xfrm>
              <a:off x="19820291" y="11629088"/>
              <a:ext cx="403521" cy="4378624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201" name="向下箭號 200">
              <a:extLst>
                <a:ext uri="{FF2B5EF4-FFF2-40B4-BE49-F238E27FC236}">
                  <a16:creationId xmlns:a16="http://schemas.microsoft.com/office/drawing/2014/main" id="{339BA08B-90EB-3347-945E-B09649F2AC8D}"/>
                </a:ext>
              </a:extLst>
            </p:cNvPr>
            <p:cNvSpPr/>
            <p:nvPr/>
          </p:nvSpPr>
          <p:spPr>
            <a:xfrm>
              <a:off x="14478171" y="15193435"/>
              <a:ext cx="403521" cy="814276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202" name="圓角矩形 201">
              <a:extLst>
                <a:ext uri="{FF2B5EF4-FFF2-40B4-BE49-F238E27FC236}">
                  <a16:creationId xmlns:a16="http://schemas.microsoft.com/office/drawing/2014/main" id="{C13A533C-7633-A342-AE3B-1A80FEAC0BA1}"/>
                </a:ext>
              </a:extLst>
            </p:cNvPr>
            <p:cNvSpPr/>
            <p:nvPr/>
          </p:nvSpPr>
          <p:spPr>
            <a:xfrm>
              <a:off x="17589638" y="16032692"/>
              <a:ext cx="2690667" cy="43043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train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203" name="向下箭號 202">
              <a:extLst>
                <a:ext uri="{FF2B5EF4-FFF2-40B4-BE49-F238E27FC236}">
                  <a16:creationId xmlns:a16="http://schemas.microsoft.com/office/drawing/2014/main" id="{B38BC5FB-FE22-F34C-A117-2705E15D0F02}"/>
                </a:ext>
              </a:extLst>
            </p:cNvPr>
            <p:cNvSpPr/>
            <p:nvPr/>
          </p:nvSpPr>
          <p:spPr>
            <a:xfrm>
              <a:off x="13183472" y="1651074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204" name="向下箭號 203">
              <a:extLst>
                <a:ext uri="{FF2B5EF4-FFF2-40B4-BE49-F238E27FC236}">
                  <a16:creationId xmlns:a16="http://schemas.microsoft.com/office/drawing/2014/main" id="{3B45ACCE-2839-2A45-8739-BA48B97B2F95}"/>
                </a:ext>
              </a:extLst>
            </p:cNvPr>
            <p:cNvSpPr/>
            <p:nvPr/>
          </p:nvSpPr>
          <p:spPr>
            <a:xfrm>
              <a:off x="18308563" y="16516397"/>
              <a:ext cx="1338107" cy="479109"/>
            </a:xfrm>
            <a:prstGeom prst="down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1400" dirty="0"/>
            </a:p>
          </p:txBody>
        </p:sp>
        <p:sp>
          <p:nvSpPr>
            <p:cNvPr id="205" name="圓角矩形 204">
              <a:extLst>
                <a:ext uri="{FF2B5EF4-FFF2-40B4-BE49-F238E27FC236}">
                  <a16:creationId xmlns:a16="http://schemas.microsoft.com/office/drawing/2014/main" id="{E10678D1-68E4-0749-8D20-B44A327D2288}"/>
                </a:ext>
              </a:extLst>
            </p:cNvPr>
            <p:cNvSpPr/>
            <p:nvPr/>
          </p:nvSpPr>
          <p:spPr>
            <a:xfrm>
              <a:off x="12183420" y="18225899"/>
              <a:ext cx="8681442" cy="90828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2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Accuracy Evaluation (vs Target Model)</a:t>
              </a:r>
              <a:endParaRPr kumimoji="1" lang="zh-TW" altLang="en-US" sz="2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32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4853</TotalTime>
  <Words>371</Words>
  <Application>Microsoft Office PowerPoint</Application>
  <PresentationFormat>自訂</PresentationFormat>
  <Paragraphs>82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等线</vt:lpstr>
      <vt:lpstr>Microsoft JhengHei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冠豪 趙</dc:creator>
  <cp:lastModifiedBy>承德 林</cp:lastModifiedBy>
  <cp:revision>52</cp:revision>
  <dcterms:created xsi:type="dcterms:W3CDTF">2019-01-09T06:43:38Z</dcterms:created>
  <dcterms:modified xsi:type="dcterms:W3CDTF">2019-01-13T08:15:35Z</dcterms:modified>
</cp:coreProperties>
</file>