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829"/>
  </p:normalViewPr>
  <p:slideViewPr>
    <p:cSldViewPr snapToGrid="0" snapToObjects="1">
      <p:cViewPr>
        <p:scale>
          <a:sx n="30" d="100"/>
          <a:sy n="30" d="100"/>
        </p:scale>
        <p:origin x="2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-453" y="-16738"/>
            <a:ext cx="21384079" cy="3725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723014" y="440899"/>
            <a:ext cx="1978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</a:t>
            </a:r>
            <a:r>
              <a:rPr kumimoji="1" lang="en-US" altLang="zh-CN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to steal model from Machine Learning-as-a-Service platform</a:t>
            </a:r>
            <a:endParaRPr kumimoji="1"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2894188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cxnSpLocks/>
          </p:cNvCxnSpPr>
          <p:nvPr/>
        </p:nvCxnSpPr>
        <p:spPr>
          <a:xfrm>
            <a:off x="10746451" y="3708400"/>
            <a:ext cx="224" cy="2656681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405759"/>
            <a:ext cx="28294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4.Results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4171547"/>
            <a:ext cx="4213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5. Conclusion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27783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Aim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65149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Implementation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6799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zh-CN" sz="3500" dirty="0"/>
              <a:t>Implement the method in ”Stealing Machine </a:t>
            </a:r>
          </a:p>
          <a:p>
            <a:r>
              <a:rPr kumimoji="1" lang="en-US" altLang="zh-CN" sz="3500" dirty="0"/>
              <a:t>Learning Models via Prediction APIs” to steal model.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84484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Try to steal different kinds of models using </a:t>
            </a:r>
          </a:p>
          <a:p>
            <a:r>
              <a:rPr kumimoji="1" lang="en-US" altLang="zh-CN" sz="3500" dirty="0"/>
              <a:t>neural network.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05602" cy="6446026"/>
            <a:chOff x="1166818" y="23117199"/>
            <a:chExt cx="9005602" cy="644602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3000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9000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from target model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CrossEntropy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Optimizer</a:t>
              </a:r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070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dataset</a:t>
            </a: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54168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Introduction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3704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Workflow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4998074"/>
            <a:ext cx="9321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different training size, learning rate with fixed loss function, </a:t>
            </a:r>
            <a:r>
              <a:rPr kumimoji="1"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BCEloss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as well as 200 epoch, the precision of copy model is higher than c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ontrol model</a:t>
            </a:r>
          </a:p>
        </p:txBody>
      </p:sp>
      <p:sp>
        <p:nvSpPr>
          <p:cNvPr id="135" name="向下箭號 134">
            <a:extLst>
              <a:ext uri="{FF2B5EF4-FFF2-40B4-BE49-F238E27FC236}">
                <a16:creationId xmlns:a16="http://schemas.microsoft.com/office/drawing/2014/main" id="{65E75096-77A0-C746-B02B-743B1FA0F0C3}"/>
              </a:ext>
            </a:extLst>
          </p:cNvPr>
          <p:cNvSpPr/>
          <p:nvPr/>
        </p:nvSpPr>
        <p:spPr>
          <a:xfrm>
            <a:off x="6829742" y="18757645"/>
            <a:ext cx="1338107" cy="5280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667159" y="22576227"/>
            <a:ext cx="8271926" cy="6701707"/>
            <a:chOff x="12180790" y="11328000"/>
            <a:chExt cx="8684076" cy="7806187"/>
          </a:xfrm>
        </p:grpSpPr>
        <p:sp>
          <p:nvSpPr>
            <p:cNvPr id="188" name="圓角矩形 18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9" name="圓角矩形 18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906563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X_training_data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191" name="圓角矩形 19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3684418" y="14624456"/>
              <a:ext cx="7026971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193" name="向下箭號 19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4" name="向下箭號 19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5" name="圓角矩形 19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6" name="向下箭號 19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7" name="向下箭號 19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0" name="向下箭號 19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1" name="向下箭號 20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2" name="圓角矩形 20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3" name="向下箭號 20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4" name="向下箭號 20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5" name="圓角矩形 20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" name="圖片 2" descr="一張含有 文字, 天空 的圖片&#10;&#10;&#10;&#10;自動產生的描述">
            <a:extLst>
              <a:ext uri="{FF2B5EF4-FFF2-40B4-BE49-F238E27FC236}">
                <a16:creationId xmlns:a16="http://schemas.microsoft.com/office/drawing/2014/main" id="{C90DC42C-6341-2548-8A1E-D7876CC1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431" y="19281542"/>
            <a:ext cx="4786634" cy="4786634"/>
          </a:xfrm>
          <a:prstGeom prst="rect">
            <a:avLst/>
          </a:prstGeom>
        </p:spPr>
      </p:pic>
      <p:pic>
        <p:nvPicPr>
          <p:cNvPr id="25" name="圖片 24" descr="一張含有 天空 的圖片&#10;&#10;&#10;&#10;自動產生的描述">
            <a:extLst>
              <a:ext uri="{FF2B5EF4-FFF2-40B4-BE49-F238E27FC236}">
                <a16:creationId xmlns:a16="http://schemas.microsoft.com/office/drawing/2014/main" id="{93E3AE35-E6F1-1B45-9C53-DAAF2568A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0343" y="19181424"/>
            <a:ext cx="4919524" cy="4919524"/>
          </a:xfrm>
          <a:prstGeom prst="rect">
            <a:avLst/>
          </a:prstGeom>
        </p:spPr>
      </p:pic>
      <p:pic>
        <p:nvPicPr>
          <p:cNvPr id="33" name="圖片 32" descr="一張含有 文字 的圖片&#10;&#10;&#10;&#10;自動產生的描述">
            <a:extLst>
              <a:ext uri="{FF2B5EF4-FFF2-40B4-BE49-F238E27FC236}">
                <a16:creationId xmlns:a16="http://schemas.microsoft.com/office/drawing/2014/main" id="{579F1E39-9A31-AE47-B042-BEDAC8322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305" y="13830871"/>
            <a:ext cx="4786634" cy="4786634"/>
          </a:xfrm>
          <a:prstGeom prst="rect">
            <a:avLst/>
          </a:prstGeom>
        </p:spPr>
      </p:pic>
      <p:pic>
        <p:nvPicPr>
          <p:cNvPr id="36" name="圖片 35" descr="一張含有 天空, 文字 的圖片&#10;&#10;&#10;&#10;自動產生的描述">
            <a:extLst>
              <a:ext uri="{FF2B5EF4-FFF2-40B4-BE49-F238E27FC236}">
                <a16:creationId xmlns:a16="http://schemas.microsoft.com/office/drawing/2014/main" id="{885ADA3A-B95B-2D4A-ACA9-6E8BB1DC5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0999" y="13901822"/>
            <a:ext cx="4786635" cy="4786635"/>
          </a:xfrm>
          <a:prstGeom prst="rect">
            <a:avLst/>
          </a:prstGeom>
        </p:spPr>
      </p:pic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E6EB2E3-296D-2445-8BD0-3F820669A588}"/>
              </a:ext>
            </a:extLst>
          </p:cNvPr>
          <p:cNvSpPr txBox="1"/>
          <p:nvPr/>
        </p:nvSpPr>
        <p:spPr>
          <a:xfrm>
            <a:off x="11668059" y="13165677"/>
            <a:ext cx="4321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: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86E7AA78-0C3A-5D4B-BF8F-55CBDC674906}"/>
              </a:ext>
            </a:extLst>
          </p:cNvPr>
          <p:cNvSpPr txBox="1"/>
          <p:nvPr/>
        </p:nvSpPr>
        <p:spPr>
          <a:xfrm>
            <a:off x="11668059" y="18556668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DD2B1F6-B5CD-BC4B-A65D-C6DD10DF5A52}"/>
              </a:ext>
            </a:extLst>
          </p:cNvPr>
          <p:cNvSpPr txBox="1"/>
          <p:nvPr/>
        </p:nvSpPr>
        <p:spPr>
          <a:xfrm>
            <a:off x="11713790" y="26785510"/>
            <a:ext cx="932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Neural Network is a good way to steal both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model and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 created by BigML.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5FDC3E5-E4E7-294E-B073-9C61C0008093}"/>
              </a:ext>
            </a:extLst>
          </p:cNvPr>
          <p:cNvSpPr txBox="1"/>
          <p:nvPr/>
        </p:nvSpPr>
        <p:spPr>
          <a:xfrm>
            <a:off x="11693062" y="28229528"/>
            <a:ext cx="932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precision of copy model is higher than control model in limited training data (about 10% higher).</a:t>
            </a:r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5363</TotalTime>
  <Words>325</Words>
  <Application>Microsoft Macintosh PowerPoint</Application>
  <PresentationFormat>自訂</PresentationFormat>
  <Paragraphs>62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82</cp:revision>
  <cp:lastPrinted>2019-01-13T18:22:52Z</cp:lastPrinted>
  <dcterms:created xsi:type="dcterms:W3CDTF">2019-01-09T06:43:38Z</dcterms:created>
  <dcterms:modified xsi:type="dcterms:W3CDTF">2019-01-14T00:02:30Z</dcterms:modified>
</cp:coreProperties>
</file>