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2" r:id="rId3"/>
    <p:sldId id="261" r:id="rId4"/>
    <p:sldId id="267" r:id="rId5"/>
    <p:sldId id="257" r:id="rId6"/>
    <p:sldId id="258" r:id="rId7"/>
    <p:sldId id="259" r:id="rId8"/>
    <p:sldId id="260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16"/>
    <p:restoredTop sz="94646"/>
  </p:normalViewPr>
  <p:slideViewPr>
    <p:cSldViewPr snapToGrid="0" snapToObjects="1">
      <p:cViewPr varScale="1">
        <p:scale>
          <a:sx n="87" d="100"/>
          <a:sy n="87" d="100"/>
        </p:scale>
        <p:origin x="79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81770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7611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99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10981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8995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3191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00388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3182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07730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2235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32163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0692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7082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2534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43913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66879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90976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DF617C-69EC-CE48-BBD5-4022D33ACD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sz="4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利用</a:t>
            </a:r>
            <a:r>
              <a:rPr kumimoji="1" lang="en-US" altLang="zh-CN" sz="4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 output </a:t>
            </a:r>
            <a:r>
              <a:rPr kumimoji="1" lang="zh-CN" altLang="en-US" sz="4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偷取</a:t>
            </a:r>
            <a:r>
              <a:rPr kumimoji="1" lang="en-US" altLang="zh-CN" sz="4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br>
              <a:rPr kumimoji="1" lang="en-US" altLang="zh-CN" sz="4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kumimoji="1" lang="en-US" altLang="zh-CN" sz="4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Machine Learning-as-a-Service </a:t>
            </a:r>
            <a:r>
              <a:rPr kumimoji="1" lang="zh-CN" altLang="en-US" sz="4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平台</a:t>
            </a:r>
            <a:r>
              <a:rPr kumimoji="1" lang="en-US" altLang="zh-CN" sz="4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model</a:t>
            </a:r>
            <a:endParaRPr kumimoji="1" lang="zh-TW" altLang="en-US" sz="4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27EFE0C-9EA8-D84B-A5C3-D885849BD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531479"/>
            <a:ext cx="7766936" cy="1096899"/>
          </a:xfrm>
        </p:spPr>
        <p:txBody>
          <a:bodyPr>
            <a:normAutofit/>
          </a:bodyPr>
          <a:lstStyle/>
          <a:p>
            <a:r>
              <a:rPr kumimoji="1" lang="zh-TW" altLang="en-US" sz="2800" dirty="0"/>
              <a:t>網路多媒體實驗</a:t>
            </a:r>
          </a:p>
        </p:txBody>
      </p:sp>
    </p:spTree>
    <p:extLst>
      <p:ext uri="{BB962C8B-B14F-4D97-AF65-F5344CB8AC3E}">
        <p14:creationId xmlns:p14="http://schemas.microsoft.com/office/powerpoint/2010/main" val="864492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Training accuracy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389" y="1387188"/>
            <a:ext cx="2520000" cy="252000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389" y="4190953"/>
            <a:ext cx="2520000" cy="2520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31" y="1387188"/>
            <a:ext cx="2520000" cy="2520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31" y="4190953"/>
            <a:ext cx="2520000" cy="2520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110" y="1387188"/>
            <a:ext cx="2520000" cy="2520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110" y="4190953"/>
            <a:ext cx="2520000" cy="2520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669" y="1387188"/>
            <a:ext cx="2520000" cy="2520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669" y="4190953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431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Testing Accuracy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668" y="1346387"/>
            <a:ext cx="2520000" cy="252000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668" y="4109722"/>
            <a:ext cx="2520000" cy="2520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00" y="1346387"/>
            <a:ext cx="2520000" cy="2520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00" y="4109722"/>
            <a:ext cx="2520000" cy="2520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334" y="1346387"/>
            <a:ext cx="2520000" cy="2520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334" y="4109722"/>
            <a:ext cx="2520000" cy="2520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002" y="1346387"/>
            <a:ext cx="2520000" cy="2520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002" y="4109722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265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Motivation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8945664"/>
              </p:ext>
            </p:extLst>
          </p:nvPr>
        </p:nvGraphicFramePr>
        <p:xfrm>
          <a:off x="263770" y="4815866"/>
          <a:ext cx="1148275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278">
                  <a:extLst>
                    <a:ext uri="{9D8B030D-6E8A-4147-A177-3AD203B41FA5}">
                      <a16:colId xmlns:a16="http://schemas.microsoft.com/office/drawing/2014/main" val="2407410849"/>
                    </a:ext>
                  </a:extLst>
                </a:gridCol>
                <a:gridCol w="994322">
                  <a:extLst>
                    <a:ext uri="{9D8B030D-6E8A-4147-A177-3AD203B41FA5}">
                      <a16:colId xmlns:a16="http://schemas.microsoft.com/office/drawing/2014/main" val="3693949230"/>
                    </a:ext>
                  </a:extLst>
                </a:gridCol>
                <a:gridCol w="1004128">
                  <a:extLst>
                    <a:ext uri="{9D8B030D-6E8A-4147-A177-3AD203B41FA5}">
                      <a16:colId xmlns:a16="http://schemas.microsoft.com/office/drawing/2014/main" val="4243875662"/>
                    </a:ext>
                  </a:extLst>
                </a:gridCol>
                <a:gridCol w="1004128">
                  <a:extLst>
                    <a:ext uri="{9D8B030D-6E8A-4147-A177-3AD203B41FA5}">
                      <a16:colId xmlns:a16="http://schemas.microsoft.com/office/drawing/2014/main" val="2992120634"/>
                    </a:ext>
                  </a:extLst>
                </a:gridCol>
                <a:gridCol w="1004128">
                  <a:extLst>
                    <a:ext uri="{9D8B030D-6E8A-4147-A177-3AD203B41FA5}">
                      <a16:colId xmlns:a16="http://schemas.microsoft.com/office/drawing/2014/main" val="1867942492"/>
                    </a:ext>
                  </a:extLst>
                </a:gridCol>
                <a:gridCol w="1004128">
                  <a:extLst>
                    <a:ext uri="{9D8B030D-6E8A-4147-A177-3AD203B41FA5}">
                      <a16:colId xmlns:a16="http://schemas.microsoft.com/office/drawing/2014/main" val="2452384759"/>
                    </a:ext>
                  </a:extLst>
                </a:gridCol>
                <a:gridCol w="1004128">
                  <a:extLst>
                    <a:ext uri="{9D8B030D-6E8A-4147-A177-3AD203B41FA5}">
                      <a16:colId xmlns:a16="http://schemas.microsoft.com/office/drawing/2014/main" val="1032808255"/>
                    </a:ext>
                  </a:extLst>
                </a:gridCol>
                <a:gridCol w="1004128">
                  <a:extLst>
                    <a:ext uri="{9D8B030D-6E8A-4147-A177-3AD203B41FA5}">
                      <a16:colId xmlns:a16="http://schemas.microsoft.com/office/drawing/2014/main" val="1531103223"/>
                    </a:ext>
                  </a:extLst>
                </a:gridCol>
                <a:gridCol w="1004128">
                  <a:extLst>
                    <a:ext uri="{9D8B030D-6E8A-4147-A177-3AD203B41FA5}">
                      <a16:colId xmlns:a16="http://schemas.microsoft.com/office/drawing/2014/main" val="4182859306"/>
                    </a:ext>
                  </a:extLst>
                </a:gridCol>
                <a:gridCol w="1004128">
                  <a:extLst>
                    <a:ext uri="{9D8B030D-6E8A-4147-A177-3AD203B41FA5}">
                      <a16:colId xmlns:a16="http://schemas.microsoft.com/office/drawing/2014/main" val="2484112645"/>
                    </a:ext>
                  </a:extLst>
                </a:gridCol>
                <a:gridCol w="1004128">
                  <a:extLst>
                    <a:ext uri="{9D8B030D-6E8A-4147-A177-3AD203B41FA5}">
                      <a16:colId xmlns:a16="http://schemas.microsoft.com/office/drawing/2014/main" val="1788546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classes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9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595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label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389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probability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0.005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0.8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0.005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0.005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0.005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0.005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0.005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0.16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0.005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0.005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321996"/>
                  </a:ext>
                </a:extLst>
              </a:tr>
            </a:tbl>
          </a:graphicData>
        </a:graphic>
      </p:graphicFrame>
      <p:pic>
        <p:nvPicPr>
          <p:cNvPr id="5" name="圖片 4" descr="一張含有 物件, 量表, 裝置 的圖片&#10;&#10;&#10;&#10;自動產生的描述">
            <a:extLst>
              <a:ext uri="{FF2B5EF4-FFF2-40B4-BE49-F238E27FC236}">
                <a16:creationId xmlns:a16="http://schemas.microsoft.com/office/drawing/2014/main" id="{2AB0F37F-A7BB-F54F-95E9-A45542ECCE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67" r="60717" b="49523"/>
          <a:stretch/>
        </p:blipFill>
        <p:spPr>
          <a:xfrm>
            <a:off x="4593979" y="1561374"/>
            <a:ext cx="2413489" cy="231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486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50CAAF-2FB9-F04B-A558-E96B5BD16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Datasets</a:t>
            </a:r>
            <a:endParaRPr kumimoji="1"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3A4407-97BB-2041-918D-F8E5C8B45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MNIST </a:t>
            </a:r>
            <a:r>
              <a:rPr kumimoji="1" lang="zh-CN" altLang="en-US" dirty="0"/>
              <a:t>資料集</a:t>
            </a:r>
            <a:endParaRPr kumimoji="1" lang="zh-TW" altLang="en-US" dirty="0"/>
          </a:p>
        </p:txBody>
      </p:sp>
      <p:pic>
        <p:nvPicPr>
          <p:cNvPr id="4" name="圖片 3" descr="一張含有 物件, 量表, 裝置 的圖片&#10;&#10;&#10;&#10;自動產生的描述">
            <a:extLst>
              <a:ext uri="{FF2B5EF4-FFF2-40B4-BE49-F238E27FC236}">
                <a16:creationId xmlns:a16="http://schemas.microsoft.com/office/drawing/2014/main" id="{2AB0F37F-A7BB-F54F-95E9-A45542ECC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784574"/>
            <a:ext cx="9310170" cy="325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74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A4406E0A-C6FD-8E44-8FB9-A08096962671}"/>
              </a:ext>
            </a:extLst>
          </p:cNvPr>
          <p:cNvGrpSpPr/>
          <p:nvPr/>
        </p:nvGrpSpPr>
        <p:grpSpPr>
          <a:xfrm>
            <a:off x="1380462" y="2392990"/>
            <a:ext cx="7443253" cy="3415969"/>
            <a:chOff x="1925609" y="8900808"/>
            <a:chExt cx="7443253" cy="3415969"/>
          </a:xfrm>
        </p:grpSpPr>
        <p:sp>
          <p:nvSpPr>
            <p:cNvPr id="5" name="圓角矩形 4">
              <a:extLst>
                <a:ext uri="{FF2B5EF4-FFF2-40B4-BE49-F238E27FC236}">
                  <a16:creationId xmlns:a16="http://schemas.microsoft.com/office/drawing/2014/main" id="{1F25F085-0037-674D-8C1B-F2ABBFFA9AFD}"/>
                </a:ext>
              </a:extLst>
            </p:cNvPr>
            <p:cNvSpPr/>
            <p:nvPr/>
          </p:nvSpPr>
          <p:spPr>
            <a:xfrm>
              <a:off x="1925610" y="11378358"/>
              <a:ext cx="7443252" cy="938419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Testing (Evaluate the result)</a:t>
              </a:r>
              <a:endParaRPr kumimoji="1" lang="zh-TW" altLang="en-US" sz="3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6" name="圓角矩形 5">
              <a:extLst>
                <a:ext uri="{FF2B5EF4-FFF2-40B4-BE49-F238E27FC236}">
                  <a16:creationId xmlns:a16="http://schemas.microsoft.com/office/drawing/2014/main" id="{F2BE0789-921D-1149-B7F6-B152F5DFE6E5}"/>
                </a:ext>
              </a:extLst>
            </p:cNvPr>
            <p:cNvSpPr/>
            <p:nvPr/>
          </p:nvSpPr>
          <p:spPr>
            <a:xfrm>
              <a:off x="1925609" y="8900808"/>
              <a:ext cx="7440821" cy="815497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Choose Target Model</a:t>
              </a:r>
              <a:endParaRPr kumimoji="1" lang="zh-TW" altLang="en-US" sz="3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7" name="圓角矩形 6">
              <a:extLst>
                <a:ext uri="{FF2B5EF4-FFF2-40B4-BE49-F238E27FC236}">
                  <a16:creationId xmlns:a16="http://schemas.microsoft.com/office/drawing/2014/main" id="{3E680DDA-2DA4-C54F-BF2E-9253F91E9617}"/>
                </a:ext>
              </a:extLst>
            </p:cNvPr>
            <p:cNvSpPr/>
            <p:nvPr/>
          </p:nvSpPr>
          <p:spPr>
            <a:xfrm>
              <a:off x="1925609" y="10074760"/>
              <a:ext cx="7411771" cy="938419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0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Prediction for Stealing</a:t>
              </a:r>
              <a:endParaRPr kumimoji="1" lang="zh-TW" altLang="en-US" sz="3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8" name="向下箭號 7">
              <a:extLst>
                <a:ext uri="{FF2B5EF4-FFF2-40B4-BE49-F238E27FC236}">
                  <a16:creationId xmlns:a16="http://schemas.microsoft.com/office/drawing/2014/main" id="{01ED68E8-D0BE-974F-AD9A-03511871526A}"/>
                </a:ext>
              </a:extLst>
            </p:cNvPr>
            <p:cNvSpPr/>
            <p:nvPr/>
          </p:nvSpPr>
          <p:spPr>
            <a:xfrm>
              <a:off x="4956193" y="9659427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9" name="向下箭號 8">
              <a:extLst>
                <a:ext uri="{FF2B5EF4-FFF2-40B4-BE49-F238E27FC236}">
                  <a16:creationId xmlns:a16="http://schemas.microsoft.com/office/drawing/2014/main" id="{FA10ECC6-0AB9-8D4F-A70A-141D0AD5CF80}"/>
                </a:ext>
              </a:extLst>
            </p:cNvPr>
            <p:cNvSpPr/>
            <p:nvPr/>
          </p:nvSpPr>
          <p:spPr>
            <a:xfrm>
              <a:off x="4956193" y="10977325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63449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D2C69C-8FFA-234D-A415-83F0D61E9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u="sng" dirty="0"/>
              <a:t>Target Model</a:t>
            </a:r>
            <a:r>
              <a:rPr kumimoji="1" lang="en-US" altLang="zh-TW" dirty="0"/>
              <a:t> </a:t>
            </a:r>
            <a:r>
              <a:rPr kumimoji="1" lang="zh-CN" altLang="en-US" dirty="0"/>
              <a:t>建立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1CF6B0-BE5B-7342-B154-83E197913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3E40C42-BE5D-1B44-A8E8-FEFA0ABBBC23}"/>
              </a:ext>
            </a:extLst>
          </p:cNvPr>
          <p:cNvGrpSpPr/>
          <p:nvPr/>
        </p:nvGrpSpPr>
        <p:grpSpPr>
          <a:xfrm>
            <a:off x="1930401" y="1889617"/>
            <a:ext cx="6570132" cy="4688561"/>
            <a:chOff x="1166818" y="23117199"/>
            <a:chExt cx="9074898" cy="6476006"/>
          </a:xfrm>
        </p:grpSpPr>
        <p:sp>
          <p:nvSpPr>
            <p:cNvPr id="11" name="圓角矩形 10">
              <a:extLst>
                <a:ext uri="{FF2B5EF4-FFF2-40B4-BE49-F238E27FC236}">
                  <a16:creationId xmlns:a16="http://schemas.microsoft.com/office/drawing/2014/main" id="{AE0F239D-FE19-3544-BD17-9B1464D9E269}"/>
                </a:ext>
              </a:extLst>
            </p:cNvPr>
            <p:cNvSpPr/>
            <p:nvPr/>
          </p:nvSpPr>
          <p:spPr>
            <a:xfrm>
              <a:off x="2579727" y="24566910"/>
              <a:ext cx="5903576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Train Model</a:t>
              </a:r>
              <a:endParaRPr kumimoji="1" lang="zh-TW" altLang="en-US" sz="2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2" name="圓角矩形 11">
              <a:extLst>
                <a:ext uri="{FF2B5EF4-FFF2-40B4-BE49-F238E27FC236}">
                  <a16:creationId xmlns:a16="http://schemas.microsoft.com/office/drawing/2014/main" id="{1892D5C7-EB47-6746-B314-661CF310298C}"/>
                </a:ext>
              </a:extLst>
            </p:cNvPr>
            <p:cNvSpPr/>
            <p:nvPr/>
          </p:nvSpPr>
          <p:spPr>
            <a:xfrm>
              <a:off x="1361382" y="25993758"/>
              <a:ext cx="2399642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000" dirty="0" err="1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Deepnet</a:t>
              </a:r>
              <a:endParaRPr kumimoji="1" lang="zh-TW" altLang="en-US" sz="2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3" name="圓角矩形 12">
              <a:extLst>
                <a:ext uri="{FF2B5EF4-FFF2-40B4-BE49-F238E27FC236}">
                  <a16:creationId xmlns:a16="http://schemas.microsoft.com/office/drawing/2014/main" id="{D280BB8B-8612-E343-AD11-006BCD9F0B9C}"/>
                </a:ext>
              </a:extLst>
            </p:cNvPr>
            <p:cNvSpPr/>
            <p:nvPr/>
          </p:nvSpPr>
          <p:spPr>
            <a:xfrm>
              <a:off x="4187230" y="25978260"/>
              <a:ext cx="2814140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Decision Tree</a:t>
              </a:r>
              <a:endParaRPr kumimoji="1" lang="zh-TW" altLang="en-US" sz="2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4" name="圓角矩形 13">
              <a:extLst>
                <a:ext uri="{FF2B5EF4-FFF2-40B4-BE49-F238E27FC236}">
                  <a16:creationId xmlns:a16="http://schemas.microsoft.com/office/drawing/2014/main" id="{A5F7FEC7-A0E0-4740-838D-5C3D7B8A4B52}"/>
                </a:ext>
              </a:extLst>
            </p:cNvPr>
            <p:cNvSpPr/>
            <p:nvPr/>
          </p:nvSpPr>
          <p:spPr>
            <a:xfrm>
              <a:off x="7427576" y="25978260"/>
              <a:ext cx="2814140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Ensemble</a:t>
              </a:r>
              <a:endParaRPr kumimoji="1" lang="zh-TW" altLang="en-US" sz="2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5" name="圓角矩形 14">
              <a:extLst>
                <a:ext uri="{FF2B5EF4-FFF2-40B4-BE49-F238E27FC236}">
                  <a16:creationId xmlns:a16="http://schemas.microsoft.com/office/drawing/2014/main" id="{58F57881-3C14-5244-BF1F-48FD8CC91230}"/>
                </a:ext>
              </a:extLst>
            </p:cNvPr>
            <p:cNvSpPr/>
            <p:nvPr/>
          </p:nvSpPr>
          <p:spPr>
            <a:xfrm>
              <a:off x="2573583" y="23117199"/>
              <a:ext cx="5903576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Upload data to </a:t>
              </a:r>
              <a:r>
                <a:rPr kumimoji="1" lang="en-US" altLang="zh-TW" sz="20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BigML</a:t>
              </a:r>
              <a:endParaRPr kumimoji="1" lang="zh-TW" altLang="en-US" sz="2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6" name="向下箭號 15">
              <a:extLst>
                <a:ext uri="{FF2B5EF4-FFF2-40B4-BE49-F238E27FC236}">
                  <a16:creationId xmlns:a16="http://schemas.microsoft.com/office/drawing/2014/main" id="{C6A4A9BC-03D2-7441-B806-AE833D5F5ECB}"/>
                </a:ext>
              </a:extLst>
            </p:cNvPr>
            <p:cNvSpPr/>
            <p:nvPr/>
          </p:nvSpPr>
          <p:spPr>
            <a:xfrm>
              <a:off x="4976965" y="24028156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200" dirty="0"/>
            </a:p>
          </p:txBody>
        </p:sp>
        <p:sp>
          <p:nvSpPr>
            <p:cNvPr id="17" name="向下箭號 16">
              <a:extLst>
                <a:ext uri="{FF2B5EF4-FFF2-40B4-BE49-F238E27FC236}">
                  <a16:creationId xmlns:a16="http://schemas.microsoft.com/office/drawing/2014/main" id="{A9382121-20AF-8D49-81E7-AA00999743A4}"/>
                </a:ext>
              </a:extLst>
            </p:cNvPr>
            <p:cNvSpPr/>
            <p:nvPr/>
          </p:nvSpPr>
          <p:spPr>
            <a:xfrm>
              <a:off x="2242574" y="25483873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200" dirty="0"/>
            </a:p>
          </p:txBody>
        </p:sp>
        <p:sp>
          <p:nvSpPr>
            <p:cNvPr id="18" name="向下箭號 17">
              <a:extLst>
                <a:ext uri="{FF2B5EF4-FFF2-40B4-BE49-F238E27FC236}">
                  <a16:creationId xmlns:a16="http://schemas.microsoft.com/office/drawing/2014/main" id="{77C85F1E-E056-1D4A-930C-1976EE84291C}"/>
                </a:ext>
              </a:extLst>
            </p:cNvPr>
            <p:cNvSpPr/>
            <p:nvPr/>
          </p:nvSpPr>
          <p:spPr>
            <a:xfrm>
              <a:off x="5015143" y="26915350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200" dirty="0"/>
            </a:p>
          </p:txBody>
        </p:sp>
        <p:sp>
          <p:nvSpPr>
            <p:cNvPr id="19" name="向下箭號 18">
              <a:extLst>
                <a:ext uri="{FF2B5EF4-FFF2-40B4-BE49-F238E27FC236}">
                  <a16:creationId xmlns:a16="http://schemas.microsoft.com/office/drawing/2014/main" id="{CD6B3275-3FA8-A64B-B244-BBFC67C8B7A1}"/>
                </a:ext>
              </a:extLst>
            </p:cNvPr>
            <p:cNvSpPr/>
            <p:nvPr/>
          </p:nvSpPr>
          <p:spPr>
            <a:xfrm>
              <a:off x="7455579" y="25483871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200" dirty="0"/>
            </a:p>
          </p:txBody>
        </p:sp>
        <p:sp>
          <p:nvSpPr>
            <p:cNvPr id="20" name="圓角矩形 19">
              <a:extLst>
                <a:ext uri="{FF2B5EF4-FFF2-40B4-BE49-F238E27FC236}">
                  <a16:creationId xmlns:a16="http://schemas.microsoft.com/office/drawing/2014/main" id="{8423031B-48CE-AC46-A388-08C2739A7794}"/>
                </a:ext>
              </a:extLst>
            </p:cNvPr>
            <p:cNvSpPr/>
            <p:nvPr/>
          </p:nvSpPr>
          <p:spPr>
            <a:xfrm>
              <a:off x="1166818" y="28500085"/>
              <a:ext cx="4278907" cy="109312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Local : </a:t>
              </a:r>
            </a:p>
            <a:p>
              <a:pPr algn="ctr"/>
              <a:r>
                <a:rPr kumimoji="1" lang="en-US" altLang="zh-TW" sz="2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Model parameters</a:t>
              </a:r>
              <a:endParaRPr kumimoji="1" lang="zh-TW" altLang="en-US" sz="2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1" name="圓角矩形 20">
              <a:extLst>
                <a:ext uri="{FF2B5EF4-FFF2-40B4-BE49-F238E27FC236}">
                  <a16:creationId xmlns:a16="http://schemas.microsoft.com/office/drawing/2014/main" id="{1906E4A1-3BA2-3C4D-9731-9ADAB56A87A9}"/>
                </a:ext>
              </a:extLst>
            </p:cNvPr>
            <p:cNvSpPr/>
            <p:nvPr/>
          </p:nvSpPr>
          <p:spPr>
            <a:xfrm>
              <a:off x="5571000" y="28500085"/>
              <a:ext cx="4601420" cy="1088702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BigML Server : </a:t>
              </a:r>
            </a:p>
            <a:p>
              <a:pPr algn="ctr"/>
              <a:r>
                <a:rPr kumimoji="1" lang="en-US" altLang="zh-TW" sz="2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Available for prediction</a:t>
              </a:r>
            </a:p>
          </p:txBody>
        </p:sp>
        <p:sp>
          <p:nvSpPr>
            <p:cNvPr id="22" name="向下箭號 21">
              <a:extLst>
                <a:ext uri="{FF2B5EF4-FFF2-40B4-BE49-F238E27FC236}">
                  <a16:creationId xmlns:a16="http://schemas.microsoft.com/office/drawing/2014/main" id="{0F8DE2E6-1B71-A54D-92CC-42FD0B41B360}"/>
                </a:ext>
              </a:extLst>
            </p:cNvPr>
            <p:cNvSpPr/>
            <p:nvPr/>
          </p:nvSpPr>
          <p:spPr>
            <a:xfrm>
              <a:off x="5077890" y="25515957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200" dirty="0"/>
            </a:p>
          </p:txBody>
        </p:sp>
        <p:sp>
          <p:nvSpPr>
            <p:cNvPr id="23" name="圓角矩形 22">
              <a:extLst>
                <a:ext uri="{FF2B5EF4-FFF2-40B4-BE49-F238E27FC236}">
                  <a16:creationId xmlns:a16="http://schemas.microsoft.com/office/drawing/2014/main" id="{76755201-5237-B444-866E-41D89F55A754}"/>
                </a:ext>
              </a:extLst>
            </p:cNvPr>
            <p:cNvSpPr/>
            <p:nvPr/>
          </p:nvSpPr>
          <p:spPr>
            <a:xfrm>
              <a:off x="2766070" y="27429677"/>
              <a:ext cx="5903576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000" b="1" u="sng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Target Model</a:t>
              </a:r>
              <a:r>
                <a:rPr kumimoji="1" lang="en-US" altLang="zh-TW" sz="20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kumimoji="1" lang="en-US" altLang="zh-TW" sz="2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Available</a:t>
              </a:r>
              <a:endParaRPr kumimoji="1" lang="zh-TW" altLang="en-US" sz="2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089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94A7B9-4006-7542-B1E5-697486C4B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u="sng" dirty="0"/>
              <a:t>Copy Model</a:t>
            </a:r>
            <a:r>
              <a:rPr kumimoji="1" lang="en-US" altLang="zh-TW" dirty="0"/>
              <a:t> </a:t>
            </a:r>
            <a:r>
              <a:rPr kumimoji="1" lang="zh-TW" altLang="en-US" dirty="0"/>
              <a:t> </a:t>
            </a:r>
            <a:r>
              <a:rPr kumimoji="1" lang="en-US" altLang="zh-TW" dirty="0"/>
              <a:t>VS  </a:t>
            </a:r>
            <a:r>
              <a:rPr kumimoji="1" lang="en-US" altLang="zh-TW" b="1" u="sng" dirty="0"/>
              <a:t>Control Model</a:t>
            </a:r>
            <a:endParaRPr kumimoji="1" lang="zh-TW" altLang="en-US" b="1" u="sng" dirty="0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AEF53F88-CBC8-BF46-AD0B-2210B5696E7C}"/>
              </a:ext>
            </a:extLst>
          </p:cNvPr>
          <p:cNvGrpSpPr/>
          <p:nvPr/>
        </p:nvGrpSpPr>
        <p:grpSpPr>
          <a:xfrm>
            <a:off x="1495599" y="1626048"/>
            <a:ext cx="7377469" cy="5059131"/>
            <a:chOff x="12180790" y="11192034"/>
            <a:chExt cx="8684076" cy="7942153"/>
          </a:xfrm>
        </p:grpSpPr>
        <p:sp>
          <p:nvSpPr>
            <p:cNvPr id="19" name="圓角矩形 18">
              <a:extLst>
                <a:ext uri="{FF2B5EF4-FFF2-40B4-BE49-F238E27FC236}">
                  <a16:creationId xmlns:a16="http://schemas.microsoft.com/office/drawing/2014/main" id="{3E218CF9-776B-0F41-ABC3-62EE4EC84330}"/>
                </a:ext>
              </a:extLst>
            </p:cNvPr>
            <p:cNvSpPr/>
            <p:nvPr/>
          </p:nvSpPr>
          <p:spPr>
            <a:xfrm>
              <a:off x="17356466" y="17044488"/>
              <a:ext cx="3508400" cy="91295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000" b="1" u="sng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Control Model</a:t>
              </a:r>
              <a:endParaRPr kumimoji="1" lang="zh-TW" altLang="en-US" sz="2000" b="1" u="sng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0" name="圓角矩形 19">
              <a:extLst>
                <a:ext uri="{FF2B5EF4-FFF2-40B4-BE49-F238E27FC236}">
                  <a16:creationId xmlns:a16="http://schemas.microsoft.com/office/drawing/2014/main" id="{1FDE5E49-27F1-4D40-8325-35756BB39A74}"/>
                </a:ext>
              </a:extLst>
            </p:cNvPr>
            <p:cNvSpPr/>
            <p:nvPr/>
          </p:nvSpPr>
          <p:spPr>
            <a:xfrm>
              <a:off x="12180790" y="17030603"/>
              <a:ext cx="3508396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000" b="1" u="sng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Copy Model</a:t>
              </a:r>
              <a:endParaRPr kumimoji="1" lang="zh-TW" altLang="en-US" sz="2000" b="1" u="sng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B948C4C0-0C30-EA40-AB36-97EACE8443A9}"/>
                </a:ext>
              </a:extLst>
            </p:cNvPr>
            <p:cNvSpPr txBox="1"/>
            <p:nvPr/>
          </p:nvSpPr>
          <p:spPr>
            <a:xfrm>
              <a:off x="12274636" y="11192034"/>
              <a:ext cx="8499008" cy="821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 dirty="0"/>
                <a:t>( </a:t>
              </a:r>
              <a:r>
                <a:rPr kumimoji="1" lang="en-US" altLang="zh-CN" sz="2800" b="1" dirty="0" err="1"/>
                <a:t>X_copy_testing</a:t>
              </a:r>
              <a:r>
                <a:rPr kumimoji="1" lang="en-US" altLang="zh-CN" sz="2800" dirty="0"/>
                <a:t>, </a:t>
              </a:r>
              <a:r>
                <a:rPr kumimoji="1" lang="en-US" altLang="zh-CN" sz="2800" b="1" dirty="0"/>
                <a:t>Y_copy_training_label</a:t>
              </a:r>
              <a:r>
                <a:rPr kumimoji="1" lang="en-US" altLang="zh-CN" sz="2800" dirty="0"/>
                <a:t> )</a:t>
              </a:r>
            </a:p>
          </p:txBody>
        </p:sp>
        <p:sp>
          <p:nvSpPr>
            <p:cNvPr id="22" name="圓角矩形 21">
              <a:extLst>
                <a:ext uri="{FF2B5EF4-FFF2-40B4-BE49-F238E27FC236}">
                  <a16:creationId xmlns:a16="http://schemas.microsoft.com/office/drawing/2014/main" id="{FD9332D2-A776-E740-AED3-D272A2C0B401}"/>
                </a:ext>
              </a:extLst>
            </p:cNvPr>
            <p:cNvSpPr/>
            <p:nvPr/>
          </p:nvSpPr>
          <p:spPr>
            <a:xfrm>
              <a:off x="13478329" y="12726646"/>
              <a:ext cx="5903576" cy="148817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000" dirty="0" smtClean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Target </a:t>
              </a:r>
              <a:r>
                <a:rPr kumimoji="1" lang="en-US" altLang="zh-TW" sz="2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model (pre-trained)</a:t>
              </a:r>
              <a:endParaRPr kumimoji="1" lang="zh-TW" altLang="en-US" sz="2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B78AC362-02CB-2A49-9E3F-6239D44CC080}"/>
                </a:ext>
              </a:extLst>
            </p:cNvPr>
            <p:cNvSpPr txBox="1"/>
            <p:nvPr/>
          </p:nvSpPr>
          <p:spPr>
            <a:xfrm>
              <a:off x="13955683" y="14639469"/>
              <a:ext cx="5470257" cy="592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b="1" dirty="0" err="1"/>
                <a:t>Y_copy_training_probability</a:t>
              </a:r>
              <a:endParaRPr kumimoji="1" lang="en-US" altLang="zh-CN" sz="2400" dirty="0"/>
            </a:p>
          </p:txBody>
        </p:sp>
        <p:sp>
          <p:nvSpPr>
            <p:cNvPr id="24" name="向下箭號 23">
              <a:extLst>
                <a:ext uri="{FF2B5EF4-FFF2-40B4-BE49-F238E27FC236}">
                  <a16:creationId xmlns:a16="http://schemas.microsoft.com/office/drawing/2014/main" id="{43E7651D-A75D-134C-B7AC-56164AE22E1C}"/>
                </a:ext>
              </a:extLst>
            </p:cNvPr>
            <p:cNvSpPr/>
            <p:nvPr/>
          </p:nvSpPr>
          <p:spPr>
            <a:xfrm>
              <a:off x="14521580" y="12020204"/>
              <a:ext cx="950494" cy="684072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25" name="向下箭號 24">
              <a:extLst>
                <a:ext uri="{FF2B5EF4-FFF2-40B4-BE49-F238E27FC236}">
                  <a16:creationId xmlns:a16="http://schemas.microsoft.com/office/drawing/2014/main" id="{7F9E1DA1-4741-C744-B5FD-FDFB684D4D2A}"/>
                </a:ext>
              </a:extLst>
            </p:cNvPr>
            <p:cNvSpPr/>
            <p:nvPr/>
          </p:nvSpPr>
          <p:spPr>
            <a:xfrm>
              <a:off x="15651380" y="14238340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26" name="圓角矩形 25">
              <a:extLst>
                <a:ext uri="{FF2B5EF4-FFF2-40B4-BE49-F238E27FC236}">
                  <a16:creationId xmlns:a16="http://schemas.microsoft.com/office/drawing/2014/main" id="{8BABEDD7-9CDC-BD43-872D-3A6CCE918022}"/>
                </a:ext>
              </a:extLst>
            </p:cNvPr>
            <p:cNvSpPr/>
            <p:nvPr/>
          </p:nvSpPr>
          <p:spPr>
            <a:xfrm>
              <a:off x="12507193" y="16039829"/>
              <a:ext cx="2690667" cy="43043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train</a:t>
              </a:r>
              <a:endParaRPr kumimoji="1" lang="zh-TW" altLang="en-US" sz="2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7" name="向下箭號 26">
              <a:extLst>
                <a:ext uri="{FF2B5EF4-FFF2-40B4-BE49-F238E27FC236}">
                  <a16:creationId xmlns:a16="http://schemas.microsoft.com/office/drawing/2014/main" id="{CDE8FAAB-6612-0B46-BD02-B4B4CFC819BA}"/>
                </a:ext>
              </a:extLst>
            </p:cNvPr>
            <p:cNvSpPr/>
            <p:nvPr/>
          </p:nvSpPr>
          <p:spPr>
            <a:xfrm>
              <a:off x="12697540" y="12088404"/>
              <a:ext cx="403521" cy="3919308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28" name="向下箭號 27">
              <a:extLst>
                <a:ext uri="{FF2B5EF4-FFF2-40B4-BE49-F238E27FC236}">
                  <a16:creationId xmlns:a16="http://schemas.microsoft.com/office/drawing/2014/main" id="{1A06FD12-29CB-BA40-876F-11CE1249EAC3}"/>
                </a:ext>
              </a:extLst>
            </p:cNvPr>
            <p:cNvSpPr/>
            <p:nvPr/>
          </p:nvSpPr>
          <p:spPr>
            <a:xfrm>
              <a:off x="17899745" y="15418137"/>
              <a:ext cx="403521" cy="589574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E82DF509-2197-8E42-AE82-83D56FE76F16}"/>
                </a:ext>
              </a:extLst>
            </p:cNvPr>
            <p:cNvSpPr/>
            <p:nvPr/>
          </p:nvSpPr>
          <p:spPr>
            <a:xfrm>
              <a:off x="13098324" y="12079766"/>
              <a:ext cx="204213" cy="334687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08245CA-C50A-4844-BFB0-4ED16053566F}"/>
                </a:ext>
              </a:extLst>
            </p:cNvPr>
            <p:cNvSpPr/>
            <p:nvPr/>
          </p:nvSpPr>
          <p:spPr>
            <a:xfrm rot="5400000">
              <a:off x="15442813" y="13073648"/>
              <a:ext cx="204213" cy="489319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31" name="向下箭號 30">
              <a:extLst>
                <a:ext uri="{FF2B5EF4-FFF2-40B4-BE49-F238E27FC236}">
                  <a16:creationId xmlns:a16="http://schemas.microsoft.com/office/drawing/2014/main" id="{6683D5DE-5FBE-8949-93A7-CB7E775BA286}"/>
                </a:ext>
              </a:extLst>
            </p:cNvPr>
            <p:cNvSpPr/>
            <p:nvPr/>
          </p:nvSpPr>
          <p:spPr>
            <a:xfrm>
              <a:off x="19820292" y="12088404"/>
              <a:ext cx="403521" cy="3919308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32" name="向下箭號 31">
              <a:extLst>
                <a:ext uri="{FF2B5EF4-FFF2-40B4-BE49-F238E27FC236}">
                  <a16:creationId xmlns:a16="http://schemas.microsoft.com/office/drawing/2014/main" id="{80889E13-2CAF-BB46-AD2C-988627DA1BB5}"/>
                </a:ext>
              </a:extLst>
            </p:cNvPr>
            <p:cNvSpPr/>
            <p:nvPr/>
          </p:nvSpPr>
          <p:spPr>
            <a:xfrm>
              <a:off x="14478171" y="15193435"/>
              <a:ext cx="403521" cy="814276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33" name="圓角矩形 32">
              <a:extLst>
                <a:ext uri="{FF2B5EF4-FFF2-40B4-BE49-F238E27FC236}">
                  <a16:creationId xmlns:a16="http://schemas.microsoft.com/office/drawing/2014/main" id="{F8F4EA00-9F54-104A-86E5-33A1826B7A21}"/>
                </a:ext>
              </a:extLst>
            </p:cNvPr>
            <p:cNvSpPr/>
            <p:nvPr/>
          </p:nvSpPr>
          <p:spPr>
            <a:xfrm>
              <a:off x="17589638" y="16032692"/>
              <a:ext cx="2690667" cy="43043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train</a:t>
              </a:r>
              <a:endParaRPr kumimoji="1" lang="zh-TW" altLang="en-US" sz="2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4" name="向下箭號 33">
              <a:extLst>
                <a:ext uri="{FF2B5EF4-FFF2-40B4-BE49-F238E27FC236}">
                  <a16:creationId xmlns:a16="http://schemas.microsoft.com/office/drawing/2014/main" id="{F7B2D2FC-42B5-AC48-90C9-178AEF1EC405}"/>
                </a:ext>
              </a:extLst>
            </p:cNvPr>
            <p:cNvSpPr/>
            <p:nvPr/>
          </p:nvSpPr>
          <p:spPr>
            <a:xfrm>
              <a:off x="13183472" y="16510747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35" name="向下箭號 34">
              <a:extLst>
                <a:ext uri="{FF2B5EF4-FFF2-40B4-BE49-F238E27FC236}">
                  <a16:creationId xmlns:a16="http://schemas.microsoft.com/office/drawing/2014/main" id="{688A26C7-2319-5040-A49D-7B30C2CCCBF6}"/>
                </a:ext>
              </a:extLst>
            </p:cNvPr>
            <p:cNvSpPr/>
            <p:nvPr/>
          </p:nvSpPr>
          <p:spPr>
            <a:xfrm>
              <a:off x="18308563" y="16516397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36" name="圓角矩形 35">
              <a:extLst>
                <a:ext uri="{FF2B5EF4-FFF2-40B4-BE49-F238E27FC236}">
                  <a16:creationId xmlns:a16="http://schemas.microsoft.com/office/drawing/2014/main" id="{43EBD8AE-ABB7-D24D-8386-E65D2760EBC2}"/>
                </a:ext>
              </a:extLst>
            </p:cNvPr>
            <p:cNvSpPr/>
            <p:nvPr/>
          </p:nvSpPr>
          <p:spPr>
            <a:xfrm>
              <a:off x="12183420" y="18225899"/>
              <a:ext cx="8681442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Accuracy Evaluation (vs Target Model)</a:t>
              </a:r>
              <a:endParaRPr kumimoji="1" lang="zh-TW" altLang="en-US" sz="2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4505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E6EF75-9FE7-4349-B9EB-55747C4EC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u="sng" dirty="0" err="1"/>
              <a:t>Trainning</a:t>
            </a:r>
            <a:r>
              <a:rPr kumimoji="1" lang="en-US" altLang="zh-CN" b="1" u="sng" dirty="0"/>
              <a:t> of </a:t>
            </a:r>
            <a:r>
              <a:rPr kumimoji="1" lang="en-US" altLang="zh-CN" b="1" u="sng" dirty="0" err="1"/>
              <a:t>Contorl</a:t>
            </a:r>
            <a:r>
              <a:rPr kumimoji="1" lang="en-US" altLang="zh-CN" b="1" u="sng" dirty="0"/>
              <a:t>/Copy Model</a:t>
            </a:r>
            <a:endParaRPr kumimoji="1" lang="zh-TW" altLang="en-US" b="1" u="sng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B9608D-56BE-DE44-88C1-8F9E8C225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A194117-BA61-1B4C-94D0-A509A6276F75}"/>
              </a:ext>
            </a:extLst>
          </p:cNvPr>
          <p:cNvGrpSpPr/>
          <p:nvPr/>
        </p:nvGrpSpPr>
        <p:grpSpPr>
          <a:xfrm>
            <a:off x="1465124" y="1779829"/>
            <a:ext cx="8280398" cy="4965627"/>
            <a:chOff x="14526124" y="7242222"/>
            <a:chExt cx="8387863" cy="6468724"/>
          </a:xfrm>
        </p:grpSpPr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D612E1BA-A3C2-D54A-8CFB-273567309A3E}"/>
                </a:ext>
              </a:extLst>
            </p:cNvPr>
            <p:cNvSpPr/>
            <p:nvPr/>
          </p:nvSpPr>
          <p:spPr>
            <a:xfrm>
              <a:off x="14526125" y="7242222"/>
              <a:ext cx="8387862" cy="835269"/>
            </a:xfrm>
            <a:prstGeom prst="ellips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/>
                <a:t>Training Data</a:t>
              </a:r>
            </a:p>
            <a:p>
              <a:pPr algn="ctr"/>
              <a:r>
                <a:rPr lang="en-US" altLang="zh-TW" sz="1600" dirty="0"/>
                <a:t>Size : 100</a:t>
              </a:r>
              <a:r>
                <a:rPr lang="zh-TW" altLang="en-US" sz="1600" dirty="0"/>
                <a:t>、</a:t>
              </a:r>
              <a:r>
                <a:rPr lang="en-US" altLang="zh-TW" sz="1600" dirty="0"/>
                <a:t>200</a:t>
              </a:r>
              <a:r>
                <a:rPr lang="zh-TW" altLang="en-US" sz="1600" dirty="0"/>
                <a:t>、</a:t>
              </a:r>
              <a:r>
                <a:rPr lang="en-US" altLang="zh-TW" sz="1600" dirty="0"/>
                <a:t>500</a:t>
              </a:r>
              <a:r>
                <a:rPr lang="zh-TW" altLang="en-US" sz="1600" dirty="0"/>
                <a:t>、</a:t>
              </a:r>
              <a:r>
                <a:rPr lang="en-US" altLang="zh-TW" sz="1600" dirty="0"/>
                <a:t>1000</a:t>
              </a:r>
              <a:r>
                <a:rPr lang="zh-TW" altLang="en-US" sz="1600" dirty="0"/>
                <a:t>、</a:t>
              </a:r>
              <a:r>
                <a:rPr lang="en-US" altLang="zh-TW" sz="1600" dirty="0"/>
                <a:t>2000</a:t>
              </a:r>
              <a:r>
                <a:rPr lang="zh-TW" altLang="en-US" sz="1600" dirty="0"/>
                <a:t>、</a:t>
              </a:r>
              <a:r>
                <a:rPr lang="en-US" altLang="zh-TW" sz="1600" dirty="0"/>
                <a:t>5000</a:t>
              </a:r>
              <a:r>
                <a:rPr lang="zh-TW" altLang="en-US" sz="1600" dirty="0"/>
                <a:t>、</a:t>
              </a:r>
              <a:r>
                <a:rPr lang="en-US" altLang="zh-TW" sz="1600" dirty="0"/>
                <a:t>7000</a:t>
              </a:r>
              <a:endParaRPr lang="zh-TW" altLang="en-US" sz="1600" dirty="0"/>
            </a:p>
          </p:txBody>
        </p: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24F98F98-8A91-B74A-A968-69590283A38B}"/>
                </a:ext>
              </a:extLst>
            </p:cNvPr>
            <p:cNvGrpSpPr/>
            <p:nvPr/>
          </p:nvGrpSpPr>
          <p:grpSpPr>
            <a:xfrm>
              <a:off x="14526125" y="8077491"/>
              <a:ext cx="3578469" cy="3738822"/>
              <a:chOff x="1345223" y="947479"/>
              <a:chExt cx="3578469" cy="3738822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4074F68D-3B8F-794F-B384-EA91752F6CDA}"/>
                  </a:ext>
                </a:extLst>
              </p:cNvPr>
              <p:cNvSpPr/>
              <p:nvPr/>
            </p:nvSpPr>
            <p:spPr>
              <a:xfrm>
                <a:off x="1474907" y="1517037"/>
                <a:ext cx="3301513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Fully-Connected</a:t>
                </a:r>
                <a:r>
                  <a:rPr lang="zh-TW" altLang="en-US" dirty="0"/>
                  <a:t>（</a:t>
                </a:r>
                <a:r>
                  <a:rPr lang="en-US" altLang="zh-TW" dirty="0"/>
                  <a:t>784x100</a:t>
                </a:r>
                <a:r>
                  <a:rPr lang="zh-TW" altLang="en-US" dirty="0"/>
                  <a:t>）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F8BBF369-A880-3E4F-AC1B-534B547181C0}"/>
                  </a:ext>
                </a:extLst>
              </p:cNvPr>
              <p:cNvSpPr/>
              <p:nvPr/>
            </p:nvSpPr>
            <p:spPr>
              <a:xfrm>
                <a:off x="1474904" y="2536203"/>
                <a:ext cx="3301513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Fully-Connected</a:t>
                </a:r>
                <a:r>
                  <a:rPr lang="zh-TW" altLang="en-US" dirty="0"/>
                  <a:t>（</a:t>
                </a:r>
                <a:r>
                  <a:rPr lang="en-US" altLang="zh-TW" dirty="0"/>
                  <a:t>100x100</a:t>
                </a:r>
                <a:r>
                  <a:rPr lang="zh-TW" altLang="en-US" dirty="0"/>
                  <a:t>）</a:t>
                </a: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D11D7EA3-B48A-AD45-A74F-F4B214087C2C}"/>
                  </a:ext>
                </a:extLst>
              </p:cNvPr>
              <p:cNvSpPr/>
              <p:nvPr/>
            </p:nvSpPr>
            <p:spPr>
              <a:xfrm>
                <a:off x="1474904" y="3560132"/>
                <a:ext cx="3301513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Fully-Connected</a:t>
                </a:r>
                <a:r>
                  <a:rPr lang="zh-TW" altLang="en-US" dirty="0"/>
                  <a:t>（</a:t>
                </a:r>
                <a:r>
                  <a:rPr lang="en-US" altLang="zh-TW" dirty="0"/>
                  <a:t>100x10</a:t>
                </a:r>
                <a:r>
                  <a:rPr lang="zh-TW" altLang="en-US" dirty="0"/>
                  <a:t>）</a:t>
                </a: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96EB499-E44C-0F48-AEE2-32C7EA9A076A}"/>
                  </a:ext>
                </a:extLst>
              </p:cNvPr>
              <p:cNvSpPr/>
              <p:nvPr/>
            </p:nvSpPr>
            <p:spPr>
              <a:xfrm>
                <a:off x="1474905" y="2026620"/>
                <a:ext cx="3301513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/>
                  <a:t>ReLU</a:t>
                </a:r>
                <a:endParaRPr lang="zh-TW" altLang="en-US" sz="1400" dirty="0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D09EEC95-7E96-894B-A6BF-1B4195CE3375}"/>
                  </a:ext>
                </a:extLst>
              </p:cNvPr>
              <p:cNvSpPr/>
              <p:nvPr/>
            </p:nvSpPr>
            <p:spPr>
              <a:xfrm>
                <a:off x="1474904" y="3047272"/>
                <a:ext cx="3301513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/>
                  <a:t>ReLU</a:t>
                </a:r>
                <a:endParaRPr lang="zh-TW" altLang="en-US" dirty="0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11F620B-6537-1247-A76F-5309F7C27D18}"/>
                  </a:ext>
                </a:extLst>
              </p:cNvPr>
              <p:cNvSpPr/>
              <p:nvPr/>
            </p:nvSpPr>
            <p:spPr>
              <a:xfrm>
                <a:off x="1474904" y="4072992"/>
                <a:ext cx="3301513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/>
                  <a:t>Softmax</a:t>
                </a:r>
                <a:endParaRPr lang="zh-TW" altLang="en-US" dirty="0"/>
              </a:p>
            </p:txBody>
          </p:sp>
          <p:sp>
            <p:nvSpPr>
              <p:cNvPr id="23" name="向下箭號 22">
                <a:extLst>
                  <a:ext uri="{FF2B5EF4-FFF2-40B4-BE49-F238E27FC236}">
                    <a16:creationId xmlns:a16="http://schemas.microsoft.com/office/drawing/2014/main" id="{D033D9B0-6CC9-2A41-AEF4-312863AAF484}"/>
                  </a:ext>
                </a:extLst>
              </p:cNvPr>
              <p:cNvSpPr/>
              <p:nvPr/>
            </p:nvSpPr>
            <p:spPr>
              <a:xfrm>
                <a:off x="2929297" y="1866532"/>
                <a:ext cx="404447" cy="282812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/>
              </a:p>
            </p:txBody>
          </p:sp>
          <p:sp>
            <p:nvSpPr>
              <p:cNvPr id="24" name="向下箭號 23">
                <a:extLst>
                  <a:ext uri="{FF2B5EF4-FFF2-40B4-BE49-F238E27FC236}">
                    <a16:creationId xmlns:a16="http://schemas.microsoft.com/office/drawing/2014/main" id="{4FB985F0-9432-CA42-9467-2F192DB33EE9}"/>
                  </a:ext>
                </a:extLst>
              </p:cNvPr>
              <p:cNvSpPr/>
              <p:nvPr/>
            </p:nvSpPr>
            <p:spPr>
              <a:xfrm>
                <a:off x="2923436" y="2394797"/>
                <a:ext cx="404447" cy="282812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/>
              </a:p>
            </p:txBody>
          </p:sp>
          <p:sp>
            <p:nvSpPr>
              <p:cNvPr id="25" name="向下箭號 24">
                <a:extLst>
                  <a:ext uri="{FF2B5EF4-FFF2-40B4-BE49-F238E27FC236}">
                    <a16:creationId xmlns:a16="http://schemas.microsoft.com/office/drawing/2014/main" id="{A0F67D39-80F5-C84F-BD32-850B483AC195}"/>
                  </a:ext>
                </a:extLst>
              </p:cNvPr>
              <p:cNvSpPr/>
              <p:nvPr/>
            </p:nvSpPr>
            <p:spPr>
              <a:xfrm>
                <a:off x="2923436" y="2927091"/>
                <a:ext cx="404447" cy="282812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/>
              </a:p>
            </p:txBody>
          </p:sp>
          <p:sp>
            <p:nvSpPr>
              <p:cNvPr id="26" name="向下箭號 25">
                <a:extLst>
                  <a:ext uri="{FF2B5EF4-FFF2-40B4-BE49-F238E27FC236}">
                    <a16:creationId xmlns:a16="http://schemas.microsoft.com/office/drawing/2014/main" id="{42248D18-FEF6-0448-AEED-DA79109A1227}"/>
                  </a:ext>
                </a:extLst>
              </p:cNvPr>
              <p:cNvSpPr/>
              <p:nvPr/>
            </p:nvSpPr>
            <p:spPr>
              <a:xfrm>
                <a:off x="2923436" y="3931586"/>
                <a:ext cx="404447" cy="282812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/>
              </a:p>
            </p:txBody>
          </p:sp>
          <p:sp>
            <p:nvSpPr>
              <p:cNvPr id="27" name="框架 26">
                <a:extLst>
                  <a:ext uri="{FF2B5EF4-FFF2-40B4-BE49-F238E27FC236}">
                    <a16:creationId xmlns:a16="http://schemas.microsoft.com/office/drawing/2014/main" id="{3C4CA143-A2E1-CD4A-9BE3-721D74B6B471}"/>
                  </a:ext>
                </a:extLst>
              </p:cNvPr>
              <p:cNvSpPr/>
              <p:nvPr/>
            </p:nvSpPr>
            <p:spPr>
              <a:xfrm>
                <a:off x="1345223" y="1380393"/>
                <a:ext cx="3578469" cy="3305908"/>
              </a:xfrm>
              <a:prstGeom prst="frame">
                <a:avLst>
                  <a:gd name="adj1" fmla="val 2442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0A0F0B3A-0F0E-1D4F-82BB-1E44843E7944}"/>
                  </a:ext>
                </a:extLst>
              </p:cNvPr>
              <p:cNvSpPr txBox="1"/>
              <p:nvPr/>
            </p:nvSpPr>
            <p:spPr>
              <a:xfrm>
                <a:off x="1345223" y="947479"/>
                <a:ext cx="1004984" cy="521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b="1" dirty="0"/>
                  <a:t>Model</a:t>
                </a:r>
                <a:endParaRPr lang="zh-TW" altLang="en-US" sz="1400" b="1" dirty="0"/>
              </a:p>
            </p:txBody>
          </p:sp>
          <p:sp>
            <p:nvSpPr>
              <p:cNvPr id="29" name="向下箭號 28">
                <a:extLst>
                  <a:ext uri="{FF2B5EF4-FFF2-40B4-BE49-F238E27FC236}">
                    <a16:creationId xmlns:a16="http://schemas.microsoft.com/office/drawing/2014/main" id="{9E00BDC0-15A4-D149-A01E-251A4C964F68}"/>
                  </a:ext>
                </a:extLst>
              </p:cNvPr>
              <p:cNvSpPr/>
              <p:nvPr/>
            </p:nvSpPr>
            <p:spPr>
              <a:xfrm>
                <a:off x="2923436" y="3430822"/>
                <a:ext cx="404447" cy="282812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/>
              </a:p>
            </p:txBody>
          </p:sp>
        </p:grpSp>
        <p:sp>
          <p:nvSpPr>
            <p:cNvPr id="7" name="向下箭號 6">
              <a:extLst>
                <a:ext uri="{FF2B5EF4-FFF2-40B4-BE49-F238E27FC236}">
                  <a16:creationId xmlns:a16="http://schemas.microsoft.com/office/drawing/2014/main" id="{3B8701DD-BA25-C941-A354-94B48F0AF38B}"/>
                </a:ext>
              </a:extLst>
            </p:cNvPr>
            <p:cNvSpPr/>
            <p:nvPr/>
          </p:nvSpPr>
          <p:spPr>
            <a:xfrm>
              <a:off x="16117521" y="7924243"/>
              <a:ext cx="404447" cy="822819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944012CF-5198-8F4F-A47A-ACF906095CA2}"/>
                </a:ext>
              </a:extLst>
            </p:cNvPr>
            <p:cNvSpPr/>
            <p:nvPr/>
          </p:nvSpPr>
          <p:spPr>
            <a:xfrm>
              <a:off x="14526124" y="12669116"/>
              <a:ext cx="8387863" cy="10418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Control Model :</a:t>
              </a:r>
              <a:r>
                <a:rPr lang="zh-TW" altLang="en-US" dirty="0"/>
                <a:t> </a:t>
              </a:r>
              <a:r>
                <a:rPr lang="en-US" altLang="zh-TW" dirty="0"/>
                <a:t>label of each data</a:t>
              </a:r>
            </a:p>
            <a:p>
              <a:pPr algn="ctr"/>
              <a:r>
                <a:rPr lang="en-US" altLang="zh-TW" dirty="0"/>
                <a:t>Copy Model : probability of each data given by target model</a:t>
              </a:r>
              <a:endParaRPr lang="zh-TW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39254A9-6F63-4A4D-AE78-4D5BA6738B6A}"/>
                </a:ext>
              </a:extLst>
            </p:cNvPr>
            <p:cNvSpPr/>
            <p:nvPr/>
          </p:nvSpPr>
          <p:spPr>
            <a:xfrm>
              <a:off x="19524552" y="10339915"/>
              <a:ext cx="3301513" cy="1302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/>
                <a:t>Loss function</a:t>
              </a:r>
            </a:p>
            <a:p>
              <a:pPr algn="ctr"/>
              <a:r>
                <a:rPr lang="en-US" altLang="zh-TW" sz="1600" dirty="0"/>
                <a:t>Control Model : </a:t>
              </a:r>
              <a:r>
                <a:rPr lang="en-US" altLang="zh-TW" sz="1600" dirty="0" err="1"/>
                <a:t>CorssEntropy</a:t>
              </a:r>
              <a:endParaRPr lang="en-US" altLang="zh-TW" sz="1600" dirty="0"/>
            </a:p>
            <a:p>
              <a:pPr algn="ctr"/>
              <a:r>
                <a:rPr lang="en-US" altLang="zh-TW" sz="1600" dirty="0"/>
                <a:t>Copy Model : </a:t>
              </a:r>
              <a:r>
                <a:rPr lang="en-US" altLang="zh-TW" sz="1600" dirty="0" err="1"/>
                <a:t>BCEloss</a:t>
              </a:r>
              <a:r>
                <a:rPr lang="en-US" altLang="zh-TW" sz="1600" dirty="0"/>
                <a:t>, </a:t>
              </a:r>
              <a:r>
                <a:rPr lang="en-US" altLang="zh-TW" sz="1600" dirty="0" err="1"/>
                <a:t>MSELoss</a:t>
              </a:r>
              <a:endParaRPr lang="zh-TW" altLang="en-US" sz="1600" dirty="0"/>
            </a:p>
          </p:txBody>
        </p:sp>
        <p:sp>
          <p:nvSpPr>
            <p:cNvPr id="10" name="迴轉箭號 9">
              <a:extLst>
                <a:ext uri="{FF2B5EF4-FFF2-40B4-BE49-F238E27FC236}">
                  <a16:creationId xmlns:a16="http://schemas.microsoft.com/office/drawing/2014/main" id="{EA98D559-077D-C44D-8C5D-E6FAA5706694}"/>
                </a:ext>
              </a:extLst>
            </p:cNvPr>
            <p:cNvSpPr/>
            <p:nvPr/>
          </p:nvSpPr>
          <p:spPr>
            <a:xfrm rot="10800000" flipH="1">
              <a:off x="16223040" y="11595606"/>
              <a:ext cx="3982916" cy="686865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1" name="向下箭號 10">
              <a:extLst>
                <a:ext uri="{FF2B5EF4-FFF2-40B4-BE49-F238E27FC236}">
                  <a16:creationId xmlns:a16="http://schemas.microsoft.com/office/drawing/2014/main" id="{B50F3B0F-C0C4-4F4A-91C5-6A339B3D122E}"/>
                </a:ext>
              </a:extLst>
            </p:cNvPr>
            <p:cNvSpPr/>
            <p:nvPr/>
          </p:nvSpPr>
          <p:spPr>
            <a:xfrm rot="10800000">
              <a:off x="22050138" y="11595605"/>
              <a:ext cx="404447" cy="1447342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7EC48CA-23C9-4D4C-9A64-1938E5908F2C}"/>
                </a:ext>
              </a:extLst>
            </p:cNvPr>
            <p:cNvSpPr/>
            <p:nvPr/>
          </p:nvSpPr>
          <p:spPr>
            <a:xfrm>
              <a:off x="19502572" y="8505371"/>
              <a:ext cx="3301513" cy="1302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err="1"/>
                <a:t>Optimizar</a:t>
              </a:r>
              <a:endParaRPr lang="en-US" altLang="zh-TW" sz="3200" dirty="0"/>
            </a:p>
            <a:p>
              <a:pPr algn="ctr"/>
              <a:r>
                <a:rPr lang="en-US" altLang="zh-TW" sz="1600" dirty="0"/>
                <a:t>Adam</a:t>
              </a:r>
            </a:p>
            <a:p>
              <a:pPr algn="ctr"/>
              <a:r>
                <a:rPr lang="en-US" altLang="zh-TW" sz="1600" dirty="0"/>
                <a:t>Learning rate : 1e-5, 5e-5, 1e-4</a:t>
              </a:r>
              <a:endParaRPr lang="zh-TW" altLang="en-US" sz="1600" dirty="0"/>
            </a:p>
          </p:txBody>
        </p:sp>
        <p:sp>
          <p:nvSpPr>
            <p:cNvPr id="13" name="向下箭號 12">
              <a:extLst>
                <a:ext uri="{FF2B5EF4-FFF2-40B4-BE49-F238E27FC236}">
                  <a16:creationId xmlns:a16="http://schemas.microsoft.com/office/drawing/2014/main" id="{7E298B2C-7464-F44C-9B3E-8A8AEB0249C9}"/>
                </a:ext>
              </a:extLst>
            </p:cNvPr>
            <p:cNvSpPr/>
            <p:nvPr/>
          </p:nvSpPr>
          <p:spPr>
            <a:xfrm rot="10800000">
              <a:off x="20822516" y="9699608"/>
              <a:ext cx="705584" cy="802443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55AE8B5D-3215-1D4C-AA74-727D56738A7B}"/>
                </a:ext>
              </a:extLst>
            </p:cNvPr>
            <p:cNvSpPr txBox="1"/>
            <p:nvPr/>
          </p:nvSpPr>
          <p:spPr>
            <a:xfrm>
              <a:off x="21528101" y="9854627"/>
              <a:ext cx="779530" cy="5212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/>
                <a:t>Loss</a:t>
              </a:r>
              <a:endParaRPr lang="zh-TW" altLang="en-US" sz="1400" b="1" dirty="0"/>
            </a:p>
          </p:txBody>
        </p:sp>
        <p:sp>
          <p:nvSpPr>
            <p:cNvPr id="15" name="向下箭號 14">
              <a:extLst>
                <a:ext uri="{FF2B5EF4-FFF2-40B4-BE49-F238E27FC236}">
                  <a16:creationId xmlns:a16="http://schemas.microsoft.com/office/drawing/2014/main" id="{B4843F85-65F0-4F44-B047-19AE82F00D40}"/>
                </a:ext>
              </a:extLst>
            </p:cNvPr>
            <p:cNvSpPr/>
            <p:nvPr/>
          </p:nvSpPr>
          <p:spPr>
            <a:xfrm rot="5400000">
              <a:off x="18631032" y="8340418"/>
              <a:ext cx="705584" cy="1758461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860D4DDB-4A75-0D42-88FB-8F742AFE39A4}"/>
                </a:ext>
              </a:extLst>
            </p:cNvPr>
            <p:cNvSpPr txBox="1"/>
            <p:nvPr/>
          </p:nvSpPr>
          <p:spPr>
            <a:xfrm>
              <a:off x="18130467" y="9396702"/>
              <a:ext cx="1814816" cy="9221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b="1" dirty="0"/>
                <a:t>Back </a:t>
              </a:r>
            </a:p>
            <a:p>
              <a:pPr algn="ctr"/>
              <a:r>
                <a:rPr lang="en-US" altLang="zh-TW" sz="2000" b="1" dirty="0"/>
                <a:t>propagation</a:t>
              </a:r>
              <a:endParaRPr lang="zh-TW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53390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344166-3935-214F-9D73-CE20180B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Conclusion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90" y="1341316"/>
            <a:ext cx="5283679" cy="5283679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582" y="1341316"/>
            <a:ext cx="5283679" cy="528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519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25415" y="2404534"/>
            <a:ext cx="8379070" cy="1646302"/>
          </a:xfrm>
        </p:spPr>
        <p:txBody>
          <a:bodyPr/>
          <a:lstStyle/>
          <a:p>
            <a:r>
              <a:rPr lang="en-US" altLang="zh-TW" dirty="0" smtClean="0"/>
              <a:t>Thanks for your listening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9162539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{87D45A97-FBFE-4C4E-9B2E-CB72DA66725B}tf10001060</Template>
  <TotalTime>300</TotalTime>
  <Words>202</Words>
  <Application>Microsoft Office PowerPoint</Application>
  <PresentationFormat>寬螢幕</PresentationFormat>
  <Paragraphs>86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华文新魏</vt:lpstr>
      <vt:lpstr>微軟正黑體</vt:lpstr>
      <vt:lpstr>微軟正黑體</vt:lpstr>
      <vt:lpstr>Arial</vt:lpstr>
      <vt:lpstr>Trebuchet MS</vt:lpstr>
      <vt:lpstr>Wingdings 3</vt:lpstr>
      <vt:lpstr>多面向</vt:lpstr>
      <vt:lpstr>利用model output 偷取  Machine Learning-as-a-Service 平台 model</vt:lpstr>
      <vt:lpstr>Motivation</vt:lpstr>
      <vt:lpstr>Datasets</vt:lpstr>
      <vt:lpstr>PowerPoint 簡報</vt:lpstr>
      <vt:lpstr>Target Model 建立</vt:lpstr>
      <vt:lpstr>Copy Model  VS  Control Model</vt:lpstr>
      <vt:lpstr>Trainning of Contorl/Copy Model</vt:lpstr>
      <vt:lpstr>Conclusion</vt:lpstr>
      <vt:lpstr>Thanks for your listening</vt:lpstr>
      <vt:lpstr>Training accuracy</vt:lpstr>
      <vt:lpstr>Testing Accuracy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冠豪 趙</dc:creator>
  <cp:lastModifiedBy>承德 林</cp:lastModifiedBy>
  <cp:revision>19</cp:revision>
  <dcterms:created xsi:type="dcterms:W3CDTF">2019-01-12T18:16:07Z</dcterms:created>
  <dcterms:modified xsi:type="dcterms:W3CDTF">2019-01-13T06:09:49Z</dcterms:modified>
</cp:coreProperties>
</file>