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863"/>
  </p:normalViewPr>
  <p:slideViewPr>
    <p:cSldViewPr snapToGrid="0" snapToObjects="1">
      <p:cViewPr>
        <p:scale>
          <a:sx n="49" d="100"/>
          <a:sy n="49" d="100"/>
        </p:scale>
        <p:origin x="40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4A6-AEBD-2F41-8F79-DFF0B3721DFA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29DE-1C52-0342-8722-CA7DC20AE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51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729DE-1C52-0342-8722-CA7DC20AEC4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427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1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179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5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9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8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65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0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2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60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4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1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816D48B-6280-3148-A96B-341F38EA82A8}"/>
              </a:ext>
            </a:extLst>
          </p:cNvPr>
          <p:cNvSpPr/>
          <p:nvPr/>
        </p:nvSpPr>
        <p:spPr>
          <a:xfrm>
            <a:off x="0" y="0"/>
            <a:ext cx="21383625" cy="3708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1D4BBC-6BB9-EC46-A918-2D814A047FE3}"/>
              </a:ext>
            </a:extLst>
          </p:cNvPr>
          <p:cNvSpPr txBox="1"/>
          <p:nvPr/>
        </p:nvSpPr>
        <p:spPr>
          <a:xfrm>
            <a:off x="1499452" y="440899"/>
            <a:ext cx="18384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網路多媒體實驗：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algn="ctr"/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810027-EFFA-FF49-B687-A8CA071446FC}"/>
              </a:ext>
            </a:extLst>
          </p:cNvPr>
          <p:cNvSpPr txBox="1"/>
          <p:nvPr/>
        </p:nvSpPr>
        <p:spPr>
          <a:xfrm>
            <a:off x="1089878" y="3000513"/>
            <a:ext cx="2029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組員：林承德、趙冠豪、李</a:t>
            </a:r>
            <a:r>
              <a:rPr kumimoji="1"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羚毓</a:t>
            </a:r>
            <a:r>
              <a:rPr kumimoji="1"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指導助教：曾煒傑</a:t>
            </a:r>
            <a:r>
              <a:rPr kumimoji="1" lang="en-US" altLang="zh-CN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指導老師：林宗男教授</a:t>
            </a:r>
            <a:endParaRPr kumimoji="1" lang="zh-TW" alt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7865045-7E2A-5444-B3D6-A2A8A63E24F6}"/>
              </a:ext>
            </a:extLst>
          </p:cNvPr>
          <p:cNvCxnSpPr>
            <a:stCxn id="6" idx="2"/>
          </p:cNvCxnSpPr>
          <p:nvPr/>
        </p:nvCxnSpPr>
        <p:spPr>
          <a:xfrm flipH="1">
            <a:off x="10691811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ECF78E-45BA-1643-8E0E-CF21E32F81E6}"/>
              </a:ext>
            </a:extLst>
          </p:cNvPr>
          <p:cNvSpPr txBox="1"/>
          <p:nvPr/>
        </p:nvSpPr>
        <p:spPr>
          <a:xfrm>
            <a:off x="12601642" y="31987864"/>
            <a:ext cx="617508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BigML 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</a:t>
            </a:r>
            <a:r>
              <a:rPr kumimoji="1" lang="en-US" altLang="zh-CN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B4F9B8-97AB-FA48-8C72-6DFA507E7C90}"/>
              </a:ext>
            </a:extLst>
          </p:cNvPr>
          <p:cNvSpPr txBox="1"/>
          <p:nvPr/>
        </p:nvSpPr>
        <p:spPr>
          <a:xfrm>
            <a:off x="12879698" y="33219413"/>
            <a:ext cx="688041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BigML model 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預測：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FC7DC-E76F-E846-9CAD-78F6CA4CD96C}"/>
              </a:ext>
            </a:extLst>
          </p:cNvPr>
          <p:cNvSpPr txBox="1"/>
          <p:nvPr/>
        </p:nvSpPr>
        <p:spPr>
          <a:xfrm>
            <a:off x="12318604" y="32406116"/>
            <a:ext cx="6221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Predict_local_model.py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A45CFB-5354-A041-855C-7CEE01A981D3}"/>
              </a:ext>
            </a:extLst>
          </p:cNvPr>
          <p:cNvSpPr txBox="1"/>
          <p:nvPr/>
        </p:nvSpPr>
        <p:spPr>
          <a:xfrm>
            <a:off x="12248591" y="33840718"/>
            <a:ext cx="5898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Predict_API_model.py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B26C3A-91AF-5540-BCEF-D9B9DE98EC99}"/>
              </a:ext>
            </a:extLst>
          </p:cNvPr>
          <p:cNvSpPr txBox="1"/>
          <p:nvPr/>
        </p:nvSpPr>
        <p:spPr>
          <a:xfrm>
            <a:off x="12412633" y="34832926"/>
            <a:ext cx="7471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Predict_API_batch_model.py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46F50E-F1F4-3B4F-A936-C31BFA8F22ED}"/>
              </a:ext>
            </a:extLst>
          </p:cNvPr>
          <p:cNvSpPr txBox="1"/>
          <p:nvPr/>
        </p:nvSpPr>
        <p:spPr>
          <a:xfrm>
            <a:off x="2271905" y="47214267"/>
            <a:ext cx="723787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檔案架構</a:t>
            </a:r>
            <a:r>
              <a:rPr kumimoji="1" lang="zh-TW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＆目標檔案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3B4603-63A7-3347-8650-833ADAF50C28}"/>
              </a:ext>
            </a:extLst>
          </p:cNvPr>
          <p:cNvSpPr txBox="1"/>
          <p:nvPr/>
        </p:nvSpPr>
        <p:spPr>
          <a:xfrm>
            <a:off x="879927" y="14155113"/>
            <a:ext cx="8693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Step1 – BigML Model Creation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1C212F-F92A-0648-A29F-D38F20208347}"/>
              </a:ext>
            </a:extLst>
          </p:cNvPr>
          <p:cNvSpPr txBox="1"/>
          <p:nvPr/>
        </p:nvSpPr>
        <p:spPr>
          <a:xfrm>
            <a:off x="11125805" y="3986226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19525D-677F-844C-8FBE-9D168B0BC6EA}"/>
              </a:ext>
            </a:extLst>
          </p:cNvPr>
          <p:cNvSpPr txBox="1"/>
          <p:nvPr/>
        </p:nvSpPr>
        <p:spPr>
          <a:xfrm>
            <a:off x="35895561" y="23623433"/>
            <a:ext cx="1986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6CA7A3-43D2-AC46-A13D-55F983491EA4}"/>
              </a:ext>
            </a:extLst>
          </p:cNvPr>
          <p:cNvSpPr txBox="1"/>
          <p:nvPr/>
        </p:nvSpPr>
        <p:spPr>
          <a:xfrm>
            <a:off x="11142329" y="12779840"/>
            <a:ext cx="1986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kumimoji="1" lang="en-US" altLang="zh-CN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43D6FA7-941B-2144-8D2B-2CA0B59D83BC}"/>
              </a:ext>
            </a:extLst>
          </p:cNvPr>
          <p:cNvSpPr txBox="1"/>
          <p:nvPr/>
        </p:nvSpPr>
        <p:spPr>
          <a:xfrm>
            <a:off x="11159050" y="26457551"/>
            <a:ext cx="41408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r>
              <a:rPr kumimoji="1" lang="zh-TW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 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討論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C08072-FD31-3E42-B0AE-815328CA801A}"/>
              </a:ext>
            </a:extLst>
          </p:cNvPr>
          <p:cNvSpPr txBox="1"/>
          <p:nvPr/>
        </p:nvSpPr>
        <p:spPr>
          <a:xfrm>
            <a:off x="407692" y="3871106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實驗目標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DA18982-E051-1446-B1AB-5957BA6BD446}"/>
              </a:ext>
            </a:extLst>
          </p:cNvPr>
          <p:cNvCxnSpPr/>
          <p:nvPr/>
        </p:nvCxnSpPr>
        <p:spPr>
          <a:xfrm flipH="1">
            <a:off x="426811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D4C6A6B-894A-D843-A111-AFCBDB43AB69}"/>
              </a:ext>
            </a:extLst>
          </p:cNvPr>
          <p:cNvCxnSpPr>
            <a:cxnSpLocks/>
          </p:cNvCxnSpPr>
          <p:nvPr/>
        </p:nvCxnSpPr>
        <p:spPr>
          <a:xfrm>
            <a:off x="-452" y="3941010"/>
            <a:ext cx="2138407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B2D354B-4176-D54D-AF6B-F66ABFE36B30}"/>
              </a:ext>
            </a:extLst>
          </p:cNvPr>
          <p:cNvCxnSpPr>
            <a:cxnSpLocks/>
          </p:cNvCxnSpPr>
          <p:nvPr/>
        </p:nvCxnSpPr>
        <p:spPr>
          <a:xfrm>
            <a:off x="-453" y="29729630"/>
            <a:ext cx="2138407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F5A63-6A15-C441-906C-00C7EA888548}"/>
              </a:ext>
            </a:extLst>
          </p:cNvPr>
          <p:cNvSpPr txBox="1"/>
          <p:nvPr/>
        </p:nvSpPr>
        <p:spPr>
          <a:xfrm>
            <a:off x="316882" y="13369278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實作過程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C453626-C403-864C-B2FE-453819D22BC0}"/>
              </a:ext>
            </a:extLst>
          </p:cNvPr>
          <p:cNvCxnSpPr/>
          <p:nvPr/>
        </p:nvCxnSpPr>
        <p:spPr>
          <a:xfrm flipH="1">
            <a:off x="990693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6A5865D-4583-F24C-8C5E-47146D15A14A}"/>
              </a:ext>
            </a:extLst>
          </p:cNvPr>
          <p:cNvCxnSpPr/>
          <p:nvPr/>
        </p:nvCxnSpPr>
        <p:spPr>
          <a:xfrm flipH="1">
            <a:off x="11758656" y="3686301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B58C1BD-12D1-E34F-8F74-6489EB70BCA1}"/>
              </a:ext>
            </a:extLst>
          </p:cNvPr>
          <p:cNvSpPr txBox="1"/>
          <p:nvPr/>
        </p:nvSpPr>
        <p:spPr>
          <a:xfrm>
            <a:off x="13101061" y="35541001"/>
            <a:ext cx="395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資料夾架構：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9FD1B6E-1B10-C347-8E81-E360793F671D}"/>
              </a:ext>
            </a:extLst>
          </p:cNvPr>
          <p:cNvSpPr txBox="1"/>
          <p:nvPr/>
        </p:nvSpPr>
        <p:spPr>
          <a:xfrm>
            <a:off x="12111366" y="33481442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資料源：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D1F0E10-8772-0141-98AC-ACCC867E96C2}"/>
              </a:ext>
            </a:extLst>
          </p:cNvPr>
          <p:cNvSpPr txBox="1"/>
          <p:nvPr/>
        </p:nvSpPr>
        <p:spPr>
          <a:xfrm>
            <a:off x="910272" y="4895587"/>
            <a:ext cx="97658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kumimoji="1" lang="zh-CN" altLang="en-US" sz="3500" dirty="0"/>
              <a:t>實作論文</a:t>
            </a:r>
            <a:r>
              <a:rPr kumimoji="1" lang="en-US" altLang="zh-CN" sz="3500" dirty="0"/>
              <a:t> ”Stealing Machine Learning Models via </a:t>
            </a:r>
          </a:p>
          <a:p>
            <a:r>
              <a:rPr kumimoji="1" lang="en-US" altLang="zh-CN" sz="3500" dirty="0"/>
              <a:t>Prediction APIs”</a:t>
            </a:r>
            <a:r>
              <a:rPr kumimoji="1" lang="zh-TW" altLang="en-US" sz="3500" dirty="0"/>
              <a:t> 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法，偷取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 model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en-US" altLang="zh-CN" sz="3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131FCCB-63FA-544E-8D7B-36C437195720}"/>
              </a:ext>
            </a:extLst>
          </p:cNvPr>
          <p:cNvSpPr txBox="1"/>
          <p:nvPr/>
        </p:nvSpPr>
        <p:spPr>
          <a:xfrm>
            <a:off x="910272" y="6036225"/>
            <a:ext cx="97626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dirty="0"/>
              <a:t>2)</a:t>
            </a:r>
            <a:r>
              <a:rPr kumimoji="1" lang="zh-TW" altLang="en-US" sz="3500" dirty="0"/>
              <a:t> </a:t>
            </a:r>
            <a:r>
              <a:rPr kumimoji="1" lang="zh-CN" altLang="en-US" sz="3500" dirty="0"/>
              <a:t>利用</a:t>
            </a:r>
            <a:r>
              <a:rPr kumimoji="1" lang="en-US" altLang="zh-CN" sz="3500" dirty="0"/>
              <a:t> Deep Learning </a:t>
            </a:r>
            <a:r>
              <a:rPr kumimoji="1" lang="zh-CN" altLang="en-US" sz="3500" dirty="0"/>
              <a:t>的方式嘗試偷取各種不同模</a:t>
            </a:r>
            <a:endParaRPr kumimoji="1" lang="en-US" altLang="zh-CN" sz="3500" dirty="0"/>
          </a:p>
          <a:p>
            <a:r>
              <a:rPr kumimoji="1" lang="zh-CN" altLang="en-US" sz="3500" dirty="0"/>
              <a:t>型的</a:t>
            </a:r>
            <a:r>
              <a:rPr kumimoji="1" lang="en-US" altLang="zh-CN" sz="3500" dirty="0"/>
              <a:t> Model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069180" y="9773949"/>
            <a:ext cx="7443253" cy="3415969"/>
            <a:chOff x="1925609" y="8900808"/>
            <a:chExt cx="7443253" cy="3415969"/>
          </a:xfrm>
        </p:grpSpPr>
        <p:sp>
          <p:nvSpPr>
            <p:cNvPr id="89" name="圓角矩形 88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8" name="圓角矩形 77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1" name="向下箭號 80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向下箭號 83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3B86B29-21CD-2748-A757-E551BDA10D6A}"/>
              </a:ext>
            </a:extLst>
          </p:cNvPr>
          <p:cNvGrpSpPr/>
          <p:nvPr/>
        </p:nvGrpSpPr>
        <p:grpSpPr>
          <a:xfrm>
            <a:off x="30220037" y="18782211"/>
            <a:ext cx="9180639" cy="7163185"/>
            <a:chOff x="874022" y="9044384"/>
            <a:chExt cx="9180639" cy="7163185"/>
          </a:xfrm>
        </p:grpSpPr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C9B21D35-3EB6-7846-AE57-8F41321E3AA2}"/>
                </a:ext>
              </a:extLst>
            </p:cNvPr>
            <p:cNvSpPr/>
            <p:nvPr/>
          </p:nvSpPr>
          <p:spPr>
            <a:xfrm>
              <a:off x="2705295" y="9931113"/>
              <a:ext cx="5778011" cy="6579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Data Preparation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0" name="圓角矩形 49">
              <a:extLst>
                <a:ext uri="{FF2B5EF4-FFF2-40B4-BE49-F238E27FC236}">
                  <a16:creationId xmlns:a16="http://schemas.microsoft.com/office/drawing/2014/main" id="{5F2722CE-794D-CD49-826E-11EBF128589E}"/>
                </a:ext>
              </a:extLst>
            </p:cNvPr>
            <p:cNvSpPr/>
            <p:nvPr/>
          </p:nvSpPr>
          <p:spPr>
            <a:xfrm>
              <a:off x="4452391" y="11139982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upload data </a:t>
              </a:r>
              <a:r>
                <a:rPr kumimoji="1" lang="en-US" altLang="zh-CN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&amp;</a:t>
              </a:r>
            </a:p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Creation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4AA295C-1E52-5646-8B7F-388B52DE3D63}"/>
                </a:ext>
              </a:extLst>
            </p:cNvPr>
            <p:cNvSpPr txBox="1"/>
            <p:nvPr/>
          </p:nvSpPr>
          <p:spPr>
            <a:xfrm>
              <a:off x="874022" y="9044384"/>
              <a:ext cx="84962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1) </a:t>
              </a:r>
              <a:r>
                <a:rPr kumimoji="1" lang="zh-CN" altLang="en-US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自行建立</a:t>
              </a:r>
              <a:r>
                <a:rPr kumimoji="1" lang="en-US" altLang="zh-CN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</a:t>
              </a:r>
              <a:r>
                <a:rPr kumimoji="1" lang="zh-CN" altLang="en-US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，評估偷取準確性</a:t>
              </a:r>
              <a:endPara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3724E634-49D9-CF42-8BB3-4FA0FCA1BBD4}"/>
                </a:ext>
              </a:extLst>
            </p:cNvPr>
            <p:cNvSpPr/>
            <p:nvPr/>
          </p:nvSpPr>
          <p:spPr>
            <a:xfrm>
              <a:off x="1339461" y="11137781"/>
              <a:ext cx="2702096" cy="1332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70% Training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6" name="圓角矩形 55">
              <a:extLst>
                <a:ext uri="{FF2B5EF4-FFF2-40B4-BE49-F238E27FC236}">
                  <a16:creationId xmlns:a16="http://schemas.microsoft.com/office/drawing/2014/main" id="{C7CE0A80-2BFB-1440-852B-D3B20D54BBCC}"/>
                </a:ext>
              </a:extLst>
            </p:cNvPr>
            <p:cNvSpPr/>
            <p:nvPr/>
          </p:nvSpPr>
          <p:spPr>
            <a:xfrm>
              <a:off x="1377720" y="14862130"/>
              <a:ext cx="2625577" cy="13454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Other data Testing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向下箭號 56">
              <a:extLst>
                <a:ext uri="{FF2B5EF4-FFF2-40B4-BE49-F238E27FC236}">
                  <a16:creationId xmlns:a16="http://schemas.microsoft.com/office/drawing/2014/main" id="{2BA23403-313A-6B4D-806B-F4AB96A85237}"/>
                </a:ext>
              </a:extLst>
            </p:cNvPr>
            <p:cNvSpPr/>
            <p:nvPr/>
          </p:nvSpPr>
          <p:spPr>
            <a:xfrm>
              <a:off x="4856319" y="1061754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9" name="圓角矩形 58">
              <a:extLst>
                <a:ext uri="{FF2B5EF4-FFF2-40B4-BE49-F238E27FC236}">
                  <a16:creationId xmlns:a16="http://schemas.microsoft.com/office/drawing/2014/main" id="{46FBB827-4D8C-0344-8317-A49234D90D8F}"/>
                </a:ext>
              </a:extLst>
            </p:cNvPr>
            <p:cNvSpPr/>
            <p:nvPr/>
          </p:nvSpPr>
          <p:spPr>
            <a:xfrm>
              <a:off x="1339461" y="12985779"/>
              <a:ext cx="2702096" cy="1332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200</a:t>
              </a:r>
              <a:r>
                <a:rPr kumimoji="1" lang="zh-CN" altLang="en-US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筆</a:t>
              </a:r>
              <a:r>
                <a:rPr kumimoji="1" lang="zh-TW" altLang="en-US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Stealing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2" name="圓角矩形 61">
              <a:extLst>
                <a:ext uri="{FF2B5EF4-FFF2-40B4-BE49-F238E27FC236}">
                  <a16:creationId xmlns:a16="http://schemas.microsoft.com/office/drawing/2014/main" id="{F0A857FA-6DF2-2548-B9F2-D0544ABE54B6}"/>
                </a:ext>
              </a:extLst>
            </p:cNvPr>
            <p:cNvSpPr/>
            <p:nvPr/>
          </p:nvSpPr>
          <p:spPr>
            <a:xfrm>
              <a:off x="4452391" y="14874064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Prediction &amp; Accuracy Checking</a:t>
              </a:r>
            </a:p>
          </p:txBody>
        </p:sp>
        <p:sp>
          <p:nvSpPr>
            <p:cNvPr id="63" name="向下箭號 62">
              <a:extLst>
                <a:ext uri="{FF2B5EF4-FFF2-40B4-BE49-F238E27FC236}">
                  <a16:creationId xmlns:a16="http://schemas.microsoft.com/office/drawing/2014/main" id="{1E8B1D2C-6559-F641-8029-1D6D5B4F57E8}"/>
                </a:ext>
              </a:extLst>
            </p:cNvPr>
            <p:cNvSpPr/>
            <p:nvPr/>
          </p:nvSpPr>
          <p:spPr>
            <a:xfrm>
              <a:off x="4856319" y="124599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4" name="向下箭號 63">
              <a:extLst>
                <a:ext uri="{FF2B5EF4-FFF2-40B4-BE49-F238E27FC236}">
                  <a16:creationId xmlns:a16="http://schemas.microsoft.com/office/drawing/2014/main" id="{1EEA1A11-981A-734D-87B3-3A3915DEE544}"/>
                </a:ext>
              </a:extLst>
            </p:cNvPr>
            <p:cNvSpPr/>
            <p:nvPr/>
          </p:nvSpPr>
          <p:spPr>
            <a:xfrm>
              <a:off x="4856318" y="14362469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6" name="向下箭號 65">
              <a:extLst>
                <a:ext uri="{FF2B5EF4-FFF2-40B4-BE49-F238E27FC236}">
                  <a16:creationId xmlns:a16="http://schemas.microsoft.com/office/drawing/2014/main" id="{8FB009EB-F392-BB46-BC6D-3980B64B2630}"/>
                </a:ext>
              </a:extLst>
            </p:cNvPr>
            <p:cNvSpPr/>
            <p:nvPr/>
          </p:nvSpPr>
          <p:spPr>
            <a:xfrm rot="16200000">
              <a:off x="3880540" y="11559248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7" name="向下箭號 66">
              <a:extLst>
                <a:ext uri="{FF2B5EF4-FFF2-40B4-BE49-F238E27FC236}">
                  <a16:creationId xmlns:a16="http://schemas.microsoft.com/office/drawing/2014/main" id="{E24040BF-B3EA-D84B-B7F2-818D1CE8546C}"/>
                </a:ext>
              </a:extLst>
            </p:cNvPr>
            <p:cNvSpPr/>
            <p:nvPr/>
          </p:nvSpPr>
          <p:spPr>
            <a:xfrm rot="16200000">
              <a:off x="3885455" y="13396305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8" name="向下箭號 67">
              <a:extLst>
                <a:ext uri="{FF2B5EF4-FFF2-40B4-BE49-F238E27FC236}">
                  <a16:creationId xmlns:a16="http://schemas.microsoft.com/office/drawing/2014/main" id="{4D2157AF-81AB-7543-B91B-99A89CF7BDDD}"/>
                </a:ext>
              </a:extLst>
            </p:cNvPr>
            <p:cNvSpPr/>
            <p:nvPr/>
          </p:nvSpPr>
          <p:spPr>
            <a:xfrm rot="16200000">
              <a:off x="3838187" y="15291023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8" name="圓角矩形 87">
              <a:extLst>
                <a:ext uri="{FF2B5EF4-FFF2-40B4-BE49-F238E27FC236}">
                  <a16:creationId xmlns:a16="http://schemas.microsoft.com/office/drawing/2014/main" id="{5D729E17-7448-FB4F-9BDA-5FDCA8E4D48F}"/>
                </a:ext>
              </a:extLst>
            </p:cNvPr>
            <p:cNvSpPr/>
            <p:nvPr/>
          </p:nvSpPr>
          <p:spPr>
            <a:xfrm>
              <a:off x="4478313" y="12970643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Steal Prediction &amp; rich API outputs parsing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A3832B1B-B4C6-8D46-9305-12F6A99FA907}"/>
                </a:ext>
              </a:extLst>
            </p:cNvPr>
            <p:cNvSpPr txBox="1"/>
            <p:nvPr/>
          </p:nvSpPr>
          <p:spPr>
            <a:xfrm>
              <a:off x="1035859" y="10594490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1</a:t>
              </a:r>
              <a:endParaRPr kumimoji="1" lang="zh-TW" altLang="en-US" sz="3600" b="1" dirty="0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45AE8635-4177-CF4D-8DF1-FB3AC51D9BF6}"/>
                </a:ext>
              </a:extLst>
            </p:cNvPr>
            <p:cNvSpPr txBox="1"/>
            <p:nvPr/>
          </p:nvSpPr>
          <p:spPr>
            <a:xfrm>
              <a:off x="1089878" y="12473096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2</a:t>
              </a:r>
              <a:endParaRPr kumimoji="1" lang="zh-TW" altLang="en-US" sz="3600" b="1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9F4276C-36D7-6345-8DD8-9CE247311F82}"/>
                </a:ext>
              </a:extLst>
            </p:cNvPr>
            <p:cNvSpPr txBox="1"/>
            <p:nvPr/>
          </p:nvSpPr>
          <p:spPr>
            <a:xfrm>
              <a:off x="1035859" y="14333653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3</a:t>
              </a:r>
              <a:endParaRPr kumimoji="1" lang="zh-TW" altLang="en-US" sz="36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E600336-36CD-2844-A802-E78A8FA3CB96}"/>
              </a:ext>
            </a:extLst>
          </p:cNvPr>
          <p:cNvGrpSpPr/>
          <p:nvPr/>
        </p:nvGrpSpPr>
        <p:grpSpPr>
          <a:xfrm>
            <a:off x="1166818" y="14973013"/>
            <a:ext cx="9074898" cy="6476006"/>
            <a:chOff x="1166818" y="23117199"/>
            <a:chExt cx="9074898" cy="6476006"/>
          </a:xfrm>
        </p:grpSpPr>
        <p:sp>
          <p:nvSpPr>
            <p:cNvPr id="24" name="圓角矩形 23">
              <a:extLst>
                <a:ext uri="{FF2B5EF4-FFF2-40B4-BE49-F238E27FC236}">
                  <a16:creationId xmlns:a16="http://schemas.microsoft.com/office/drawing/2014/main" id="{1B175264-17AF-0D46-ABE3-3315C194B0DF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858481C-55BA-CD40-938F-E2C7476B3FA3}"/>
                </a:ext>
              </a:extLst>
            </p:cNvPr>
            <p:cNvSpPr/>
            <p:nvPr/>
          </p:nvSpPr>
          <p:spPr>
            <a:xfrm>
              <a:off x="1361382" y="25993758"/>
              <a:ext cx="23996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3" name="圓角矩形 92">
              <a:extLst>
                <a:ext uri="{FF2B5EF4-FFF2-40B4-BE49-F238E27FC236}">
                  <a16:creationId xmlns:a16="http://schemas.microsoft.com/office/drawing/2014/main" id="{281B313C-8B59-A04A-8B62-0353AB7023F8}"/>
                </a:ext>
              </a:extLst>
            </p:cNvPr>
            <p:cNvSpPr/>
            <p:nvPr/>
          </p:nvSpPr>
          <p:spPr>
            <a:xfrm>
              <a:off x="4187230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4" name="圓角矩形 93">
              <a:extLst>
                <a:ext uri="{FF2B5EF4-FFF2-40B4-BE49-F238E27FC236}">
                  <a16:creationId xmlns:a16="http://schemas.microsoft.com/office/drawing/2014/main" id="{3B545842-503C-8B48-B0C3-83E5DF4CA876}"/>
                </a:ext>
              </a:extLst>
            </p:cNvPr>
            <p:cNvSpPr/>
            <p:nvPr/>
          </p:nvSpPr>
          <p:spPr>
            <a:xfrm>
              <a:off x="7427576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Ensemble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5" name="圓角矩形 94">
              <a:extLst>
                <a:ext uri="{FF2B5EF4-FFF2-40B4-BE49-F238E27FC236}">
                  <a16:creationId xmlns:a16="http://schemas.microsoft.com/office/drawing/2014/main" id="{B55A894C-1C99-7443-8EFC-629C8F9D36E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6" name="向下箭號 95">
              <a:extLst>
                <a:ext uri="{FF2B5EF4-FFF2-40B4-BE49-F238E27FC236}">
                  <a16:creationId xmlns:a16="http://schemas.microsoft.com/office/drawing/2014/main" id="{745D717C-5212-9E4C-9227-61916EAD757A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0" name="向下箭號 99">
              <a:extLst>
                <a:ext uri="{FF2B5EF4-FFF2-40B4-BE49-F238E27FC236}">
                  <a16:creationId xmlns:a16="http://schemas.microsoft.com/office/drawing/2014/main" id="{611263B0-9229-CD4C-819B-EAE89CB1D5F6}"/>
                </a:ext>
              </a:extLst>
            </p:cNvPr>
            <p:cNvSpPr/>
            <p:nvPr/>
          </p:nvSpPr>
          <p:spPr>
            <a:xfrm>
              <a:off x="2242574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1" name="向下箭號 100">
              <a:extLst>
                <a:ext uri="{FF2B5EF4-FFF2-40B4-BE49-F238E27FC236}">
                  <a16:creationId xmlns:a16="http://schemas.microsoft.com/office/drawing/2014/main" id="{3E1605B3-0714-4941-A4F8-1161CBDF30F9}"/>
                </a:ext>
              </a:extLst>
            </p:cNvPr>
            <p:cNvSpPr/>
            <p:nvPr/>
          </p:nvSpPr>
          <p:spPr>
            <a:xfrm>
              <a:off x="50151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2" name="向下箭號 101">
              <a:extLst>
                <a:ext uri="{FF2B5EF4-FFF2-40B4-BE49-F238E27FC236}">
                  <a16:creationId xmlns:a16="http://schemas.microsoft.com/office/drawing/2014/main" id="{B6B6032D-6C59-B948-8E7C-AC096D46B3E7}"/>
                </a:ext>
              </a:extLst>
            </p:cNvPr>
            <p:cNvSpPr/>
            <p:nvPr/>
          </p:nvSpPr>
          <p:spPr>
            <a:xfrm>
              <a:off x="7455579" y="25483871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3" name="圓角矩形 102">
              <a:extLst>
                <a:ext uri="{FF2B5EF4-FFF2-40B4-BE49-F238E27FC236}">
                  <a16:creationId xmlns:a16="http://schemas.microsoft.com/office/drawing/2014/main" id="{D1D9F69C-A572-2F41-A3F8-0306FC05691D}"/>
                </a:ext>
              </a:extLst>
            </p:cNvPr>
            <p:cNvSpPr/>
            <p:nvPr/>
          </p:nvSpPr>
          <p:spPr>
            <a:xfrm>
              <a:off x="1166818" y="2850008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4" name="圓角矩形 103">
              <a:extLst>
                <a:ext uri="{FF2B5EF4-FFF2-40B4-BE49-F238E27FC236}">
                  <a16:creationId xmlns:a16="http://schemas.microsoft.com/office/drawing/2014/main" id="{E19574FE-8FD6-0D40-9BD4-192AE3DDA661}"/>
                </a:ext>
              </a:extLst>
            </p:cNvPr>
            <p:cNvSpPr/>
            <p:nvPr/>
          </p:nvSpPr>
          <p:spPr>
            <a:xfrm>
              <a:off x="5571000" y="2850008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105" name="向下箭號 104">
              <a:extLst>
                <a:ext uri="{FF2B5EF4-FFF2-40B4-BE49-F238E27FC236}">
                  <a16:creationId xmlns:a16="http://schemas.microsoft.com/office/drawing/2014/main" id="{EFA7FFA8-3B7D-5E44-862B-656474A2AC7C}"/>
                </a:ext>
              </a:extLst>
            </p:cNvPr>
            <p:cNvSpPr/>
            <p:nvPr/>
          </p:nvSpPr>
          <p:spPr>
            <a:xfrm>
              <a:off x="5077890" y="2551595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6" name="圓角矩形 105">
              <a:extLst>
                <a:ext uri="{FF2B5EF4-FFF2-40B4-BE49-F238E27FC236}">
                  <a16:creationId xmlns:a16="http://schemas.microsoft.com/office/drawing/2014/main" id="{CCADAF0E-D1AD-3B46-B52D-DD52E6666ADA}"/>
                </a:ext>
              </a:extLst>
            </p:cNvPr>
            <p:cNvSpPr/>
            <p:nvPr/>
          </p:nvSpPr>
          <p:spPr>
            <a:xfrm>
              <a:off x="2766070" y="2742967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D5EB608-B1A0-EA4A-ABE8-D857CF581EF2}"/>
              </a:ext>
            </a:extLst>
          </p:cNvPr>
          <p:cNvGrpSpPr/>
          <p:nvPr/>
        </p:nvGrpSpPr>
        <p:grpSpPr>
          <a:xfrm>
            <a:off x="1288710" y="22424045"/>
            <a:ext cx="8684076" cy="7650442"/>
            <a:chOff x="12180790" y="11483745"/>
            <a:chExt cx="8684076" cy="7650442"/>
          </a:xfrm>
        </p:grpSpPr>
        <p:sp>
          <p:nvSpPr>
            <p:cNvPr id="112" name="圓角矩形 111">
              <a:extLst>
                <a:ext uri="{FF2B5EF4-FFF2-40B4-BE49-F238E27FC236}">
                  <a16:creationId xmlns:a16="http://schemas.microsoft.com/office/drawing/2014/main" id="{77336536-3599-2241-997D-79618FD70A1B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3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13" name="圓角矩形 112">
              <a:extLst>
                <a:ext uri="{FF2B5EF4-FFF2-40B4-BE49-F238E27FC236}">
                  <a16:creationId xmlns:a16="http://schemas.microsoft.com/office/drawing/2014/main" id="{FECBD56E-86CD-BC43-8816-2182D557DD30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3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0B7D061C-03CC-3D44-A594-F49CC7AD2639}"/>
                </a:ext>
              </a:extLst>
            </p:cNvPr>
            <p:cNvSpPr txBox="1"/>
            <p:nvPr/>
          </p:nvSpPr>
          <p:spPr>
            <a:xfrm>
              <a:off x="12598170" y="11483745"/>
              <a:ext cx="8071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600" dirty="0"/>
                <a:t>( </a:t>
              </a:r>
              <a:r>
                <a:rPr kumimoji="1" lang="en-US" altLang="zh-CN" sz="3600" b="1" dirty="0" err="1"/>
                <a:t>X_copy_testing</a:t>
              </a:r>
              <a:r>
                <a:rPr kumimoji="1" lang="en-US" altLang="zh-CN" sz="3600" dirty="0"/>
                <a:t>, </a:t>
              </a:r>
              <a:r>
                <a:rPr kumimoji="1" lang="en-US" altLang="zh-CN" sz="3600" b="1" dirty="0"/>
                <a:t>Y_copy_training_label</a:t>
              </a:r>
              <a:r>
                <a:rPr kumimoji="1" lang="en-US" altLang="zh-CN" sz="3600" dirty="0"/>
                <a:t> )</a:t>
              </a:r>
            </a:p>
          </p:txBody>
        </p:sp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BE074D82-E8C7-EA4B-9BB2-424D205A9AC0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F5915409-C656-0340-A570-0EDFD4C088ED}"/>
                </a:ext>
              </a:extLst>
            </p:cNvPr>
            <p:cNvSpPr txBox="1"/>
            <p:nvPr/>
          </p:nvSpPr>
          <p:spPr>
            <a:xfrm>
              <a:off x="13955683" y="14639469"/>
              <a:ext cx="5446619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500" b="1" dirty="0" err="1"/>
                <a:t>Y_copy_training_probability</a:t>
              </a:r>
              <a:endParaRPr kumimoji="1" lang="en-US" altLang="zh-CN" sz="3500" dirty="0"/>
            </a:p>
          </p:txBody>
        </p:sp>
        <p:sp>
          <p:nvSpPr>
            <p:cNvPr id="137" name="向下箭號 136">
              <a:extLst>
                <a:ext uri="{FF2B5EF4-FFF2-40B4-BE49-F238E27FC236}">
                  <a16:creationId xmlns:a16="http://schemas.microsoft.com/office/drawing/2014/main" id="{BA59E4D5-8DEA-6846-B8E1-96BBC5010362}"/>
                </a:ext>
              </a:extLst>
            </p:cNvPr>
            <p:cNvSpPr/>
            <p:nvPr/>
          </p:nvSpPr>
          <p:spPr>
            <a:xfrm>
              <a:off x="14521580" y="12020204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向下箭號 141">
              <a:extLst>
                <a:ext uri="{FF2B5EF4-FFF2-40B4-BE49-F238E27FC236}">
                  <a16:creationId xmlns:a16="http://schemas.microsoft.com/office/drawing/2014/main" id="{0B19A701-426E-2241-8836-CBD51AFD900E}"/>
                </a:ext>
              </a:extLst>
            </p:cNvPr>
            <p:cNvSpPr/>
            <p:nvPr/>
          </p:nvSpPr>
          <p:spPr>
            <a:xfrm>
              <a:off x="15651380" y="1423834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3" name="圓角矩形 142">
              <a:extLst>
                <a:ext uri="{FF2B5EF4-FFF2-40B4-BE49-F238E27FC236}">
                  <a16:creationId xmlns:a16="http://schemas.microsoft.com/office/drawing/2014/main" id="{AEA8B43D-DEE2-214B-9388-C58C07DC9396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5" name="向下箭號 144">
              <a:extLst>
                <a:ext uri="{FF2B5EF4-FFF2-40B4-BE49-F238E27FC236}">
                  <a16:creationId xmlns:a16="http://schemas.microsoft.com/office/drawing/2014/main" id="{6F59A0B4-9AC4-E64C-A03D-2863C9B9CDF5}"/>
                </a:ext>
              </a:extLst>
            </p:cNvPr>
            <p:cNvSpPr/>
            <p:nvPr/>
          </p:nvSpPr>
          <p:spPr>
            <a:xfrm>
              <a:off x="12697540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6" name="向下箭號 145">
              <a:extLst>
                <a:ext uri="{FF2B5EF4-FFF2-40B4-BE49-F238E27FC236}">
                  <a16:creationId xmlns:a16="http://schemas.microsoft.com/office/drawing/2014/main" id="{6CA9A765-28C9-2B4F-82CF-633C9FE70350}"/>
                </a:ext>
              </a:extLst>
            </p:cNvPr>
            <p:cNvSpPr/>
            <p:nvPr/>
          </p:nvSpPr>
          <p:spPr>
            <a:xfrm>
              <a:off x="17899745" y="15418137"/>
              <a:ext cx="403521" cy="58957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13DF33F0-FE00-DD4C-94C3-E14382E2489F}"/>
                </a:ext>
              </a:extLst>
            </p:cNvPr>
            <p:cNvSpPr/>
            <p:nvPr/>
          </p:nvSpPr>
          <p:spPr>
            <a:xfrm>
              <a:off x="13098324" y="12079766"/>
              <a:ext cx="204213" cy="33468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2310394-721E-CC44-BD76-335735C0161B}"/>
                </a:ext>
              </a:extLst>
            </p:cNvPr>
            <p:cNvSpPr/>
            <p:nvPr/>
          </p:nvSpPr>
          <p:spPr>
            <a:xfrm rot="5400000">
              <a:off x="15442813" y="13073648"/>
              <a:ext cx="204213" cy="489319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9" name="向下箭號 148">
              <a:extLst>
                <a:ext uri="{FF2B5EF4-FFF2-40B4-BE49-F238E27FC236}">
                  <a16:creationId xmlns:a16="http://schemas.microsoft.com/office/drawing/2014/main" id="{6717225D-6B8E-8D42-9872-7E569A2D84BA}"/>
                </a:ext>
              </a:extLst>
            </p:cNvPr>
            <p:cNvSpPr/>
            <p:nvPr/>
          </p:nvSpPr>
          <p:spPr>
            <a:xfrm>
              <a:off x="19820292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0" name="向下箭號 149">
              <a:extLst>
                <a:ext uri="{FF2B5EF4-FFF2-40B4-BE49-F238E27FC236}">
                  <a16:creationId xmlns:a16="http://schemas.microsoft.com/office/drawing/2014/main" id="{309EC31F-C92B-244F-A408-DD805F3FA8FC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1" name="圓角矩形 150">
              <a:extLst>
                <a:ext uri="{FF2B5EF4-FFF2-40B4-BE49-F238E27FC236}">
                  <a16:creationId xmlns:a16="http://schemas.microsoft.com/office/drawing/2014/main" id="{C41FAAB4-860C-D241-839A-837C75E71776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2" name="向下箭號 151">
              <a:extLst>
                <a:ext uri="{FF2B5EF4-FFF2-40B4-BE49-F238E27FC236}">
                  <a16:creationId xmlns:a16="http://schemas.microsoft.com/office/drawing/2014/main" id="{50D5E080-2FC1-5342-9496-A725E24FB619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3" name="向下箭號 152">
              <a:extLst>
                <a:ext uri="{FF2B5EF4-FFF2-40B4-BE49-F238E27FC236}">
                  <a16:creationId xmlns:a16="http://schemas.microsoft.com/office/drawing/2014/main" id="{637CBDAA-99AC-474A-8A03-0B353E5DA8CF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4" name="圓角矩形 153">
              <a:extLst>
                <a:ext uri="{FF2B5EF4-FFF2-40B4-BE49-F238E27FC236}">
                  <a16:creationId xmlns:a16="http://schemas.microsoft.com/office/drawing/2014/main" id="{5C339DFD-B33C-A84B-95AB-D94A7C58FBA6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207DF47-4602-124C-9277-68B3B25A3E13}"/>
              </a:ext>
            </a:extLst>
          </p:cNvPr>
          <p:cNvGrpSpPr/>
          <p:nvPr/>
        </p:nvGrpSpPr>
        <p:grpSpPr>
          <a:xfrm>
            <a:off x="11262610" y="4864051"/>
            <a:ext cx="9782107" cy="7543966"/>
            <a:chOff x="14526124" y="7242222"/>
            <a:chExt cx="8387863" cy="6468724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830FCA21-83D3-D242-97F6-25EE9FD2B442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Training Data</a:t>
              </a:r>
            </a:p>
            <a:p>
              <a:pPr algn="ctr"/>
              <a:r>
                <a:rPr lang="en-US" altLang="zh-TW" sz="2000" dirty="0"/>
                <a:t>Size : 100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200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500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1000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2000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5000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7000</a:t>
              </a:r>
              <a:endParaRPr lang="zh-TW" altLang="en-US" sz="2000" dirty="0"/>
            </a:p>
          </p:txBody>
        </p: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B55A3E00-F3F3-1749-BFD5-69FD0C664583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499F1DF-4B9B-F849-85FC-68AA7E1BCE65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784x100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D252B45-7E4F-D742-9978-6D15CC029CF8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939ACC6-C762-A24B-841A-D55714664C05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E9840B7-301C-3946-AAD3-7B80252EF9CE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C1831E6-4780-AB46-99EE-4759A1BA014F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sz="2400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9044F0E-3DB1-4B48-AF8A-066F8D0D2AD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Softmax</a:t>
                </a:r>
                <a:endParaRPr lang="zh-TW" altLang="en-US" sz="2400" dirty="0"/>
              </a:p>
            </p:txBody>
          </p:sp>
          <p:sp>
            <p:nvSpPr>
              <p:cNvPr id="136" name="向下箭號 135">
                <a:extLst>
                  <a:ext uri="{FF2B5EF4-FFF2-40B4-BE49-F238E27FC236}">
                    <a16:creationId xmlns:a16="http://schemas.microsoft.com/office/drawing/2014/main" id="{DFC04FEA-4930-9D49-AFD2-A6E1C889B9C8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向下箭號 137">
                <a:extLst>
                  <a:ext uri="{FF2B5EF4-FFF2-40B4-BE49-F238E27FC236}">
                    <a16:creationId xmlns:a16="http://schemas.microsoft.com/office/drawing/2014/main" id="{41298EB8-0DA0-114E-8B9F-DE7D8E869A8F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向下箭號 139">
                <a:extLst>
                  <a:ext uri="{FF2B5EF4-FFF2-40B4-BE49-F238E27FC236}">
                    <a16:creationId xmlns:a16="http://schemas.microsoft.com/office/drawing/2014/main" id="{3291E2E7-95B1-6C44-A8E0-2009DAFE7ED9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向下箭號 143">
                <a:extLst>
                  <a:ext uri="{FF2B5EF4-FFF2-40B4-BE49-F238E27FC236}">
                    <a16:creationId xmlns:a16="http://schemas.microsoft.com/office/drawing/2014/main" id="{D44C2251-DAC2-7A42-B5DE-EEB127799C8F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框架 154">
                <a:extLst>
                  <a:ext uri="{FF2B5EF4-FFF2-40B4-BE49-F238E27FC236}">
                    <a16:creationId xmlns:a16="http://schemas.microsoft.com/office/drawing/2014/main" id="{6EE7561E-8202-5D4E-B6E2-E262BAEC80A7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6A470DB2-72D9-9A4A-8F33-EEF02CDA13C2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152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/>
                  <a:t>Model</a:t>
                </a:r>
                <a:endParaRPr lang="zh-TW" altLang="en-US" b="1" dirty="0"/>
              </a:p>
            </p:txBody>
          </p:sp>
          <p:sp>
            <p:nvSpPr>
              <p:cNvPr id="157" name="向下箭號 156">
                <a:extLst>
                  <a:ext uri="{FF2B5EF4-FFF2-40B4-BE49-F238E27FC236}">
                    <a16:creationId xmlns:a16="http://schemas.microsoft.com/office/drawing/2014/main" id="{A7958927-C2C5-2346-AE23-E94A4BF87885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向下箭號 157">
              <a:extLst>
                <a:ext uri="{FF2B5EF4-FFF2-40B4-BE49-F238E27FC236}">
                  <a16:creationId xmlns:a16="http://schemas.microsoft.com/office/drawing/2014/main" id="{56ADEBA0-DDE5-1640-949B-D30BCA29232D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222CE211-5D16-D84B-BAB5-7C398ED3840B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Control Model :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label of each data</a:t>
              </a:r>
            </a:p>
            <a:p>
              <a:pPr algn="ctr"/>
              <a:r>
                <a:rPr lang="en-US" altLang="zh-TW" sz="2400" dirty="0"/>
                <a:t>Copy Model : probability of each data given by target model</a:t>
              </a:r>
              <a:endParaRPr lang="zh-TW" altLang="en-US" sz="24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FA5315D-2A73-9F48-86F6-AFCBCA479977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Loss function</a:t>
              </a:r>
            </a:p>
            <a:p>
              <a:pPr algn="ctr"/>
              <a:r>
                <a:rPr lang="en-US" altLang="zh-TW" sz="2000" dirty="0"/>
                <a:t>Control Model : </a:t>
              </a:r>
              <a:r>
                <a:rPr lang="en-US" altLang="zh-TW" sz="2000" dirty="0" err="1"/>
                <a:t>CorssEntropy</a:t>
              </a:r>
              <a:endParaRPr lang="en-US" altLang="zh-TW" sz="2000" dirty="0"/>
            </a:p>
            <a:p>
              <a:pPr algn="ctr"/>
              <a:r>
                <a:rPr lang="en-US" altLang="zh-TW" sz="2000" dirty="0"/>
                <a:t>Copy Model : </a:t>
              </a:r>
              <a:r>
                <a:rPr lang="en-US" altLang="zh-TW" sz="2000" dirty="0" err="1"/>
                <a:t>BCEloss</a:t>
              </a:r>
              <a:r>
                <a:rPr lang="en-US" altLang="zh-TW" sz="2000" dirty="0"/>
                <a:t>, </a:t>
              </a:r>
              <a:r>
                <a:rPr lang="en-US" altLang="zh-TW" sz="2000" dirty="0" err="1"/>
                <a:t>MSELoss</a:t>
              </a:r>
              <a:endParaRPr lang="zh-TW" altLang="en-US" sz="2000" dirty="0"/>
            </a:p>
          </p:txBody>
        </p:sp>
        <p:sp>
          <p:nvSpPr>
            <p:cNvPr id="161" name="迴轉箭號 160">
              <a:extLst>
                <a:ext uri="{FF2B5EF4-FFF2-40B4-BE49-F238E27FC236}">
                  <a16:creationId xmlns:a16="http://schemas.microsoft.com/office/drawing/2014/main" id="{EFE7F280-114E-2C4F-B02F-79185107C627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向下箭號 161">
              <a:extLst>
                <a:ext uri="{FF2B5EF4-FFF2-40B4-BE49-F238E27FC236}">
                  <a16:creationId xmlns:a16="http://schemas.microsoft.com/office/drawing/2014/main" id="{9D7EE8BF-344C-BF4D-9AFF-34BE61E0DA79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EC7A58-602D-BB4C-A8C1-E86054FF3DBE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err="1"/>
                <a:t>Optimizar</a:t>
              </a:r>
              <a:endParaRPr lang="en-US" altLang="zh-TW" sz="4000" dirty="0"/>
            </a:p>
            <a:p>
              <a:pPr algn="ctr"/>
              <a:r>
                <a:rPr lang="en-US" altLang="zh-TW" sz="2000" dirty="0"/>
                <a:t>Adam</a:t>
              </a:r>
            </a:p>
            <a:p>
              <a:pPr algn="ctr"/>
              <a:r>
                <a:rPr lang="en-US" altLang="zh-TW" sz="2000" dirty="0"/>
                <a:t>Learning rate : 1e-5, 5e-5, 1e-4</a:t>
              </a:r>
              <a:endParaRPr lang="zh-TW" altLang="en-US" sz="2000" dirty="0"/>
            </a:p>
          </p:txBody>
        </p:sp>
        <p:sp>
          <p:nvSpPr>
            <p:cNvPr id="164" name="向下箭號 163">
              <a:extLst>
                <a:ext uri="{FF2B5EF4-FFF2-40B4-BE49-F238E27FC236}">
                  <a16:creationId xmlns:a16="http://schemas.microsoft.com/office/drawing/2014/main" id="{9FE8DD3F-23B3-1F43-ADCE-596CE5E91358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05D7464B-4D22-FB4A-9CA1-BA0A83BC5E73}"/>
                </a:ext>
              </a:extLst>
            </p:cNvPr>
            <p:cNvSpPr txBox="1"/>
            <p:nvPr/>
          </p:nvSpPr>
          <p:spPr>
            <a:xfrm>
              <a:off x="21528100" y="9854627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Loss</a:t>
              </a:r>
              <a:endParaRPr lang="zh-TW" altLang="en-US" b="1" dirty="0"/>
            </a:p>
          </p:txBody>
        </p:sp>
        <p:sp>
          <p:nvSpPr>
            <p:cNvPr id="166" name="向下箭號 165">
              <a:extLst>
                <a:ext uri="{FF2B5EF4-FFF2-40B4-BE49-F238E27FC236}">
                  <a16:creationId xmlns:a16="http://schemas.microsoft.com/office/drawing/2014/main" id="{24A93023-DAC7-804A-A0E1-D0C19E383403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CA62EACD-7F55-1C4E-9D8C-40766EE1FC59}"/>
                </a:ext>
              </a:extLst>
            </p:cNvPr>
            <p:cNvSpPr txBox="1"/>
            <p:nvPr/>
          </p:nvSpPr>
          <p:spPr>
            <a:xfrm>
              <a:off x="18037955" y="9396702"/>
              <a:ext cx="19998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b="1" dirty="0"/>
                <a:t>Back </a:t>
              </a:r>
            </a:p>
            <a:p>
              <a:pPr algn="ctr"/>
              <a:r>
                <a:rPr lang="en-US" altLang="zh-TW" sz="2800" b="1" dirty="0"/>
                <a:t>propagation</a:t>
              </a:r>
              <a:endParaRPr lang="zh-TW" altLang="en-US" b="1" dirty="0"/>
            </a:p>
          </p:txBody>
        </p:sp>
      </p:grp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BB7F0C34-30C2-0A40-80BA-1055004DAE80}"/>
              </a:ext>
            </a:extLst>
          </p:cNvPr>
          <p:cNvSpPr txBox="1"/>
          <p:nvPr/>
        </p:nvSpPr>
        <p:spPr>
          <a:xfrm>
            <a:off x="1000021" y="8296902"/>
            <a:ext cx="6873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資料介紹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：</a:t>
            </a:r>
            <a:r>
              <a:rPr kumimoji="1"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MNIST </a:t>
            </a: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圖片 22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0AC87CDC-78B0-5F44-9DE5-DD09C7975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67" b="49408"/>
          <a:stretch/>
        </p:blipFill>
        <p:spPr>
          <a:xfrm>
            <a:off x="7911617" y="7552115"/>
            <a:ext cx="1902344" cy="1647677"/>
          </a:xfrm>
          <a:prstGeom prst="rect">
            <a:avLst/>
          </a:prstGeom>
        </p:spPr>
      </p:pic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A86BD453-1CD2-3743-BD08-85CA995E0DBC}"/>
              </a:ext>
            </a:extLst>
          </p:cNvPr>
          <p:cNvSpPr txBox="1"/>
          <p:nvPr/>
        </p:nvSpPr>
        <p:spPr>
          <a:xfrm>
            <a:off x="883640" y="21737308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0A2CC8E-A523-B148-9A8B-BE170E1C0C70}"/>
              </a:ext>
            </a:extLst>
          </p:cNvPr>
          <p:cNvSpPr txBox="1"/>
          <p:nvPr/>
        </p:nvSpPr>
        <p:spPr>
          <a:xfrm>
            <a:off x="394174" y="7422620"/>
            <a:ext cx="39356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實驗介紹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圖片 16" descr="一張含有 文字, 地圖 的圖片&#10;&#10;&#10;&#10;自動產生的描述">
            <a:extLst>
              <a:ext uri="{FF2B5EF4-FFF2-40B4-BE49-F238E27FC236}">
                <a16:creationId xmlns:a16="http://schemas.microsoft.com/office/drawing/2014/main" id="{F01396BF-535A-7D41-AA17-BD40F9A0A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98" y="13627932"/>
            <a:ext cx="5579045" cy="5579045"/>
          </a:xfrm>
          <a:prstGeom prst="rect">
            <a:avLst/>
          </a:prstGeom>
        </p:spPr>
      </p:pic>
      <p:pic>
        <p:nvPicPr>
          <p:cNvPr id="29" name="圖片 28" descr="一張含有 文字, 地圖 的圖片&#10;&#10;&#10;&#10;自動產生的描述">
            <a:extLst>
              <a:ext uri="{FF2B5EF4-FFF2-40B4-BE49-F238E27FC236}">
                <a16:creationId xmlns:a16="http://schemas.microsoft.com/office/drawing/2014/main" id="{4B3CA725-1986-D741-9D99-BB2148009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726" y="19236940"/>
            <a:ext cx="5545089" cy="5545089"/>
          </a:xfrm>
          <a:prstGeom prst="rect">
            <a:avLst/>
          </a:prstGeom>
        </p:spPr>
      </p:pic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AC2CA9D7-AFB0-924D-83C8-08B805B5F0E2}"/>
              </a:ext>
            </a:extLst>
          </p:cNvPr>
          <p:cNvSpPr txBox="1"/>
          <p:nvPr/>
        </p:nvSpPr>
        <p:spPr>
          <a:xfrm>
            <a:off x="18178276" y="13595460"/>
            <a:ext cx="2891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/>
              <a:t>1) </a:t>
            </a:r>
            <a:r>
              <a:rPr kumimoji="1" lang="zh-CN" altLang="en-US" sz="3500" dirty="0"/>
              <a:t>在不同的</a:t>
            </a:r>
            <a:r>
              <a:rPr kumimoji="1" lang="en-US" altLang="zh-CN" sz="3500" dirty="0"/>
              <a:t>Training size </a:t>
            </a:r>
            <a:r>
              <a:rPr kumimoji="1" lang="zh-CN" altLang="en-US" sz="3500" dirty="0"/>
              <a:t>下，</a:t>
            </a:r>
            <a:r>
              <a:rPr kumimoji="1" lang="en-US" altLang="zh-CN" sz="3500" dirty="0"/>
              <a:t>copy model </a:t>
            </a:r>
            <a:r>
              <a:rPr kumimoji="1" lang="zh-CN" altLang="en-US" sz="3500" dirty="0"/>
              <a:t>的準確率</a:t>
            </a:r>
            <a:r>
              <a:rPr kumimoji="1" lang="zh-TW" altLang="en-US" sz="3500" dirty="0"/>
              <a:t>大部分</a:t>
            </a:r>
            <a:r>
              <a:rPr kumimoji="1" lang="en-US" altLang="zh-TW" sz="3500" dirty="0"/>
              <a:t>Control Model.</a:t>
            </a:r>
            <a:endParaRPr kumimoji="1" lang="en-US" altLang="zh-CN" sz="35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4EC84EA3-01E0-FC49-9306-1068BB1CB53A}"/>
              </a:ext>
            </a:extLst>
          </p:cNvPr>
          <p:cNvSpPr txBox="1"/>
          <p:nvPr/>
        </p:nvSpPr>
        <p:spPr>
          <a:xfrm>
            <a:off x="18147129" y="20747493"/>
            <a:ext cx="2891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/>
              <a:t>2) </a:t>
            </a:r>
            <a:r>
              <a:rPr kumimoji="1" lang="zh-CN" altLang="en-US" sz="3500" dirty="0"/>
              <a:t>在不同的</a:t>
            </a:r>
            <a:r>
              <a:rPr kumimoji="1" lang="en-US" altLang="zh-CN" sz="3500" dirty="0"/>
              <a:t>Training size </a:t>
            </a:r>
            <a:r>
              <a:rPr kumimoji="1" lang="zh-CN" altLang="en-US" sz="3500" dirty="0"/>
              <a:t>下，</a:t>
            </a:r>
            <a:r>
              <a:rPr kumimoji="1" lang="en-US" altLang="zh-CN" sz="3500" dirty="0"/>
              <a:t>copy model </a:t>
            </a:r>
            <a:r>
              <a:rPr kumimoji="1" lang="zh-CN" altLang="en-US" sz="3500" dirty="0"/>
              <a:t>的準確率皆高於</a:t>
            </a:r>
            <a:r>
              <a:rPr kumimoji="1" lang="zh-TW" altLang="en-US" sz="3500" dirty="0"/>
              <a:t> </a:t>
            </a:r>
            <a:r>
              <a:rPr kumimoji="1" lang="en-US" altLang="zh-TW" sz="3500" dirty="0"/>
              <a:t>Control Model.</a:t>
            </a:r>
            <a:endParaRPr kumimoji="1" lang="en-US" altLang="zh-CN" sz="35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45C631F8-2F29-3C4C-AFE8-E6D3204392BD}"/>
              </a:ext>
            </a:extLst>
          </p:cNvPr>
          <p:cNvSpPr txBox="1"/>
          <p:nvPr/>
        </p:nvSpPr>
        <p:spPr>
          <a:xfrm>
            <a:off x="989136" y="9009914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流程圖：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88169F7F-7AD8-3244-BA13-B84C1D52BE33}"/>
              </a:ext>
            </a:extLst>
          </p:cNvPr>
          <p:cNvSpPr txBox="1"/>
          <p:nvPr/>
        </p:nvSpPr>
        <p:spPr>
          <a:xfrm>
            <a:off x="11748741" y="27200950"/>
            <a:ext cx="93211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/>
              <a:t>2) </a:t>
            </a:r>
            <a:r>
              <a:rPr kumimoji="1" lang="zh-CN" altLang="en-US" sz="3500" dirty="0"/>
              <a:t>在不同的</a:t>
            </a:r>
            <a:r>
              <a:rPr kumimoji="1" lang="en-US" altLang="zh-CN" sz="3500" dirty="0"/>
              <a:t>Training size </a:t>
            </a:r>
            <a:r>
              <a:rPr kumimoji="1" lang="zh-CN" altLang="en-US" sz="3500" dirty="0"/>
              <a:t>下，</a:t>
            </a:r>
            <a:r>
              <a:rPr kumimoji="1" lang="en-US" altLang="zh-CN" sz="3500" dirty="0"/>
              <a:t>copy model </a:t>
            </a:r>
            <a:r>
              <a:rPr kumimoji="1" lang="zh-CN" altLang="en-US" sz="3500" dirty="0"/>
              <a:t>的準確率皆高於</a:t>
            </a:r>
            <a:r>
              <a:rPr kumimoji="1" lang="zh-TW" altLang="en-US" sz="3500" dirty="0"/>
              <a:t> </a:t>
            </a:r>
            <a:r>
              <a:rPr kumimoji="1" lang="en-US" altLang="zh-TW" sz="3500" dirty="0"/>
              <a:t>Control Model.</a:t>
            </a:r>
            <a:endParaRPr kumimoji="1" lang="en-US" altLang="zh-CN" sz="3500" dirty="0"/>
          </a:p>
        </p:txBody>
      </p:sp>
    </p:spTree>
    <p:extLst>
      <p:ext uri="{BB962C8B-B14F-4D97-AF65-F5344CB8AC3E}">
        <p14:creationId xmlns:p14="http://schemas.microsoft.com/office/powerpoint/2010/main" val="351232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4784</TotalTime>
  <Words>414</Words>
  <Application>Microsoft Macintosh PowerPoint</Application>
  <PresentationFormat>自訂</PresentationFormat>
  <Paragraphs>83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冠豪 趙</cp:lastModifiedBy>
  <cp:revision>44</cp:revision>
  <dcterms:created xsi:type="dcterms:W3CDTF">2019-01-09T06:43:38Z</dcterms:created>
  <dcterms:modified xsi:type="dcterms:W3CDTF">2019-01-13T06:56:20Z</dcterms:modified>
</cp:coreProperties>
</file>