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網路多媒體實驗</a:t>
            </a: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5664"/>
              </p:ext>
            </p:extLst>
          </p:nvPr>
        </p:nvGraphicFramePr>
        <p:xfrm>
          <a:off x="263770" y="4815866"/>
          <a:ext cx="1148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8">
                  <a:extLst>
                    <a:ext uri="{9D8B030D-6E8A-4147-A177-3AD203B41FA5}">
                      <a16:colId xmlns:a16="http://schemas.microsoft.com/office/drawing/2014/main" val="2407410849"/>
                    </a:ext>
                  </a:extLst>
                </a:gridCol>
                <a:gridCol w="994322">
                  <a:extLst>
                    <a:ext uri="{9D8B030D-6E8A-4147-A177-3AD203B41FA5}">
                      <a16:colId xmlns:a16="http://schemas.microsoft.com/office/drawing/2014/main" val="3693949230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24387566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992120634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86794249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52384759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03280825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531103223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182859306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8411264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78854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label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probability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996"/>
                  </a:ext>
                </a:extLst>
              </a:tr>
            </a:tbl>
          </a:graphicData>
        </a:graphic>
      </p:graphicFrame>
      <p:pic>
        <p:nvPicPr>
          <p:cNvPr id="5" name="圖片 4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60717" b="49523"/>
          <a:stretch/>
        </p:blipFill>
        <p:spPr>
          <a:xfrm>
            <a:off x="4593979" y="1561374"/>
            <a:ext cx="2413489" cy="23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Datasets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F53F88-CBC8-BF46-AD0B-2210B5696E7C}"/>
              </a:ext>
            </a:extLst>
          </p:cNvPr>
          <p:cNvGrpSpPr/>
          <p:nvPr/>
        </p:nvGrpSpPr>
        <p:grpSpPr>
          <a:xfrm>
            <a:off x="1495599" y="1626048"/>
            <a:ext cx="7377469" cy="5059131"/>
            <a:chOff x="12180790" y="11192034"/>
            <a:chExt cx="8684076" cy="7942153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3E218CF9-776B-0F41-ABC3-62EE4EC84330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1FDE5E49-27F1-4D40-8325-35756BB39A74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48C4C0-0C30-EA40-AB36-97EACE8443A9}"/>
                </a:ext>
              </a:extLst>
            </p:cNvPr>
            <p:cNvSpPr txBox="1"/>
            <p:nvPr/>
          </p:nvSpPr>
          <p:spPr>
            <a:xfrm>
              <a:off x="12274636" y="11192034"/>
              <a:ext cx="8499008" cy="82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X_copy_testing</a:t>
              </a:r>
              <a:r>
                <a:rPr kumimoji="1" lang="en-US" altLang="zh-CN" sz="2800" dirty="0"/>
                <a:t>, </a:t>
              </a:r>
              <a:r>
                <a:rPr kumimoji="1" lang="en-US" altLang="zh-CN" sz="2800" b="1" dirty="0"/>
                <a:t>Y_copy_training_label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FD9332D2-A776-E740-AED3-D272A2C0B401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(pre-trained)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8AC362-02CB-2A49-9E3F-6239D44CC080}"/>
                </a:ext>
              </a:extLst>
            </p:cNvPr>
            <p:cNvSpPr txBox="1"/>
            <p:nvPr/>
          </p:nvSpPr>
          <p:spPr>
            <a:xfrm>
              <a:off x="13955683" y="14639469"/>
              <a:ext cx="5470257" cy="59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/>
                <a:t>Y_copy_training_probability</a:t>
              </a:r>
              <a:endParaRPr kumimoji="1" lang="en-US" altLang="zh-CN" sz="2400" dirty="0"/>
            </a:p>
          </p:txBody>
        </p:sp>
        <p:sp>
          <p:nvSpPr>
            <p:cNvPr id="24" name="向下箭號 23">
              <a:extLst>
                <a:ext uri="{FF2B5EF4-FFF2-40B4-BE49-F238E27FC236}">
                  <a16:creationId xmlns:a16="http://schemas.microsoft.com/office/drawing/2014/main" id="{43E7651D-A75D-134C-B7AC-56164AE22E1C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F9E1DA1-4741-C744-B5FD-FDFB684D4D2A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BABEDD7-9CDC-BD43-872D-3A6CCE918022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向下箭號 26">
              <a:extLst>
                <a:ext uri="{FF2B5EF4-FFF2-40B4-BE49-F238E27FC236}">
                  <a16:creationId xmlns:a16="http://schemas.microsoft.com/office/drawing/2014/main" id="{CDE8FAAB-6612-0B46-BD02-B4B4CFC819BA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向下箭號 27">
              <a:extLst>
                <a:ext uri="{FF2B5EF4-FFF2-40B4-BE49-F238E27FC236}">
                  <a16:creationId xmlns:a16="http://schemas.microsoft.com/office/drawing/2014/main" id="{1A06FD12-29CB-BA40-876F-11CE1249EAC3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2DF509-2197-8E42-AE82-83D56FE76F16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08245CA-C50A-4844-BFB0-4ED16053566F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向下箭號 30">
              <a:extLst>
                <a:ext uri="{FF2B5EF4-FFF2-40B4-BE49-F238E27FC236}">
                  <a16:creationId xmlns:a16="http://schemas.microsoft.com/office/drawing/2014/main" id="{6683D5DE-5FBE-8949-93A7-CB7E775BA286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向下箭號 31">
              <a:extLst>
                <a:ext uri="{FF2B5EF4-FFF2-40B4-BE49-F238E27FC236}">
                  <a16:creationId xmlns:a16="http://schemas.microsoft.com/office/drawing/2014/main" id="{80889E13-2CAF-BB46-AD2C-988627DA1BB5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F8F4EA00-9F54-104A-86E5-33A1826B7A2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向下箭號 33">
              <a:extLst>
                <a:ext uri="{FF2B5EF4-FFF2-40B4-BE49-F238E27FC236}">
                  <a16:creationId xmlns:a16="http://schemas.microsoft.com/office/drawing/2014/main" id="{F7B2D2FC-42B5-AC48-90C9-178AEF1EC405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向下箭號 34">
              <a:extLst>
                <a:ext uri="{FF2B5EF4-FFF2-40B4-BE49-F238E27FC236}">
                  <a16:creationId xmlns:a16="http://schemas.microsoft.com/office/drawing/2014/main" id="{688A26C7-2319-5040-A49D-7B30C2CCCBF6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43EBD8AE-ABB7-D24D-8386-E65D2760EBC2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CF6B0-BE5B-7342-B154-83E19791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3E40C42-BE5D-1B44-A8E8-FEFA0ABBBC23}"/>
              </a:ext>
            </a:extLst>
          </p:cNvPr>
          <p:cNvGrpSpPr/>
          <p:nvPr/>
        </p:nvGrpSpPr>
        <p:grpSpPr>
          <a:xfrm>
            <a:off x="1930401" y="1889617"/>
            <a:ext cx="6570132" cy="4688561"/>
            <a:chOff x="1166818" y="23117199"/>
            <a:chExt cx="9074898" cy="6476006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AE0F239D-FE19-3544-BD17-9B1464D9E269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892D5C7-EB47-6746-B314-661CF310298C}"/>
                </a:ext>
              </a:extLst>
            </p:cNvPr>
            <p:cNvSpPr/>
            <p:nvPr/>
          </p:nvSpPr>
          <p:spPr>
            <a:xfrm>
              <a:off x="1361382" y="25993758"/>
              <a:ext cx="23996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D280BB8B-8612-E343-AD11-006BCD9F0B9C}"/>
                </a:ext>
              </a:extLst>
            </p:cNvPr>
            <p:cNvSpPr/>
            <p:nvPr/>
          </p:nvSpPr>
          <p:spPr>
            <a:xfrm>
              <a:off x="4187230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A5F7FEC7-A0E0-4740-838D-5C3D7B8A4B52}"/>
                </a:ext>
              </a:extLst>
            </p:cNvPr>
            <p:cNvSpPr/>
            <p:nvPr/>
          </p:nvSpPr>
          <p:spPr>
            <a:xfrm>
              <a:off x="7427576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Ensemble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58F57881-3C14-5244-BF1F-48FD8CC9123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C6A4A9BC-03D2-7441-B806-AE833D5F5ECB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7" name="向下箭號 16">
              <a:extLst>
                <a:ext uri="{FF2B5EF4-FFF2-40B4-BE49-F238E27FC236}">
                  <a16:creationId xmlns:a16="http://schemas.microsoft.com/office/drawing/2014/main" id="{A9382121-20AF-8D49-81E7-AA00999743A4}"/>
                </a:ext>
              </a:extLst>
            </p:cNvPr>
            <p:cNvSpPr/>
            <p:nvPr/>
          </p:nvSpPr>
          <p:spPr>
            <a:xfrm>
              <a:off x="2242574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77C85F1E-E056-1D4A-930C-1976EE84291C}"/>
                </a:ext>
              </a:extLst>
            </p:cNvPr>
            <p:cNvSpPr/>
            <p:nvPr/>
          </p:nvSpPr>
          <p:spPr>
            <a:xfrm>
              <a:off x="50151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CD6B3275-3FA8-A64B-B244-BBFC67C8B7A1}"/>
                </a:ext>
              </a:extLst>
            </p:cNvPr>
            <p:cNvSpPr/>
            <p:nvPr/>
          </p:nvSpPr>
          <p:spPr>
            <a:xfrm>
              <a:off x="7455579" y="25483871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8423031B-48CE-AC46-A388-08C2739A7794}"/>
                </a:ext>
              </a:extLst>
            </p:cNvPr>
            <p:cNvSpPr/>
            <p:nvPr/>
          </p:nvSpPr>
          <p:spPr>
            <a:xfrm>
              <a:off x="1166818" y="2850008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1906E4A1-3BA2-3C4D-9731-9ADAB56A87A9}"/>
                </a:ext>
              </a:extLst>
            </p:cNvPr>
            <p:cNvSpPr/>
            <p:nvPr/>
          </p:nvSpPr>
          <p:spPr>
            <a:xfrm>
              <a:off x="5571000" y="2850008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0F8DE2E6-1B71-A54D-92CC-42FD0B41B360}"/>
                </a:ext>
              </a:extLst>
            </p:cNvPr>
            <p:cNvSpPr/>
            <p:nvPr/>
          </p:nvSpPr>
          <p:spPr>
            <a:xfrm>
              <a:off x="5077890" y="2551595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76755201-5237-B444-866E-41D89F55A754}"/>
                </a:ext>
              </a:extLst>
            </p:cNvPr>
            <p:cNvSpPr/>
            <p:nvPr/>
          </p:nvSpPr>
          <p:spPr>
            <a:xfrm>
              <a:off x="2766070" y="2742967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u="sng" dirty="0" err="1"/>
              <a:t>Trainning</a:t>
            </a:r>
            <a:r>
              <a:rPr kumimoji="1" lang="en-US" altLang="zh-CN" b="1" u="sng" dirty="0"/>
              <a:t> of </a:t>
            </a:r>
            <a:r>
              <a:rPr kumimoji="1" lang="en-US" altLang="zh-CN" b="1" u="sng" dirty="0" err="1"/>
              <a:t>Contorl</a:t>
            </a:r>
            <a:r>
              <a:rPr kumimoji="1" lang="en-US" altLang="zh-CN" b="1" u="sng" dirty="0"/>
              <a:t>/Copy </a:t>
            </a:r>
            <a:r>
              <a:rPr kumimoji="1" lang="en-US" altLang="zh-CN" b="1" u="sng" dirty="0"/>
              <a:t>Model</a:t>
            </a:r>
            <a:endParaRPr kumimoji="1" lang="zh-TW" altLang="en-US" b="1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9608D-56BE-DE44-88C1-8F9E8C2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194117-BA61-1B4C-94D0-A509A6276F75}"/>
              </a:ext>
            </a:extLst>
          </p:cNvPr>
          <p:cNvGrpSpPr/>
          <p:nvPr/>
        </p:nvGrpSpPr>
        <p:grpSpPr>
          <a:xfrm>
            <a:off x="1465124" y="1779829"/>
            <a:ext cx="8280398" cy="4965627"/>
            <a:chOff x="14526124" y="7242222"/>
            <a:chExt cx="8387863" cy="646872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612E1BA-A3C2-D54A-8CFB-273567309A3E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Training Data</a:t>
              </a:r>
            </a:p>
            <a:p>
              <a:pPr algn="ctr"/>
              <a:r>
                <a:rPr lang="en-US" altLang="zh-TW" sz="1600" dirty="0"/>
                <a:t>Size : 100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1000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7000</a:t>
              </a:r>
              <a:endParaRPr lang="zh-TW" altLang="en-US" sz="1600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4F98F98-8A91-B74A-A968-69590283A38B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74F68D-3B8F-794F-B384-EA91752F6CDA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784x100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BBF369-A880-3E4F-AC1B-534B547181C0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1D7EA3-B48A-AD45-A74F-F4B214087C2C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6EB499-E44C-0F48-AEE2-32C7EA9A076A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sz="14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09EEC95-7E96-894B-A6BF-1B4195CE3375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11F620B-6537-1247-A76F-5309F7C27D1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Softmax</a:t>
                </a:r>
                <a:endParaRPr lang="zh-TW" altLang="en-US" dirty="0"/>
              </a:p>
            </p:txBody>
          </p:sp>
          <p:sp>
            <p:nvSpPr>
              <p:cNvPr id="23" name="向下箭號 22">
                <a:extLst>
                  <a:ext uri="{FF2B5EF4-FFF2-40B4-BE49-F238E27FC236}">
                    <a16:creationId xmlns:a16="http://schemas.microsoft.com/office/drawing/2014/main" id="{D033D9B0-6CC9-2A41-AEF4-312863AAF484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向下箭號 23">
                <a:extLst>
                  <a:ext uri="{FF2B5EF4-FFF2-40B4-BE49-F238E27FC236}">
                    <a16:creationId xmlns:a16="http://schemas.microsoft.com/office/drawing/2014/main" id="{4FB985F0-9432-CA42-9467-2F192DB33EE9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5" name="向下箭號 24">
                <a:extLst>
                  <a:ext uri="{FF2B5EF4-FFF2-40B4-BE49-F238E27FC236}">
                    <a16:creationId xmlns:a16="http://schemas.microsoft.com/office/drawing/2014/main" id="{A0F67D39-80F5-C84F-BD32-850B483AC195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6" name="向下箭號 25">
                <a:extLst>
                  <a:ext uri="{FF2B5EF4-FFF2-40B4-BE49-F238E27FC236}">
                    <a16:creationId xmlns:a16="http://schemas.microsoft.com/office/drawing/2014/main" id="{42248D18-FEF6-0448-AEED-DA79109A1227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7" name="框架 26">
                <a:extLst>
                  <a:ext uri="{FF2B5EF4-FFF2-40B4-BE49-F238E27FC236}">
                    <a16:creationId xmlns:a16="http://schemas.microsoft.com/office/drawing/2014/main" id="{3C4CA143-A2E1-CD4A-9BE3-721D74B6B471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0F0B3A-0F0E-1D4F-82BB-1E44843E7944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04984" cy="521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Model</a:t>
                </a:r>
                <a:endParaRPr lang="zh-TW" altLang="en-US" sz="1400" b="1" dirty="0"/>
              </a:p>
            </p:txBody>
          </p:sp>
          <p:sp>
            <p:nvSpPr>
              <p:cNvPr id="29" name="向下箭號 28">
                <a:extLst>
                  <a:ext uri="{FF2B5EF4-FFF2-40B4-BE49-F238E27FC236}">
                    <a16:creationId xmlns:a16="http://schemas.microsoft.com/office/drawing/2014/main" id="{9E00BDC0-15A4-D149-A01E-251A4C964F68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7" name="向下箭號 6">
              <a:extLst>
                <a:ext uri="{FF2B5EF4-FFF2-40B4-BE49-F238E27FC236}">
                  <a16:creationId xmlns:a16="http://schemas.microsoft.com/office/drawing/2014/main" id="{3B8701DD-BA25-C941-A354-94B48F0AF38B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44012CF-5198-8F4F-A47A-ACF906095CA2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 Model :</a:t>
              </a:r>
              <a:r>
                <a:rPr lang="zh-TW" altLang="en-US" dirty="0"/>
                <a:t> </a:t>
              </a:r>
              <a:r>
                <a:rPr lang="en-US" altLang="zh-TW" dirty="0"/>
                <a:t>label of each data</a:t>
              </a:r>
            </a:p>
            <a:p>
              <a:pPr algn="ctr"/>
              <a:r>
                <a:rPr lang="en-US" altLang="zh-TW" dirty="0"/>
                <a:t>Copy Model : probability of each data given by target model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9254A9-6F63-4A4D-AE78-4D5BA6738B6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Loss function</a:t>
              </a:r>
            </a:p>
            <a:p>
              <a:pPr algn="ctr"/>
              <a:r>
                <a:rPr lang="en-US" altLang="zh-TW" sz="1600" dirty="0"/>
                <a:t>Control Model : </a:t>
              </a:r>
              <a:r>
                <a:rPr lang="en-US" altLang="zh-TW" sz="1600" dirty="0" err="1"/>
                <a:t>CorssEntropy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Copy Model : </a:t>
              </a:r>
              <a:r>
                <a:rPr lang="en-US" altLang="zh-TW" sz="1600" dirty="0" err="1"/>
                <a:t>BCEloss</a:t>
              </a:r>
              <a:r>
                <a:rPr lang="en-US" altLang="zh-TW" sz="1600" dirty="0"/>
                <a:t>, </a:t>
              </a:r>
              <a:r>
                <a:rPr lang="en-US" altLang="zh-TW" sz="1600" dirty="0" err="1"/>
                <a:t>MSELoss</a:t>
              </a:r>
              <a:endParaRPr lang="zh-TW" altLang="en-US" sz="1600" dirty="0"/>
            </a:p>
          </p:txBody>
        </p:sp>
        <p:sp>
          <p:nvSpPr>
            <p:cNvPr id="10" name="迴轉箭號 9">
              <a:extLst>
                <a:ext uri="{FF2B5EF4-FFF2-40B4-BE49-F238E27FC236}">
                  <a16:creationId xmlns:a16="http://schemas.microsoft.com/office/drawing/2014/main" id="{EA98D559-077D-C44D-8C5D-E6FAA5706694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向下箭號 10">
              <a:extLst>
                <a:ext uri="{FF2B5EF4-FFF2-40B4-BE49-F238E27FC236}">
                  <a16:creationId xmlns:a16="http://schemas.microsoft.com/office/drawing/2014/main" id="{B50F3B0F-C0C4-4F4A-91C5-6A339B3D122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EC48CA-23C9-4D4C-9A64-1938E5908F2C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/>
                <a:t>Optimizar</a:t>
              </a:r>
              <a:endParaRPr lang="en-US" altLang="zh-TW" sz="3200" dirty="0"/>
            </a:p>
            <a:p>
              <a:pPr algn="ctr"/>
              <a:r>
                <a:rPr lang="en-US" altLang="zh-TW" sz="1600" dirty="0"/>
                <a:t>Adam</a:t>
              </a:r>
            </a:p>
            <a:p>
              <a:pPr algn="ctr"/>
              <a:r>
                <a:rPr lang="en-US" altLang="zh-TW" sz="1600" dirty="0"/>
                <a:t>Learning rate : 1e-5, 5e-5, 1e-4</a:t>
              </a:r>
              <a:endParaRPr lang="zh-TW" altLang="en-US" sz="1600" dirty="0"/>
            </a:p>
          </p:txBody>
        </p:sp>
        <p:sp>
          <p:nvSpPr>
            <p:cNvPr id="13" name="向下箭號 12">
              <a:extLst>
                <a:ext uri="{FF2B5EF4-FFF2-40B4-BE49-F238E27FC236}">
                  <a16:creationId xmlns:a16="http://schemas.microsoft.com/office/drawing/2014/main" id="{7E298B2C-7464-F44C-9B3E-8A8AEB0249C9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5AE8B5D-3215-1D4C-AA74-727D56738A7B}"/>
                </a:ext>
              </a:extLst>
            </p:cNvPr>
            <p:cNvSpPr txBox="1"/>
            <p:nvPr/>
          </p:nvSpPr>
          <p:spPr>
            <a:xfrm>
              <a:off x="21528101" y="9854627"/>
              <a:ext cx="779530" cy="521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Loss</a:t>
              </a:r>
              <a:endParaRPr lang="zh-TW" altLang="en-US" sz="1400" b="1" dirty="0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B4843F85-65F0-4F44-B047-19AE82F00D40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60D4DDB-4A75-0D42-88FB-8F742AFE39A4}"/>
                </a:ext>
              </a:extLst>
            </p:cNvPr>
            <p:cNvSpPr txBox="1"/>
            <p:nvPr/>
          </p:nvSpPr>
          <p:spPr>
            <a:xfrm>
              <a:off x="18130467" y="9396702"/>
              <a:ext cx="1814816" cy="92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/>
                <a:t>Back </a:t>
              </a:r>
            </a:p>
            <a:p>
              <a:pPr algn="ctr"/>
              <a:r>
                <a:rPr lang="en-US" altLang="zh-TW" sz="2000" b="1" dirty="0"/>
                <a:t>propagation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8108C-C5B6-E946-A8CD-AFEBFAE9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184</TotalTime>
  <Words>182</Words>
  <Application>Microsoft Office PowerPoint</Application>
  <PresentationFormat>寬螢幕</PresentationFormat>
  <Paragraphs>80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华文新魏</vt:lpstr>
      <vt:lpstr>微軟正黑體</vt:lpstr>
      <vt:lpstr>微軟正黑體</vt:lpstr>
      <vt:lpstr>Arial</vt:lpstr>
      <vt:lpstr>Trebuchet MS</vt:lpstr>
      <vt:lpstr>Wingdings 3</vt:lpstr>
      <vt:lpstr>多面向</vt:lpstr>
      <vt:lpstr>利用model output 偷取  Machine Learning-as-a-Service 平台 model</vt:lpstr>
      <vt:lpstr>Motivation</vt:lpstr>
      <vt:lpstr>Datasets</vt:lpstr>
      <vt:lpstr>Copy Model  VS  Control Model</vt:lpstr>
      <vt:lpstr>Target Model 建立</vt:lpstr>
      <vt:lpstr>Trainning of Contorl/Copy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承德 林</cp:lastModifiedBy>
  <cp:revision>15</cp:revision>
  <dcterms:created xsi:type="dcterms:W3CDTF">2019-01-12T18:16:07Z</dcterms:created>
  <dcterms:modified xsi:type="dcterms:W3CDTF">2019-01-13T03:41:55Z</dcterms:modified>
</cp:coreProperties>
</file>