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7F5B8-2379-41C6-BB1E-4BB105D79317}" type="datetimeFigureOut">
              <a:rPr lang="en-US"/>
              <a:pPr>
                <a:defRPr/>
              </a:pPr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25A2B-3888-4362-A965-AE4779C230AC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8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A1743-5CF1-42FE-A3E9-AB28C6DAF027}" type="datetimeFigureOut">
              <a:rPr lang="en-US"/>
              <a:pPr>
                <a:defRPr/>
              </a:pPr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27D4C-16D6-4846-9F45-5B19AD50257C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6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CF988-500D-4C5F-A179-4FAB38D28F6E}" type="datetimeFigureOut">
              <a:rPr lang="en-US"/>
              <a:pPr>
                <a:defRPr/>
              </a:pPr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8D5AE-C40D-4ABD-8C75-11CFB0161117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37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Background_Duo_266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4A024-1433-47E7-8766-1535441F7116}" type="datetimeFigureOut">
              <a:rPr lang="en-US"/>
              <a:pPr>
                <a:defRPr/>
              </a:pPr>
              <a:t>5/3/2019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57697-5713-4C7D-AF03-2EF81D0D1B09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9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F28D5-D0AB-47FA-B5BF-BA91B4A6A730}" type="datetimeFigureOut">
              <a:rPr lang="en-US"/>
              <a:pPr>
                <a:defRPr/>
              </a:pPr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A64C5-2A7B-49E6-B4A5-50BDEB5236EF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9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87F03-1AAD-4CB5-927E-4CF0B42177F6}" type="datetimeFigureOut">
              <a:rPr lang="en-US"/>
              <a:pPr>
                <a:defRPr/>
              </a:pPr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D5B10-84DB-43FF-AF87-A01FFACC8771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9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F96DB-58F1-42DE-956F-1F59060C5256}" type="datetimeFigureOut">
              <a:rPr lang="en-US"/>
              <a:pPr>
                <a:defRPr/>
              </a:pPr>
              <a:t>5/3/2019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9E2E4-267E-40DD-9B36-4FFFEA77FAAA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8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C9EC9-CEDB-4EA2-935C-71108EA909AF}" type="datetimeFigureOut">
              <a:rPr lang="en-US"/>
              <a:pPr>
                <a:defRPr/>
              </a:pPr>
              <a:t>5/3/2019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0425A-6D77-42EB-A076-4043902E23D8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1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84FC5-2771-4F5D-A10C-94154CA6660B}" type="datetimeFigureOut">
              <a:rPr lang="en-US"/>
              <a:pPr>
                <a:defRPr/>
              </a:pPr>
              <a:t>5/3/2019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D6FF8-6007-445E-8868-F86EC3FD0214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6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2F394-7C01-4CC7-BBAA-085A9AA0156E}" type="datetimeFigureOut">
              <a:rPr lang="en-US"/>
              <a:pPr>
                <a:defRPr/>
              </a:pPr>
              <a:t>5/3/2019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69AD2-5FF3-4910-8DF6-C92B7941F82F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7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73D90-669C-4F69-86BD-C23C795C601B}" type="datetimeFigureOut">
              <a:rPr lang="en-US"/>
              <a:pPr>
                <a:defRPr/>
              </a:pPr>
              <a:t>5/3/2019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F3ECB-D3C9-4AFF-8EFD-28603D266D68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4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FCA2D-0E75-4009-A6AE-9579EF9B10C8}" type="datetimeFigureOut">
              <a:rPr lang="en-US"/>
              <a:pPr>
                <a:defRPr/>
              </a:pPr>
              <a:t>5/3/2019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F849B-B539-40BD-BB45-12AA312A0BE1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9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Background_Duo_266.jp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1C82713-A4CA-443F-A88B-F6DD7BBF4F13}" type="datetimeFigureOut">
              <a:rPr lang="en-US"/>
              <a:pPr>
                <a:defRPr/>
              </a:pPr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105603F-8BA6-4149-98ED-D56AC17C6D0C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3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3CBAD9-A92F-4C31-A3A1-56886485A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3138601"/>
            <a:ext cx="10363200" cy="1470025"/>
          </a:xfrm>
        </p:spPr>
        <p:txBody>
          <a:bodyPr/>
          <a:lstStyle/>
          <a:p>
            <a:r>
              <a:rPr lang="it-IT" dirty="0" err="1"/>
              <a:t>Add</a:t>
            </a:r>
            <a:r>
              <a:rPr lang="it-IT"/>
              <a:t> RESTful</a:t>
            </a:r>
            <a:r>
              <a:rPr lang="it-IT" dirty="0"/>
              <a:t> ATNA (Query and Feed)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259886-7B70-4902-8C0F-AF264378C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3179" y="4431657"/>
            <a:ext cx="8534400" cy="1752600"/>
          </a:xfrm>
        </p:spPr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RESTful</a:t>
            </a:r>
            <a:r>
              <a:rPr lang="it-IT" dirty="0"/>
              <a:t> </a:t>
            </a:r>
            <a:r>
              <a:rPr lang="it-IT" dirty="0" err="1"/>
              <a:t>interface</a:t>
            </a:r>
            <a:r>
              <a:rPr lang="it-IT" dirty="0"/>
              <a:t>  for Audit </a:t>
            </a:r>
            <a:r>
              <a:rPr lang="it-IT" dirty="0" err="1"/>
              <a:t>Logging</a:t>
            </a:r>
            <a:endParaRPr lang="it-IT" dirty="0"/>
          </a:p>
          <a:p>
            <a:r>
              <a:rPr lang="it-IT" sz="2800" dirty="0" err="1"/>
              <a:t>Presented</a:t>
            </a:r>
            <a:r>
              <a:rPr lang="it-IT" sz="2800" dirty="0"/>
              <a:t> by</a:t>
            </a:r>
          </a:p>
          <a:p>
            <a:r>
              <a:rPr lang="it-IT" dirty="0"/>
              <a:t>Gregorio Canal</a:t>
            </a:r>
          </a:p>
        </p:txBody>
      </p:sp>
      <p:pic>
        <p:nvPicPr>
          <p:cNvPr id="4" name="Picture 4" descr="ihe-logo.png">
            <a:extLst>
              <a:ext uri="{FF2B5EF4-FFF2-40B4-BE49-F238E27FC236}">
                <a16:creationId xmlns:a16="http://schemas.microsoft.com/office/drawing/2014/main" id="{472D0711-922F-4A54-8BFD-6D5C5646A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273" y="1972697"/>
            <a:ext cx="4429454" cy="120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F8E441-D1D1-4729-89E1-3AAE5FCE9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supplement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aimed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a </a:t>
            </a:r>
            <a:r>
              <a:rPr lang="it-IT" dirty="0" err="1"/>
              <a:t>RESTful</a:t>
            </a:r>
            <a:r>
              <a:rPr lang="it-IT" dirty="0"/>
              <a:t> </a:t>
            </a:r>
            <a:r>
              <a:rPr lang="it-IT" dirty="0" err="1"/>
              <a:t>interface</a:t>
            </a:r>
            <a:r>
              <a:rPr lang="it-IT" dirty="0"/>
              <a:t> to ATNA </a:t>
            </a:r>
            <a:r>
              <a:rPr lang="it-IT" dirty="0" err="1"/>
              <a:t>profile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the following capabilities:</a:t>
            </a:r>
          </a:p>
          <a:p>
            <a:r>
              <a:rPr lang="it-IT" dirty="0"/>
              <a:t>	</a:t>
            </a:r>
            <a:r>
              <a:rPr lang="it-IT" b="1" dirty="0"/>
              <a:t>query</a:t>
            </a:r>
            <a:r>
              <a:rPr lang="it-IT" dirty="0"/>
              <a:t> an Audit Record Repository for audit logs with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transaction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Retrieve</a:t>
            </a:r>
            <a:r>
              <a:rPr lang="it-IT" dirty="0"/>
              <a:t> ATNA Audit Event [ITI-81]</a:t>
            </a:r>
          </a:p>
          <a:p>
            <a:pPr lvl="1"/>
            <a:r>
              <a:rPr lang="it-IT" dirty="0" err="1"/>
              <a:t>Retrieve</a:t>
            </a:r>
            <a:r>
              <a:rPr lang="it-IT" dirty="0"/>
              <a:t> </a:t>
            </a:r>
            <a:r>
              <a:rPr lang="it-IT" dirty="0" err="1"/>
              <a:t>Syslog</a:t>
            </a:r>
            <a:r>
              <a:rPr lang="it-IT" dirty="0"/>
              <a:t> Event [ITI-82]</a:t>
            </a:r>
          </a:p>
          <a:p>
            <a:r>
              <a:rPr lang="it-IT" dirty="0"/>
              <a:t> </a:t>
            </a:r>
            <a:r>
              <a:rPr lang="it-IT" b="1" dirty="0"/>
              <a:t>feed</a:t>
            </a:r>
            <a:r>
              <a:rPr lang="it-IT" dirty="0"/>
              <a:t> an audit to an Audit Record Repository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RESTful</a:t>
            </a:r>
            <a:r>
              <a:rPr lang="it-IT" dirty="0"/>
              <a:t> interactions </a:t>
            </a:r>
            <a:r>
              <a:rPr lang="it-IT" dirty="0" err="1"/>
              <a:t>that</a:t>
            </a:r>
            <a:r>
              <a:rPr lang="it-IT" dirty="0"/>
              <a:t> are </a:t>
            </a:r>
            <a:r>
              <a:rPr lang="it-IT" dirty="0" err="1"/>
              <a:t>added</a:t>
            </a:r>
            <a:r>
              <a:rPr lang="it-IT" dirty="0"/>
              <a:t> to the Record Audit Event [ITI-20] </a:t>
            </a:r>
            <a:r>
              <a:rPr lang="it-IT" dirty="0" err="1"/>
              <a:t>transaction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Send</a:t>
            </a:r>
            <a:r>
              <a:rPr lang="it-IT" dirty="0"/>
              <a:t> Audit Resource (</a:t>
            </a:r>
            <a:r>
              <a:rPr lang="it-IT" dirty="0" err="1"/>
              <a:t>permits</a:t>
            </a:r>
            <a:r>
              <a:rPr lang="it-IT" dirty="0"/>
              <a:t> to </a:t>
            </a:r>
            <a:r>
              <a:rPr lang="it-IT" dirty="0" err="1"/>
              <a:t>send</a:t>
            </a:r>
            <a:r>
              <a:rPr lang="it-IT" dirty="0"/>
              <a:t> a single </a:t>
            </a:r>
            <a:r>
              <a:rPr lang="it-IT" dirty="0" err="1"/>
              <a:t>AuditEvent</a:t>
            </a:r>
            <a:r>
              <a:rPr lang="it-IT" dirty="0"/>
              <a:t> Resource to an ARR)</a:t>
            </a:r>
          </a:p>
          <a:p>
            <a:pPr lvl="1"/>
            <a:r>
              <a:rPr lang="it-IT" dirty="0" err="1"/>
              <a:t>Send</a:t>
            </a:r>
            <a:r>
              <a:rPr lang="it-IT" dirty="0"/>
              <a:t> Audit Bundle (</a:t>
            </a:r>
            <a:r>
              <a:rPr lang="it-IT" dirty="0" err="1"/>
              <a:t>permits</a:t>
            </a:r>
            <a:r>
              <a:rPr lang="it-IT" dirty="0"/>
              <a:t> to </a:t>
            </a:r>
            <a:r>
              <a:rPr lang="it-IT" dirty="0" err="1"/>
              <a:t>send</a:t>
            </a:r>
            <a:r>
              <a:rPr lang="it-IT" dirty="0"/>
              <a:t> a Bundle of </a:t>
            </a:r>
            <a:r>
              <a:rPr lang="it-IT" dirty="0" err="1"/>
              <a:t>AuditEvent</a:t>
            </a:r>
            <a:r>
              <a:rPr lang="it-IT" dirty="0"/>
              <a:t> </a:t>
            </a:r>
            <a:r>
              <a:rPr lang="it-IT" dirty="0" err="1"/>
              <a:t>resources</a:t>
            </a:r>
            <a:r>
              <a:rPr lang="it-IT" dirty="0"/>
              <a:t> to an ARR)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347D0A0-E3CC-4CC1-9E16-DAB9F6F2A7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92194"/>
            <a:ext cx="779091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4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kumimoji="0" lang="it-IT" altLang="it-IT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4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it-IT" altLang="it-IT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it-IT" altLang="it-IT" sz="4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supplement</a:t>
            </a:r>
            <a:r>
              <a:rPr kumimoji="0" lang="it-IT" altLang="it-IT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4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</a:t>
            </a:r>
            <a:r>
              <a:rPr kumimoji="0" lang="it-IT" altLang="it-IT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</a:p>
        </p:txBody>
      </p:sp>
      <p:pic>
        <p:nvPicPr>
          <p:cNvPr id="4" name="Picture 4" descr="ihe-logo.png">
            <a:extLst>
              <a:ext uri="{FF2B5EF4-FFF2-40B4-BE49-F238E27FC236}">
                <a16:creationId xmlns:a16="http://schemas.microsoft.com/office/drawing/2014/main" id="{CD628151-EFCE-4414-B053-CAD138F6A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545" y="164632"/>
            <a:ext cx="2079309" cy="56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2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F3D588-8472-4141-80D1-8F5FEF1F3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283030"/>
          </a:xfrm>
        </p:spPr>
        <p:txBody>
          <a:bodyPr/>
          <a:lstStyle/>
          <a:p>
            <a:r>
              <a:rPr lang="it-IT" sz="2800" b="1" dirty="0"/>
              <a:t>The </a:t>
            </a:r>
            <a:r>
              <a:rPr lang="it-IT" sz="2800" b="1" dirty="0" err="1"/>
              <a:t>Retrieve</a:t>
            </a:r>
            <a:r>
              <a:rPr lang="it-IT" sz="2800" b="1" dirty="0"/>
              <a:t> ATNA Audit Event [ITI-81] </a:t>
            </a:r>
            <a:r>
              <a:rPr lang="it-IT" sz="2800" dirty="0"/>
              <a:t>and the </a:t>
            </a:r>
            <a:r>
              <a:rPr lang="it-IT" sz="2800" b="1" dirty="0" err="1"/>
              <a:t>Send</a:t>
            </a:r>
            <a:r>
              <a:rPr lang="it-IT" sz="2800" b="1" dirty="0"/>
              <a:t> Audit Resource</a:t>
            </a:r>
            <a:r>
              <a:rPr lang="it-IT" sz="2800" dirty="0"/>
              <a:t> and </a:t>
            </a:r>
            <a:r>
              <a:rPr lang="it-IT" sz="2800" b="1" dirty="0" err="1"/>
              <a:t>Send</a:t>
            </a:r>
            <a:r>
              <a:rPr lang="it-IT" sz="2800" b="1" dirty="0"/>
              <a:t> Audit Bundle </a:t>
            </a:r>
            <a:r>
              <a:rPr lang="it-IT" sz="2800" dirty="0"/>
              <a:t>interactions </a:t>
            </a:r>
            <a:r>
              <a:rPr lang="it-IT" sz="2800" dirty="0" err="1"/>
              <a:t>included</a:t>
            </a:r>
            <a:r>
              <a:rPr lang="it-IT" sz="2800" dirty="0"/>
              <a:t> in the Record Audit Event [ITI-20] are </a:t>
            </a:r>
            <a:r>
              <a:rPr lang="it-IT" sz="2800" dirty="0" err="1"/>
              <a:t>based</a:t>
            </a:r>
            <a:r>
              <a:rPr lang="it-IT" sz="2800" dirty="0"/>
              <a:t> on </a:t>
            </a:r>
            <a:r>
              <a:rPr lang="it-IT" sz="2800" b="1" i="1" u="sng" dirty="0"/>
              <a:t>HL7 FHIR R4</a:t>
            </a:r>
            <a:r>
              <a:rPr lang="it-IT" sz="2800" dirty="0"/>
              <a:t>.</a:t>
            </a:r>
          </a:p>
          <a:p>
            <a:r>
              <a:rPr lang="it-IT" sz="2800" dirty="0"/>
              <a:t>The </a:t>
            </a:r>
            <a:r>
              <a:rPr lang="it-IT" sz="2800" b="1" dirty="0" err="1"/>
              <a:t>Retrieve</a:t>
            </a:r>
            <a:r>
              <a:rPr lang="it-IT" sz="2800" b="1" dirty="0"/>
              <a:t> </a:t>
            </a:r>
            <a:r>
              <a:rPr lang="it-IT" sz="2800" b="1" dirty="0" err="1"/>
              <a:t>Syslog</a:t>
            </a:r>
            <a:r>
              <a:rPr lang="it-IT" sz="2800" b="1" dirty="0"/>
              <a:t> Event [ITI-82] </a:t>
            </a:r>
            <a:r>
              <a:rPr lang="it-IT" sz="2800" dirty="0" err="1"/>
              <a:t>transaction</a:t>
            </a:r>
            <a:r>
              <a:rPr lang="it-IT" sz="2800" dirty="0"/>
              <a:t> </a:t>
            </a:r>
            <a:r>
              <a:rPr lang="it-IT" sz="2800" dirty="0" err="1"/>
              <a:t>relies</a:t>
            </a:r>
            <a:r>
              <a:rPr lang="it-IT" sz="2800" dirty="0"/>
              <a:t> on a IHE-</a:t>
            </a:r>
            <a:r>
              <a:rPr lang="it-IT" sz="2800" dirty="0" err="1"/>
              <a:t>defined</a:t>
            </a:r>
            <a:r>
              <a:rPr lang="it-IT" sz="2800" dirty="0"/>
              <a:t> </a:t>
            </a:r>
            <a:r>
              <a:rPr lang="it-IT" sz="2800" dirty="0" err="1"/>
              <a:t>RESTful</a:t>
            </a:r>
            <a:r>
              <a:rPr lang="it-IT" sz="2800" dirty="0"/>
              <a:t> API. </a:t>
            </a:r>
            <a:endParaRPr lang="it-IT" sz="2800" b="1" i="1" u="sng" dirty="0"/>
          </a:p>
          <a:p>
            <a:endParaRPr lang="it-IT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203F0C-A2D4-4830-AF17-F96BA0502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92195"/>
            <a:ext cx="671369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kumimoji="0" lang="it-IT" altLang="it-IT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standards</a:t>
            </a:r>
            <a:r>
              <a:rPr kumimoji="0" lang="it-IT" altLang="it-IT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does</a:t>
            </a:r>
            <a:r>
              <a:rPr kumimoji="0" lang="it-IT" altLang="it-IT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</a:t>
            </a:r>
            <a:r>
              <a:rPr kumimoji="0" lang="it-IT" altLang="it-IT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use?</a:t>
            </a:r>
          </a:p>
        </p:txBody>
      </p:sp>
      <p:pic>
        <p:nvPicPr>
          <p:cNvPr id="5" name="Picture 4" descr="ihe-logo.png">
            <a:extLst>
              <a:ext uri="{FF2B5EF4-FFF2-40B4-BE49-F238E27FC236}">
                <a16:creationId xmlns:a16="http://schemas.microsoft.com/office/drawing/2014/main" id="{D2034F03-1EDB-4035-8152-23F02A9FD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545" y="164632"/>
            <a:ext cx="2079309" cy="56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7F4BEE-2C8C-4502-B540-0391E8B8E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1373"/>
            <a:ext cx="10972800" cy="4809507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supplement</a:t>
            </a:r>
            <a:r>
              <a:rPr lang="it-IT" dirty="0"/>
              <a:t> </a:t>
            </a:r>
            <a:r>
              <a:rPr lang="it-IT" dirty="0" err="1"/>
              <a:t>define</a:t>
            </a:r>
            <a:r>
              <a:rPr lang="it-IT" dirty="0"/>
              <a:t>:</a:t>
            </a:r>
          </a:p>
          <a:p>
            <a:r>
              <a:rPr lang="it-IT" dirty="0"/>
              <a:t>1 new </a:t>
            </a:r>
            <a:r>
              <a:rPr lang="it-IT" dirty="0" err="1"/>
              <a:t>actor</a:t>
            </a:r>
            <a:r>
              <a:rPr lang="it-IT" dirty="0"/>
              <a:t>: Audit Consumer</a:t>
            </a:r>
          </a:p>
          <a:p>
            <a:r>
              <a:rPr lang="it-IT" dirty="0"/>
              <a:t>2 new </a:t>
            </a:r>
            <a:r>
              <a:rPr lang="it-IT" dirty="0" err="1"/>
              <a:t>transactions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Retrieve</a:t>
            </a:r>
            <a:r>
              <a:rPr lang="it-IT" dirty="0"/>
              <a:t> ATNA Audit Event[ITI-81]</a:t>
            </a:r>
          </a:p>
          <a:p>
            <a:pPr lvl="1"/>
            <a:r>
              <a:rPr lang="it-IT" dirty="0" err="1"/>
              <a:t>Retrieve</a:t>
            </a:r>
            <a:r>
              <a:rPr lang="it-IT" dirty="0"/>
              <a:t> </a:t>
            </a:r>
            <a:r>
              <a:rPr lang="it-IT" dirty="0" err="1"/>
              <a:t>Syslog</a:t>
            </a:r>
            <a:r>
              <a:rPr lang="it-IT" dirty="0"/>
              <a:t> Event[ITI-82]</a:t>
            </a:r>
          </a:p>
          <a:p>
            <a:r>
              <a:rPr lang="it-IT" dirty="0"/>
              <a:t>2 new </a:t>
            </a:r>
            <a:r>
              <a:rPr lang="it-IT" dirty="0" err="1"/>
              <a:t>message</a:t>
            </a:r>
            <a:r>
              <a:rPr lang="it-IT" dirty="0"/>
              <a:t> interactions for the Record Audit Event [ITI-20] </a:t>
            </a:r>
            <a:r>
              <a:rPr lang="it-IT" dirty="0" err="1"/>
              <a:t>transaction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Send</a:t>
            </a:r>
            <a:r>
              <a:rPr lang="it-IT" dirty="0"/>
              <a:t> Audit Resource</a:t>
            </a:r>
          </a:p>
          <a:p>
            <a:pPr lvl="1"/>
            <a:r>
              <a:rPr lang="it-IT" dirty="0" err="1"/>
              <a:t>Send</a:t>
            </a:r>
            <a:r>
              <a:rPr lang="it-IT" dirty="0"/>
              <a:t> Audit Bundle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8166142-B4B4-4C84-A651-6408850ED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86924"/>
            <a:ext cx="1141530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4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</a:t>
            </a:r>
            <a:r>
              <a:rPr kumimoji="0" lang="it-IT" altLang="it-IT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4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actors</a:t>
            </a:r>
            <a:r>
              <a:rPr kumimoji="0" lang="it-IT" altLang="it-IT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it-IT" altLang="it-IT" sz="4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transactions</a:t>
            </a:r>
            <a:r>
              <a:rPr kumimoji="0" lang="it-IT" altLang="it-IT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4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does</a:t>
            </a:r>
            <a:r>
              <a:rPr kumimoji="0" lang="it-IT" altLang="it-IT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4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</a:t>
            </a:r>
            <a:r>
              <a:rPr kumimoji="0" lang="it-IT" altLang="it-IT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create?</a:t>
            </a:r>
          </a:p>
        </p:txBody>
      </p:sp>
      <p:pic>
        <p:nvPicPr>
          <p:cNvPr id="4" name="Picture 4" descr="ihe-logo.png">
            <a:extLst>
              <a:ext uri="{FF2B5EF4-FFF2-40B4-BE49-F238E27FC236}">
                <a16:creationId xmlns:a16="http://schemas.microsoft.com/office/drawing/2014/main" id="{3EF6AD45-CE59-41C5-BCA0-F478F94FE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545" y="164632"/>
            <a:ext cx="2079309" cy="56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13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709E68-6BC0-4239-A9E4-117F59D10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0008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it-IT" sz="2800" dirty="0" err="1"/>
              <a:t>This</a:t>
            </a:r>
            <a:r>
              <a:rPr lang="it-IT" sz="2800" dirty="0"/>
              <a:t> </a:t>
            </a:r>
            <a:r>
              <a:rPr lang="it-IT" sz="2800" dirty="0" err="1"/>
              <a:t>Supplement</a:t>
            </a:r>
            <a:r>
              <a:rPr lang="it-IT" sz="2800" dirty="0"/>
              <a:t> </a:t>
            </a:r>
            <a:r>
              <a:rPr lang="it-IT" sz="2800" dirty="0" err="1"/>
              <a:t>was</a:t>
            </a:r>
            <a:r>
              <a:rPr lang="it-IT" sz="2800" dirty="0"/>
              <a:t> </a:t>
            </a:r>
            <a:r>
              <a:rPr lang="it-IT" sz="2800" dirty="0" err="1"/>
              <a:t>already</a:t>
            </a:r>
            <a:r>
              <a:rPr lang="it-IT" sz="2800" dirty="0"/>
              <a:t> on TI </a:t>
            </a:r>
            <a:r>
              <a:rPr lang="it-IT" sz="2800" dirty="0" err="1"/>
              <a:t>as</a:t>
            </a:r>
            <a:r>
              <a:rPr lang="it-IT" sz="2800" dirty="0"/>
              <a:t> "</a:t>
            </a:r>
            <a:r>
              <a:rPr lang="it-IT" sz="2800" dirty="0" err="1"/>
              <a:t>Add</a:t>
            </a:r>
            <a:r>
              <a:rPr lang="it-IT" sz="2800" dirty="0"/>
              <a:t> </a:t>
            </a:r>
            <a:r>
              <a:rPr lang="it-IT" sz="2800" dirty="0" err="1"/>
              <a:t>RESTful</a:t>
            </a:r>
            <a:r>
              <a:rPr lang="it-IT" sz="2800" dirty="0"/>
              <a:t> Query to ATNA". </a:t>
            </a:r>
            <a:r>
              <a:rPr lang="it-IT" sz="2800" dirty="0" err="1"/>
              <a:t>Now</a:t>
            </a:r>
            <a:r>
              <a:rPr lang="it-IT" sz="2800" dirty="0"/>
              <a:t> </a:t>
            </a:r>
            <a:r>
              <a:rPr lang="it-IT" sz="2800" dirty="0" err="1"/>
              <a:t>it</a:t>
            </a:r>
            <a:r>
              <a:rPr lang="it-IT" sz="2800" dirty="0"/>
              <a:t> </a:t>
            </a:r>
            <a:r>
              <a:rPr lang="it-IT" sz="2800" dirty="0" err="1"/>
              <a:t>has</a:t>
            </a:r>
            <a:r>
              <a:rPr lang="it-IT" sz="2800" dirty="0"/>
              <a:t> </a:t>
            </a:r>
            <a:r>
              <a:rPr lang="it-IT" sz="2800" dirty="0" err="1"/>
              <a:t>been</a:t>
            </a:r>
            <a:r>
              <a:rPr lang="it-IT" sz="2800" dirty="0"/>
              <a:t> </a:t>
            </a:r>
            <a:r>
              <a:rPr lang="it-IT" sz="2800" dirty="0" err="1"/>
              <a:t>updated</a:t>
            </a:r>
            <a:r>
              <a:rPr lang="it-IT" sz="2800" dirty="0"/>
              <a:t> :</a:t>
            </a:r>
          </a:p>
          <a:p>
            <a:r>
              <a:rPr lang="it-IT" sz="2800" dirty="0" err="1"/>
              <a:t>Moving</a:t>
            </a:r>
            <a:r>
              <a:rPr lang="it-IT" sz="2800" dirty="0"/>
              <a:t> the </a:t>
            </a:r>
            <a:r>
              <a:rPr lang="it-IT" sz="2800" dirty="0" err="1"/>
              <a:t>Retrieve</a:t>
            </a:r>
            <a:r>
              <a:rPr lang="it-IT" sz="2800" dirty="0"/>
              <a:t> ATNA Audit Event [ITI-81] </a:t>
            </a:r>
            <a:r>
              <a:rPr lang="it-IT" sz="2800" dirty="0" err="1"/>
              <a:t>transaction</a:t>
            </a:r>
            <a:r>
              <a:rPr lang="it-IT" sz="2800" dirty="0"/>
              <a:t> to FHIR R4</a:t>
            </a:r>
          </a:p>
          <a:p>
            <a:r>
              <a:rPr lang="it-IT" sz="2800" dirty="0" err="1"/>
              <a:t>Adding</a:t>
            </a:r>
            <a:r>
              <a:rPr lang="it-IT" sz="2800" dirty="0"/>
              <a:t> the </a:t>
            </a:r>
            <a:r>
              <a:rPr lang="it-IT" sz="2800" dirty="0" err="1"/>
              <a:t>two</a:t>
            </a:r>
            <a:r>
              <a:rPr lang="it-IT" sz="2800" dirty="0"/>
              <a:t> feed </a:t>
            </a:r>
            <a:r>
              <a:rPr lang="it-IT" sz="2800" dirty="0" err="1"/>
              <a:t>message</a:t>
            </a:r>
            <a:r>
              <a:rPr lang="it-IT" sz="2800" dirty="0"/>
              <a:t> interactions to the Record Audit Event [ITI-20] </a:t>
            </a:r>
            <a:r>
              <a:rPr lang="it-IT" sz="2800" dirty="0" err="1"/>
              <a:t>transaction</a:t>
            </a:r>
            <a:r>
              <a:rPr lang="it-IT" sz="2800" dirty="0"/>
              <a:t>. </a:t>
            </a:r>
            <a:r>
              <a:rPr lang="it-IT" sz="2800" dirty="0" err="1"/>
              <a:t>Please</a:t>
            </a:r>
            <a:r>
              <a:rPr lang="it-IT" sz="2800" dirty="0"/>
              <a:t> </a:t>
            </a:r>
            <a:r>
              <a:rPr lang="it-IT" sz="2800" dirty="0" err="1"/>
              <a:t>provide</a:t>
            </a:r>
            <a:r>
              <a:rPr lang="it-IT" sz="2800" dirty="0"/>
              <a:t> </a:t>
            </a:r>
            <a:r>
              <a:rPr lang="it-IT" sz="2800" dirty="0" err="1"/>
              <a:t>comments</a:t>
            </a:r>
            <a:r>
              <a:rPr lang="it-IT" sz="2800" dirty="0"/>
              <a:t> </a:t>
            </a:r>
            <a:r>
              <a:rPr lang="it-IT" sz="2800" dirty="0" err="1"/>
              <a:t>about</a:t>
            </a:r>
            <a:r>
              <a:rPr lang="it-IT" sz="2800" dirty="0"/>
              <a:t>:</a:t>
            </a:r>
          </a:p>
          <a:p>
            <a:pPr lvl="1"/>
            <a:r>
              <a:rPr lang="it-IT" sz="2400" dirty="0"/>
              <a:t> the pattern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choose</a:t>
            </a:r>
            <a:r>
              <a:rPr lang="it-IT" sz="2400" dirty="0"/>
              <a:t> to </a:t>
            </a:r>
            <a:r>
              <a:rPr lang="it-IT" sz="2400" dirty="0" err="1"/>
              <a:t>address</a:t>
            </a:r>
            <a:r>
              <a:rPr lang="it-IT" sz="2400" dirty="0"/>
              <a:t> feed capabilities: </a:t>
            </a:r>
            <a:r>
              <a:rPr lang="it-IT" sz="2400" b="1" dirty="0" err="1"/>
              <a:t>adding</a:t>
            </a:r>
            <a:r>
              <a:rPr lang="it-IT" sz="2400" b="1" dirty="0"/>
              <a:t> new interactions (with new </a:t>
            </a:r>
            <a:r>
              <a:rPr lang="it-IT" sz="2400" b="1" dirty="0" err="1"/>
              <a:t>protocols</a:t>
            </a:r>
            <a:r>
              <a:rPr lang="it-IT" sz="2400" b="1" dirty="0"/>
              <a:t>) to an </a:t>
            </a:r>
            <a:r>
              <a:rPr lang="it-IT" sz="2400" b="1" dirty="0" err="1"/>
              <a:t>existing</a:t>
            </a:r>
            <a:r>
              <a:rPr lang="it-IT" sz="2400" b="1" dirty="0"/>
              <a:t> and </a:t>
            </a:r>
            <a:r>
              <a:rPr lang="it-IT" sz="2400" b="1" dirty="0" err="1"/>
              <a:t>well</a:t>
            </a:r>
            <a:r>
              <a:rPr lang="it-IT" sz="2400" b="1" dirty="0"/>
              <a:t> </a:t>
            </a:r>
            <a:r>
              <a:rPr lang="it-IT" sz="2400" b="1" dirty="0" err="1"/>
              <a:t>defined</a:t>
            </a:r>
            <a:r>
              <a:rPr lang="it-IT" sz="2400" b="1" dirty="0"/>
              <a:t> </a:t>
            </a:r>
            <a:r>
              <a:rPr lang="it-IT" sz="2400" b="1" dirty="0" err="1"/>
              <a:t>transaction</a:t>
            </a:r>
            <a:r>
              <a:rPr lang="it-IT" sz="2400" b="1" dirty="0"/>
              <a:t> (ITI-20). </a:t>
            </a:r>
          </a:p>
          <a:p>
            <a:pPr lvl="1"/>
            <a:r>
              <a:rPr lang="it-IT" sz="2400" b="1" dirty="0" err="1"/>
              <a:t>Requirements</a:t>
            </a:r>
            <a:r>
              <a:rPr lang="it-IT" sz="2400" b="1" dirty="0"/>
              <a:t> </a:t>
            </a:r>
            <a:r>
              <a:rPr lang="it-IT" sz="2400" b="1" dirty="0" err="1"/>
              <a:t>imposed</a:t>
            </a:r>
            <a:r>
              <a:rPr lang="it-IT" sz="2400" b="1" dirty="0"/>
              <a:t> to client </a:t>
            </a:r>
            <a:r>
              <a:rPr lang="it-IT" sz="2400" b="1" dirty="0" err="1"/>
              <a:t>actors</a:t>
            </a:r>
            <a:r>
              <a:rPr lang="it-IT" sz="2400" b="1" dirty="0"/>
              <a:t>: the client can use an option in </a:t>
            </a:r>
            <a:r>
              <a:rPr lang="it-IT" sz="2400" b="1" dirty="0" err="1"/>
              <a:t>order</a:t>
            </a:r>
            <a:r>
              <a:rPr lang="it-IT" sz="2400" b="1" dirty="0"/>
              <a:t> to </a:t>
            </a:r>
            <a:r>
              <a:rPr lang="it-IT" sz="2400" b="1" dirty="0" err="1"/>
              <a:t>declare</a:t>
            </a:r>
            <a:r>
              <a:rPr lang="it-IT" sz="2400" b="1" dirty="0"/>
              <a:t> the </a:t>
            </a:r>
            <a:r>
              <a:rPr lang="it-IT" sz="2400" b="1" dirty="0" err="1"/>
              <a:t>protocol</a:t>
            </a:r>
            <a:r>
              <a:rPr lang="it-IT" sz="2400" b="1" dirty="0"/>
              <a:t> </a:t>
            </a:r>
            <a:r>
              <a:rPr lang="it-IT" sz="2400" b="1" dirty="0" err="1"/>
              <a:t>it</a:t>
            </a:r>
            <a:r>
              <a:rPr lang="it-IT" sz="2400" b="1" dirty="0"/>
              <a:t> </a:t>
            </a:r>
            <a:r>
              <a:rPr lang="it-IT" sz="2400" b="1" dirty="0" err="1"/>
              <a:t>is</a:t>
            </a:r>
            <a:r>
              <a:rPr lang="it-IT" sz="2400" b="1" dirty="0"/>
              <a:t> </a:t>
            </a:r>
            <a:r>
              <a:rPr lang="it-IT" sz="2400" b="1" dirty="0" err="1"/>
              <a:t>able</a:t>
            </a:r>
            <a:r>
              <a:rPr lang="it-IT" sz="2400" b="1" dirty="0"/>
              <a:t> to use.  </a:t>
            </a:r>
          </a:p>
          <a:p>
            <a:pPr lvl="1"/>
            <a:r>
              <a:rPr lang="it-IT" sz="2400" b="1" dirty="0"/>
              <a:t>Do </a:t>
            </a:r>
            <a:r>
              <a:rPr lang="it-IT" sz="2400" b="1" dirty="0" err="1"/>
              <a:t>we</a:t>
            </a:r>
            <a:r>
              <a:rPr lang="it-IT" sz="2400" b="1" dirty="0"/>
              <a:t> </a:t>
            </a:r>
            <a:r>
              <a:rPr lang="it-IT" sz="2400" b="1" dirty="0" err="1"/>
              <a:t>need</a:t>
            </a:r>
            <a:r>
              <a:rPr lang="it-IT" sz="2400" b="1" dirty="0"/>
              <a:t> to </a:t>
            </a:r>
            <a:r>
              <a:rPr lang="it-IT" sz="2400" b="1" dirty="0" err="1"/>
              <a:t>add</a:t>
            </a:r>
            <a:r>
              <a:rPr lang="it-IT" sz="2400" b="1" dirty="0"/>
              <a:t> a </a:t>
            </a:r>
            <a:r>
              <a:rPr lang="it-IT" sz="2400" b="1" dirty="0" err="1"/>
              <a:t>subscription</a:t>
            </a:r>
            <a:r>
              <a:rPr lang="it-IT" sz="2400" b="1" dirty="0"/>
              <a:t> </a:t>
            </a:r>
            <a:r>
              <a:rPr lang="it-IT" sz="2400" b="1" dirty="0" err="1"/>
              <a:t>mechanism</a:t>
            </a:r>
            <a:r>
              <a:rPr lang="it-IT" sz="2400" b="1" dirty="0"/>
              <a:t> in </a:t>
            </a:r>
            <a:r>
              <a:rPr lang="it-IT" sz="2400" b="1" dirty="0" err="1"/>
              <a:t>order</a:t>
            </a:r>
            <a:r>
              <a:rPr lang="it-IT" sz="2400" b="1" dirty="0"/>
              <a:t> to control the </a:t>
            </a:r>
            <a:r>
              <a:rPr lang="it-IT" sz="2400" b="1" dirty="0" err="1"/>
              <a:t>forward</a:t>
            </a:r>
            <a:r>
              <a:rPr lang="it-IT" sz="2400" b="1" dirty="0"/>
              <a:t> capabilities of the Audit Record </a:t>
            </a:r>
            <a:r>
              <a:rPr lang="it-IT" sz="2400" b="1" dirty="0" err="1"/>
              <a:t>Forwarder</a:t>
            </a:r>
            <a:r>
              <a:rPr lang="it-IT" sz="2400" b="1" dirty="0"/>
              <a:t>? </a:t>
            </a:r>
            <a:r>
              <a:rPr lang="it-IT" sz="2400" b="1" dirty="0" err="1"/>
              <a:t>Right</a:t>
            </a:r>
            <a:r>
              <a:rPr lang="it-IT" sz="2400" b="1" dirty="0"/>
              <a:t> </a:t>
            </a:r>
            <a:r>
              <a:rPr lang="it-IT" sz="2400" b="1" dirty="0" err="1"/>
              <a:t>now</a:t>
            </a:r>
            <a:r>
              <a:rPr lang="it-IT" sz="2400" b="1" dirty="0"/>
              <a:t> </a:t>
            </a:r>
            <a:r>
              <a:rPr lang="it-IT" sz="2400" b="1" dirty="0" err="1"/>
              <a:t>we</a:t>
            </a:r>
            <a:r>
              <a:rPr lang="it-IT" sz="2400" b="1" dirty="0"/>
              <a:t> are </a:t>
            </a:r>
            <a:r>
              <a:rPr lang="it-IT" sz="2400" b="1" dirty="0" err="1"/>
              <a:t>not</a:t>
            </a:r>
            <a:r>
              <a:rPr lang="it-IT" sz="2400" b="1" dirty="0"/>
              <a:t> profiling </a:t>
            </a:r>
            <a:r>
              <a:rPr lang="it-IT" sz="2400" b="1" dirty="0" err="1"/>
              <a:t>this</a:t>
            </a:r>
            <a:r>
              <a:rPr lang="it-IT" sz="2400" b="1" dirty="0"/>
              <a:t> </a:t>
            </a:r>
            <a:r>
              <a:rPr lang="it-IT" sz="2400" b="1" dirty="0" err="1"/>
              <a:t>subscribe</a:t>
            </a:r>
            <a:r>
              <a:rPr lang="it-IT" sz="2400" b="1" dirty="0"/>
              <a:t> </a:t>
            </a:r>
            <a:r>
              <a:rPr lang="it-IT" sz="2400" b="1" dirty="0" err="1"/>
              <a:t>transaction</a:t>
            </a:r>
            <a:r>
              <a:rPr lang="it-IT" sz="2400" b="1" dirty="0"/>
              <a:t>. </a:t>
            </a:r>
          </a:p>
          <a:p>
            <a:pPr marL="0" indent="0">
              <a:buNone/>
            </a:pPr>
            <a:r>
              <a:rPr lang="it-IT" b="1" dirty="0"/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E988AA-94FB-4067-BE23-B0E7F12958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92194"/>
            <a:ext cx="805060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4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kumimoji="0" lang="it-IT" altLang="it-IT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 </a:t>
            </a:r>
            <a:r>
              <a:rPr kumimoji="0" lang="it-IT" altLang="it-IT" sz="4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</a:t>
            </a:r>
            <a:r>
              <a:rPr kumimoji="0" lang="it-IT" altLang="it-IT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4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want</a:t>
            </a:r>
            <a:r>
              <a:rPr kumimoji="0" lang="it-IT" altLang="it-IT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4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comment</a:t>
            </a:r>
            <a:r>
              <a:rPr kumimoji="0" lang="it-IT" altLang="it-IT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for?</a:t>
            </a:r>
          </a:p>
        </p:txBody>
      </p:sp>
      <p:pic>
        <p:nvPicPr>
          <p:cNvPr id="5" name="Picture 4" descr="ihe-logo.png">
            <a:extLst>
              <a:ext uri="{FF2B5EF4-FFF2-40B4-BE49-F238E27FC236}">
                <a16:creationId xmlns:a16="http://schemas.microsoft.com/office/drawing/2014/main" id="{E5E2BED2-92B9-405D-B070-8CB99E9F6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545" y="164632"/>
            <a:ext cx="2079309" cy="56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1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Add RESTful ATNA (Query and Feed)</vt:lpstr>
      <vt:lpstr>What is the supplement about?</vt:lpstr>
      <vt:lpstr>What standards does it use?</vt:lpstr>
      <vt:lpstr>Which actors and transactions does it create?</vt:lpstr>
      <vt:lpstr>What do we want comment for?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ATNA Feed</dc:title>
  <dc:creator>Gregorio Canal</dc:creator>
  <cp:lastModifiedBy>Gregorio Canal</cp:lastModifiedBy>
  <cp:revision>25</cp:revision>
  <dcterms:created xsi:type="dcterms:W3CDTF">2019-04-02T12:59:57Z</dcterms:created>
  <dcterms:modified xsi:type="dcterms:W3CDTF">2019-05-03T14:17:27Z</dcterms:modified>
</cp:coreProperties>
</file>