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0"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3" name="Google Shape;10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14a590b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514a590b3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2" name="Google Shape;112;g514a590b3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4a590b3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514a590b37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1" name="Google Shape;121;g514a590b37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14a590b3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514a590b37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0" name="Google Shape;130;g514a590b37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4a590b3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514a590b37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9" name="Google Shape;139;g514a590b37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9" name="Google Shape;19;p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5" name="Google Shape;75;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1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1" name="Google Shape;81;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1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85" name="Shape 85"/>
        <p:cNvGrpSpPr/>
        <p:nvPr/>
      </p:nvGrpSpPr>
      <p:grpSpPr>
        <a:xfrm>
          <a:off x="0" y="0"/>
          <a:ext cx="0" cy="0"/>
          <a:chOff x="0" y="0"/>
          <a:chExt cx="0" cy="0"/>
        </a:xfrm>
      </p:grpSpPr>
      <p:pic>
        <p:nvPicPr>
          <p:cNvPr descr="Background_Duo_266.jpg" id="86" name="Google Shape;86;p13"/>
          <p:cNvPicPr preferRelativeResize="0"/>
          <p:nvPr/>
        </p:nvPicPr>
        <p:blipFill rotWithShape="1">
          <a:blip r:embed="rId2">
            <a:alphaModFix amt="60000"/>
          </a:blip>
          <a:srcRect b="0" l="0" r="0" t="0"/>
          <a:stretch/>
        </p:blipFill>
        <p:spPr>
          <a:xfrm>
            <a:off x="0" y="0"/>
            <a:ext cx="9144000" cy="5143500"/>
          </a:xfrm>
          <a:prstGeom prst="rect">
            <a:avLst/>
          </a:prstGeom>
          <a:noFill/>
          <a:ln>
            <a:noFill/>
          </a:ln>
        </p:spPr>
      </p:pic>
      <p:sp>
        <p:nvSpPr>
          <p:cNvPr id="87" name="Google Shape;87;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8" name="Google Shape;88;p1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4" name="Google Shape;24;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 name="Google Shape;30;p4"/>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1" name="Google Shape;31;p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6" name="Google Shape;36;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3" name="Google Shape;43;p6"/>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2" name="Google Shape;52;p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1" name="Google Shape;61;p9"/>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8" name="Google Shape;68;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0" name="Google Shape;70;p1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Background_Duo_266.jpg" id="10" name="Google Shape;10;p1"/>
          <p:cNvPicPr preferRelativeResize="0"/>
          <p:nvPr/>
        </p:nvPicPr>
        <p:blipFill rotWithShape="1">
          <a:blip r:embed="rId1">
            <a:alphaModFix amt="60000"/>
          </a:blip>
          <a:srcRect b="0" l="0" r="0" t="0"/>
          <a:stretch/>
        </p:blipFill>
        <p:spPr>
          <a:xfrm>
            <a:off x="0" y="0"/>
            <a:ext cx="9144000" cy="5143500"/>
          </a:xfrm>
          <a:prstGeom prst="rect">
            <a:avLst/>
          </a:prstGeom>
          <a:noFill/>
          <a:ln>
            <a:noFill/>
          </a:ln>
        </p:spPr>
      </p:pic>
      <p:sp>
        <p:nvSpPr>
          <p:cNvPr id="11" name="Google Shape;11;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 name="Google Shape;12;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descr="Background_Duo_266.jpg" id="95" name="Google Shape;95;p14"/>
          <p:cNvPicPr preferRelativeResize="0"/>
          <p:nvPr/>
        </p:nvPicPr>
        <p:blipFill rotWithShape="1">
          <a:blip r:embed="rId3">
            <a:alphaModFix amt="60000"/>
          </a:blip>
          <a:srcRect b="0" l="0" r="0" t="0"/>
          <a:stretch/>
        </p:blipFill>
        <p:spPr>
          <a:xfrm>
            <a:off x="0" y="0"/>
            <a:ext cx="9144000" cy="5143500"/>
          </a:xfrm>
          <a:prstGeom prst="rect">
            <a:avLst/>
          </a:prstGeom>
          <a:noFill/>
          <a:ln>
            <a:noFill/>
          </a:ln>
        </p:spPr>
      </p:pic>
      <p:pic>
        <p:nvPicPr>
          <p:cNvPr id="96" name="Google Shape;96;p14"/>
          <p:cNvPicPr preferRelativeResize="0"/>
          <p:nvPr/>
        </p:nvPicPr>
        <p:blipFill rotWithShape="1">
          <a:blip r:embed="rId4">
            <a:alphaModFix/>
          </a:blip>
          <a:srcRect b="12495" l="0" r="0" t="12502"/>
          <a:stretch/>
        </p:blipFill>
        <p:spPr>
          <a:xfrm>
            <a:off x="0" y="1090"/>
            <a:ext cx="9144000" cy="5143500"/>
          </a:xfrm>
          <a:prstGeom prst="rect">
            <a:avLst/>
          </a:prstGeom>
          <a:noFill/>
          <a:ln>
            <a:noFill/>
          </a:ln>
        </p:spPr>
      </p:pic>
      <p:sp>
        <p:nvSpPr>
          <p:cNvPr id="97" name="Google Shape;97;p14"/>
          <p:cNvSpPr txBox="1"/>
          <p:nvPr>
            <p:ph type="ctrTitle"/>
          </p:nvPr>
        </p:nvSpPr>
        <p:spPr>
          <a:xfrm>
            <a:off x="685800" y="2566811"/>
            <a:ext cx="7772400" cy="1102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400">
                <a:solidFill>
                  <a:srgbClr val="5A4099"/>
                </a:solidFill>
                <a:latin typeface="Arial"/>
                <a:ea typeface="Arial"/>
                <a:cs typeface="Arial"/>
                <a:sym typeface="Arial"/>
              </a:rPr>
              <a:t>Patient Resource Identity Management </a:t>
            </a:r>
            <a:endParaRPr sz="3400">
              <a:solidFill>
                <a:srgbClr val="5A4099"/>
              </a:solidFill>
              <a:latin typeface="Arial"/>
              <a:ea typeface="Arial"/>
              <a:cs typeface="Arial"/>
              <a:sym typeface="Arial"/>
            </a:endParaRPr>
          </a:p>
          <a:p>
            <a:pPr indent="0" lvl="0" marL="0" marR="0" rtl="0" algn="ctr">
              <a:spcBef>
                <a:spcPts val="0"/>
              </a:spcBef>
              <a:spcAft>
                <a:spcPts val="0"/>
              </a:spcAft>
              <a:buClr>
                <a:schemeClr val="dk1"/>
              </a:buClr>
              <a:buSzPts val="1100"/>
              <a:buFont typeface="Arial"/>
              <a:buNone/>
            </a:pPr>
            <a:r>
              <a:rPr lang="en-US">
                <a:solidFill>
                  <a:srgbClr val="5A4099"/>
                </a:solidFill>
                <a:latin typeface="Arial"/>
                <a:ea typeface="Arial"/>
                <a:cs typeface="Arial"/>
                <a:sym typeface="Arial"/>
              </a:rPr>
              <a:t>(PRIM)</a:t>
            </a:r>
            <a:endParaRPr>
              <a:solidFill>
                <a:srgbClr val="5A4099"/>
              </a:solidFill>
              <a:latin typeface="Arial"/>
              <a:ea typeface="Arial"/>
              <a:cs typeface="Arial"/>
              <a:sym typeface="Arial"/>
            </a:endParaRPr>
          </a:p>
        </p:txBody>
      </p:sp>
      <p:sp>
        <p:nvSpPr>
          <p:cNvPr id="98" name="Google Shape;98;p14"/>
          <p:cNvSpPr txBox="1"/>
          <p:nvPr>
            <p:ph idx="1" type="subTitle"/>
          </p:nvPr>
        </p:nvSpPr>
        <p:spPr>
          <a:xfrm>
            <a:off x="1371600" y="4277771"/>
            <a:ext cx="6400800" cy="78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595959"/>
              </a:buClr>
              <a:buFont typeface="Arial"/>
              <a:buNone/>
            </a:pPr>
            <a:r>
              <a:rPr lang="en-US" sz="2600">
                <a:solidFill>
                  <a:srgbClr val="595959"/>
                </a:solidFill>
                <a:latin typeface="Arial"/>
                <a:ea typeface="Arial"/>
                <a:cs typeface="Arial"/>
                <a:sym typeface="Arial"/>
              </a:rPr>
              <a:t>Presented by Luke Duncan</a:t>
            </a:r>
            <a:endParaRPr b="0" i="0" sz="2600" u="none" cap="none" strike="noStrike">
              <a:solidFill>
                <a:srgbClr val="595959"/>
              </a:solidFill>
              <a:latin typeface="Arial"/>
              <a:ea typeface="Arial"/>
              <a:cs typeface="Arial"/>
              <a:sym typeface="Arial"/>
            </a:endParaRPr>
          </a:p>
        </p:txBody>
      </p:sp>
      <p:pic>
        <p:nvPicPr>
          <p:cNvPr descr="ihe-logo.png" id="99" name="Google Shape;99;p14"/>
          <p:cNvPicPr preferRelativeResize="0"/>
          <p:nvPr/>
        </p:nvPicPr>
        <p:blipFill rotWithShape="1">
          <a:blip r:embed="rId5">
            <a:alphaModFix/>
          </a:blip>
          <a:srcRect b="0" l="0" r="0" t="0"/>
          <a:stretch/>
        </p:blipFill>
        <p:spPr>
          <a:xfrm>
            <a:off x="2357260" y="1294758"/>
            <a:ext cx="4429500" cy="120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15"/>
          <p:cNvPicPr preferRelativeResize="0"/>
          <p:nvPr/>
        </p:nvPicPr>
        <p:blipFill rotWithShape="1">
          <a:blip r:embed="rId3">
            <a:alphaModFix/>
          </a:blip>
          <a:srcRect b="12495" l="0" r="0" t="12502"/>
          <a:stretch/>
        </p:blipFill>
        <p:spPr>
          <a:xfrm>
            <a:off x="-37050" y="0"/>
            <a:ext cx="9180900" cy="5143500"/>
          </a:xfrm>
          <a:prstGeom prst="rect">
            <a:avLst/>
          </a:prstGeom>
          <a:noFill/>
          <a:ln>
            <a:noFill/>
          </a:ln>
        </p:spPr>
      </p:pic>
      <p:sp>
        <p:nvSpPr>
          <p:cNvPr id="106" name="Google Shape;106;p15"/>
          <p:cNvSpPr txBox="1"/>
          <p:nvPr>
            <p:ph type="ctrTitle"/>
          </p:nvPr>
        </p:nvSpPr>
        <p:spPr>
          <a:xfrm>
            <a:off x="685800" y="673345"/>
            <a:ext cx="7772400" cy="56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A4099"/>
              </a:buClr>
              <a:buFont typeface="Arial"/>
              <a:buNone/>
            </a:pPr>
            <a:r>
              <a:rPr b="1" lang="en-US" sz="3000">
                <a:solidFill>
                  <a:srgbClr val="5A4099"/>
                </a:solidFill>
                <a:latin typeface="Arial"/>
                <a:ea typeface="Arial"/>
                <a:cs typeface="Arial"/>
                <a:sym typeface="Arial"/>
              </a:rPr>
              <a:t>What is the Supplement About?</a:t>
            </a:r>
            <a:endParaRPr b="1" i="0" sz="3000" u="none" cap="none" strike="noStrike">
              <a:solidFill>
                <a:srgbClr val="5A4099"/>
              </a:solidFill>
              <a:latin typeface="Arial"/>
              <a:ea typeface="Arial"/>
              <a:cs typeface="Arial"/>
              <a:sym typeface="Arial"/>
            </a:endParaRPr>
          </a:p>
        </p:txBody>
      </p:sp>
      <p:sp>
        <p:nvSpPr>
          <p:cNvPr id="107" name="Google Shape;107;p15"/>
          <p:cNvSpPr txBox="1"/>
          <p:nvPr>
            <p:ph idx="1" type="subTitle"/>
          </p:nvPr>
        </p:nvSpPr>
        <p:spPr>
          <a:xfrm>
            <a:off x="509260" y="1383652"/>
            <a:ext cx="8125500" cy="364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1800">
                <a:solidFill>
                  <a:srgbClr val="595959"/>
                </a:solidFill>
                <a:latin typeface="Arial"/>
                <a:ea typeface="Arial"/>
                <a:cs typeface="Arial"/>
                <a:sym typeface="Arial"/>
              </a:rPr>
              <a:t>The Patient Resource Identity Management (PRIM) Profile supports the creating, updating and deprecating of identity information about a subject of care using the HL7 FHIR standard. Where “identity” information including all information found in the FHIR Patient resource such as identifier, name, phone, gender, birth date, address, marital status, photo, others to contact, preference for language, general practitioner, and links to other instances of identities.</a:t>
            </a:r>
            <a:endParaRPr sz="1800">
              <a:solidFill>
                <a:srgbClr val="595959"/>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US" sz="1800">
                <a:solidFill>
                  <a:srgbClr val="595959"/>
                </a:solidFill>
                <a:latin typeface="Arial"/>
                <a:ea typeface="Arial"/>
                <a:cs typeface="Arial"/>
                <a:sym typeface="Arial"/>
              </a:rPr>
              <a:t> </a:t>
            </a:r>
            <a:endParaRPr sz="1800">
              <a:solidFill>
                <a:srgbClr val="595959"/>
              </a:solidFill>
              <a:latin typeface="Arial"/>
              <a:ea typeface="Arial"/>
              <a:cs typeface="Arial"/>
              <a:sym typeface="Arial"/>
            </a:endParaRPr>
          </a:p>
          <a:p>
            <a:pPr indent="0" lvl="1" marL="0" marR="0" rtl="0" algn="l">
              <a:spcBef>
                <a:spcPts val="0"/>
              </a:spcBef>
              <a:spcAft>
                <a:spcPts val="0"/>
              </a:spcAft>
              <a:buClr>
                <a:srgbClr val="888888"/>
              </a:buClr>
              <a:buFont typeface="Arial"/>
              <a:buNone/>
            </a:pPr>
            <a:r>
              <a:rPr lang="en-US" sz="1800">
                <a:solidFill>
                  <a:srgbClr val="595959"/>
                </a:solidFill>
                <a:latin typeface="Arial"/>
                <a:ea typeface="Arial"/>
                <a:cs typeface="Arial"/>
                <a:sym typeface="Arial"/>
              </a:rPr>
              <a:t>Beyond the basic create, retrieve, update, and delete (CRUD) transaction set, this profile addresses important patient safety issues related to the merging of two patient demographic records that have, in error, been established for the same person.</a:t>
            </a:r>
            <a:endParaRPr sz="1800">
              <a:solidFill>
                <a:srgbClr val="595959"/>
              </a:solidFill>
              <a:latin typeface="Arial"/>
              <a:ea typeface="Arial"/>
              <a:cs typeface="Arial"/>
              <a:sym typeface="Arial"/>
            </a:endParaRPr>
          </a:p>
        </p:txBody>
      </p:sp>
      <p:pic>
        <p:nvPicPr>
          <p:cNvPr descr="ihe-logo.png" id="108" name="Google Shape;108;p15"/>
          <p:cNvPicPr preferRelativeResize="0"/>
          <p:nvPr/>
        </p:nvPicPr>
        <p:blipFill rotWithShape="1">
          <a:blip r:embed="rId4">
            <a:alphaModFix/>
          </a:blip>
          <a:srcRect b="0" l="0" r="0" t="0"/>
          <a:stretch/>
        </p:blipFill>
        <p:spPr>
          <a:xfrm>
            <a:off x="617976" y="159801"/>
            <a:ext cx="1724400" cy="47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16"/>
          <p:cNvPicPr preferRelativeResize="0"/>
          <p:nvPr/>
        </p:nvPicPr>
        <p:blipFill rotWithShape="1">
          <a:blip r:embed="rId3">
            <a:alphaModFix/>
          </a:blip>
          <a:srcRect b="12495" l="0" r="0" t="12502"/>
          <a:stretch/>
        </p:blipFill>
        <p:spPr>
          <a:xfrm>
            <a:off x="-37050" y="0"/>
            <a:ext cx="9180900" cy="5143500"/>
          </a:xfrm>
          <a:prstGeom prst="rect">
            <a:avLst/>
          </a:prstGeom>
          <a:noFill/>
          <a:ln>
            <a:noFill/>
          </a:ln>
        </p:spPr>
      </p:pic>
      <p:sp>
        <p:nvSpPr>
          <p:cNvPr id="115" name="Google Shape;115;p16"/>
          <p:cNvSpPr txBox="1"/>
          <p:nvPr>
            <p:ph type="ctrTitle"/>
          </p:nvPr>
        </p:nvSpPr>
        <p:spPr>
          <a:xfrm>
            <a:off x="685800" y="673345"/>
            <a:ext cx="7772400" cy="56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A4099"/>
              </a:buClr>
              <a:buFont typeface="Arial"/>
              <a:buNone/>
            </a:pPr>
            <a:r>
              <a:rPr b="1" lang="en-US" sz="3000">
                <a:solidFill>
                  <a:srgbClr val="5A4099"/>
                </a:solidFill>
                <a:latin typeface="Arial"/>
                <a:ea typeface="Arial"/>
                <a:cs typeface="Arial"/>
                <a:sym typeface="Arial"/>
              </a:rPr>
              <a:t>Which actors does it use?</a:t>
            </a:r>
            <a:endParaRPr b="1" i="0" sz="3000" u="none" cap="none" strike="noStrike">
              <a:solidFill>
                <a:srgbClr val="5A4099"/>
              </a:solidFill>
              <a:latin typeface="Arial"/>
              <a:ea typeface="Arial"/>
              <a:cs typeface="Arial"/>
              <a:sym typeface="Arial"/>
            </a:endParaRPr>
          </a:p>
        </p:txBody>
      </p:sp>
      <p:sp>
        <p:nvSpPr>
          <p:cNvPr id="116" name="Google Shape;116;p16"/>
          <p:cNvSpPr txBox="1"/>
          <p:nvPr>
            <p:ph idx="1" type="subTitle"/>
          </p:nvPr>
        </p:nvSpPr>
        <p:spPr>
          <a:xfrm>
            <a:off x="509260" y="1383652"/>
            <a:ext cx="8125500" cy="36444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Clr>
                <a:srgbClr val="888888"/>
              </a:buClr>
              <a:buFont typeface="Arial"/>
              <a:buNone/>
            </a:pPr>
            <a:r>
              <a:rPr lang="en-US" sz="2000">
                <a:solidFill>
                  <a:srgbClr val="595959"/>
                </a:solidFill>
                <a:latin typeface="Arial"/>
                <a:ea typeface="Arial"/>
                <a:cs typeface="Arial"/>
                <a:sym typeface="Arial"/>
              </a:rPr>
              <a:t>This supplement defines:</a:t>
            </a:r>
            <a:endParaRPr sz="2000">
              <a:solidFill>
                <a:srgbClr val="595959"/>
              </a:solidFill>
              <a:latin typeface="Arial"/>
              <a:ea typeface="Arial"/>
              <a:cs typeface="Arial"/>
              <a:sym typeface="Arial"/>
            </a:endParaRPr>
          </a:p>
          <a:p>
            <a:pPr indent="-355600" lvl="0" marL="4572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3 new actors</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Identity Consumer</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Identity Subscriber</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Identity Manager</a:t>
            </a:r>
            <a:endParaRPr sz="2000">
              <a:solidFill>
                <a:srgbClr val="595959"/>
              </a:solidFill>
              <a:latin typeface="Arial"/>
              <a:ea typeface="Arial"/>
              <a:cs typeface="Arial"/>
              <a:sym typeface="Arial"/>
            </a:endParaRPr>
          </a:p>
          <a:p>
            <a:pPr indent="-355600" lvl="0" marL="4572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3 reused actors</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Identity Source</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Demographics Consumer</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Identifier Cross-reference Consumer</a:t>
            </a:r>
            <a:endParaRPr sz="2000">
              <a:solidFill>
                <a:srgbClr val="595959"/>
              </a:solidFill>
              <a:latin typeface="Arial"/>
              <a:ea typeface="Arial"/>
              <a:cs typeface="Arial"/>
              <a:sym typeface="Arial"/>
            </a:endParaRPr>
          </a:p>
          <a:p>
            <a:pPr indent="0" lvl="1" marL="0" marR="0" rtl="0" algn="l">
              <a:spcBef>
                <a:spcPts val="0"/>
              </a:spcBef>
              <a:spcAft>
                <a:spcPts val="0"/>
              </a:spcAft>
              <a:buClr>
                <a:srgbClr val="888888"/>
              </a:buClr>
              <a:buFont typeface="Arial"/>
              <a:buNone/>
            </a:pPr>
            <a:r>
              <a:t/>
            </a:r>
            <a:endParaRPr sz="2000">
              <a:solidFill>
                <a:srgbClr val="595959"/>
              </a:solidFill>
              <a:latin typeface="Arial"/>
              <a:ea typeface="Arial"/>
              <a:cs typeface="Arial"/>
              <a:sym typeface="Arial"/>
            </a:endParaRPr>
          </a:p>
        </p:txBody>
      </p:sp>
      <p:pic>
        <p:nvPicPr>
          <p:cNvPr descr="ihe-logo.png" id="117" name="Google Shape;117;p16"/>
          <p:cNvPicPr preferRelativeResize="0"/>
          <p:nvPr/>
        </p:nvPicPr>
        <p:blipFill rotWithShape="1">
          <a:blip r:embed="rId4">
            <a:alphaModFix/>
          </a:blip>
          <a:srcRect b="0" l="0" r="0" t="0"/>
          <a:stretch/>
        </p:blipFill>
        <p:spPr>
          <a:xfrm>
            <a:off x="617976" y="159801"/>
            <a:ext cx="1724400" cy="47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7"/>
          <p:cNvPicPr preferRelativeResize="0"/>
          <p:nvPr/>
        </p:nvPicPr>
        <p:blipFill rotWithShape="1">
          <a:blip r:embed="rId3">
            <a:alphaModFix/>
          </a:blip>
          <a:srcRect b="12495" l="0" r="0" t="12502"/>
          <a:stretch/>
        </p:blipFill>
        <p:spPr>
          <a:xfrm>
            <a:off x="-37050" y="0"/>
            <a:ext cx="9180900" cy="5143500"/>
          </a:xfrm>
          <a:prstGeom prst="rect">
            <a:avLst/>
          </a:prstGeom>
          <a:noFill/>
          <a:ln>
            <a:noFill/>
          </a:ln>
        </p:spPr>
      </p:pic>
      <p:sp>
        <p:nvSpPr>
          <p:cNvPr id="124" name="Google Shape;124;p17"/>
          <p:cNvSpPr txBox="1"/>
          <p:nvPr>
            <p:ph type="ctrTitle"/>
          </p:nvPr>
        </p:nvSpPr>
        <p:spPr>
          <a:xfrm>
            <a:off x="685800" y="673345"/>
            <a:ext cx="7772400" cy="56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A4099"/>
              </a:buClr>
              <a:buFont typeface="Arial"/>
              <a:buNone/>
            </a:pPr>
            <a:r>
              <a:rPr b="1" lang="en-US" sz="3000">
                <a:solidFill>
                  <a:srgbClr val="5A4099"/>
                </a:solidFill>
                <a:latin typeface="Arial"/>
                <a:ea typeface="Arial"/>
                <a:cs typeface="Arial"/>
                <a:sym typeface="Arial"/>
              </a:rPr>
              <a:t>Which transactions does it use?</a:t>
            </a:r>
            <a:endParaRPr b="1" i="0" sz="3000" u="none" cap="none" strike="noStrike">
              <a:solidFill>
                <a:srgbClr val="5A4099"/>
              </a:solidFill>
              <a:latin typeface="Arial"/>
              <a:ea typeface="Arial"/>
              <a:cs typeface="Arial"/>
              <a:sym typeface="Arial"/>
            </a:endParaRPr>
          </a:p>
        </p:txBody>
      </p:sp>
      <p:sp>
        <p:nvSpPr>
          <p:cNvPr id="125" name="Google Shape;125;p17"/>
          <p:cNvSpPr txBox="1"/>
          <p:nvPr>
            <p:ph idx="1" type="subTitle"/>
          </p:nvPr>
        </p:nvSpPr>
        <p:spPr>
          <a:xfrm>
            <a:off x="509260" y="1383652"/>
            <a:ext cx="8125500" cy="36444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Clr>
                <a:srgbClr val="888888"/>
              </a:buClr>
              <a:buFont typeface="Arial"/>
              <a:buNone/>
            </a:pPr>
            <a:r>
              <a:rPr lang="en-US" sz="2000">
                <a:solidFill>
                  <a:srgbClr val="595959"/>
                </a:solidFill>
                <a:latin typeface="Arial"/>
                <a:ea typeface="Arial"/>
                <a:cs typeface="Arial"/>
                <a:sym typeface="Arial"/>
              </a:rPr>
              <a:t>This supplement defines:</a:t>
            </a:r>
            <a:endParaRPr sz="2000">
              <a:solidFill>
                <a:srgbClr val="595959"/>
              </a:solidFill>
              <a:latin typeface="Arial"/>
              <a:ea typeface="Arial"/>
              <a:cs typeface="Arial"/>
              <a:sym typeface="Arial"/>
            </a:endParaRPr>
          </a:p>
          <a:p>
            <a:pPr indent="-355600" lvl="0" marL="4572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2 new transactions</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Mobile Patient Identity Feed</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Subscribe to Patient Updates (4 interactions)</a:t>
            </a:r>
            <a:endParaRPr sz="2000">
              <a:solidFill>
                <a:srgbClr val="595959"/>
              </a:solidFill>
              <a:latin typeface="Arial"/>
              <a:ea typeface="Arial"/>
              <a:cs typeface="Arial"/>
              <a:sym typeface="Arial"/>
            </a:endParaRPr>
          </a:p>
          <a:p>
            <a:pPr indent="-355600" lvl="2" marL="13716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Subscribe to Patient Updates</a:t>
            </a:r>
            <a:endParaRPr sz="2000">
              <a:solidFill>
                <a:srgbClr val="595959"/>
              </a:solidFill>
              <a:latin typeface="Arial"/>
              <a:ea typeface="Arial"/>
              <a:cs typeface="Arial"/>
              <a:sym typeface="Arial"/>
            </a:endParaRPr>
          </a:p>
          <a:p>
            <a:pPr indent="-355600" lvl="2" marL="13716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Get Patient Subscription</a:t>
            </a:r>
            <a:endParaRPr sz="2000">
              <a:solidFill>
                <a:srgbClr val="595959"/>
              </a:solidFill>
              <a:latin typeface="Arial"/>
              <a:ea typeface="Arial"/>
              <a:cs typeface="Arial"/>
              <a:sym typeface="Arial"/>
            </a:endParaRPr>
          </a:p>
          <a:p>
            <a:pPr indent="-355600" lvl="2" marL="13716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Enable/Disable Patient Subscription</a:t>
            </a:r>
            <a:endParaRPr sz="2000">
              <a:solidFill>
                <a:srgbClr val="595959"/>
              </a:solidFill>
              <a:latin typeface="Arial"/>
              <a:ea typeface="Arial"/>
              <a:cs typeface="Arial"/>
              <a:sym typeface="Arial"/>
            </a:endParaRPr>
          </a:p>
          <a:p>
            <a:pPr indent="-355600" lvl="2" marL="13716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Delete Patient Subscription</a:t>
            </a:r>
            <a:endParaRPr sz="2000">
              <a:solidFill>
                <a:srgbClr val="595959"/>
              </a:solidFill>
              <a:latin typeface="Arial"/>
              <a:ea typeface="Arial"/>
              <a:cs typeface="Arial"/>
              <a:sym typeface="Arial"/>
            </a:endParaRPr>
          </a:p>
          <a:p>
            <a:pPr indent="-355600" lvl="0" marL="4572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2 updated transactions</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Mobile Patient Demographics Query [ITI-78]</a:t>
            </a:r>
            <a:endParaRPr sz="2000">
              <a:solidFill>
                <a:srgbClr val="595959"/>
              </a:solidFill>
              <a:latin typeface="Arial"/>
              <a:ea typeface="Arial"/>
              <a:cs typeface="Arial"/>
              <a:sym typeface="Arial"/>
            </a:endParaRPr>
          </a:p>
          <a:p>
            <a:pPr indent="-355600" lvl="1" marL="9144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Mobile Patient Identifier Cross-reference Query [ITI-83]</a:t>
            </a:r>
            <a:endParaRPr sz="2000">
              <a:solidFill>
                <a:srgbClr val="595959"/>
              </a:solidFill>
              <a:latin typeface="Arial"/>
              <a:ea typeface="Arial"/>
              <a:cs typeface="Arial"/>
              <a:sym typeface="Arial"/>
            </a:endParaRPr>
          </a:p>
          <a:p>
            <a:pPr indent="0" lvl="1" marL="0" marR="0" rtl="0" algn="l">
              <a:spcBef>
                <a:spcPts val="0"/>
              </a:spcBef>
              <a:spcAft>
                <a:spcPts val="0"/>
              </a:spcAft>
              <a:buClr>
                <a:srgbClr val="888888"/>
              </a:buClr>
              <a:buFont typeface="Arial"/>
              <a:buNone/>
            </a:pPr>
            <a:r>
              <a:t/>
            </a:r>
            <a:endParaRPr sz="2000">
              <a:solidFill>
                <a:srgbClr val="595959"/>
              </a:solidFill>
              <a:latin typeface="Arial"/>
              <a:ea typeface="Arial"/>
              <a:cs typeface="Arial"/>
              <a:sym typeface="Arial"/>
            </a:endParaRPr>
          </a:p>
        </p:txBody>
      </p:sp>
      <p:pic>
        <p:nvPicPr>
          <p:cNvPr descr="ihe-logo.png" id="126" name="Google Shape;126;p17"/>
          <p:cNvPicPr preferRelativeResize="0"/>
          <p:nvPr/>
        </p:nvPicPr>
        <p:blipFill rotWithShape="1">
          <a:blip r:embed="rId4">
            <a:alphaModFix/>
          </a:blip>
          <a:srcRect b="0" l="0" r="0" t="0"/>
          <a:stretch/>
        </p:blipFill>
        <p:spPr>
          <a:xfrm>
            <a:off x="617976" y="159801"/>
            <a:ext cx="1724400" cy="47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18"/>
          <p:cNvPicPr preferRelativeResize="0"/>
          <p:nvPr/>
        </p:nvPicPr>
        <p:blipFill rotWithShape="1">
          <a:blip r:embed="rId3">
            <a:alphaModFix/>
          </a:blip>
          <a:srcRect b="12495" l="0" r="0" t="12502"/>
          <a:stretch/>
        </p:blipFill>
        <p:spPr>
          <a:xfrm>
            <a:off x="-37050" y="0"/>
            <a:ext cx="9180900" cy="5143500"/>
          </a:xfrm>
          <a:prstGeom prst="rect">
            <a:avLst/>
          </a:prstGeom>
          <a:noFill/>
          <a:ln>
            <a:noFill/>
          </a:ln>
        </p:spPr>
      </p:pic>
      <p:sp>
        <p:nvSpPr>
          <p:cNvPr id="133" name="Google Shape;133;p18"/>
          <p:cNvSpPr txBox="1"/>
          <p:nvPr>
            <p:ph type="ctrTitle"/>
          </p:nvPr>
        </p:nvSpPr>
        <p:spPr>
          <a:xfrm>
            <a:off x="685800" y="673345"/>
            <a:ext cx="7772400" cy="56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A4099"/>
              </a:buClr>
              <a:buFont typeface="Arial"/>
              <a:buNone/>
            </a:pPr>
            <a:r>
              <a:rPr b="1" lang="en-US" sz="3000">
                <a:solidFill>
                  <a:srgbClr val="5A4099"/>
                </a:solidFill>
                <a:latin typeface="Arial"/>
                <a:ea typeface="Arial"/>
                <a:cs typeface="Arial"/>
                <a:sym typeface="Arial"/>
              </a:rPr>
              <a:t>Which standards does it use?</a:t>
            </a:r>
            <a:endParaRPr b="1" i="0" sz="3000" u="none" cap="none" strike="noStrike">
              <a:solidFill>
                <a:srgbClr val="5A4099"/>
              </a:solidFill>
              <a:latin typeface="Arial"/>
              <a:ea typeface="Arial"/>
              <a:cs typeface="Arial"/>
              <a:sym typeface="Arial"/>
            </a:endParaRPr>
          </a:p>
        </p:txBody>
      </p:sp>
      <p:sp>
        <p:nvSpPr>
          <p:cNvPr id="134" name="Google Shape;134;p18"/>
          <p:cNvSpPr txBox="1"/>
          <p:nvPr>
            <p:ph idx="1" type="subTitle"/>
          </p:nvPr>
        </p:nvSpPr>
        <p:spPr>
          <a:xfrm>
            <a:off x="509260" y="1383652"/>
            <a:ext cx="8125500" cy="364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595959"/>
                </a:solidFill>
                <a:latin typeface="Arial"/>
                <a:ea typeface="Arial"/>
                <a:cs typeface="Arial"/>
                <a:sym typeface="Arial"/>
              </a:rPr>
              <a:t>The </a:t>
            </a:r>
            <a:r>
              <a:rPr lang="en-US" sz="2000">
                <a:solidFill>
                  <a:srgbClr val="595959"/>
                </a:solidFill>
                <a:latin typeface="Arial"/>
                <a:ea typeface="Arial"/>
                <a:cs typeface="Arial"/>
                <a:sym typeface="Arial"/>
              </a:rPr>
              <a:t>Mobile Patient Identity Feed transaction is based on </a:t>
            </a:r>
            <a:r>
              <a:rPr b="1" lang="en-US" sz="2000" u="sng">
                <a:solidFill>
                  <a:srgbClr val="595959"/>
                </a:solidFill>
                <a:latin typeface="Arial"/>
                <a:ea typeface="Arial"/>
                <a:cs typeface="Arial"/>
                <a:sym typeface="Arial"/>
              </a:rPr>
              <a:t>HL7 FHIR R4</a:t>
            </a:r>
            <a:r>
              <a:rPr lang="en-US" sz="2000">
                <a:solidFill>
                  <a:srgbClr val="595959"/>
                </a:solidFill>
                <a:latin typeface="Arial"/>
                <a:ea typeface="Arial"/>
                <a:cs typeface="Arial"/>
                <a:sym typeface="Arial"/>
              </a:rPr>
              <a:t> messaging.</a:t>
            </a:r>
            <a:endParaRPr sz="2000">
              <a:solidFill>
                <a:srgbClr val="595959"/>
              </a:solidFill>
              <a:latin typeface="Arial"/>
              <a:ea typeface="Arial"/>
              <a:cs typeface="Arial"/>
              <a:sym typeface="Arial"/>
            </a:endParaRPr>
          </a:p>
          <a:p>
            <a:pPr indent="0" lvl="0" marL="0" marR="0" rtl="0" algn="l">
              <a:spcBef>
                <a:spcPts val="0"/>
              </a:spcBef>
              <a:spcAft>
                <a:spcPts val="0"/>
              </a:spcAft>
              <a:buNone/>
            </a:pPr>
            <a:r>
              <a:t/>
            </a:r>
            <a:endParaRPr sz="2000">
              <a:solidFill>
                <a:srgbClr val="595959"/>
              </a:solidFill>
              <a:latin typeface="Arial"/>
              <a:ea typeface="Arial"/>
              <a:cs typeface="Arial"/>
              <a:sym typeface="Arial"/>
            </a:endParaRPr>
          </a:p>
          <a:p>
            <a:pPr indent="0" lvl="0" marL="0" marR="0" rtl="0" algn="l">
              <a:spcBef>
                <a:spcPts val="0"/>
              </a:spcBef>
              <a:spcAft>
                <a:spcPts val="0"/>
              </a:spcAft>
              <a:buNone/>
            </a:pPr>
            <a:r>
              <a:rPr lang="en-US" sz="2000">
                <a:solidFill>
                  <a:srgbClr val="595959"/>
                </a:solidFill>
                <a:latin typeface="Arial"/>
                <a:ea typeface="Arial"/>
                <a:cs typeface="Arial"/>
                <a:sym typeface="Arial"/>
              </a:rPr>
              <a:t>The Subscribe to Patient Updates transaction is based on </a:t>
            </a:r>
            <a:r>
              <a:rPr b="1" lang="en-US" sz="2000" u="sng">
                <a:solidFill>
                  <a:srgbClr val="595959"/>
                </a:solidFill>
                <a:latin typeface="Arial"/>
                <a:ea typeface="Arial"/>
                <a:cs typeface="Arial"/>
                <a:sym typeface="Arial"/>
              </a:rPr>
              <a:t>HL7 FHIR R4</a:t>
            </a:r>
            <a:r>
              <a:rPr lang="en-US" sz="2000">
                <a:solidFill>
                  <a:srgbClr val="595959"/>
                </a:solidFill>
                <a:latin typeface="Arial"/>
                <a:ea typeface="Arial"/>
                <a:cs typeface="Arial"/>
                <a:sym typeface="Arial"/>
              </a:rPr>
              <a:t> RESTful interactions on Subscription.</a:t>
            </a:r>
            <a:endParaRPr sz="2000">
              <a:solidFill>
                <a:srgbClr val="595959"/>
              </a:solidFill>
              <a:latin typeface="Arial"/>
              <a:ea typeface="Arial"/>
              <a:cs typeface="Arial"/>
              <a:sym typeface="Arial"/>
            </a:endParaRPr>
          </a:p>
          <a:p>
            <a:pPr indent="0" lvl="0" marL="0" marR="0" rtl="0" algn="l">
              <a:spcBef>
                <a:spcPts val="0"/>
              </a:spcBef>
              <a:spcAft>
                <a:spcPts val="0"/>
              </a:spcAft>
              <a:buNone/>
            </a:pPr>
            <a:r>
              <a:t/>
            </a:r>
            <a:endParaRPr sz="2000">
              <a:solidFill>
                <a:srgbClr val="595959"/>
              </a:solidFill>
              <a:latin typeface="Arial"/>
              <a:ea typeface="Arial"/>
              <a:cs typeface="Arial"/>
              <a:sym typeface="Arial"/>
            </a:endParaRPr>
          </a:p>
          <a:p>
            <a:pPr indent="0" lvl="1" marL="0" marR="0" rtl="0" algn="l">
              <a:spcBef>
                <a:spcPts val="0"/>
              </a:spcBef>
              <a:spcAft>
                <a:spcPts val="0"/>
              </a:spcAft>
              <a:buClr>
                <a:srgbClr val="888888"/>
              </a:buClr>
              <a:buFont typeface="Arial"/>
              <a:buNone/>
            </a:pPr>
            <a:r>
              <a:rPr lang="en-US" sz="2000">
                <a:solidFill>
                  <a:srgbClr val="595959"/>
                </a:solidFill>
                <a:latin typeface="Arial"/>
                <a:ea typeface="Arial"/>
                <a:cs typeface="Arial"/>
                <a:sym typeface="Arial"/>
              </a:rPr>
              <a:t>Mobile Patient Demographics Query [ITI-78] is based on </a:t>
            </a:r>
            <a:r>
              <a:rPr b="1" lang="en-US" sz="2000" u="sng">
                <a:solidFill>
                  <a:srgbClr val="595959"/>
                </a:solidFill>
                <a:latin typeface="Arial"/>
                <a:ea typeface="Arial"/>
                <a:cs typeface="Arial"/>
                <a:sym typeface="Arial"/>
              </a:rPr>
              <a:t>HL7 FHIR R4</a:t>
            </a:r>
            <a:r>
              <a:rPr lang="en-US" sz="2000">
                <a:solidFill>
                  <a:srgbClr val="595959"/>
                </a:solidFill>
                <a:latin typeface="Arial"/>
                <a:ea typeface="Arial"/>
                <a:cs typeface="Arial"/>
                <a:sym typeface="Arial"/>
              </a:rPr>
              <a:t> RESTful query on Patient.</a:t>
            </a:r>
            <a:endParaRPr sz="2000">
              <a:solidFill>
                <a:srgbClr val="595959"/>
              </a:solidFill>
              <a:latin typeface="Arial"/>
              <a:ea typeface="Arial"/>
              <a:cs typeface="Arial"/>
              <a:sym typeface="Arial"/>
            </a:endParaRPr>
          </a:p>
          <a:p>
            <a:pPr indent="0" lvl="1" marL="0" marR="0" rtl="0" algn="l">
              <a:spcBef>
                <a:spcPts val="0"/>
              </a:spcBef>
              <a:spcAft>
                <a:spcPts val="0"/>
              </a:spcAft>
              <a:buClr>
                <a:srgbClr val="888888"/>
              </a:buClr>
              <a:buFont typeface="Arial"/>
              <a:buNone/>
            </a:pPr>
            <a:r>
              <a:t/>
            </a:r>
            <a:endParaRPr sz="2000">
              <a:solidFill>
                <a:srgbClr val="595959"/>
              </a:solidFill>
              <a:latin typeface="Arial"/>
              <a:ea typeface="Arial"/>
              <a:cs typeface="Arial"/>
              <a:sym typeface="Arial"/>
            </a:endParaRPr>
          </a:p>
          <a:p>
            <a:pPr indent="0" lvl="1" marL="0" marR="0" rtl="0" algn="l">
              <a:spcBef>
                <a:spcPts val="0"/>
              </a:spcBef>
              <a:spcAft>
                <a:spcPts val="0"/>
              </a:spcAft>
              <a:buClr>
                <a:srgbClr val="888888"/>
              </a:buClr>
              <a:buFont typeface="Arial"/>
              <a:buNone/>
            </a:pPr>
            <a:r>
              <a:rPr lang="en-US" sz="2000">
                <a:solidFill>
                  <a:srgbClr val="595959"/>
                </a:solidFill>
                <a:latin typeface="Arial"/>
                <a:ea typeface="Arial"/>
                <a:cs typeface="Arial"/>
                <a:sym typeface="Arial"/>
              </a:rPr>
              <a:t>Mobile Patient Identifier Cross-reference Query [ITI-83] defines an </a:t>
            </a:r>
            <a:r>
              <a:rPr b="1" lang="en-US" sz="2000" u="sng">
                <a:solidFill>
                  <a:srgbClr val="595959"/>
                </a:solidFill>
                <a:latin typeface="Arial"/>
                <a:ea typeface="Arial"/>
                <a:cs typeface="Arial"/>
                <a:sym typeface="Arial"/>
              </a:rPr>
              <a:t>HL7 FHIR R4</a:t>
            </a:r>
            <a:r>
              <a:rPr lang="en-US" sz="2000">
                <a:solidFill>
                  <a:srgbClr val="595959"/>
                </a:solidFill>
                <a:latin typeface="Arial"/>
                <a:ea typeface="Arial"/>
                <a:cs typeface="Arial"/>
                <a:sym typeface="Arial"/>
              </a:rPr>
              <a:t> Operation.</a:t>
            </a:r>
            <a:endParaRPr sz="2000">
              <a:solidFill>
                <a:srgbClr val="595959"/>
              </a:solidFill>
              <a:latin typeface="Arial"/>
              <a:ea typeface="Arial"/>
              <a:cs typeface="Arial"/>
              <a:sym typeface="Arial"/>
            </a:endParaRPr>
          </a:p>
          <a:p>
            <a:pPr indent="0" lvl="1" marL="0" marR="0" rtl="0" algn="l">
              <a:spcBef>
                <a:spcPts val="0"/>
              </a:spcBef>
              <a:spcAft>
                <a:spcPts val="0"/>
              </a:spcAft>
              <a:buClr>
                <a:srgbClr val="888888"/>
              </a:buClr>
              <a:buFont typeface="Arial"/>
              <a:buNone/>
            </a:pPr>
            <a:r>
              <a:t/>
            </a:r>
            <a:endParaRPr sz="2000">
              <a:solidFill>
                <a:srgbClr val="595959"/>
              </a:solidFill>
              <a:latin typeface="Arial"/>
              <a:ea typeface="Arial"/>
              <a:cs typeface="Arial"/>
              <a:sym typeface="Arial"/>
            </a:endParaRPr>
          </a:p>
        </p:txBody>
      </p:sp>
      <p:pic>
        <p:nvPicPr>
          <p:cNvPr descr="ihe-logo.png" id="135" name="Google Shape;135;p18"/>
          <p:cNvPicPr preferRelativeResize="0"/>
          <p:nvPr/>
        </p:nvPicPr>
        <p:blipFill rotWithShape="1">
          <a:blip r:embed="rId4">
            <a:alphaModFix/>
          </a:blip>
          <a:srcRect b="0" l="0" r="0" t="0"/>
          <a:stretch/>
        </p:blipFill>
        <p:spPr>
          <a:xfrm>
            <a:off x="617976" y="159801"/>
            <a:ext cx="1724400" cy="47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19"/>
          <p:cNvPicPr preferRelativeResize="0"/>
          <p:nvPr/>
        </p:nvPicPr>
        <p:blipFill rotWithShape="1">
          <a:blip r:embed="rId3">
            <a:alphaModFix/>
          </a:blip>
          <a:srcRect b="12495" l="0" r="0" t="12502"/>
          <a:stretch/>
        </p:blipFill>
        <p:spPr>
          <a:xfrm>
            <a:off x="-37050" y="0"/>
            <a:ext cx="9180900" cy="5143500"/>
          </a:xfrm>
          <a:prstGeom prst="rect">
            <a:avLst/>
          </a:prstGeom>
          <a:noFill/>
          <a:ln>
            <a:noFill/>
          </a:ln>
        </p:spPr>
      </p:pic>
      <p:sp>
        <p:nvSpPr>
          <p:cNvPr id="142" name="Google Shape;142;p19"/>
          <p:cNvSpPr txBox="1"/>
          <p:nvPr>
            <p:ph type="ctrTitle"/>
          </p:nvPr>
        </p:nvSpPr>
        <p:spPr>
          <a:xfrm>
            <a:off x="685800" y="673345"/>
            <a:ext cx="7772400" cy="56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A4099"/>
              </a:buClr>
              <a:buFont typeface="Arial"/>
              <a:buNone/>
            </a:pPr>
            <a:r>
              <a:rPr b="1" lang="en-US" sz="3000">
                <a:solidFill>
                  <a:srgbClr val="5A4099"/>
                </a:solidFill>
                <a:latin typeface="Arial"/>
                <a:ea typeface="Arial"/>
                <a:cs typeface="Arial"/>
                <a:sym typeface="Arial"/>
              </a:rPr>
              <a:t>What can you comment on?</a:t>
            </a:r>
            <a:endParaRPr b="1" i="0" sz="3000" u="none" cap="none" strike="noStrike">
              <a:solidFill>
                <a:srgbClr val="5A4099"/>
              </a:solidFill>
              <a:latin typeface="Arial"/>
              <a:ea typeface="Arial"/>
              <a:cs typeface="Arial"/>
              <a:sym typeface="Arial"/>
            </a:endParaRPr>
          </a:p>
        </p:txBody>
      </p:sp>
      <p:sp>
        <p:nvSpPr>
          <p:cNvPr id="143" name="Google Shape;143;p19"/>
          <p:cNvSpPr txBox="1"/>
          <p:nvPr>
            <p:ph idx="1" type="subTitle"/>
          </p:nvPr>
        </p:nvSpPr>
        <p:spPr>
          <a:xfrm>
            <a:off x="509260" y="1383652"/>
            <a:ext cx="8125500" cy="36444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Should we include guidance on Provenance resources?</a:t>
            </a:r>
            <a:endParaRPr sz="2000">
              <a:solidFill>
                <a:srgbClr val="595959"/>
              </a:solidFill>
              <a:latin typeface="Arial"/>
              <a:ea typeface="Arial"/>
              <a:cs typeface="Arial"/>
              <a:sym typeface="Arial"/>
            </a:endParaRPr>
          </a:p>
          <a:p>
            <a:pPr indent="-355600" lvl="0" marL="4572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Should Subscription be an option on the Patient Identity Manager instead of being required?</a:t>
            </a:r>
            <a:endParaRPr sz="2000">
              <a:solidFill>
                <a:srgbClr val="595959"/>
              </a:solidFill>
              <a:latin typeface="Arial"/>
              <a:ea typeface="Arial"/>
              <a:cs typeface="Arial"/>
              <a:sym typeface="Arial"/>
            </a:endParaRPr>
          </a:p>
          <a:p>
            <a:pPr indent="-355600" lvl="0" marL="4572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Are the constraints realistic?</a:t>
            </a:r>
            <a:endParaRPr sz="2000">
              <a:solidFill>
                <a:srgbClr val="595959"/>
              </a:solidFill>
              <a:latin typeface="Arial"/>
              <a:ea typeface="Arial"/>
              <a:cs typeface="Arial"/>
              <a:sym typeface="Arial"/>
            </a:endParaRPr>
          </a:p>
          <a:p>
            <a:pPr indent="-355600" lvl="0" marL="457200" marR="0" rtl="0" algn="l">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Is the overall intended use of this clear?</a:t>
            </a:r>
            <a:endParaRPr sz="2000">
              <a:solidFill>
                <a:srgbClr val="595959"/>
              </a:solidFill>
              <a:latin typeface="Arial"/>
              <a:ea typeface="Arial"/>
              <a:cs typeface="Arial"/>
              <a:sym typeface="Arial"/>
            </a:endParaRPr>
          </a:p>
        </p:txBody>
      </p:sp>
      <p:pic>
        <p:nvPicPr>
          <p:cNvPr descr="ihe-logo.png" id="144" name="Google Shape;144;p19"/>
          <p:cNvPicPr preferRelativeResize="0"/>
          <p:nvPr/>
        </p:nvPicPr>
        <p:blipFill rotWithShape="1">
          <a:blip r:embed="rId4">
            <a:alphaModFix/>
          </a:blip>
          <a:srcRect b="0" l="0" r="0" t="0"/>
          <a:stretch/>
        </p:blipFill>
        <p:spPr>
          <a:xfrm>
            <a:off x="617976" y="159801"/>
            <a:ext cx="1724400" cy="47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