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86" r:id="rId1"/>
  </p:sldMasterIdLst>
  <p:notesMasterIdLst>
    <p:notesMasterId r:id="rId29"/>
  </p:notesMasterIdLst>
  <p:handoutMasterIdLst>
    <p:handoutMasterId r:id="rId30"/>
  </p:handoutMasterIdLst>
  <p:sldIdLst>
    <p:sldId id="256" r:id="rId2"/>
    <p:sldId id="654" r:id="rId3"/>
    <p:sldId id="643" r:id="rId4"/>
    <p:sldId id="661" r:id="rId5"/>
    <p:sldId id="666" r:id="rId6"/>
    <p:sldId id="670" r:id="rId7"/>
    <p:sldId id="656" r:id="rId8"/>
    <p:sldId id="657" r:id="rId9"/>
    <p:sldId id="667" r:id="rId10"/>
    <p:sldId id="668" r:id="rId11"/>
    <p:sldId id="669" r:id="rId12"/>
    <p:sldId id="647" r:id="rId13"/>
    <p:sldId id="671" r:id="rId14"/>
    <p:sldId id="653" r:id="rId15"/>
    <p:sldId id="672" r:id="rId16"/>
    <p:sldId id="662" r:id="rId17"/>
    <p:sldId id="673" r:id="rId18"/>
    <p:sldId id="665" r:id="rId19"/>
    <p:sldId id="675" r:id="rId20"/>
    <p:sldId id="676" r:id="rId21"/>
    <p:sldId id="659" r:id="rId22"/>
    <p:sldId id="664" r:id="rId23"/>
    <p:sldId id="677" r:id="rId24"/>
    <p:sldId id="648" r:id="rId25"/>
    <p:sldId id="590" r:id="rId26"/>
    <p:sldId id="587" r:id="rId27"/>
    <p:sldId id="589" r:id="rId28"/>
  </p:sldIdLst>
  <p:sldSz cx="9144000" cy="5143500" type="screen16x9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  <p14:sldId id="654"/>
          </p14:sldIdLst>
        </p14:section>
        <p14:section name="FHIR Support API" id="{8ED01201-5887-42AB-9697-FB1C9B4E62C9}">
          <p14:sldIdLst>
            <p14:sldId id="643"/>
            <p14:sldId id="661"/>
            <p14:sldId id="666"/>
            <p14:sldId id="670"/>
            <p14:sldId id="656"/>
            <p14:sldId id="657"/>
            <p14:sldId id="667"/>
            <p14:sldId id="668"/>
            <p14:sldId id="669"/>
            <p14:sldId id="647"/>
            <p14:sldId id="671"/>
            <p14:sldId id="653"/>
            <p14:sldId id="672"/>
            <p14:sldId id="662"/>
            <p14:sldId id="673"/>
            <p14:sldId id="665"/>
            <p14:sldId id="675"/>
            <p14:sldId id="676"/>
            <p14:sldId id="659"/>
            <p14:sldId id="664"/>
            <p14:sldId id="677"/>
            <p14:sldId id="648"/>
          </p14:sldIdLst>
        </p14:section>
        <p14:section name="The end" id="{8B660532-58D7-49C2-B685-F48CB053BD46}">
          <p14:sldIdLst>
            <p14:sldId id="590"/>
            <p14:sldId id="587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99"/>
    <a:srgbClr val="FFFFFF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80412" autoAdjust="0"/>
  </p:normalViewPr>
  <p:slideViewPr>
    <p:cSldViewPr>
      <p:cViewPr varScale="1">
        <p:scale>
          <a:sx n="102" d="100"/>
          <a:sy n="102" d="100"/>
        </p:scale>
        <p:origin x="1329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64383-16BD-4FA6-A1F4-209D713C6394}" type="datetimeFigureOut">
              <a:rPr lang="nl-NL" smtClean="0"/>
              <a:t>10-4-2017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49D96-1178-4600-A672-CED1376C45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454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9900" cy="383698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9900" cy="383698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40:00-50:00 (10 minutes)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Tx/>
              <a:buChar char="-"/>
            </a:pPr>
            <a:r>
              <a:rPr lang="en-US" dirty="0" err="1"/>
              <a:t>Enums</a:t>
            </a:r>
            <a:r>
              <a:rPr lang="en-US" dirty="0"/>
              <a:t> are generated for coded types with required,</a:t>
            </a:r>
            <a:r>
              <a:rPr lang="en-US" baseline="0" dirty="0"/>
              <a:t> fixed, </a:t>
            </a:r>
            <a:r>
              <a:rPr lang="en-US" baseline="0" dirty="0" err="1"/>
              <a:t>valuesets</a:t>
            </a:r>
            <a:endParaRPr lang="en-US" baseline="0" dirty="0"/>
          </a:p>
          <a:p>
            <a:pPr marL="185749" indent="-185749">
              <a:buFontTx/>
              <a:buChar char="-"/>
            </a:pPr>
            <a:r>
              <a:rPr lang="en-US" baseline="0" dirty="0"/>
              <a:t>Nested classes are defined for each component in a Resource, all nested directly within the Resource</a:t>
            </a:r>
            <a:endParaRPr lang="en-US" dirty="0"/>
          </a:p>
          <a:p>
            <a:pPr marL="185749" indent="-185749">
              <a:buFontTx/>
              <a:buChar char="-"/>
            </a:pPr>
            <a:r>
              <a:rPr lang="en-US" dirty="0"/>
              <a:t>Cardinality &gt; 1 =&gt; becomes</a:t>
            </a:r>
            <a:r>
              <a:rPr lang="en-US" baseline="0" dirty="0"/>
              <a:t> a List&lt;&gt;</a:t>
            </a:r>
          </a:p>
          <a:p>
            <a:pPr marL="185749" indent="-185749">
              <a:buFontTx/>
              <a:buChar char="-"/>
            </a:pPr>
            <a:r>
              <a:rPr lang="en-US" baseline="0" dirty="0"/>
              <a:t>Cardinality 1 =&gt; Not expressed in model, but done in validation</a:t>
            </a:r>
          </a:p>
          <a:p>
            <a:pPr marL="185749" indent="-185749">
              <a:buFontTx/>
              <a:buChar char="-"/>
            </a:pPr>
            <a:r>
              <a:rPr lang="en-US" baseline="0" dirty="0"/>
              <a:t>All classes are partial so you can add code them in another code file (keeping </a:t>
            </a:r>
            <a:r>
              <a:rPr lang="en-US" baseline="0" dirty="0" err="1"/>
              <a:t>generated+handcrafted</a:t>
            </a:r>
            <a:r>
              <a:rPr lang="en-US" baseline="0" dirty="0"/>
              <a:t> code separate)</a:t>
            </a:r>
          </a:p>
          <a:p>
            <a:pPr marL="185749" indent="-185749">
              <a:buFontTx/>
              <a:buChar char="-"/>
            </a:pPr>
            <a:endParaRPr lang="en-US" baseline="0" dirty="0"/>
          </a:p>
          <a:p>
            <a:pPr marL="185749" indent="-185749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AD4C-47EB-4D39-A430-394D2DB63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Tx/>
              <a:buChar char="-"/>
            </a:pPr>
            <a:r>
              <a:rPr lang="en-US" dirty="0" err="1"/>
              <a:t>Enums</a:t>
            </a:r>
            <a:r>
              <a:rPr lang="en-US" dirty="0"/>
              <a:t> are generated for coded types with required,</a:t>
            </a:r>
            <a:r>
              <a:rPr lang="en-US" baseline="0" dirty="0"/>
              <a:t> fixed, </a:t>
            </a:r>
            <a:r>
              <a:rPr lang="en-US" baseline="0" dirty="0" err="1"/>
              <a:t>valuesets</a:t>
            </a:r>
            <a:endParaRPr lang="en-US" baseline="0" dirty="0"/>
          </a:p>
          <a:p>
            <a:pPr marL="185749" indent="-185749">
              <a:buFontTx/>
              <a:buChar char="-"/>
            </a:pPr>
            <a:r>
              <a:rPr lang="en-US" baseline="0" dirty="0"/>
              <a:t>Nested classes are defined for each component in a Resource, all nested directly within the Resource</a:t>
            </a:r>
            <a:endParaRPr lang="en-US" dirty="0"/>
          </a:p>
          <a:p>
            <a:pPr marL="185749" indent="-185749">
              <a:buFontTx/>
              <a:buChar char="-"/>
            </a:pPr>
            <a:r>
              <a:rPr lang="en-US" dirty="0"/>
              <a:t>Cardinality &gt; 1 =&gt; becomes</a:t>
            </a:r>
            <a:r>
              <a:rPr lang="en-US" baseline="0" dirty="0"/>
              <a:t> a List&lt;&gt;</a:t>
            </a:r>
          </a:p>
          <a:p>
            <a:pPr marL="185749" indent="-185749">
              <a:buFontTx/>
              <a:buChar char="-"/>
            </a:pPr>
            <a:r>
              <a:rPr lang="en-US" baseline="0" dirty="0"/>
              <a:t>Cardinality 1 =&gt; Not expressed in model, but done in validation</a:t>
            </a:r>
          </a:p>
          <a:p>
            <a:pPr marL="185749" indent="-185749">
              <a:buFontTx/>
              <a:buChar char="-"/>
            </a:pPr>
            <a:r>
              <a:rPr lang="en-US" baseline="0" dirty="0"/>
              <a:t>All classes are partial so you can add code them in another code file (keeping </a:t>
            </a:r>
            <a:r>
              <a:rPr lang="en-US" baseline="0" dirty="0" err="1"/>
              <a:t>generated+handcrafted</a:t>
            </a:r>
            <a:r>
              <a:rPr lang="en-US" baseline="0" dirty="0"/>
              <a:t> code separate)</a:t>
            </a:r>
          </a:p>
          <a:p>
            <a:pPr marL="185749" indent="-185749">
              <a:buFontTx/>
              <a:buChar char="-"/>
            </a:pPr>
            <a:endParaRPr lang="en-US" baseline="0" dirty="0"/>
          </a:p>
          <a:p>
            <a:pPr marL="185749" indent="-185749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AD4C-47EB-4D39-A430-394D2DB63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Tx/>
              <a:buChar char="-"/>
            </a:pPr>
            <a:r>
              <a:rPr lang="en-US" dirty="0" err="1"/>
              <a:t>Enums</a:t>
            </a:r>
            <a:r>
              <a:rPr lang="en-US" dirty="0"/>
              <a:t> are generated for coded types with required,</a:t>
            </a:r>
            <a:r>
              <a:rPr lang="en-US" baseline="0" dirty="0"/>
              <a:t> fixed, </a:t>
            </a:r>
            <a:r>
              <a:rPr lang="en-US" baseline="0" dirty="0" err="1"/>
              <a:t>valuesets</a:t>
            </a:r>
            <a:endParaRPr lang="en-US" baseline="0" dirty="0"/>
          </a:p>
          <a:p>
            <a:pPr marL="185749" indent="-185749">
              <a:buFontTx/>
              <a:buChar char="-"/>
            </a:pPr>
            <a:r>
              <a:rPr lang="en-US" baseline="0" dirty="0"/>
              <a:t>Nested classes are defined for each component in a Resource, all nested directly within the Resource</a:t>
            </a:r>
            <a:endParaRPr lang="en-US" dirty="0"/>
          </a:p>
          <a:p>
            <a:pPr marL="185749" indent="-185749">
              <a:buFontTx/>
              <a:buChar char="-"/>
            </a:pPr>
            <a:r>
              <a:rPr lang="en-US" dirty="0"/>
              <a:t>Cardinality &gt; 1 =&gt; becomes</a:t>
            </a:r>
            <a:r>
              <a:rPr lang="en-US" baseline="0" dirty="0"/>
              <a:t> a List&lt;&gt;</a:t>
            </a:r>
          </a:p>
          <a:p>
            <a:pPr marL="185749" indent="-185749">
              <a:buFontTx/>
              <a:buChar char="-"/>
            </a:pPr>
            <a:r>
              <a:rPr lang="en-US" baseline="0" dirty="0"/>
              <a:t>Cardinality 1 =&gt; Not expressed in model, but done in validation</a:t>
            </a:r>
          </a:p>
          <a:p>
            <a:pPr marL="185749" indent="-185749">
              <a:buFontTx/>
              <a:buChar char="-"/>
            </a:pPr>
            <a:r>
              <a:rPr lang="en-US" baseline="0" dirty="0"/>
              <a:t>All classes are partial so you can add code them in another code file (keeping </a:t>
            </a:r>
            <a:r>
              <a:rPr lang="en-US" baseline="0" dirty="0" err="1"/>
              <a:t>generated+handcrafted</a:t>
            </a:r>
            <a:r>
              <a:rPr lang="en-US" baseline="0" dirty="0"/>
              <a:t> code separate)</a:t>
            </a:r>
          </a:p>
          <a:p>
            <a:pPr marL="185749" indent="-185749">
              <a:buFontTx/>
              <a:buChar char="-"/>
            </a:pPr>
            <a:endParaRPr lang="en-US" baseline="0" dirty="0"/>
          </a:p>
          <a:p>
            <a:pPr marL="185749" indent="-185749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AD4C-47EB-4D39-A430-394D2DB63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Tx/>
              <a:buChar char="-"/>
            </a:pPr>
            <a:r>
              <a:rPr lang="en-US" dirty="0" err="1"/>
              <a:t>Enums</a:t>
            </a:r>
            <a:r>
              <a:rPr lang="en-US" dirty="0"/>
              <a:t> are generated for coded types with required,</a:t>
            </a:r>
            <a:r>
              <a:rPr lang="en-US" baseline="0" dirty="0"/>
              <a:t> fixed, </a:t>
            </a:r>
            <a:r>
              <a:rPr lang="en-US" baseline="0" dirty="0" err="1"/>
              <a:t>valuesets</a:t>
            </a:r>
            <a:endParaRPr lang="en-US" baseline="0" dirty="0"/>
          </a:p>
          <a:p>
            <a:pPr marL="185749" indent="-185749">
              <a:buFontTx/>
              <a:buChar char="-"/>
            </a:pPr>
            <a:r>
              <a:rPr lang="en-US" baseline="0" dirty="0"/>
              <a:t>Nested classes are defined for each component in a Resource, all nested directly within the Resource</a:t>
            </a:r>
            <a:endParaRPr lang="en-US" dirty="0"/>
          </a:p>
          <a:p>
            <a:pPr marL="185749" indent="-185749">
              <a:buFontTx/>
              <a:buChar char="-"/>
            </a:pPr>
            <a:r>
              <a:rPr lang="en-US" dirty="0"/>
              <a:t>Cardinality &gt; 1 =&gt; becomes</a:t>
            </a:r>
            <a:r>
              <a:rPr lang="en-US" baseline="0" dirty="0"/>
              <a:t> a List&lt;&gt;</a:t>
            </a:r>
          </a:p>
          <a:p>
            <a:pPr marL="185749" indent="-185749">
              <a:buFontTx/>
              <a:buChar char="-"/>
            </a:pPr>
            <a:r>
              <a:rPr lang="en-US" baseline="0" dirty="0"/>
              <a:t>Cardinality 1 =&gt; Not expressed in model, but done in validation</a:t>
            </a:r>
          </a:p>
          <a:p>
            <a:pPr marL="185749" indent="-185749">
              <a:buFontTx/>
              <a:buChar char="-"/>
            </a:pPr>
            <a:r>
              <a:rPr lang="en-US" baseline="0" dirty="0"/>
              <a:t>All classes are partial so you can add code them in another code file (keeping </a:t>
            </a:r>
            <a:r>
              <a:rPr lang="en-US" baseline="0" dirty="0" err="1"/>
              <a:t>generated+handcrafted</a:t>
            </a:r>
            <a:r>
              <a:rPr lang="en-US" baseline="0" dirty="0"/>
              <a:t> code separate)</a:t>
            </a:r>
          </a:p>
          <a:p>
            <a:pPr marL="185749" indent="-185749">
              <a:buFontTx/>
              <a:buChar char="-"/>
            </a:pPr>
            <a:endParaRPr lang="en-US" baseline="0" dirty="0"/>
          </a:p>
          <a:p>
            <a:pPr marL="185749" indent="-185749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AD4C-47EB-4D39-A430-394D2DB635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14300"/>
            <a:ext cx="8839200" cy="485775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497205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       © 2012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600"/>
            <a:ext cx="11096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628651"/>
            <a:ext cx="6781800" cy="1919288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1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83820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MirjamB\Desktop\fhir-logo-www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/>
          <a:stretch/>
        </p:blipFill>
        <p:spPr bwMode="auto">
          <a:xfrm>
            <a:off x="7092280" y="225003"/>
            <a:ext cx="1656936" cy="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600"/>
            <a:ext cx="11096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36039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249496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14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14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2"/>
            <a:ext cx="6552728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81838"/>
            <a:ext cx="4040188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8524"/>
            <a:ext cx="4040188" cy="3071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81838"/>
            <a:ext cx="4041775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768524"/>
            <a:ext cx="4041775" cy="3071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14300"/>
            <a:ext cx="8839200" cy="485775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82" y="177406"/>
            <a:ext cx="8678863" cy="471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70" y="120015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49496"/>
            <a:ext cx="6552728" cy="88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336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4982766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© 2012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4343400"/>
            <a:ext cx="6651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:\Users\MirjamB\Desktop\fhir-logo-www.png"/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/>
          <a:stretch/>
        </p:blipFill>
        <p:spPr bwMode="auto">
          <a:xfrm>
            <a:off x="7092280" y="225003"/>
            <a:ext cx="1656936" cy="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fhir.io/" TargetMode="External"/><Relationship Id="rId2" Type="http://schemas.openxmlformats.org/officeDocument/2006/relationships/hyperlink" Target="https://github.com/furore-fhir/fhirstarter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4" Type="http://schemas.openxmlformats.org/officeDocument/2006/relationships/hyperlink" Target="https://chat.fhir.org/#narrow/stream/connectathon.20mgmt/subject/DevDays16.20-.20.2ENE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ewoutkramer/fhir-net-api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1100" y="628651"/>
            <a:ext cx="6781800" cy="1919288"/>
          </a:xfrm>
        </p:spPr>
        <p:txBody>
          <a:bodyPr/>
          <a:lstStyle/>
          <a:p>
            <a:r>
              <a:rPr lang="nl-NL" dirty="0"/>
              <a:t>FHIR API</a:t>
            </a:r>
            <a:br>
              <a:rPr lang="nl-NL" dirty="0"/>
            </a:br>
            <a:r>
              <a:rPr lang="nl-NL" sz="4400" dirty="0" err="1"/>
              <a:t>for</a:t>
            </a:r>
            <a:r>
              <a:rPr lang="nl-NL" sz="4400" dirty="0"/>
              <a:t> .Net </a:t>
            </a:r>
            <a:r>
              <a:rPr lang="nl-NL" sz="4400" dirty="0" err="1"/>
              <a:t>programmers</a:t>
            </a:r>
            <a:br>
              <a:rPr lang="nl-NL" sz="4400" dirty="0"/>
            </a:br>
            <a:br>
              <a:rPr lang="nl-NL" sz="2800" dirty="0"/>
            </a:br>
            <a:r>
              <a:rPr lang="nl-NL" sz="3600" dirty="0" err="1"/>
              <a:t>Introduction</a:t>
            </a:r>
            <a:r>
              <a:rPr lang="nl-NL" sz="3600" dirty="0"/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Howard S. Edidin</a:t>
            </a:r>
          </a:p>
          <a:p>
            <a:r>
              <a:rPr lang="en-US" sz="2400" dirty="0"/>
              <a:t>Value-Based Care FHIR Mini-Connectathon </a:t>
            </a:r>
          </a:p>
          <a:p>
            <a:r>
              <a:rPr lang="en-US" sz="2400" dirty="0"/>
              <a:t>April 11,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FHIR Resource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Element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 { </a:t>
            </a:r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691680" y="3003798"/>
            <a:ext cx="936103" cy="216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21"/>
          <a:stretch/>
        </p:blipFill>
        <p:spPr bwMode="auto">
          <a:xfrm>
            <a:off x="730800" y="1315174"/>
            <a:ext cx="7141046" cy="143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 bwMode="auto">
          <a:xfrm>
            <a:off x="1589640" y="1347558"/>
            <a:ext cx="318064" cy="216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79" y="3291830"/>
            <a:ext cx="3700067" cy="1551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FHIR Resource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partial class </a:t>
            </a:r>
            <a:r>
              <a:rPr lang="en-US" sz="180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ReferenceRangeComponent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BackboneElement  </a:t>
            </a:r>
            <a:r>
              <a:rPr lang="en-US" sz="1800" noProof="1">
                <a:highlight>
                  <a:srgbClr val="FFFFFF"/>
                </a:highlight>
                <a:latin typeface="Consolas"/>
              </a:rPr>
              <a:t> { … }</a:t>
            </a:r>
            <a:endParaRPr lang="nl-NL" sz="18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0" y="1275606"/>
            <a:ext cx="7081560" cy="2279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"/>
          <a:stretch/>
        </p:blipFill>
        <p:spPr bwMode="auto">
          <a:xfrm>
            <a:off x="251520" y="1923678"/>
            <a:ext cx="8615855" cy="169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41" y="4083918"/>
            <a:ext cx="5513924" cy="648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84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Primitives</a:t>
            </a:r>
            <a:r>
              <a:rPr lang="nl-NL" dirty="0"/>
              <a:t> are</a:t>
            </a:r>
            <a:br>
              <a:rPr lang="nl-NL" dirty="0"/>
            </a:b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</a:t>
            </a:r>
            <a:r>
              <a:rPr lang="nl-NL" dirty="0" err="1"/>
              <a:t>primitive</a:t>
            </a:r>
            <a:r>
              <a:rPr lang="nl-NL" dirty="0"/>
              <a:t>…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678512" y="1861334"/>
            <a:ext cx="1572904" cy="28575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331429" y="2247714"/>
            <a:ext cx="782066" cy="28575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97" y="1228194"/>
            <a:ext cx="5730207" cy="240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1763688" y="2499742"/>
            <a:ext cx="201622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74423"/>
            <a:ext cx="7311838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9822"/>
            <a:ext cx="5272515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7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 err="1"/>
              <a:t>interactions</a:t>
            </a:r>
            <a:br>
              <a:rPr lang="nl-NL" dirty="0"/>
            </a:br>
            <a:br>
              <a:rPr lang="nl-NL" sz="1400" dirty="0"/>
            </a:br>
            <a:r>
              <a:rPr lang="nl-NL" sz="1800" b="0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nl-NL" sz="1800" b="0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Hl7.Fhir.Rest;</a:t>
            </a:r>
            <a:endParaRPr lang="nl-NL" sz="48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27575"/>
            <a:ext cx="720725" cy="166688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58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381000" y="1371600"/>
            <a:ext cx="8382000" cy="336039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kern="0" dirty="0"/>
              <a:t>See </a:t>
            </a:r>
            <a:r>
              <a:rPr lang="nl-NL" kern="0" dirty="0" err="1">
                <a:hlinkClick r:id="rId2"/>
              </a:rPr>
              <a:t>Publicly</a:t>
            </a:r>
            <a:r>
              <a:rPr lang="nl-NL" kern="0" dirty="0">
                <a:hlinkClick r:id="rId2"/>
              </a:rPr>
              <a:t> </a:t>
            </a:r>
            <a:r>
              <a:rPr lang="nl-NL" kern="0" dirty="0" err="1">
                <a:hlinkClick r:id="rId2"/>
              </a:rPr>
              <a:t>Available</a:t>
            </a:r>
            <a:r>
              <a:rPr lang="nl-NL" kern="0" dirty="0">
                <a:hlinkClick r:id="rId2"/>
              </a:rPr>
              <a:t> FHIR Servers</a:t>
            </a:r>
            <a:r>
              <a:rPr lang="nl-NL" kern="0" dirty="0"/>
              <a:t> </a:t>
            </a:r>
            <a:r>
              <a:rPr lang="nl-NL" kern="0" dirty="0" err="1"/>
              <a:t>for</a:t>
            </a:r>
            <a:r>
              <a:rPr lang="nl-NL" kern="0" dirty="0"/>
              <a:t> </a:t>
            </a:r>
            <a:r>
              <a:rPr lang="nl-NL" kern="0" dirty="0" err="1"/>
              <a:t>available</a:t>
            </a:r>
            <a:r>
              <a:rPr lang="nl-NL" kern="0" dirty="0"/>
              <a:t> test servers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FHIR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57175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client = </a:t>
            </a:r>
            <a:r>
              <a:rPr lang="nl-NL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FhirClient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noProof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"http://acme.org/fhir"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client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options</a:t>
            </a:r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client.PreferredFormat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ResourceFormat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.Xml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client.ReturnFullResource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50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381000" y="1371600"/>
            <a:ext cx="8382000" cy="336039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NL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6"/>
            <a:ext cx="7128792" cy="885107"/>
          </a:xfrm>
        </p:spPr>
        <p:txBody>
          <a:bodyPr/>
          <a:lstStyle/>
          <a:p>
            <a:r>
              <a:rPr lang="nl-NL" dirty="0" err="1"/>
              <a:t>Adding</a:t>
            </a:r>
            <a:r>
              <a:rPr lang="nl-NL" dirty="0"/>
              <a:t> headers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client.OnBeforeRequest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BeforeRequestEventArgs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 =&gt;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e.RawRequest.Headers.Add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some_key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some_value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client.OnAfterResponse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b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AfterResponseEventArgs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 =&gt;</a:t>
            </a: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... };</a:t>
            </a:r>
          </a:p>
        </p:txBody>
      </p:sp>
    </p:spTree>
    <p:extLst>
      <p:ext uri="{BB962C8B-B14F-4D97-AF65-F5344CB8AC3E}">
        <p14:creationId xmlns:p14="http://schemas.microsoft.com/office/powerpoint/2010/main" val="66882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C(RUD)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42875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obs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obs.Status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.Preliminary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CodeableConcept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"http://example.org"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	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"my-example-code"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client.Create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&gt;(obs);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note that error handling should be added to catch exceptions</a:t>
            </a:r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522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(C)RUD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42875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pat = client.Read&lt;</a:t>
            </a:r>
            <a:r>
              <a:rPr lang="nl-NL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nl-NL" noProof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"Patient/1"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pat.Name.Add(</a:t>
            </a:r>
            <a:r>
              <a:rPr lang="nl-NL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HumanName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.ForFamily(</a:t>
            </a:r>
            <a:r>
              <a:rPr lang="nl-NL" noProof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"Kramer"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.WithGiven(</a:t>
            </a:r>
            <a:r>
              <a:rPr lang="nl-NL" noProof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"Ewout"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client.Update&lt;</a:t>
            </a:r>
            <a:r>
              <a:rPr lang="nl-NL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&gt;(pat);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client.Delete(pat);</a:t>
            </a: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client.Delete(</a:t>
            </a:r>
            <a:r>
              <a:rPr lang="nl-NL" noProof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"Patient/12345"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271573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381000" y="1371600"/>
            <a:ext cx="8382000" cy="336039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kern="0" dirty="0"/>
              <a:t>Hl7.Fhir.Rest.ResourceIdentity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Resource Identity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995686"/>
            <a:ext cx="81430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pat.ResourceIdentity().HasBaseUri</a:t>
            </a: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pat.ResourceIdentity().HasVersion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pat.ResourceIdentity().BaseUri</a:t>
            </a: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pat.ResourceIdentity().ResourceType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ResourceIdentity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"Patient/3"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.WithBase(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"http://example.org/fhir"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ResourceIdentity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.Build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UrnType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"1.2.3.4.5.6"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297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Search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bundles</a:t>
            </a:r>
            <a:endParaRPr lang="nl-NL" sz="48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27575"/>
            <a:ext cx="720725" cy="166688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6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6477000" cy="336039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Name:</a:t>
            </a:r>
            <a:r>
              <a:rPr lang="en-US" dirty="0"/>
              <a:t> Howard S. Edidin</a:t>
            </a:r>
          </a:p>
          <a:p>
            <a:r>
              <a:rPr lang="en-US" b="1" dirty="0"/>
              <a:t>Background:</a:t>
            </a:r>
          </a:p>
          <a:p>
            <a:pPr lvl="1"/>
            <a:r>
              <a:rPr lang="en-US" dirty="0"/>
              <a:t>Microsoft P-TSP for Healthcare Integration</a:t>
            </a:r>
          </a:p>
          <a:p>
            <a:pPr lvl="1"/>
            <a:r>
              <a:rPr lang="en-US" dirty="0"/>
              <a:t>Microsoft MVP – Data Platform</a:t>
            </a:r>
          </a:p>
          <a:p>
            <a:pPr lvl="1"/>
            <a:r>
              <a:rPr lang="en-US" dirty="0"/>
              <a:t>Been working with FHIR for over three years</a:t>
            </a:r>
          </a:p>
          <a:p>
            <a:pPr lvl="1"/>
            <a:r>
              <a:rPr lang="en-US" dirty="0"/>
              <a:t>Author </a:t>
            </a:r>
          </a:p>
          <a:p>
            <a:pPr lvl="1"/>
            <a:endParaRPr lang="en-US" dirty="0"/>
          </a:p>
          <a:p>
            <a:r>
              <a:rPr lang="en-US" sz="2800" b="1" dirty="0"/>
              <a:t>Contact: hedidin@edidingroup.net</a:t>
            </a:r>
          </a:p>
        </p:txBody>
      </p:sp>
    </p:spTree>
    <p:extLst>
      <p:ext uri="{BB962C8B-B14F-4D97-AF65-F5344CB8AC3E}">
        <p14:creationId xmlns:p14="http://schemas.microsoft.com/office/powerpoint/2010/main" val="136580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Making </a:t>
            </a:r>
            <a:r>
              <a:rPr lang="nl-NL" dirty="0" err="1"/>
              <a:t>queries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81430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SearchParams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"name=Ewout"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Patient:organization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LimitTo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SummaryOnly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lvl="1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lvl="1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  Hl7.Fhir.Rest.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SortOrder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.Descending);</a:t>
            </a:r>
          </a:p>
          <a:p>
            <a:pPr lvl="1"/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q.Add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"gender"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"male"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&gt;(q);</a:t>
            </a:r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42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6"/>
            <a:ext cx="6552728" cy="885107"/>
          </a:xfrm>
        </p:spPr>
        <p:txBody>
          <a:bodyPr/>
          <a:lstStyle/>
          <a:p>
            <a:r>
              <a:rPr lang="nl-NL" dirty="0" err="1"/>
              <a:t>Paging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Bundle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42875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</a:lstStyle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result.Entry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e.Resource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something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resource</a:t>
            </a:r>
          </a:p>
          <a:p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client.Continue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PageDirection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.Next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939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Transaction builder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428750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</a:lstStyle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TransactionBuilder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"http://example.org/fhir"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(pat)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ResourceHistory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"Patient"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"7"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.Delete(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"Patient"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"8"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.Read(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"Patient"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"9"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 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.Search(q,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ToBundle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nl-NL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t_result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client.Transaction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(b);</a:t>
            </a:r>
            <a:endParaRPr lang="nl-NL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77521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Parsing</a:t>
            </a:r>
            <a:r>
              <a:rPr lang="nl-NL" dirty="0"/>
              <a:t>/</a:t>
            </a:r>
            <a:r>
              <a:rPr lang="nl-NL" dirty="0" err="1"/>
              <a:t>serializing</a:t>
            </a:r>
            <a:br>
              <a:rPr lang="nl-NL" dirty="0"/>
            </a:br>
            <a:br>
              <a:rPr lang="nl-NL" sz="1400" dirty="0"/>
            </a:br>
            <a:r>
              <a:rPr lang="nl-NL" sz="1800" b="0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nl-NL" sz="1800" b="0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Hl7.Fhir.Serialization;</a:t>
            </a:r>
            <a:endParaRPr lang="nl-NL" sz="48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27575"/>
            <a:ext cx="720725" cy="166688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0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Parsing/Serializing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 file-based reader for JSON</a:t>
            </a:r>
            <a:endParaRPr lang="nl-NL" sz="18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JsonTextReader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 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JsonTextReader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@"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input.json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parser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FhirJsonParser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new_obs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parser.Parse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&gt;(reader);</a:t>
            </a:r>
            <a:endParaRPr lang="nl-NL" sz="180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nl-NL" sz="18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Serialize an in-memory observation to a JSON string</a:t>
            </a:r>
            <a:endParaRPr lang="nl-NL" sz="1800" b="1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jsonText = 	</a:t>
            </a:r>
            <a:r>
              <a:rPr lang="nl-NL" sz="180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FhirSerializer</a:t>
            </a:r>
            <a:r>
              <a:rPr lang="nl-NL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.SerializeResourceToJson(new_obs);</a:t>
            </a:r>
          </a:p>
          <a:p>
            <a:pPr marL="0" indent="0">
              <a:buNone/>
            </a:pPr>
            <a:endParaRPr lang="nl-NL" sz="18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nl-NL" sz="18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6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286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Steps for </a:t>
            </a:r>
            <a:r>
              <a:rPr lang="en-AU" b="1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Try the Beginners Track during the hands-on session</a:t>
            </a:r>
          </a:p>
          <a:p>
            <a:r>
              <a:rPr lang="en-AU" sz="2400" dirty="0"/>
              <a:t>See </a:t>
            </a:r>
            <a:r>
              <a:rPr lang="en-AU" sz="2400" dirty="0">
                <a:hlinkClick r:id="rId2"/>
              </a:rPr>
              <a:t>https://github.com/furore-fhir/fhirstarters</a:t>
            </a:r>
            <a:r>
              <a:rPr lang="en-AU" sz="2400" dirty="0"/>
              <a:t> for the track exercises and some </a:t>
            </a:r>
            <a:r>
              <a:rPr lang="en-AU" sz="2400" dirty="0" err="1"/>
              <a:t>.Net</a:t>
            </a:r>
            <a:r>
              <a:rPr lang="en-AU" sz="2400" dirty="0"/>
              <a:t> examples</a:t>
            </a:r>
          </a:p>
          <a:p>
            <a:r>
              <a:rPr lang="en-AU" sz="2400" dirty="0"/>
              <a:t>Java - </a:t>
            </a:r>
            <a:r>
              <a:rPr lang="en-AU" sz="2400" dirty="0">
                <a:hlinkClick r:id="rId3"/>
              </a:rPr>
              <a:t>http://hapifhir.io/</a:t>
            </a:r>
            <a:endParaRPr lang="en-AU" sz="2400" dirty="0"/>
          </a:p>
          <a:p>
            <a:r>
              <a:rPr lang="en-AU" sz="2400" dirty="0"/>
              <a:t>For questions during the track, consult</a:t>
            </a:r>
            <a:br>
              <a:rPr lang="en-AU" sz="2400" dirty="0"/>
            </a:br>
            <a:r>
              <a:rPr lang="en-AU" sz="2400" dirty="0"/>
              <a:t>me or use </a:t>
            </a:r>
            <a:r>
              <a:rPr lang="en-AU" sz="2400" dirty="0">
                <a:hlinkClick r:id="rId4"/>
              </a:rPr>
              <a:t>https://chat.fhir.org/</a:t>
            </a:r>
            <a:br>
              <a:rPr lang="en-AU" sz="2400" dirty="0">
                <a:hlinkClick r:id="rId4"/>
              </a:rPr>
            </a:br>
            <a:endParaRPr lang="en-AU" sz="2000" dirty="0"/>
          </a:p>
          <a:p>
            <a:endParaRPr lang="en-AU" sz="1000" dirty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195490"/>
            <a:ext cx="2034746" cy="939113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83718"/>
            <a:ext cx="2421751" cy="1620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4173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1524006" y="2241774"/>
            <a:ext cx="513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End – </a:t>
            </a:r>
          </a:p>
          <a:p>
            <a:pPr algn="ctr"/>
            <a:r>
              <a:rPr lang="en-US" sz="3600" b="1" dirty="0"/>
              <a:t>Questions?</a:t>
            </a:r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365401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HL7.Fhir API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171701"/>
            <a:ext cx="7772400" cy="1125140"/>
          </a:xfrm>
        </p:spPr>
        <p:txBody>
          <a:bodyPr/>
          <a:lstStyle/>
          <a:p>
            <a:r>
              <a:rPr lang="en-US" dirty="0"/>
              <a:t>Using the 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4118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step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Hl7.Fhir package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solution</a:t>
            </a:r>
          </a:p>
          <a:p>
            <a:pPr lvl="1"/>
            <a:r>
              <a:rPr lang="en-US" sz="2400" dirty="0" err="1"/>
              <a:t>NuGet</a:t>
            </a:r>
            <a:r>
              <a:rPr lang="en-US" sz="2400" dirty="0"/>
              <a:t> Package manager, Hl7.Fhir.STU3 package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9742"/>
            <a:ext cx="6829475" cy="18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Hl7.Fhir.DSTU3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contents</a:t>
            </a:r>
          </a:p>
          <a:p>
            <a:pPr lvl="1"/>
            <a:r>
              <a:rPr lang="en-US" dirty="0"/>
              <a:t>Model – classes generated from the spec</a:t>
            </a:r>
          </a:p>
          <a:p>
            <a:pPr lvl="1"/>
            <a:r>
              <a:rPr lang="en-US" dirty="0"/>
              <a:t>REST functionality – </a:t>
            </a:r>
            <a:r>
              <a:rPr lang="en-US" dirty="0" err="1"/>
              <a:t>FhirClient</a:t>
            </a:r>
            <a:endParaRPr lang="en-US" dirty="0"/>
          </a:p>
          <a:p>
            <a:pPr lvl="1"/>
            <a:r>
              <a:rPr lang="en-US" dirty="0"/>
              <a:t>Parsers and </a:t>
            </a:r>
            <a:r>
              <a:rPr lang="en-US" dirty="0" err="1"/>
              <a:t>Serializers</a:t>
            </a:r>
            <a:endParaRPr lang="en-US" dirty="0"/>
          </a:p>
          <a:p>
            <a:r>
              <a:rPr lang="en-US" dirty="0"/>
              <a:t>Source on GitHub: </a:t>
            </a:r>
            <a:r>
              <a:rPr lang="en-US" sz="2800" dirty="0">
                <a:hlinkClick r:id="rId2"/>
              </a:rPr>
              <a:t>http://github.com/ewoutkramer/fhir-net-api</a:t>
            </a:r>
            <a:endParaRPr lang="en-US" sz="32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9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Model</a:t>
            </a:r>
            <a:br>
              <a:rPr lang="nl-NL" dirty="0"/>
            </a:br>
            <a:br>
              <a:rPr lang="nl-NL" sz="1400" dirty="0"/>
            </a:br>
            <a:r>
              <a:rPr lang="nl-NL" sz="1800" b="0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nl-NL" sz="1800" b="0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Hl7.Fhir.Model;</a:t>
            </a:r>
            <a:endParaRPr lang="nl-NL" sz="48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27575"/>
            <a:ext cx="720725" cy="166688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93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FHIR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275606"/>
            <a:ext cx="7740650" cy="365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55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FHIR Resource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Hl7.Fhir.Model.DomainResource</a:t>
            </a: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sz="20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&lt;summary&gt;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Codes providing the status of an observation.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(url: http://hl7.org/fhir/ValueSet/observation-status)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&lt;/summary&gt;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</a:p>
          <a:p>
            <a:r>
              <a:rPr lang="nl-NL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{Registered, </a:t>
            </a:r>
            <a:r>
              <a:rPr lang="nl-NL" dirty="0"/>
              <a:t>Preliminary, </a:t>
            </a:r>
            <a:r>
              <a:rPr lang="nl-NL" dirty="0" err="1"/>
              <a:t>Final</a:t>
            </a:r>
            <a:r>
              <a:rPr lang="nl-NL" dirty="0"/>
              <a:t>, …</a:t>
            </a:r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61578" y="1430168"/>
            <a:ext cx="1006165" cy="27748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403648" y="3651870"/>
            <a:ext cx="507951" cy="216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1670"/>
            <a:ext cx="7175500" cy="57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24" y="4010401"/>
            <a:ext cx="6420920" cy="559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FHIR Resource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nl-NL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CodeableConcept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 { </a:t>
            </a:r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       </a:t>
            </a:r>
          </a:p>
          <a:p>
            <a:r>
              <a:rPr lang="nl-NL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noProof="1"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Identifier</a:t>
            </a:r>
            <a:r>
              <a:rPr lang="en-US" sz="1800" noProof="1"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Identifier{ </a:t>
            </a:r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5" y="1347614"/>
            <a:ext cx="730250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"/>
          <a:stretch/>
        </p:blipFill>
        <p:spPr bwMode="auto">
          <a:xfrm>
            <a:off x="741600" y="3126854"/>
            <a:ext cx="7292095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3419872" y="3141805"/>
            <a:ext cx="511907" cy="17274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671404" y="3844800"/>
            <a:ext cx="596339" cy="226188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04" y="2355726"/>
            <a:ext cx="6378632" cy="2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04" y="4293236"/>
            <a:ext cx="6715125" cy="22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04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</p:bldLst>
  </p:timing>
</p:sld>
</file>

<file path=ppt/theme/theme1.xml><?xml version="1.0" encoding="utf-8"?>
<a:theme xmlns:a="http://schemas.openxmlformats.org/drawingml/2006/main" name="Morning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889</Words>
  <Application>Microsoft Office PowerPoint</Application>
  <PresentationFormat>On-screen Show (16:9)</PresentationFormat>
  <Paragraphs>204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Times New Roman</vt:lpstr>
      <vt:lpstr>Verdana</vt:lpstr>
      <vt:lpstr>Wingdings</vt:lpstr>
      <vt:lpstr>Morning</vt:lpstr>
      <vt:lpstr>FHIR API for .Net programmers  Introduction </vt:lpstr>
      <vt:lpstr>Who am I?</vt:lpstr>
      <vt:lpstr>HL7.Fhir API</vt:lpstr>
      <vt:lpstr>First step</vt:lpstr>
      <vt:lpstr>Hl7.Fhir.DSTU3</vt:lpstr>
      <vt:lpstr>The Model  using Hl7.Fhir.Model;</vt:lpstr>
      <vt:lpstr>A FHIR Resource</vt:lpstr>
      <vt:lpstr>A FHIR Resource in C#</vt:lpstr>
      <vt:lpstr>A FHIR Resource in C#</vt:lpstr>
      <vt:lpstr>A FHIR Resource in C#</vt:lpstr>
      <vt:lpstr>A FHIR Resource in C#</vt:lpstr>
      <vt:lpstr>Primitives are not really primitive…</vt:lpstr>
      <vt:lpstr>Rest interactions  using Hl7.Fhir.Rest;</vt:lpstr>
      <vt:lpstr>Using the FHIR Client</vt:lpstr>
      <vt:lpstr>Adding headers to request</vt:lpstr>
      <vt:lpstr>C(RUD)</vt:lpstr>
      <vt:lpstr>(C)RUD</vt:lpstr>
      <vt:lpstr>Resource Identity</vt:lpstr>
      <vt:lpstr>Search and bundles</vt:lpstr>
      <vt:lpstr>Making queries</vt:lpstr>
      <vt:lpstr>Paging through Bundle</vt:lpstr>
      <vt:lpstr>Transaction builder</vt:lpstr>
      <vt:lpstr>Parsing/serializing  using Hl7.Fhir.Serialization;</vt:lpstr>
      <vt:lpstr>Parsing/Serializing</vt:lpstr>
      <vt:lpstr>Demo</vt:lpstr>
      <vt:lpstr>Next Steps for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2014-05-27T08:40:02Z</dcterms:created>
  <dcterms:modified xsi:type="dcterms:W3CDTF">2017-04-10T16:34:31Z</dcterms:modified>
</cp:coreProperties>
</file>