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 Regular"/>
              </a:rPr>
              <a:t>제목 </a:t>
            </a:r>
            <a:r>
              <a:rPr b="0" lang="en-US" sz="4400" spc="-1" strike="noStrike">
                <a:latin typeface="Noto Sans CJK JP Regular"/>
              </a:rPr>
              <a:t>텍스</a:t>
            </a:r>
            <a:r>
              <a:rPr b="0" lang="en-US" sz="4400" spc="-1" strike="noStrike">
                <a:latin typeface="Noto Sans CJK JP Regular"/>
              </a:rPr>
              <a:t>트의 </a:t>
            </a:r>
            <a:r>
              <a:rPr b="0" lang="en-US" sz="4400" spc="-1" strike="noStrike">
                <a:latin typeface="Noto Sans CJK JP Regular"/>
              </a:rPr>
              <a:t>서식</a:t>
            </a:r>
            <a:r>
              <a:rPr b="0" lang="en-US" sz="4400" spc="-1" strike="noStrike">
                <a:latin typeface="Noto Sans CJK JP Regular"/>
              </a:rPr>
              <a:t>을 </a:t>
            </a:r>
            <a:r>
              <a:rPr b="0" lang="en-US" sz="4400" spc="-1" strike="noStrike">
                <a:latin typeface="Noto Sans CJK JP Regular"/>
              </a:rPr>
              <a:t>편집</a:t>
            </a:r>
            <a:r>
              <a:rPr b="0" lang="en-US" sz="4400" spc="-1" strike="noStrike">
                <a:latin typeface="Noto Sans CJK JP Regular"/>
              </a:rPr>
              <a:t>하려</a:t>
            </a:r>
            <a:r>
              <a:rPr b="0" lang="en-US" sz="4400" spc="-1" strike="noStrike">
                <a:latin typeface="Noto Sans CJK JP Regular"/>
              </a:rPr>
              <a:t>면 </a:t>
            </a:r>
            <a:r>
              <a:rPr b="0" lang="en-US" sz="4400" spc="-1" strike="noStrike">
                <a:latin typeface="Noto Sans CJK JP Regular"/>
              </a:rPr>
              <a:t>클릭</a:t>
            </a:r>
            <a:r>
              <a:rPr b="0" lang="en-US" sz="4400" spc="-1" strike="noStrike">
                <a:latin typeface="Noto Sans CJK JP Regular"/>
              </a:rPr>
              <a:t>하십</a:t>
            </a:r>
            <a:r>
              <a:rPr b="0" lang="en-US" sz="4400" spc="-1" strike="noStrike">
                <a:latin typeface="Noto Sans CJK JP Regular"/>
              </a:rPr>
              <a:t>시</a:t>
            </a:r>
            <a:r>
              <a:rPr b="0" lang="en-US" sz="4400" spc="-1" strike="noStrike">
                <a:latin typeface="Noto Sans CJK JP Regular"/>
              </a:rPr>
              <a:t>오</a:t>
            </a:r>
            <a:r>
              <a:rPr b="0" lang="en-US" sz="4400" spc="-1" strike="noStrike">
                <a:latin typeface="Noto Sans CJK JP Regular"/>
              </a:rPr>
              <a:t>.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 Regular"/>
              </a:rPr>
              <a:t>개요 텍스트의 서식을 편집하려면 클릭하십시오</a:t>
            </a:r>
            <a:endParaRPr b="0" lang="en-US" sz="3200" spc="-1" strike="noStrike">
              <a:latin typeface="Noto Sans CJK JP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 Regular"/>
              </a:rPr>
              <a:t>2</a:t>
            </a:r>
            <a:r>
              <a:rPr b="0" lang="en-US" sz="2800" spc="-1" strike="noStrike">
                <a:latin typeface="Noto Sans CJK JP Regular"/>
              </a:rPr>
              <a:t>번째 개요 수준</a:t>
            </a:r>
            <a:endParaRPr b="0" lang="en-US" sz="2800" spc="-1" strike="noStrike">
              <a:latin typeface="Noto Sans CJK JP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 Regular"/>
              </a:rPr>
              <a:t>3</a:t>
            </a:r>
            <a:r>
              <a:rPr b="0" lang="en-US" sz="2400" spc="-1" strike="noStrike">
                <a:latin typeface="Noto Sans CJK JP Regular"/>
              </a:rPr>
              <a:t>번째 개요 수준</a:t>
            </a:r>
            <a:endParaRPr b="0" lang="en-US" sz="2400" spc="-1" strike="noStrike">
              <a:latin typeface="Noto Sans CJK JP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 Regular"/>
              </a:rPr>
              <a:t>4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5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6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7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 Regula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 Regular"/>
              </a:rPr>
              <a:t>.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 Regular"/>
              </a:rPr>
              <a:t>개요 텍스트의 서식을 편집하려면 클릭하십시오</a:t>
            </a:r>
            <a:endParaRPr b="0" lang="en-US" sz="3200" spc="-1" strike="noStrike">
              <a:latin typeface="Noto Sans CJK JP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 Regular"/>
              </a:rPr>
              <a:t>2</a:t>
            </a:r>
            <a:r>
              <a:rPr b="0" lang="en-US" sz="2800" spc="-1" strike="noStrike">
                <a:latin typeface="Noto Sans CJK JP Regular"/>
              </a:rPr>
              <a:t>번째 개요 수준</a:t>
            </a:r>
            <a:endParaRPr b="0" lang="en-US" sz="2800" spc="-1" strike="noStrike">
              <a:latin typeface="Noto Sans CJK JP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 Regular"/>
              </a:rPr>
              <a:t>3</a:t>
            </a:r>
            <a:r>
              <a:rPr b="0" lang="en-US" sz="2400" spc="-1" strike="noStrike">
                <a:latin typeface="Noto Sans CJK JP Regular"/>
              </a:rPr>
              <a:t>번째 개요 수준</a:t>
            </a:r>
            <a:endParaRPr b="0" lang="en-US" sz="2400" spc="-1" strike="noStrike">
              <a:latin typeface="Noto Sans CJK JP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 Regular"/>
              </a:rPr>
              <a:t>4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5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6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7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 Regula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 Regular"/>
              </a:rPr>
              <a:t>.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 Regular"/>
              </a:rPr>
              <a:t>개요 텍스트의 서식을 편집하려면 클릭하십시오</a:t>
            </a:r>
            <a:endParaRPr b="0" lang="en-US" sz="3200" spc="-1" strike="noStrike">
              <a:latin typeface="Noto Sans CJK JP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 Regular"/>
              </a:rPr>
              <a:t>2</a:t>
            </a:r>
            <a:r>
              <a:rPr b="0" lang="en-US" sz="2800" spc="-1" strike="noStrike">
                <a:latin typeface="Noto Sans CJK JP Regular"/>
              </a:rPr>
              <a:t>번째 개요 수준</a:t>
            </a:r>
            <a:endParaRPr b="0" lang="en-US" sz="2800" spc="-1" strike="noStrike">
              <a:latin typeface="Noto Sans CJK JP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 Regular"/>
              </a:rPr>
              <a:t>3</a:t>
            </a:r>
            <a:r>
              <a:rPr b="0" lang="en-US" sz="2400" spc="-1" strike="noStrike">
                <a:latin typeface="Noto Sans CJK JP Regular"/>
              </a:rPr>
              <a:t>번째 개요 수준</a:t>
            </a:r>
            <a:endParaRPr b="0" lang="en-US" sz="2400" spc="-1" strike="noStrike">
              <a:latin typeface="Noto Sans CJK JP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 Regular"/>
              </a:rPr>
              <a:t>4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5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6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7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0" y="3642480"/>
            <a:ext cx="604728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2018.07.25</a:t>
            </a:r>
            <a:endParaRPr b="0" lang="en-US" sz="1600" spc="-1" strike="noStrike">
              <a:latin typeface="Noto Sans CJK JP Regular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강사 – </a:t>
            </a: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Innova Lee(</a:t>
            </a: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이상훈</a:t>
            </a: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)</a:t>
            </a:r>
            <a:endParaRPr b="0" lang="en-US" sz="1600" spc="-1" strike="noStrike">
              <a:latin typeface="Noto Sans CJK JP Regular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gcccompil3r@gmail.com</a:t>
            </a:r>
            <a:endParaRPr b="0" lang="en-US" sz="1600" spc="-1" strike="noStrike">
              <a:latin typeface="Noto Sans CJK JP Regular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학생 – 황수정</a:t>
            </a:r>
            <a:endParaRPr b="0" lang="en-US" sz="1600" spc="-1" strike="noStrike">
              <a:latin typeface="Noto Sans CJK JP Regular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sue100012@naver.com</a:t>
            </a:r>
            <a:endParaRPr b="0" lang="en-US" sz="1600" spc="-1" strike="noStrike">
              <a:latin typeface="Noto Sans CJK JP Regular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609200" y="792000"/>
            <a:ext cx="604728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TI DSP, MCU, Xilinx Zynq FPGA</a:t>
            </a:r>
            <a:endParaRPr b="0" lang="en-US" sz="32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프로그래밍 전문가 과정</a:t>
            </a:r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09200" y="792000"/>
            <a:ext cx="604728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TI DSP, MCU, Xilinx Zynq FPGA</a:t>
            </a:r>
            <a:endParaRPr b="0" lang="en-US" sz="32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프로그래밍 전문가 과정</a:t>
            </a:r>
            <a:endParaRPr b="0" lang="en-US" sz="3200" spc="-1" strike="noStrike">
              <a:latin typeface="Noto Sans CJK JP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90440" y="4912560"/>
            <a:ext cx="876132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1259640" y="339480"/>
            <a:ext cx="769176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323640" y="-164520"/>
            <a:ext cx="717840" cy="1005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35640" y="51480"/>
            <a:ext cx="1293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35640" y="339480"/>
            <a:ext cx="12938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목차</a:t>
            </a:r>
            <a:endParaRPr b="0" lang="en-US" sz="14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972720" y="432000"/>
            <a:ext cx="19782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1368000" y="936000"/>
            <a:ext cx="669600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CAN </a:t>
            </a: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통신 개념</a:t>
            </a:r>
            <a:endParaRPr b="0" lang="en-US" sz="24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ADC, URAT</a:t>
            </a: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이론 및 예제</a:t>
            </a:r>
            <a:endParaRPr b="0" lang="en-US" sz="24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I2C - LIDAR, LCD</a:t>
            </a:r>
            <a:endParaRPr b="0" lang="en-US" sz="24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400" spc="-134" strike="noStrike">
                <a:solidFill>
                  <a:srgbClr val="000000"/>
                </a:solidFill>
                <a:latin typeface="나눔고딕"/>
                <a:ea typeface="나눔고딕"/>
              </a:rPr>
              <a:t>RTOS – LIDAR, MPU6050</a:t>
            </a:r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3888000" y="864000"/>
            <a:ext cx="719928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</a:t>
            </a:r>
            <a:endParaRPr b="0" lang="en-US" sz="900" spc="-1" strike="noStrike">
              <a:latin typeface="Noto Sans CJK JP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0440" y="4912560"/>
            <a:ext cx="876132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259640" y="339480"/>
            <a:ext cx="769176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323640" y="-164520"/>
            <a:ext cx="717840" cy="1005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35640" y="51480"/>
            <a:ext cx="1293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35640" y="339480"/>
            <a:ext cx="12938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진행상황</a:t>
            </a:r>
            <a:endParaRPr b="0" lang="en-US" sz="14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문제점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972720" y="432000"/>
            <a:ext cx="19782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I2C - Lidar</a:t>
            </a:r>
            <a:endParaRPr b="0" lang="en-US" sz="1600" spc="-1" strike="noStrike">
              <a:latin typeface="Noto Sans CJK JP Regular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44000" y="936000"/>
            <a:ext cx="719928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1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main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txt_buf[256] = { 0 };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unsigned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buf_len;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volatile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i 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cnt = 1;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5032"/>
                </a:solidFill>
                <a:latin typeface="Monospace"/>
                <a:ea typeface="Monospace"/>
              </a:rPr>
              <a:t>uint16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ave[2] = { 0 };</a:t>
            </a:r>
            <a:endParaRPr b="0" lang="en-US" sz="1000" spc="-1" strike="noStrike">
              <a:latin typeface="Noto Sans CJK JP Regular"/>
            </a:endParaRPr>
          </a:p>
          <a:p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sciInit();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"SCI Configuration Success!!\n\r\0"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i2cInit();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wait(10000000);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"I2C </a:t>
            </a:r>
            <a:r>
              <a:rPr b="0" lang="en-US" sz="10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Init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 Success!!\n\r\0"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     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Lidar_enable();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</a:t>
            </a:r>
            <a:r>
              <a:rPr b="0" lang="en-US" sz="10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Lidar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 Enable Success!!\n\r\0"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     </a:t>
            </a:r>
            <a:r>
              <a:rPr b="0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wait(1000000);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(;;)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Get_Data();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(g_acc_flag)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</a:t>
            </a:r>
            <a:r>
              <a:rPr b="0" lang="en-US" sz="1000" spc="-134" strike="noStrike">
                <a:solidFill>
                  <a:srgbClr val="005032"/>
                </a:solidFill>
                <a:latin typeface="Monospace"/>
                <a:ea typeface="Monospace"/>
              </a:rPr>
              <a:t>uint16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tmp;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tmp = receives[0] &lt;&lt; 8;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tmp |= receives[1];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</a:t>
            </a:r>
            <a:endParaRPr b="0" lang="en-US" sz="1000" spc="-1" strike="noStrike">
              <a:latin typeface="Noto Sans CJK JP Regular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4680000" y="648720"/>
            <a:ext cx="719928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(cnt % 3 == 0)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tmp = (ave[0] + ave[1]) / 2;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642880"/>
                </a:solidFill>
                <a:latin typeface="Monospace"/>
                <a:ea typeface="Monospace"/>
              </a:rPr>
              <a:t>sprintf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(txt_buf, 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"Distance = %d\n\r\0"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, tmp);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buf_len = </a:t>
            </a:r>
            <a:r>
              <a:rPr b="1" lang="en-US" sz="1000" spc="-134" strike="noStrike">
                <a:solidFill>
                  <a:srgbClr val="642880"/>
                </a:solidFill>
                <a:latin typeface="Monospace"/>
                <a:ea typeface="Monospace"/>
              </a:rPr>
              <a:t>strlen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(txt_buf);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sciDisplayText(sciREG1, (</a:t>
            </a:r>
            <a:r>
              <a:rPr b="0" lang="en-US" sz="1000" spc="-134" strike="noStrike">
                <a:solidFill>
                  <a:srgbClr val="005032"/>
                </a:solidFill>
                <a:latin typeface="Monospace"/>
                <a:ea typeface="Monospace"/>
              </a:rPr>
              <a:t>uint8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*) txt_buf, buf_len);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 = 0;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cnt++;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g_acc_flag = 0;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ave[i] = tmp;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i++;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cnt++;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g_acc_flag = 0;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Lidar_without_bias();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bias_cnt++;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(bias_cnt == 100){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Lidar_bias(); </a:t>
            </a:r>
            <a:endParaRPr b="0" lang="en-US" sz="1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bias_cnt = 0;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90440" y="4912560"/>
            <a:ext cx="876132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59640" y="339480"/>
            <a:ext cx="769176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323640" y="-164520"/>
            <a:ext cx="717840" cy="1005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35640" y="51480"/>
            <a:ext cx="1293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35640" y="339480"/>
            <a:ext cx="12938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진행상황</a:t>
            </a:r>
            <a:endParaRPr b="0" lang="en-US" sz="14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문제점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36000" y="459000"/>
            <a:ext cx="19782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I2C - Lidar</a:t>
            </a:r>
            <a:endParaRPr b="0" lang="en-US" sz="1600" spc="-1" strike="noStrike">
              <a:latin typeface="Noto Sans CJK JP Regular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6408000" y="1395000"/>
            <a:ext cx="19782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1329480" y="864000"/>
            <a:ext cx="719928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Lidar_enable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5032"/>
                </a:solidFill>
                <a:latin typeface="Monospace"/>
                <a:ea typeface="Monospace"/>
              </a:rPr>
              <a:t>uint8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tmp[4] = { 0x80, 0x08, 0x00, 0x04 };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volatile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unsigned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cnt = 7;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i2cSetSlaveAdd(i2cREG2, LIDAR_SLAVE_ADDR);  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i2cSetDirection(i2cREG2, </a:t>
            </a:r>
            <a:r>
              <a:rPr b="0" i="1" lang="en-US" sz="900" spc="-134" strike="noStrike">
                <a:solidFill>
                  <a:srgbClr val="0000c0"/>
                </a:solidFill>
                <a:latin typeface="Monospace"/>
                <a:ea typeface="Monospace"/>
              </a:rPr>
              <a:t>I2C_TRANSMITTER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);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i2cSetCount(i2cREG2, cnt + 1);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i2cSetMode(i2cREG2, </a:t>
            </a:r>
            <a:r>
              <a:rPr b="0" i="1" lang="en-US" sz="900" spc="-134" strike="noStrike">
                <a:solidFill>
                  <a:srgbClr val="0000c0"/>
                </a:solidFill>
                <a:latin typeface="Monospace"/>
                <a:ea typeface="Monospace"/>
              </a:rPr>
              <a:t>I2C_MASTER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);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i2cSetStop(i2cREG2);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i2cSetStart(i2cREG2);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i2cSendByte(i2cREG2, SIG_COUNT_VAL);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i2cSend(i2cREG2, 1, &amp;tmp[0]); </a:t>
            </a:r>
            <a:r>
              <a:rPr b="0" lang="en-US" sz="900" spc="-134" strike="noStrike">
                <a:solidFill>
                  <a:srgbClr val="3f7f5f"/>
                </a:solidFill>
                <a:latin typeface="Monospace"/>
                <a:ea typeface="Monospace"/>
              </a:rPr>
              <a:t>//0x80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i2cSendByte(i2cREG2, ACQ_CONFIG_REG);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i2cSend(i2cREG2, 1, &amp;tmp[1]); </a:t>
            </a:r>
            <a:r>
              <a:rPr b="0" lang="en-US" sz="900" spc="-134" strike="noStrike">
                <a:solidFill>
                  <a:srgbClr val="3f7f5f"/>
                </a:solidFill>
                <a:latin typeface="Monospace"/>
                <a:ea typeface="Monospace"/>
              </a:rPr>
              <a:t>//0x08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i2cSendByte(i2cREG2, THRESHOLD_BYPASS);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i2cSend(i2cREG2, 1, &amp;tmp[2]); </a:t>
            </a:r>
            <a:r>
              <a:rPr b="0" lang="en-US" sz="900" spc="-134" strike="noStrike">
                <a:solidFill>
                  <a:srgbClr val="3f7f5f"/>
                </a:solidFill>
                <a:latin typeface="Monospace"/>
                <a:ea typeface="Monospace"/>
              </a:rPr>
              <a:t>//0x00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i2cSendByte(i2cREG2, ACQ_COMMAND);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i2cSend(i2cREG2, 1, &amp;tmp[3]); </a:t>
            </a:r>
            <a:r>
              <a:rPr b="0" lang="en-US" sz="900" spc="-134" strike="noStrike">
                <a:solidFill>
                  <a:srgbClr val="3f7f5f"/>
                </a:solidFill>
                <a:latin typeface="Monospace"/>
                <a:ea typeface="Monospace"/>
              </a:rPr>
              <a:t>//0x04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"</a:t>
            </a:r>
            <a:r>
              <a:rPr b="0" lang="en-US" sz="9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Lidar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 </a:t>
            </a:r>
            <a:r>
              <a:rPr b="0" lang="en-US" sz="9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tmp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 1 Enable Success!!\n\r\0"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900" spc="-1" strike="noStrike">
              <a:latin typeface="Noto Sans CJK JP Regular"/>
            </a:endParaRPr>
          </a:p>
          <a:p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(i2cIsBusBusy(i2cREG2) == true)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; 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(i2cIsStopDetected(i2cREG2) == 0)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US" sz="900" spc="-1" strike="noStrike">
              <a:latin typeface="Noto Sans CJK JP Regular"/>
            </a:endParaRPr>
          </a:p>
          <a:p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i2cClearSCD(i2cREG2);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wait(100000);</a:t>
            </a:r>
            <a:endParaRPr b="0" lang="en-US" sz="900" spc="-1" strike="noStrike">
              <a:latin typeface="Noto Sans CJK JP Regular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900" spc="-1" strike="noStrike">
              <a:latin typeface="Noto Sans CJK JP Regular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175720" y="381240"/>
            <a:ext cx="195948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90440" y="4912560"/>
            <a:ext cx="876132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259640" y="339480"/>
            <a:ext cx="769176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323640" y="-164520"/>
            <a:ext cx="717840" cy="1005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35640" y="51480"/>
            <a:ext cx="1293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35640" y="339480"/>
            <a:ext cx="12938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진행상황</a:t>
            </a:r>
            <a:endParaRPr b="0" lang="en-US" sz="14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문제점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972720" y="432000"/>
            <a:ext cx="19782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I2C - LCD</a:t>
            </a:r>
            <a:endParaRPr b="0" lang="en-US" sz="1600" spc="-1" strike="noStrike">
              <a:latin typeface="Noto Sans CJK JP Regular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080000" y="936000"/>
            <a:ext cx="734400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LCD_enable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//LCD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는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16*2 QAPASS LCD with I2C Module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volatile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unsigned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cnt = 2;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unsigned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char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data[2] = {16, 2};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i2cSetSlaveAdd(i2cREG2, LCD_ADDR);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//LCD_ADDR = 0x27 //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간혹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0x3F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인 경우도 있다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//i2c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버스에서 통신할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slave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장치 주소 지정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i2cSetDirection(i2cREG2, </a:t>
            </a:r>
            <a:r>
              <a:rPr b="0" i="1" lang="en-US" sz="1000" spc="-134" strike="noStrike">
                <a:solidFill>
                  <a:srgbClr val="0000c0"/>
                </a:solidFill>
                <a:latin typeface="Monospace"/>
                <a:ea typeface="Monospace"/>
              </a:rPr>
              <a:t>I2C_TRANSMITTER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 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//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전송 방향 결정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i2cSetCount(i2cREG2, cnt + 1);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i2cSetMode(i2cREG2, </a:t>
            </a:r>
            <a:r>
              <a:rPr b="0" i="1" lang="en-US" sz="1000" spc="-134" strike="noStrike">
                <a:solidFill>
                  <a:srgbClr val="0000c0"/>
                </a:solidFill>
                <a:latin typeface="Monospace"/>
                <a:ea typeface="Monospace"/>
              </a:rPr>
              <a:t>I2C_MASTER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i2cSetStop(i2cREG2);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i2cSetStart(i2cREG2);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i2cSendByte(i2cREG2, LCD_ADDR);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"MPU6050 </a:t>
            </a:r>
            <a:r>
              <a:rPr b="0" lang="en-US" sz="10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tmp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 1 Enable Success!!\n\r\0"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i2cSend(i2cREG2, cnt, data); </a:t>
            </a:r>
            <a:r>
              <a:rPr b="0" lang="en-US" sz="1000" spc="-134" strike="noStrike">
                <a:solidFill>
                  <a:srgbClr val="3f7f5f"/>
                </a:solidFill>
                <a:latin typeface="Monospace"/>
                <a:ea typeface="Monospace"/>
              </a:rPr>
              <a:t>//i2cReceive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"MPU6050 </a:t>
            </a:r>
            <a:r>
              <a:rPr b="0" lang="en-US" sz="10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tmp</a:t>
            </a:r>
            <a:r>
              <a:rPr b="0" lang="en-US" sz="1000" spc="-134" strike="noStrike">
                <a:solidFill>
                  <a:srgbClr val="2a00ff"/>
                </a:solidFill>
                <a:latin typeface="Monospace"/>
                <a:ea typeface="Monospace"/>
              </a:rPr>
              <a:t> 2Enable Success!!\n\r\0"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1000" spc="-1" strike="noStrike">
              <a:latin typeface="Noto Sans CJK JP Regular"/>
            </a:endParaRPr>
          </a:p>
          <a:p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(i2cIsBusBusy(i2cREG2) == true);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10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1000" spc="-134" strike="noStrike">
                <a:solidFill>
                  <a:srgbClr val="000000"/>
                </a:solidFill>
                <a:latin typeface="Monospace"/>
                <a:ea typeface="Monospace"/>
              </a:rPr>
              <a:t>(i2cIsStopDetected(i2cREG2) == 0);</a:t>
            </a:r>
            <a:endParaRPr b="0" lang="en-US" sz="100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i2cClearSCD(i2cREG2);</a:t>
            </a:r>
            <a:endParaRPr b="0" lang="en-US" sz="1050" spc="-1" strike="noStrike">
              <a:latin typeface="Noto Sans CJK JP Regular"/>
            </a:endParaRPr>
          </a:p>
          <a:p>
            <a:endParaRPr b="0" lang="en-US" sz="105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wait(100000);</a:t>
            </a:r>
            <a:endParaRPr b="0" lang="en-US" sz="1050" spc="-1" strike="noStrike">
              <a:latin typeface="Noto Sans CJK JP Regular"/>
            </a:endParaRPr>
          </a:p>
          <a:p>
            <a:r>
              <a:rPr b="0" lang="en-US" sz="1050" spc="-134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1050" spc="-1" strike="noStrike">
              <a:latin typeface="Noto Sans CJK JP Regular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3888000" y="864000"/>
            <a:ext cx="719928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        </a:t>
            </a:r>
            <a:endParaRPr b="0" lang="en-US" sz="900" spc="-1" strike="noStrike">
              <a:latin typeface="Noto Sans CJK JP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90440" y="4912560"/>
            <a:ext cx="876132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1259640" y="339480"/>
            <a:ext cx="7691760" cy="43560"/>
          </a:xfrm>
          <a:prstGeom prst="roundRect">
            <a:avLst>
              <a:gd name="adj" fmla="val 16667"/>
            </a:avLst>
          </a:prstGeom>
          <a:solidFill>
            <a:srgbClr val="808080">
              <a:alpha val="83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323640" y="-164520"/>
            <a:ext cx="717840" cy="100584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5640" y="51480"/>
            <a:ext cx="1293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35640" y="339480"/>
            <a:ext cx="12938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진행상황</a:t>
            </a:r>
            <a:endParaRPr b="0" lang="en-US" sz="1400" spc="-1" strike="noStrike">
              <a:latin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HE정고딕110"/>
                <a:ea typeface="THE정고딕110"/>
              </a:rPr>
              <a:t>문제점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117080" y="432000"/>
            <a:ext cx="24822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RTOS – Lidar, MPU6050</a:t>
            </a:r>
            <a:endParaRPr b="0" lang="en-US" sz="1600" spc="-1" strike="noStrike">
              <a:latin typeface="Noto Sans CJK JP Regular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1152000" y="963000"/>
            <a:ext cx="7631280" cy="37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main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{</a:t>
            </a:r>
            <a:endParaRPr b="0" lang="en-US" sz="900" spc="-1" strike="noStrike">
              <a:solidFill>
                <a:srgbClr val="3f7f5f"/>
              </a:solidFill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gioInit();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sciInit();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etpwmInit();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i2cInit();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wait(1000000);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disp_set(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"GIO, SCI, PWM, I2C </a:t>
            </a:r>
            <a:r>
              <a:rPr b="0" lang="en-US" sz="900" spc="-134" strike="noStrike" u="sng">
                <a:solidFill>
                  <a:srgbClr val="2a00ff"/>
                </a:solidFill>
                <a:uFillTx/>
                <a:latin typeface="Monospace"/>
                <a:ea typeface="Monospace"/>
              </a:rPr>
              <a:t>Init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 Success!!\n\r\0"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en-US" sz="900" spc="-1" strike="noStrike"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(xTaskCreate(LIDAR, </a:t>
            </a:r>
            <a:r>
              <a:rPr b="0" lang="en-US" sz="900" spc="-134" strike="noStrike">
                <a:solidFill>
                  <a:srgbClr val="2a00ff"/>
                </a:solidFill>
                <a:latin typeface="Monospace"/>
                <a:ea typeface="Monospace"/>
              </a:rPr>
              <a:t>"Task1"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, configMINIMAL_STACK_SIZE, NULL, 1, &amp;xTask1Handle) !=pdTRUE){</a:t>
            </a:r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(1)</a:t>
            </a:r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vTaskStartScheduler();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(1)</a:t>
            </a:r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        </a:t>
            </a:r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;</a:t>
            </a:r>
            <a:endParaRPr b="0" lang="en-US" sz="900" spc="-1" strike="noStrike">
              <a:solidFill>
                <a:srgbClr val="3f7f5f"/>
              </a:solidFill>
              <a:latin typeface="Monospace"/>
              <a:ea typeface="Monospace"/>
            </a:endParaRPr>
          </a:p>
          <a:p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1" lang="en-US" sz="900" spc="-134" strike="noStrike" u="sng">
                <a:solidFill>
                  <a:srgbClr val="7f0055"/>
                </a:solidFill>
                <a:uFillTx/>
                <a:latin typeface="Monospace"/>
                <a:ea typeface="Monospace"/>
              </a:rPr>
              <a:t>return</a:t>
            </a:r>
            <a:r>
              <a:rPr b="0" lang="en-US" sz="900" spc="-134" strike="noStrike" u="sng">
                <a:solidFill>
                  <a:srgbClr val="000000"/>
                </a:solidFill>
                <a:uFillTx/>
                <a:latin typeface="Monospace"/>
                <a:ea typeface="Monospace"/>
              </a:rPr>
              <a:t> 0;</a:t>
            </a:r>
            <a:endParaRPr b="0" lang="en-US" sz="900" spc="-1" strike="noStrike">
              <a:latin typeface="Monospace"/>
              <a:ea typeface="Monospace"/>
            </a:endParaRPr>
          </a:p>
          <a:p>
            <a:r>
              <a:rPr b="0" lang="en-US" sz="9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Monospace"/>
              <a:ea typeface="Monospace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339640" y="2130480"/>
            <a:ext cx="44622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34" strike="noStrike">
                <a:solidFill>
                  <a:srgbClr val="000000"/>
                </a:solidFill>
                <a:latin typeface="THE정고딕110"/>
                <a:ea typeface="THE정고딕110"/>
              </a:rPr>
              <a:t>감사합니다</a:t>
            </a:r>
            <a:endParaRPr b="0" lang="en-US" sz="2800" spc="-1" strike="noStrike">
              <a:latin typeface="Noto Sans CJK JP Regular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400000" y="2120760"/>
            <a:ext cx="69840" cy="698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5487480" y="2012400"/>
            <a:ext cx="69840" cy="698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Application>LibreOffice/6.0.3.2$Linux_X86_64 LibreOffice_project/00m0$Build-2</Application>
  <Company>R&amp;D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  <dc:description/>
  <dc:language>ko-KR</dc:language>
  <cp:lastModifiedBy/>
  <dcterms:modified xsi:type="dcterms:W3CDTF">2018-08-01T07:48:57Z</dcterms:modified>
  <cp:revision>74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R&amp;D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