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5" r:id="rId3"/>
    <p:sldId id="258" r:id="rId4"/>
    <p:sldId id="283" r:id="rId5"/>
    <p:sldId id="271" r:id="rId6"/>
    <p:sldId id="272" r:id="rId7"/>
    <p:sldId id="273" r:id="rId8"/>
    <p:sldId id="274" r:id="rId9"/>
    <p:sldId id="284" r:id="rId10"/>
    <p:sldId id="276" r:id="rId11"/>
    <p:sldId id="277" r:id="rId12"/>
    <p:sldId id="278" r:id="rId13"/>
    <p:sldId id="279" r:id="rId14"/>
    <p:sldId id="281" r:id="rId15"/>
    <p:sldId id="282" r:id="rId16"/>
    <p:sldId id="286" r:id="rId17"/>
    <p:sldId id="287" r:id="rId18"/>
    <p:sldId id="288" r:id="rId19"/>
    <p:sldId id="290" r:id="rId20"/>
    <p:sldId id="291" r:id="rId21"/>
    <p:sldId id="293" r:id="rId22"/>
    <p:sldId id="292" r:id="rId23"/>
    <p:sldId id="289" r:id="rId24"/>
    <p:sldId id="280" r:id="rId25"/>
    <p:sldId id="27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C450-D0BE-4BF0-91AC-E38056018EF2}" type="datetimeFigureOut">
              <a:rPr lang="ru-RU" smtClean="0"/>
              <a:t>13.08.2024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0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Сессия 3. Основы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Геометрическая прогрессия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4569"/>
          </a:xfrm>
        </p:spPr>
        <p:txBody>
          <a:bodyPr/>
          <a:lstStyle/>
          <a:p>
            <a:r>
              <a:rPr lang="ru-RU" dirty="0" smtClean="0"/>
              <a:t>Геометрическая прогрессия – последовательность чисел, в которой каждое число, начиная со второго ,получается из предыдущего путем умножения его на число </a:t>
            </a:r>
            <a:r>
              <a:rPr lang="en-US" dirty="0" smtClean="0"/>
              <a:t>step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194"/>
            <a:ext cx="503942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5606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Кольца вычетов</a:t>
            </a:r>
            <a:endParaRPr lang="ru-RU" sz="5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6355533"/>
            <a:ext cx="10515600" cy="50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ужас 🕯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Деление отрицательных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355533"/>
            <a:ext cx="10515600" cy="50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мрак </a:t>
            </a:r>
            <a:r>
              <a:rPr lang="ru-RU" dirty="0"/>
              <a:t>🕯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93820" cy="31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681"/>
          </a:xfrm>
        </p:spPr>
        <p:txBody>
          <a:bodyPr/>
          <a:lstStyle/>
          <a:p>
            <a:r>
              <a:rPr lang="ru-RU" dirty="0" smtClean="0"/>
              <a:t>Кольцо вычетов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7663" y="1291502"/>
            <a:ext cx="2436137" cy="1120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Крутая визуализация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1503"/>
            <a:ext cx="8079463" cy="24297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3924"/>
            <a:ext cx="2166660" cy="1550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2673" y="4678317"/>
            <a:ext cx="57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&lt;= </a:t>
            </a:r>
            <a:r>
              <a:rPr lang="ru-RU" sz="2400" dirty="0" smtClean="0"/>
              <a:t>математическое представление</a:t>
            </a: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6355533"/>
            <a:ext cx="10515600" cy="50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отчаяние 🕯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4353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8" y="861060"/>
            <a:ext cx="3675063" cy="823912"/>
          </a:xfrm>
        </p:spPr>
        <p:txBody>
          <a:bodyPr/>
          <a:lstStyle/>
          <a:p>
            <a:pPr algn="ctr"/>
            <a:r>
              <a:rPr lang="ru-RU" dirty="0"/>
              <a:t>Редуцирующие 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9" y="1684972"/>
            <a:ext cx="3675062" cy="2829878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Функция, которая получает на вход последовательность элементов, возвращает – число.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65662" y="861060"/>
            <a:ext cx="6689726" cy="823912"/>
          </a:xfrm>
        </p:spPr>
        <p:txBody>
          <a:bodyPr/>
          <a:lstStyle/>
          <a:p>
            <a:pPr algn="ctr"/>
            <a:r>
              <a:rPr lang="ru-RU" dirty="0"/>
              <a:t>Индуктивные функции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4665662" y="1684972"/>
            <a:ext cx="6689726" cy="2829878"/>
          </a:xfrm>
        </p:spPr>
        <p:txBody>
          <a:bodyPr/>
          <a:lstStyle/>
          <a:p>
            <a:r>
              <a:rPr lang="ru-RU" dirty="0" smtClean="0"/>
              <a:t>Если есть механизм узнать </a:t>
            </a:r>
            <a:r>
              <a:rPr lang="en-US" dirty="0" smtClean="0"/>
              <a:t>Y(n)</a:t>
            </a:r>
            <a:r>
              <a:rPr lang="ru-RU" dirty="0" smtClean="0"/>
              <a:t> через </a:t>
            </a:r>
            <a:r>
              <a:rPr lang="en-US" dirty="0" smtClean="0"/>
              <a:t>Y(n-1)</a:t>
            </a:r>
            <a:r>
              <a:rPr lang="ru-RU" dirty="0" smtClean="0"/>
              <a:t> и новый элемент в последовательности </a:t>
            </a:r>
            <a:r>
              <a:rPr lang="en-US" dirty="0" err="1" smtClean="0"/>
              <a:t>x_n</a:t>
            </a:r>
            <a:r>
              <a:rPr lang="ru-RU" dirty="0" smtClean="0"/>
              <a:t>, функция называется индуктивной</a:t>
            </a:r>
          </a:p>
          <a:p>
            <a:r>
              <a:rPr lang="ru-RU" dirty="0" smtClean="0"/>
              <a:t>Может быть вычислена без запоминания всей последовательности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8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22972" cy="1325563"/>
          </a:xfrm>
        </p:spPr>
        <p:txBody>
          <a:bodyPr/>
          <a:lstStyle/>
          <a:p>
            <a:r>
              <a:rPr lang="ru-RU" dirty="0" smtClean="0"/>
              <a:t>Примеры индуктивных алгоритмов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589725"/>
              </p:ext>
            </p:extLst>
          </p:nvPr>
        </p:nvGraphicFramePr>
        <p:xfrm>
          <a:off x="838200" y="1690688"/>
          <a:ext cx="8522972" cy="350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0743"/>
                <a:gridCol w="421957"/>
                <a:gridCol w="3000375"/>
                <a:gridCol w="2969897"/>
              </a:tblGrid>
              <a:tr h="70199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Начальное значение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Индукция</a:t>
                      </a:r>
                      <a:endParaRPr lang="ru-RU" sz="2400" dirty="0"/>
                    </a:p>
                  </a:txBody>
                  <a:tcPr/>
                </a:tc>
              </a:tr>
              <a:tr h="70199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Подсчет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r>
                        <a:rPr lang="en-US" sz="2400" baseline="0" dirty="0" smtClean="0"/>
                        <a:t> += 1</a:t>
                      </a:r>
                      <a:endParaRPr lang="ru-RU" sz="2400" dirty="0"/>
                    </a:p>
                  </a:txBody>
                  <a:tcPr/>
                </a:tc>
              </a:tr>
              <a:tr h="70199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Сумма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r>
                        <a:rPr lang="en-US" sz="2400" baseline="0" dirty="0" smtClean="0"/>
                        <a:t> +=  x</a:t>
                      </a:r>
                      <a:endParaRPr lang="ru-RU" sz="2400" dirty="0"/>
                    </a:p>
                  </a:txBody>
                  <a:tcPr/>
                </a:tc>
              </a:tr>
              <a:tr h="70199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Произведение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r>
                        <a:rPr lang="en-US" sz="2400" baseline="0" dirty="0" smtClean="0"/>
                        <a:t> *= x</a:t>
                      </a:r>
                      <a:endParaRPr lang="ru-RU" sz="2400" dirty="0"/>
                    </a:p>
                  </a:txBody>
                  <a:tcPr/>
                </a:tc>
              </a:tr>
              <a:tr h="70199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Максимум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r>
                        <a:rPr lang="en-US" sz="2400" dirty="0" smtClean="0"/>
                        <a:t>INFINITY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r>
                        <a:rPr lang="en-US" sz="2400" baseline="0" dirty="0" smtClean="0"/>
                        <a:t> = max(m, x)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ru-RU" dirty="0" smtClean="0"/>
              <a:t>Итерируемый объект (</a:t>
            </a:r>
            <a:r>
              <a:rPr lang="en-US" dirty="0" err="1" smtClean="0"/>
              <a:t>iterable</a:t>
            </a:r>
            <a:r>
              <a:rPr lang="en-US" dirty="0" smtClean="0"/>
              <a:t> object)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Итерация – термин, описывающий процедуру взятия элементов чего-то по очереди</a:t>
            </a:r>
          </a:p>
          <a:p>
            <a:r>
              <a:rPr lang="ru-RU" dirty="0" smtClean="0"/>
              <a:t>Итерируемый объект (</a:t>
            </a:r>
            <a:r>
              <a:rPr lang="en-US" dirty="0" err="1" smtClean="0"/>
              <a:t>iterable</a:t>
            </a:r>
            <a:r>
              <a:rPr lang="en-US" dirty="0" smtClean="0"/>
              <a:t> object)</a:t>
            </a:r>
            <a:r>
              <a:rPr lang="ru-RU" dirty="0" smtClean="0"/>
              <a:t> – объект, который способен возвращать элементы по одному</a:t>
            </a:r>
          </a:p>
          <a:p>
            <a:r>
              <a:rPr lang="ru-RU" dirty="0" smtClean="0"/>
              <a:t>Итератор </a:t>
            </a:r>
            <a:r>
              <a:rPr lang="en-US" dirty="0" smtClean="0"/>
              <a:t>(iterator)</a:t>
            </a:r>
            <a:r>
              <a:rPr lang="ru-RU" dirty="0" smtClean="0"/>
              <a:t> – объект, который возвращает свои элементы по одному разу</a:t>
            </a:r>
          </a:p>
          <a:p>
            <a:endParaRPr lang="ru-RU" dirty="0"/>
          </a:p>
          <a:p>
            <a:r>
              <a:rPr lang="ru-RU" dirty="0" smtClean="0"/>
              <a:t>Итерируемые объекты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Список</a:t>
            </a:r>
            <a:r>
              <a:rPr lang="en-US" dirty="0" smtClean="0"/>
              <a:t> (list), </a:t>
            </a:r>
            <a:r>
              <a:rPr lang="ru-RU" dirty="0" smtClean="0"/>
              <a:t>строка </a:t>
            </a:r>
            <a:r>
              <a:rPr lang="en-US" dirty="0" smtClean="0"/>
              <a:t>(string)</a:t>
            </a:r>
            <a:r>
              <a:rPr lang="ru-RU" dirty="0" smtClean="0"/>
              <a:t>, кортеж </a:t>
            </a:r>
            <a:r>
              <a:rPr lang="en-US" dirty="0" smtClean="0"/>
              <a:t>(tuple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Словарь</a:t>
            </a:r>
            <a:r>
              <a:rPr lang="en-US" dirty="0" smtClean="0"/>
              <a:t> 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множество (</a:t>
            </a:r>
            <a:r>
              <a:rPr lang="en-US" dirty="0" smtClean="0"/>
              <a:t>set</a:t>
            </a:r>
            <a:r>
              <a:rPr lang="ru-RU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9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9245"/>
          </a:xfrm>
        </p:spPr>
        <p:txBody>
          <a:bodyPr>
            <a:normAutofit/>
          </a:bodyPr>
          <a:lstStyle/>
          <a:p>
            <a:r>
              <a:rPr lang="ru-RU" dirty="0" smtClean="0"/>
              <a:t>Список - динамический массив ссылок на объекты. Пиздец.</a:t>
            </a:r>
          </a:p>
          <a:p>
            <a:r>
              <a:rPr lang="ru-RU" dirty="0" smtClean="0"/>
              <a:t>Если попроще – контейнер, который хранит последовательность значений.</a:t>
            </a:r>
          </a:p>
          <a:p>
            <a:r>
              <a:rPr lang="ru-RU" dirty="0" smtClean="0"/>
              <a:t>Массив и список – примерно синонимы в </a:t>
            </a:r>
            <a:r>
              <a:rPr lang="en-US" dirty="0" smtClean="0"/>
              <a:t>Python</a:t>
            </a:r>
            <a:r>
              <a:rPr lang="ru-RU" dirty="0" smtClean="0"/>
              <a:t>. В более строгих языках это абсолютно разные вещи.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2900997"/>
            <a:ext cx="10515600" cy="94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6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467"/>
          </a:xfrm>
        </p:spPr>
        <p:txBody>
          <a:bodyPr/>
          <a:lstStyle/>
          <a:p>
            <a:r>
              <a:rPr lang="ru-RU" dirty="0" smtClean="0"/>
              <a:t>«Архитектура»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3566" y="1825625"/>
            <a:ext cx="1660234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592"/>
            <a:ext cx="8855366" cy="45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создания списка </a:t>
            </a:r>
            <a:br>
              <a:rPr lang="ru-RU" dirty="0" smtClean="0"/>
            </a:br>
            <a:r>
              <a:rPr lang="ru-RU" dirty="0" smtClean="0"/>
              <a:t>(по документации)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6265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square brackets, separating items with commas</a:t>
            </a:r>
          </a:p>
          <a:p>
            <a:r>
              <a:rPr lang="en-US" dirty="0" smtClean="0"/>
              <a:t>Using </a:t>
            </a:r>
            <a:r>
              <a:rPr lang="en-US" dirty="0"/>
              <a:t>l</a:t>
            </a:r>
            <a:r>
              <a:rPr lang="en-US" dirty="0" smtClean="0"/>
              <a:t>ist comprehension</a:t>
            </a:r>
          </a:p>
          <a:p>
            <a:r>
              <a:rPr lang="en-US" dirty="0" smtClean="0"/>
              <a:t>Using the type constructor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6067544"/>
            <a:ext cx="517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https://docs.python.org/3/library/stdtypes.html#lists</a:t>
            </a:r>
          </a:p>
        </p:txBody>
      </p:sp>
    </p:spTree>
    <p:extLst>
      <p:ext uri="{BB962C8B-B14F-4D97-AF65-F5344CB8AC3E}">
        <p14:creationId xmlns:p14="http://schemas.microsoft.com/office/powerpoint/2010/main" val="14524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TO-DO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449"/>
            <a:ext cx="10515600" cy="3655901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Повторение?</a:t>
            </a:r>
            <a:endParaRPr lang="en-US" sz="2400" dirty="0" smtClean="0"/>
          </a:p>
          <a:p>
            <a:r>
              <a:rPr lang="ru-RU" sz="2400" dirty="0" smtClean="0"/>
              <a:t>Составное присваивание</a:t>
            </a:r>
          </a:p>
          <a:p>
            <a:r>
              <a:rPr lang="ru-RU" sz="2400" dirty="0" smtClean="0"/>
              <a:t>Цикл </a:t>
            </a:r>
            <a:r>
              <a:rPr lang="en-US" sz="2400" dirty="0" smtClean="0"/>
              <a:t>while</a:t>
            </a:r>
            <a:endParaRPr lang="ru-RU" sz="2400" dirty="0" smtClean="0"/>
          </a:p>
          <a:p>
            <a:r>
              <a:rPr lang="ru-RU" sz="2400" dirty="0" smtClean="0"/>
              <a:t>Кольцо вычетов, особенность деления отрицательных чисел</a:t>
            </a:r>
          </a:p>
          <a:p>
            <a:r>
              <a:rPr lang="ru-RU" sz="2400" dirty="0" smtClean="0"/>
              <a:t>Итерируемые объекты </a:t>
            </a:r>
            <a:r>
              <a:rPr lang="en-US" sz="2400" dirty="0" smtClean="0"/>
              <a:t>(</a:t>
            </a:r>
            <a:r>
              <a:rPr lang="ru-RU" sz="2400" dirty="0" smtClean="0"/>
              <a:t>списки)</a:t>
            </a:r>
          </a:p>
          <a:p>
            <a:r>
              <a:rPr lang="ru-RU" sz="2400" dirty="0" smtClean="0"/>
              <a:t>Работа со списками</a:t>
            </a:r>
          </a:p>
          <a:p>
            <a:r>
              <a:rPr lang="ru-RU" sz="2400" dirty="0" smtClean="0"/>
              <a:t>Срезы </a:t>
            </a:r>
            <a:r>
              <a:rPr lang="en-US" sz="2400" dirty="0" smtClean="0"/>
              <a:t>(Slices</a:t>
            </a:r>
            <a:r>
              <a:rPr lang="en-US" sz="2400" dirty="0" smtClean="0"/>
              <a:t>)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748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/>
              <a:t>Работа со списком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733990"/>
              </p:ext>
            </p:extLst>
          </p:nvPr>
        </p:nvGraphicFramePr>
        <p:xfrm>
          <a:off x="838200" y="1280160"/>
          <a:ext cx="1051560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2180"/>
                <a:gridCol w="83134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Операция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Результат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len</a:t>
                      </a:r>
                      <a:r>
                        <a:rPr lang="en-US" sz="2000" dirty="0" smtClean="0"/>
                        <a:t>(list)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Длина </a:t>
                      </a:r>
                      <a:r>
                        <a:rPr lang="ru-RU" sz="2000" baseline="0" dirty="0" smtClean="0"/>
                        <a:t>списка – количество элементов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min(list)</a:t>
                      </a:r>
                      <a:r>
                        <a:rPr lang="en-US" sz="2000" baseline="0" dirty="0" smtClean="0"/>
                        <a:t> / max(list)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Минимум</a:t>
                      </a:r>
                      <a:r>
                        <a:rPr lang="en-US" sz="2000" dirty="0" smtClean="0"/>
                        <a:t>/</a:t>
                      </a:r>
                      <a:r>
                        <a:rPr lang="ru-RU" sz="2000" dirty="0" smtClean="0"/>
                        <a:t>максимум</a:t>
                      </a:r>
                      <a:r>
                        <a:rPr lang="ru-RU" sz="2000" baseline="0" dirty="0" smtClean="0"/>
                        <a:t> в списке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list</a:t>
                      </a:r>
                      <a:r>
                        <a:rPr lang="ru-RU" sz="2000" dirty="0" smtClean="0"/>
                        <a:t>1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aseline="0" dirty="0" smtClean="0"/>
                        <a:t>+ list2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Конкатенация двух</a:t>
                      </a:r>
                      <a:r>
                        <a:rPr lang="ru-RU" sz="2000" baseline="0" dirty="0" smtClean="0"/>
                        <a:t> списков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num</a:t>
                      </a:r>
                      <a:r>
                        <a:rPr lang="en-US" sz="2000" baseline="0" dirty="0" smtClean="0"/>
                        <a:t> * list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Конкатенация </a:t>
                      </a:r>
                      <a:r>
                        <a:rPr lang="en-US" sz="2000" dirty="0" smtClean="0"/>
                        <a:t>list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err="1" smtClean="0"/>
                        <a:t>num</a:t>
                      </a:r>
                      <a:r>
                        <a:rPr lang="ru-RU" sz="2000" baseline="0" dirty="0" smtClean="0"/>
                        <a:t> раз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list.count</a:t>
                      </a:r>
                      <a:r>
                        <a:rPr lang="en-US" sz="2000" dirty="0" smtClean="0"/>
                        <a:t>(x)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Число вхождений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x</a:t>
                      </a:r>
                      <a:r>
                        <a:rPr lang="ru-RU" sz="2000" baseline="0" dirty="0" smtClean="0"/>
                        <a:t> в </a:t>
                      </a:r>
                      <a:r>
                        <a:rPr lang="en-US" sz="2000" dirty="0" smtClean="0"/>
                        <a:t>list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list.index</a:t>
                      </a:r>
                      <a:r>
                        <a:rPr lang="en-US" sz="2000" dirty="0" smtClean="0"/>
                        <a:t>(x)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Индекс первого («самого левого») </a:t>
                      </a:r>
                      <a:r>
                        <a:rPr lang="ru-RU" sz="2000" dirty="0" err="1" smtClean="0"/>
                        <a:t>элемена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dirty="0" smtClean="0"/>
                        <a:t>x</a:t>
                      </a:r>
                      <a:r>
                        <a:rPr lang="ru-RU" sz="2000" dirty="0" smtClean="0"/>
                        <a:t> в списке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dirty="0" smtClean="0"/>
                        <a:t>list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20659"/>
            <a:ext cx="577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есть вопрос – задавай, проиллюстрирую примером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0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элементами в списке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826405"/>
              </p:ext>
            </p:extLst>
          </p:nvPr>
        </p:nvGraphicFramePr>
        <p:xfrm>
          <a:off x="838200" y="1690688"/>
          <a:ext cx="1051560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6440"/>
                <a:gridCol w="8519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Операция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Результат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list.append</a:t>
                      </a:r>
                      <a:r>
                        <a:rPr lang="en-US" sz="2000" dirty="0" smtClean="0"/>
                        <a:t>(x)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Добавить </a:t>
                      </a:r>
                      <a:r>
                        <a:rPr lang="en-US" sz="2000" dirty="0" smtClean="0"/>
                        <a:t>x </a:t>
                      </a:r>
                      <a:r>
                        <a:rPr lang="ru-RU" sz="2000" dirty="0" smtClean="0"/>
                        <a:t>в </a:t>
                      </a:r>
                      <a:r>
                        <a:rPr lang="en-US" sz="2000" dirty="0" smtClean="0"/>
                        <a:t>list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list.pop</a:t>
                      </a:r>
                      <a:r>
                        <a:rPr lang="en-US" sz="2000" dirty="0" smtClean="0"/>
                        <a:t>(index)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list[index]</a:t>
                      </a:r>
                      <a:r>
                        <a:rPr lang="ru-RU" sz="2000" baseline="0" dirty="0" smtClean="0"/>
                        <a:t> и удаляет его из списка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list.remove</a:t>
                      </a:r>
                      <a:r>
                        <a:rPr lang="en-US" sz="2000" dirty="0" smtClean="0"/>
                        <a:t>(x)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Удалить</a:t>
                      </a:r>
                      <a:r>
                        <a:rPr lang="en-US" sz="2000" baseline="0" dirty="0" smtClean="0"/>
                        <a:t> x</a:t>
                      </a:r>
                      <a:r>
                        <a:rPr lang="ru-RU" sz="2000" baseline="0" dirty="0" smtClean="0"/>
                        <a:t> из </a:t>
                      </a:r>
                      <a:r>
                        <a:rPr lang="en-US" sz="2000" baseline="0" dirty="0" smtClean="0"/>
                        <a:t>list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list.sort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Сортирует</a:t>
                      </a:r>
                      <a:r>
                        <a:rPr lang="ru-RU" sz="2000" baseline="0" dirty="0" smtClean="0"/>
                        <a:t> список. По умолчанию – в порядке </a:t>
                      </a:r>
                      <a:r>
                        <a:rPr lang="ru-RU" sz="2000" baseline="0" dirty="0" err="1" smtClean="0"/>
                        <a:t>неубывания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sorted(list)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 новый</a:t>
                      </a:r>
                      <a:r>
                        <a:rPr lang="ru-RU" sz="2000" baseline="0" dirty="0" smtClean="0"/>
                        <a:t> объект - </a:t>
                      </a:r>
                      <a:r>
                        <a:rPr lang="ru-RU" sz="2000" dirty="0" smtClean="0"/>
                        <a:t>отсортированный </a:t>
                      </a:r>
                      <a:r>
                        <a:rPr lang="en-US" sz="2000" dirty="0" smtClean="0"/>
                        <a:t>list</a:t>
                      </a:r>
                      <a:r>
                        <a:rPr lang="ru-RU" sz="2000" dirty="0" smtClean="0"/>
                        <a:t>. Сам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list</a:t>
                      </a:r>
                      <a:r>
                        <a:rPr lang="ru-RU" sz="2000" baseline="0" dirty="0" smtClean="0"/>
                        <a:t> не меняется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list.reverse</a:t>
                      </a:r>
                      <a:r>
                        <a:rPr lang="en-US" sz="2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«Разворачивает» список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765"/>
          </a:xfrm>
        </p:spPr>
        <p:txBody>
          <a:bodyPr/>
          <a:lstStyle/>
          <a:p>
            <a:r>
              <a:rPr lang="ru-RU" dirty="0" smtClean="0"/>
              <a:t>Срезы в последовательностях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9350" y="1405890"/>
            <a:ext cx="5124450" cy="3867690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Последовательность – более общая абстракция. К ней относится списки.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У срезов синтаксис схож с синтаксисом </a:t>
            </a:r>
            <a:r>
              <a:rPr lang="en-US" sz="2400" dirty="0" smtClean="0"/>
              <a:t>range()</a:t>
            </a: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4" y="1405890"/>
            <a:ext cx="539190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создать пустой список</a:t>
            </a:r>
          </a:p>
          <a:p>
            <a:r>
              <a:rPr lang="ru-RU" dirty="0" smtClean="0"/>
              <a:t>Списки поддерживают конкатенацию</a:t>
            </a:r>
          </a:p>
          <a:p>
            <a:r>
              <a:rPr lang="ru-RU" dirty="0" smtClean="0"/>
              <a:t>Умножение списка на 0 – множественная конкатенация</a:t>
            </a:r>
          </a:p>
          <a:p>
            <a:endParaRPr lang="ru-RU" i="1" dirty="0"/>
          </a:p>
          <a:p>
            <a:endParaRPr lang="ru-RU" dirty="0" smtClean="0"/>
          </a:p>
          <a:p>
            <a:r>
              <a:rPr lang="ru-RU" dirty="0" smtClean="0"/>
              <a:t>На каждый тезис – пример, автор презентации </a:t>
            </a:r>
            <a:r>
              <a:rPr lang="en-US" dirty="0" smtClean="0"/>
              <a:t>:)))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298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88185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Однопроходные алгоритмы</a:t>
            </a:r>
            <a:r>
              <a:rPr lang="en-US" dirty="0" smtClean="0"/>
              <a:t>:</a:t>
            </a:r>
            <a:r>
              <a:rPr lang="ru-RU" dirty="0" smtClean="0"/>
              <a:t> счет, сумма, произведение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3050" y="3313748"/>
            <a:ext cx="9105900" cy="1433513"/>
          </a:xfrm>
        </p:spPr>
        <p:txBody>
          <a:bodyPr/>
          <a:lstStyle/>
          <a:p>
            <a:r>
              <a:rPr lang="ru-RU" dirty="0" smtClean="0"/>
              <a:t>Посчитать количество цифр в числе (по-честному или </a:t>
            </a:r>
            <a:r>
              <a:rPr lang="en-US" dirty="0" err="1" smtClean="0"/>
              <a:t>Pythonic</a:t>
            </a:r>
            <a:r>
              <a:rPr lang="en-US" dirty="0" smtClean="0"/>
              <a:t> way)</a:t>
            </a:r>
            <a:endParaRPr lang="ru-RU" dirty="0" smtClean="0"/>
          </a:p>
          <a:p>
            <a:r>
              <a:rPr lang="ru-RU" dirty="0" smtClean="0"/>
              <a:t>Посчитать сумму и произведение цифр в числе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15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Копирайтики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Авторский курс подготовки к ЕГЭ-2024 по информатике от Тимофея </a:t>
            </a:r>
            <a:r>
              <a:rPr lang="ru-RU" b="1" dirty="0" err="1"/>
              <a:t>Хирьянова</a:t>
            </a:r>
            <a:r>
              <a:rPr lang="ru-RU" b="1" dirty="0"/>
              <a:t> с 0 до 80+ </a:t>
            </a:r>
            <a:r>
              <a:rPr lang="ru-RU" b="1" dirty="0" smtClean="0"/>
              <a:t>баллов</a:t>
            </a:r>
          </a:p>
          <a:p>
            <a:r>
              <a:rPr lang="en-US" b="1" dirty="0" smtClean="0"/>
              <a:t>Fluent Python, Luciano </a:t>
            </a:r>
            <a:r>
              <a:rPr lang="en-US" b="1" dirty="0" err="1" smtClean="0"/>
              <a:t>Ramalho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0595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TO-DO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449"/>
            <a:ext cx="10515600" cy="479833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Повторение?</a:t>
            </a:r>
            <a:endParaRPr lang="en-US" sz="2400" dirty="0" smtClean="0"/>
          </a:p>
          <a:p>
            <a:r>
              <a:rPr lang="ru-RU" sz="2400" dirty="0" smtClean="0"/>
              <a:t>Составное присваивание</a:t>
            </a:r>
          </a:p>
          <a:p>
            <a:r>
              <a:rPr lang="ru-RU" sz="2400" dirty="0" smtClean="0"/>
              <a:t>Цикл </a:t>
            </a:r>
            <a:r>
              <a:rPr lang="en-US" sz="2400" dirty="0" smtClean="0"/>
              <a:t>while</a:t>
            </a:r>
            <a:endParaRPr lang="ru-RU" sz="2400" dirty="0" smtClean="0"/>
          </a:p>
          <a:p>
            <a:r>
              <a:rPr lang="ru-RU" sz="2400" strike="sngStrike" dirty="0" smtClean="0"/>
              <a:t>Арифметическая и геометрическая прогрессия через </a:t>
            </a:r>
            <a:r>
              <a:rPr lang="en-US" sz="2400" strike="sngStrike" dirty="0" smtClean="0"/>
              <a:t>while</a:t>
            </a:r>
            <a:endParaRPr lang="ru-RU" sz="2400" strike="sngStrike" dirty="0" smtClean="0"/>
          </a:p>
          <a:p>
            <a:r>
              <a:rPr lang="ru-RU" sz="2400" strike="sngStrike" dirty="0" smtClean="0"/>
              <a:t>Особенность деления отрицательных чисел</a:t>
            </a:r>
          </a:p>
          <a:p>
            <a:r>
              <a:rPr lang="ru-RU" sz="2400" strike="sngStrike" dirty="0" smtClean="0"/>
              <a:t>Кольца вычетов</a:t>
            </a:r>
            <a:endParaRPr lang="en-US" sz="2400" strike="sngStrike" dirty="0"/>
          </a:p>
          <a:p>
            <a:r>
              <a:rPr lang="ru-RU" sz="2400" strike="sngStrike" dirty="0" smtClean="0"/>
              <a:t>Однопроходные алгоритмы</a:t>
            </a:r>
            <a:endParaRPr lang="ru-RU" sz="2400" strike="sngStrike" dirty="0"/>
          </a:p>
          <a:p>
            <a:r>
              <a:rPr lang="ru-RU" sz="2400" strike="sngStrike" dirty="0" smtClean="0"/>
              <a:t>Индуктивные алгоритмы</a:t>
            </a:r>
          </a:p>
          <a:p>
            <a:r>
              <a:rPr lang="ru-RU" sz="2400" strike="sngStrike" dirty="0" smtClean="0"/>
              <a:t>Однопроходные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14363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869"/>
          </a:xfrm>
        </p:spPr>
        <p:txBody>
          <a:bodyPr/>
          <a:lstStyle/>
          <a:p>
            <a:r>
              <a:rPr lang="en-US" dirty="0" smtClean="0"/>
              <a:t>FIX!</a:t>
            </a:r>
            <a:r>
              <a:rPr lang="ru-RU" dirty="0" smtClean="0"/>
              <a:t> Приоритетность операций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79275"/>
              </p:ext>
            </p:extLst>
          </p:nvPr>
        </p:nvGraphicFramePr>
        <p:xfrm>
          <a:off x="838200" y="1555994"/>
          <a:ext cx="81280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5123"/>
                <a:gridCol w="377287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800" dirty="0" smtClean="0"/>
                        <a:t>Порядок выполнения операций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Выражения</a:t>
                      </a:r>
                      <a:r>
                        <a:rPr lang="ru-RU" sz="2800" baseline="0" dirty="0" smtClean="0"/>
                        <a:t> в скобках</a:t>
                      </a:r>
                      <a:endParaRPr lang="ru-RU" sz="2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Арифметические операции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2800" dirty="0" smtClean="0"/>
                        <a:t>Операции сравнения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sz="2800" dirty="0" smtClean="0"/>
                        <a:t>Логические</a:t>
                      </a:r>
                      <a:r>
                        <a:rPr lang="ru-RU" sz="2800" baseline="0" dirty="0" smtClean="0"/>
                        <a:t> операции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endParaRPr lang="ru-RU" sz="2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and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or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966200" y="1555994"/>
            <a:ext cx="2387600" cy="4351338"/>
          </a:xfrm>
        </p:spPr>
        <p:txBody>
          <a:bodyPr/>
          <a:lstStyle/>
          <a:p>
            <a:endParaRPr lang="ru-RU" dirty="0"/>
          </a:p>
          <a:p>
            <a:r>
              <a:rPr lang="ru-RU" dirty="0" smtClean="0"/>
              <a:t>Порядок идет по убыванию</a:t>
            </a:r>
            <a:r>
              <a:rPr lang="en-US" dirty="0" smtClean="0"/>
              <a:t>:</a:t>
            </a:r>
            <a:r>
              <a:rPr lang="ru-RU" dirty="0" smtClean="0"/>
              <a:t> чем ниже операция – тем ниже её приоритет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8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360"/>
          </a:xfrm>
        </p:spPr>
        <p:txBody>
          <a:bodyPr/>
          <a:lstStyle/>
          <a:p>
            <a:r>
              <a:rPr lang="ru-RU" dirty="0" smtClean="0"/>
              <a:t>Составное присваивание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7486"/>
            <a:ext cx="10515600" cy="1131682"/>
          </a:xfrm>
        </p:spPr>
        <p:txBody>
          <a:bodyPr/>
          <a:lstStyle/>
          <a:p>
            <a:r>
              <a:rPr lang="ru-RU" dirty="0" smtClean="0"/>
              <a:t>Синтаксический сахар (это прям термин)</a:t>
            </a:r>
          </a:p>
          <a:p>
            <a:r>
              <a:rPr lang="ru-RU" dirty="0" smtClean="0"/>
              <a:t>Сокращает запись, ничего не дает. Просто </a:t>
            </a:r>
            <a:r>
              <a:rPr lang="en-US" dirty="0" smtClean="0"/>
              <a:t>cute </a:t>
            </a:r>
            <a:r>
              <a:rPr lang="en-US" dirty="0" err="1" smtClean="0"/>
              <a:t>uwu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354"/>
              </p:ext>
            </p:extLst>
          </p:nvPr>
        </p:nvGraphicFramePr>
        <p:xfrm>
          <a:off x="838200" y="2399168"/>
          <a:ext cx="6640382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9277"/>
                <a:gridCol w="1854962"/>
                <a:gridCol w="2156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Операция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Полная запись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Составная запись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Сложение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 a + b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+= b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Разность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 a - b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-</a:t>
                      </a:r>
                      <a:r>
                        <a:rPr lang="en-US" sz="2000" baseline="0" dirty="0" smtClean="0"/>
                        <a:t>= b</a:t>
                      </a:r>
                      <a:endParaRPr lang="ru-R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Произведение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 a * b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*</a:t>
                      </a:r>
                      <a:r>
                        <a:rPr lang="en-US" sz="2000" baseline="0" dirty="0" smtClean="0"/>
                        <a:t>= b</a:t>
                      </a:r>
                      <a:endParaRPr lang="ru-R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Частное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 a / b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/= b</a:t>
                      </a:r>
                      <a:endParaRPr lang="ru-R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Остаток</a:t>
                      </a:r>
                      <a:r>
                        <a:rPr lang="ru-RU" sz="2000" baseline="0" dirty="0" smtClean="0"/>
                        <a:t> от деления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 a % b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%= b</a:t>
                      </a:r>
                      <a:endParaRPr lang="ru-R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Целая часть от деления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 a // b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//= b</a:t>
                      </a:r>
                      <a:endParaRPr lang="ru-R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Возведение в степень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 a ** b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**= b</a:t>
                      </a:r>
                      <a:endParaRPr lang="ru-RU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2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360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7486"/>
            <a:ext cx="10515600" cy="1213164"/>
          </a:xfrm>
        </p:spPr>
        <p:txBody>
          <a:bodyPr>
            <a:noAutofit/>
          </a:bodyPr>
          <a:lstStyle/>
          <a:p>
            <a:r>
              <a:rPr lang="ru-RU" sz="2200" dirty="0" smtClean="0"/>
              <a:t>Всегда должно быть условие выхода из цикла, иначе произойдет зацикливание</a:t>
            </a:r>
            <a:endParaRPr lang="en-US" sz="2200" dirty="0" smtClean="0"/>
          </a:p>
          <a:p>
            <a:r>
              <a:rPr lang="ru-RU" sz="2200" dirty="0" smtClean="0"/>
              <a:t>Ответственность за завершение </a:t>
            </a:r>
            <a:r>
              <a:rPr lang="en-US" sz="2200" dirty="0" smtClean="0"/>
              <a:t>while</a:t>
            </a:r>
            <a:r>
              <a:rPr lang="ru-RU" sz="2200" dirty="0" smtClean="0"/>
              <a:t> исключительно на плечах программиста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772" y="2480650"/>
            <a:ext cx="3090028" cy="2091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0650"/>
            <a:ext cx="5052036" cy="35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Арифметическая прогрессия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4569"/>
          </a:xfrm>
        </p:spPr>
        <p:txBody>
          <a:bodyPr/>
          <a:lstStyle/>
          <a:p>
            <a:r>
              <a:rPr lang="ru-RU" dirty="0" smtClean="0"/>
              <a:t>Арифметическая прогрессия – последовательность чисел, в которой каждое число, начиная со второго, получается из предыдущего путем добавления к нему числа, шага </a:t>
            </a:r>
            <a:r>
              <a:rPr lang="en-US" dirty="0" smtClean="0"/>
              <a:t>step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194"/>
            <a:ext cx="486795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Арифметическая прогрессия</a:t>
            </a:r>
            <a:r>
              <a:rPr lang="en-US" dirty="0" smtClean="0"/>
              <a:t> </a:t>
            </a:r>
            <a:r>
              <a:rPr lang="ru-RU" dirty="0" smtClean="0"/>
              <a:t>в обратном порядке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4569"/>
          </a:xfrm>
        </p:spPr>
        <p:txBody>
          <a:bodyPr/>
          <a:lstStyle/>
          <a:p>
            <a:r>
              <a:rPr lang="ru-RU" dirty="0" smtClean="0"/>
              <a:t>Сам напишешь?))))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5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Арифметическая прогрессия</a:t>
            </a:r>
            <a:r>
              <a:rPr lang="en-US" dirty="0"/>
              <a:t> </a:t>
            </a:r>
            <a:r>
              <a:rPr lang="ru-RU" dirty="0"/>
              <a:t>в обратном порядке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80910" y="1825625"/>
            <a:ext cx="407289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3937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720</Words>
  <Application>Microsoft Office PowerPoint</Application>
  <PresentationFormat>Широкоэкранный</PresentationFormat>
  <Paragraphs>165</Paragraphs>
  <Slides>25</Slides>
  <Notes>0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Сессия 3. Основы</vt:lpstr>
      <vt:lpstr>TO-DO</vt:lpstr>
      <vt:lpstr>TO-DO</vt:lpstr>
      <vt:lpstr>FIX! Приоритетность операций</vt:lpstr>
      <vt:lpstr>Составное присваивание</vt:lpstr>
      <vt:lpstr>Цикл while</vt:lpstr>
      <vt:lpstr>Арифметическая прогрессия</vt:lpstr>
      <vt:lpstr>Арифметическая прогрессия в обратном порядке</vt:lpstr>
      <vt:lpstr>Арифметическая прогрессия в обратном порядке</vt:lpstr>
      <vt:lpstr>Геометрическая прогрессия</vt:lpstr>
      <vt:lpstr>Кольца вычетов</vt:lpstr>
      <vt:lpstr>Деление отрицательных чисел</vt:lpstr>
      <vt:lpstr>Кольцо вычетов</vt:lpstr>
      <vt:lpstr>Презентация PowerPoint</vt:lpstr>
      <vt:lpstr>Примеры индуктивных алгоритмов</vt:lpstr>
      <vt:lpstr>Итерируемый объект (iterable object)</vt:lpstr>
      <vt:lpstr>Списки в Python</vt:lpstr>
      <vt:lpstr>«Архитектура» списка</vt:lpstr>
      <vt:lpstr>Способы создания списка  (по документации)</vt:lpstr>
      <vt:lpstr>Работа со списком</vt:lpstr>
      <vt:lpstr>Работа с элементами в списке</vt:lpstr>
      <vt:lpstr>Срезы в последовательностях</vt:lpstr>
      <vt:lpstr>Презентация PowerPoint</vt:lpstr>
      <vt:lpstr>Однопроходные алгоритмы: счет, сумма, произведение</vt:lpstr>
      <vt:lpstr>Копирайтики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Сессия 1. Основы</dc:title>
  <dc:creator>1</dc:creator>
  <cp:lastModifiedBy>1</cp:lastModifiedBy>
  <cp:revision>115</cp:revision>
  <dcterms:created xsi:type="dcterms:W3CDTF">2024-07-28T04:03:23Z</dcterms:created>
  <dcterms:modified xsi:type="dcterms:W3CDTF">2024-08-13T04:44:32Z</dcterms:modified>
</cp:coreProperties>
</file>