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78" r:id="rId4"/>
    <p:sldId id="277" r:id="rId5"/>
    <p:sldId id="276" r:id="rId6"/>
    <p:sldId id="279" r:id="rId7"/>
    <p:sldId id="283" r:id="rId8"/>
    <p:sldId id="281" r:id="rId9"/>
    <p:sldId id="286" r:id="rId10"/>
    <p:sldId id="284" r:id="rId11"/>
    <p:sldId id="285" r:id="rId12"/>
    <p:sldId id="280" r:id="rId13"/>
    <p:sldId id="287" r:id="rId14"/>
    <p:sldId id="288" r:id="rId15"/>
    <p:sldId id="289" r:id="rId16"/>
    <p:sldId id="290" r:id="rId17"/>
    <p:sldId id="291" r:id="rId18"/>
    <p:sldId id="292" r:id="rId19"/>
    <p:sldId id="282" r:id="rId20"/>
    <p:sldId id="27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43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8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8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2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0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76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3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0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57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C450-D0BE-4BF0-91AC-E38056018EF2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06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Сессия 4. </a:t>
            </a:r>
            <a:r>
              <a:rPr lang="ru-RU" dirty="0" smtClean="0"/>
              <a:t>Функции и рекурсия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40081"/>
            <a:ext cx="10515600" cy="775652"/>
          </a:xfrm>
        </p:spPr>
        <p:txBody>
          <a:bodyPr/>
          <a:lstStyle/>
          <a:p>
            <a:r>
              <a:rPr lang="en-US" dirty="0" err="1" smtClean="0"/>
              <a:t>Traceback</a:t>
            </a:r>
            <a:r>
              <a:rPr lang="ru-RU" dirty="0" smtClean="0"/>
              <a:t> в сообщении об ошибке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12558"/>
            <a:ext cx="10515600" cy="3769042"/>
          </a:xfrm>
        </p:spPr>
        <p:txBody>
          <a:bodyPr/>
          <a:lstStyle/>
          <a:p>
            <a:r>
              <a:rPr lang="en-US" dirty="0" err="1" smtClean="0"/>
              <a:t>Traceback</a:t>
            </a:r>
            <a:r>
              <a:rPr lang="ru-RU" dirty="0" smtClean="0"/>
              <a:t> – «обратный след», в контексте вывода ошибки – последние вызовы функций, внутри которых содержится ошибка</a:t>
            </a:r>
          </a:p>
          <a:p>
            <a:r>
              <a:rPr lang="ru-RU" dirty="0" smtClean="0"/>
              <a:t>(</a:t>
            </a:r>
            <a:r>
              <a:rPr lang="ru-RU" dirty="0" err="1" smtClean="0"/>
              <a:t>скрин</a:t>
            </a:r>
            <a:r>
              <a:rPr lang="ru-RU" dirty="0" smtClean="0"/>
              <a:t> сюда)</a:t>
            </a:r>
          </a:p>
          <a:p>
            <a:r>
              <a:rPr lang="ru-RU" dirty="0" smtClean="0"/>
              <a:t>Т.е. видно всех тех, кто ждал, пока выполнится код следующей функции, один из исполняющих сделал ошибку – все, конец исполнению</a:t>
            </a:r>
          </a:p>
          <a:p>
            <a:r>
              <a:rPr lang="ru-RU" dirty="0" smtClean="0"/>
              <a:t>А еще </a:t>
            </a:r>
            <a:r>
              <a:rPr lang="en-US" dirty="0" err="1" smtClean="0"/>
              <a:t>traceback</a:t>
            </a:r>
            <a:r>
              <a:rPr lang="en-US" dirty="0" smtClean="0"/>
              <a:t> – </a:t>
            </a:r>
            <a:r>
              <a:rPr lang="ru-RU" dirty="0" smtClean="0"/>
              <a:t>часть </a:t>
            </a:r>
            <a:r>
              <a:rPr lang="ru-RU" dirty="0" err="1" smtClean="0"/>
              <a:t>стэка</a:t>
            </a:r>
            <a:r>
              <a:rPr lang="ru-RU" dirty="0" smtClean="0"/>
              <a:t> вызовов (</a:t>
            </a:r>
            <a:r>
              <a:rPr lang="en-US" dirty="0" smtClean="0"/>
              <a:t>call stack)</a:t>
            </a:r>
            <a:r>
              <a:rPr lang="ru-RU" dirty="0" smtClean="0"/>
              <a:t>, но это тема уже к </a:t>
            </a:r>
            <a:r>
              <a:rPr lang="en-US" dirty="0" smtClean="0"/>
              <a:t>Computer Science</a:t>
            </a:r>
            <a:r>
              <a:rPr lang="ru-RU" dirty="0" smtClean="0"/>
              <a:t> относится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93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Крайний и рекуррентный случай в рекурсии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9495"/>
          </a:xfrm>
        </p:spPr>
        <p:txBody>
          <a:bodyPr/>
          <a:lstStyle/>
          <a:p>
            <a:r>
              <a:rPr lang="ru-RU" dirty="0" smtClean="0"/>
              <a:t>В рекурсии всегда должен быть крайний случай – какое-то уже заранее определенное действие, которое прекращает рекурсию и уход её дальше вглубь</a:t>
            </a:r>
          </a:p>
          <a:p>
            <a:r>
              <a:rPr lang="ru-RU" dirty="0" smtClean="0"/>
              <a:t>Рекуррентный случай – ситуация (условие</a:t>
            </a:r>
            <a:r>
              <a:rPr lang="en-US" dirty="0" smtClean="0"/>
              <a:t>/</a:t>
            </a:r>
            <a:r>
              <a:rPr lang="ru-RU" dirty="0" smtClean="0"/>
              <a:t>цикл), когда функция зовет сама себя</a:t>
            </a:r>
          </a:p>
        </p:txBody>
      </p:sp>
    </p:spTree>
    <p:extLst>
      <p:ext uri="{BB962C8B-B14F-4D97-AF65-F5344CB8AC3E}">
        <p14:creationId xmlns:p14="http://schemas.microsoft.com/office/powerpoint/2010/main" val="238170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1344"/>
            <a:ext cx="10515600" cy="893126"/>
          </a:xfrm>
        </p:spPr>
        <p:txBody>
          <a:bodyPr/>
          <a:lstStyle/>
          <a:p>
            <a:r>
              <a:rPr lang="ru-RU" dirty="0" smtClean="0"/>
              <a:t>А помните фракталы? Это рекурсия </a:t>
            </a:r>
            <a:r>
              <a:rPr lang="en-US" dirty="0" smtClean="0"/>
              <a:t>^-^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40240" y="1674525"/>
            <a:ext cx="1813560" cy="134171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05" y="1936135"/>
            <a:ext cx="6459125" cy="335741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05" y="5293546"/>
            <a:ext cx="3425969" cy="5765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38200" y="1474470"/>
            <a:ext cx="5564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Код</a:t>
            </a:r>
            <a:r>
              <a:rPr lang="en-US" sz="2400" dirty="0" smtClean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7931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return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Функция может возвращать какой-то результат своей работы. Для этого есть оператор </a:t>
            </a:r>
            <a:r>
              <a:rPr lang="en-US" dirty="0" smtClean="0"/>
              <a:t>return</a:t>
            </a:r>
            <a:endParaRPr lang="ru-RU" dirty="0" smtClean="0"/>
          </a:p>
          <a:p>
            <a:r>
              <a:rPr lang="en-US" dirty="0"/>
              <a:t>return</a:t>
            </a:r>
            <a:r>
              <a:rPr lang="ru-RU" dirty="0"/>
              <a:t> – прерывает выполнение функции, возвращает значение в основную ветку </a:t>
            </a:r>
            <a:r>
              <a:rPr lang="ru-RU" dirty="0" smtClean="0"/>
              <a:t>программы</a:t>
            </a:r>
          </a:p>
          <a:p>
            <a:r>
              <a:rPr lang="ru-RU" dirty="0" smtClean="0"/>
              <a:t>С помощью </a:t>
            </a:r>
            <a:r>
              <a:rPr lang="en-US" dirty="0" smtClean="0"/>
              <a:t>return</a:t>
            </a:r>
            <a:r>
              <a:rPr lang="ru-RU" dirty="0" smtClean="0"/>
              <a:t> можно записать значение от функции в переменную, в другую функцию и т.д. 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Требуйте от меня визуализацию в </a:t>
            </a:r>
            <a:r>
              <a:rPr lang="en-US" dirty="0" smtClean="0"/>
              <a:t>IDLE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34893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Чистая функция </a:t>
            </a:r>
            <a:r>
              <a:rPr lang="en-US" dirty="0" smtClean="0"/>
              <a:t>(pure function)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>
            <a:normAutofit/>
          </a:bodyPr>
          <a:lstStyle/>
          <a:p>
            <a:r>
              <a:rPr lang="ru-RU" dirty="0" smtClean="0"/>
              <a:t>Чистая функция - функция без побочных эффектов.</a:t>
            </a:r>
          </a:p>
          <a:p>
            <a:r>
              <a:rPr lang="ru-RU" smtClean="0"/>
              <a:t>Её значения </a:t>
            </a:r>
            <a:r>
              <a:rPr lang="ru-RU" dirty="0"/>
              <a:t>зависят не только от входных данных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Т.е. она возвращает значение и больше с внешней средой не контактирует</a:t>
            </a:r>
          </a:p>
          <a:p>
            <a:r>
              <a:rPr lang="ru-RU" dirty="0" smtClean="0"/>
              <a:t>Печать на экран, </a:t>
            </a:r>
            <a:r>
              <a:rPr lang="ru-RU" dirty="0" err="1" smtClean="0"/>
              <a:t>доп.ввод</a:t>
            </a:r>
            <a:r>
              <a:rPr lang="ru-RU" dirty="0" smtClean="0"/>
              <a:t>, работа с дисковым пространством – побочные эффекты, </a:t>
            </a:r>
            <a:r>
              <a:rPr lang="en-US" dirty="0" err="1" smtClean="0"/>
              <a:t>unpure</a:t>
            </a:r>
            <a:r>
              <a:rPr lang="en-US" dirty="0" smtClean="0"/>
              <a:t> function</a:t>
            </a:r>
            <a:endParaRPr lang="ru-RU" dirty="0" smtClean="0"/>
          </a:p>
          <a:p>
            <a:r>
              <a:rPr lang="ru-RU" dirty="0" smtClean="0"/>
              <a:t>Чистая функция – модель математической функции</a:t>
            </a:r>
          </a:p>
          <a:p>
            <a:pPr marL="0" indent="0">
              <a:buNone/>
            </a:pPr>
            <a:r>
              <a:rPr lang="en-US" dirty="0" smtClean="0"/>
              <a:t>NB! Pure functions </a:t>
            </a:r>
            <a:r>
              <a:rPr lang="ru-RU" dirty="0" smtClean="0"/>
              <a:t>можно кэшировать</a:t>
            </a:r>
          </a:p>
        </p:txBody>
      </p:sp>
    </p:spTree>
    <p:extLst>
      <p:ext uri="{BB962C8B-B14F-4D97-AF65-F5344CB8AC3E}">
        <p14:creationId xmlns:p14="http://schemas.microsoft.com/office/powerpoint/2010/main" val="18195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Декораторы  – </a:t>
            </a:r>
            <a:r>
              <a:rPr lang="ru-RU" dirty="0" smtClean="0"/>
              <a:t>«обёртки» </a:t>
            </a:r>
            <a:r>
              <a:rPr lang="ru-RU" dirty="0"/>
              <a:t>над </a:t>
            </a:r>
            <a:r>
              <a:rPr lang="ru-RU" dirty="0" smtClean="0"/>
              <a:t>функциями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8675"/>
          </a:xfrm>
        </p:spPr>
        <p:txBody>
          <a:bodyPr/>
          <a:lstStyle/>
          <a:p>
            <a:r>
              <a:rPr lang="ru-RU" dirty="0" smtClean="0"/>
              <a:t>Декораторы – функции, которые подменяют функции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/>
              <a:t>д</a:t>
            </a:r>
            <a:r>
              <a:rPr lang="ru-RU" dirty="0" smtClean="0"/>
              <a:t>оп. </a:t>
            </a:r>
            <a:r>
              <a:rPr lang="ru-RU" dirty="0"/>
              <a:t>ф</a:t>
            </a:r>
            <a:r>
              <a:rPr lang="ru-RU" dirty="0" smtClean="0"/>
              <a:t>ункционал добавляют</a:t>
            </a:r>
          </a:p>
          <a:p>
            <a:pPr lvl="1"/>
            <a:r>
              <a:rPr lang="ru-RU" dirty="0"/>
              <a:t>м</a:t>
            </a:r>
            <a:r>
              <a:rPr lang="ru-RU" dirty="0" smtClean="0"/>
              <a:t>еняют поведение</a:t>
            </a:r>
            <a:endParaRPr lang="ru-RU" dirty="0"/>
          </a:p>
          <a:p>
            <a:r>
              <a:rPr lang="ru-RU" dirty="0" smtClean="0"/>
              <a:t>Декоратор – синтаксический сахар</a:t>
            </a:r>
          </a:p>
        </p:txBody>
      </p:sp>
    </p:spTree>
    <p:extLst>
      <p:ext uri="{BB962C8B-B14F-4D97-AF65-F5344CB8AC3E}">
        <p14:creationId xmlns:p14="http://schemas.microsoft.com/office/powerpoint/2010/main" val="154496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900" y="365125"/>
            <a:ext cx="10624900" cy="1325563"/>
          </a:xfrm>
        </p:spPr>
        <p:txBody>
          <a:bodyPr/>
          <a:lstStyle/>
          <a:p>
            <a:r>
              <a:rPr lang="ru-RU" dirty="0" smtClean="0"/>
              <a:t>Декораторы – синтаксический сахар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9000" y="5481173"/>
            <a:ext cx="6019800" cy="126884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425" y="1690688"/>
            <a:ext cx="4839375" cy="31151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25" y="1690688"/>
            <a:ext cx="4839375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0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функции (лямбда-выражения)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Лямбда-выражения имеют следующий синтаксис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lambda var1, var2, … : </a:t>
            </a:r>
            <a:r>
              <a:rPr lang="en-US" sz="2000" dirty="0" err="1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function_body_with_using_vars</a:t>
            </a:r>
            <a:endParaRPr lang="ru-RU" sz="20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endParaRPr lang="en-US" dirty="0" smtClean="0"/>
          </a:p>
          <a:p>
            <a:r>
              <a:rPr lang="ru-RU" dirty="0" smtClean="0"/>
              <a:t>Когда </a:t>
            </a:r>
            <a:r>
              <a:rPr lang="ru-RU" dirty="0"/>
              <a:t>уместны </a:t>
            </a:r>
            <a:r>
              <a:rPr lang="en-US" dirty="0" smtClean="0"/>
              <a:t>“</a:t>
            </a:r>
            <a:r>
              <a:rPr lang="ru-RU" dirty="0" smtClean="0"/>
              <a:t>лямбда-функции</a:t>
            </a:r>
            <a:r>
              <a:rPr lang="en-US" dirty="0" smtClean="0"/>
              <a:t>”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Для агрегации данных в </a:t>
            </a:r>
            <a:r>
              <a:rPr lang="en-US" dirty="0" smtClean="0"/>
              <a:t>Pandas</a:t>
            </a:r>
            <a:endParaRPr lang="ru-RU" dirty="0" smtClean="0"/>
          </a:p>
          <a:p>
            <a:pPr lvl="1"/>
            <a:r>
              <a:rPr lang="ru-RU" dirty="0" smtClean="0"/>
              <a:t>Для </a:t>
            </a:r>
            <a:r>
              <a:rPr lang="ru-RU" dirty="0" err="1" smtClean="0"/>
              <a:t>единоразовой</a:t>
            </a:r>
            <a:r>
              <a:rPr lang="ru-RU" dirty="0" smtClean="0"/>
              <a:t>, +</a:t>
            </a:r>
            <a:r>
              <a:rPr lang="en-US" dirty="0" smtClean="0"/>
              <a:t>/-</a:t>
            </a:r>
            <a:r>
              <a:rPr lang="ru-RU" dirty="0" smtClean="0"/>
              <a:t> уникальной и комплексной операции</a:t>
            </a:r>
          </a:p>
          <a:p>
            <a:pPr lvl="2"/>
            <a:r>
              <a:rPr lang="ru-RU" dirty="0" smtClean="0"/>
              <a:t>Операция не </a:t>
            </a:r>
            <a:r>
              <a:rPr lang="ru-RU" dirty="0" err="1" smtClean="0"/>
              <a:t>единоразовая</a:t>
            </a:r>
            <a:r>
              <a:rPr lang="ru-RU" dirty="0" smtClean="0"/>
              <a:t> – перепишите </a:t>
            </a:r>
            <a:r>
              <a:rPr lang="en-US" dirty="0" smtClean="0"/>
              <a:t>lambda expr </a:t>
            </a:r>
            <a:r>
              <a:rPr lang="ru-RU" dirty="0" smtClean="0"/>
              <a:t>в </a:t>
            </a:r>
            <a:r>
              <a:rPr lang="en-US" dirty="0" err="1" smtClean="0"/>
              <a:t>def</a:t>
            </a:r>
            <a:r>
              <a:rPr lang="en-US" dirty="0" smtClean="0"/>
              <a:t> expression</a:t>
            </a:r>
          </a:p>
          <a:p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36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PEP8 E731:</a:t>
            </a:r>
            <a:r>
              <a:rPr lang="ru-RU" dirty="0" smtClean="0"/>
              <a:t> «Нет» лямбде!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40210" y="1825625"/>
            <a:ext cx="2913589" cy="4351338"/>
          </a:xfrm>
        </p:spPr>
        <p:txBody>
          <a:bodyPr/>
          <a:lstStyle/>
          <a:p>
            <a:r>
              <a:rPr lang="ru-RU" dirty="0" smtClean="0"/>
              <a:t>Конечно это шутка. Лямбды можно использовать, но в контексте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0201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18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218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943135"/>
            <a:ext cx="3390900" cy="123382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бъект 9"/>
          <p:cNvSpPr txBox="1">
            <a:spLocks/>
          </p:cNvSpPr>
          <p:nvPr/>
        </p:nvSpPr>
        <p:spPr>
          <a:xfrm>
            <a:off x="296980" y="1655905"/>
            <a:ext cx="5492718" cy="416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Кривая Леви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80" y="2072045"/>
            <a:ext cx="5509248" cy="20446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60" y="4943136"/>
            <a:ext cx="1691640" cy="1691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90347" y="6234666"/>
            <a:ext cx="389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Ссылка на статью в Википедии </a:t>
            </a:r>
            <a:r>
              <a:rPr lang="en-US" sz="2000" dirty="0" smtClean="0"/>
              <a:t>=&gt;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6770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323"/>
          </a:xfrm>
        </p:spPr>
        <p:txBody>
          <a:bodyPr/>
          <a:lstStyle/>
          <a:p>
            <a:r>
              <a:rPr lang="en-US" dirty="0" smtClean="0"/>
              <a:t>TO-DO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0449"/>
            <a:ext cx="10515600" cy="4798335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Повторение?</a:t>
            </a:r>
          </a:p>
          <a:p>
            <a:r>
              <a:rPr lang="ru-RU" sz="2400" dirty="0" smtClean="0"/>
              <a:t>Обзор «</a:t>
            </a:r>
            <a:r>
              <a:rPr lang="ru-RU" sz="2400" dirty="0" err="1" smtClean="0"/>
              <a:t>домашки</a:t>
            </a:r>
            <a:r>
              <a:rPr lang="ru-RU" sz="2400" dirty="0" smtClean="0"/>
              <a:t>»</a:t>
            </a:r>
          </a:p>
          <a:p>
            <a:r>
              <a:rPr lang="ru-RU" sz="2400" dirty="0" smtClean="0"/>
              <a:t>Концепт функций</a:t>
            </a:r>
          </a:p>
          <a:p>
            <a:r>
              <a:rPr lang="ru-RU" sz="2400" dirty="0" smtClean="0"/>
              <a:t>Концепт рекурсии</a:t>
            </a:r>
          </a:p>
          <a:p>
            <a:r>
              <a:rPr lang="ru-RU" sz="2400" dirty="0" smtClean="0"/>
              <a:t>Оператор </a:t>
            </a:r>
            <a:r>
              <a:rPr lang="en-US" sz="2400" dirty="0" smtClean="0"/>
              <a:t>return</a:t>
            </a:r>
            <a:endParaRPr lang="ru-RU" sz="2400" dirty="0" smtClean="0"/>
          </a:p>
          <a:p>
            <a:r>
              <a:rPr lang="ru-RU" sz="2400" dirty="0" smtClean="0"/>
              <a:t>Концепт чистой функции (</a:t>
            </a:r>
            <a:r>
              <a:rPr lang="en-US" sz="2400" dirty="0" smtClean="0"/>
              <a:t>pure function)</a:t>
            </a:r>
            <a:endParaRPr lang="ru-RU" sz="2400" dirty="0" smtClean="0"/>
          </a:p>
          <a:p>
            <a:r>
              <a:rPr lang="ru-RU" sz="2400" dirty="0" smtClean="0"/>
              <a:t>Декораторы</a:t>
            </a:r>
            <a:endParaRPr lang="en-US" sz="2400" dirty="0" smtClean="0"/>
          </a:p>
          <a:p>
            <a:r>
              <a:rPr lang="ru-RU" sz="2400" dirty="0" smtClean="0"/>
              <a:t>Анонимные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4363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Копирайтики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0857"/>
          </a:xfrm>
        </p:spPr>
        <p:txBody>
          <a:bodyPr/>
          <a:lstStyle/>
          <a:p>
            <a:r>
              <a:rPr lang="ru-RU" b="1" dirty="0"/>
              <a:t>Авторский курс подготовки к ЕГЭ-2024 по информатике от Тимофея </a:t>
            </a:r>
            <a:r>
              <a:rPr lang="ru-RU" b="1" dirty="0" err="1"/>
              <a:t>Хирьянова</a:t>
            </a:r>
            <a:r>
              <a:rPr lang="ru-RU" b="1" dirty="0"/>
              <a:t> с 0 до 80+ </a:t>
            </a:r>
            <a:r>
              <a:rPr lang="ru-RU" b="1" dirty="0" smtClean="0"/>
              <a:t>баллов</a:t>
            </a:r>
          </a:p>
          <a:p>
            <a:r>
              <a:rPr lang="ru-RU" b="1" dirty="0" smtClean="0"/>
              <a:t>Т.Ф. </a:t>
            </a:r>
            <a:r>
              <a:rPr lang="ru-RU" b="1" dirty="0" err="1" smtClean="0"/>
              <a:t>Хирьянов</a:t>
            </a:r>
            <a:r>
              <a:rPr lang="ru-RU" b="1" dirty="0"/>
              <a:t> - Алгоритмы на </a:t>
            </a:r>
            <a:r>
              <a:rPr lang="ru-RU" b="1" dirty="0" err="1"/>
              <a:t>Python</a:t>
            </a:r>
            <a:r>
              <a:rPr lang="ru-RU" b="1" dirty="0"/>
              <a:t> 3. Лекция №</a:t>
            </a:r>
            <a:r>
              <a:rPr lang="ru-RU" b="1" dirty="0" smtClean="0"/>
              <a:t>4</a:t>
            </a:r>
          </a:p>
          <a:p>
            <a:r>
              <a:rPr lang="ru-RU" b="1" dirty="0" smtClean="0"/>
              <a:t>А. </a:t>
            </a:r>
            <a:r>
              <a:rPr lang="ru-RU" b="1" dirty="0" err="1" smtClean="0"/>
              <a:t>Голобурдин</a:t>
            </a:r>
            <a:r>
              <a:rPr lang="ru-RU" b="1" dirty="0" smtClean="0"/>
              <a:t>, команда «</a:t>
            </a:r>
            <a:r>
              <a:rPr lang="ru-RU" b="1" dirty="0" err="1" smtClean="0"/>
              <a:t>Диджитализируй</a:t>
            </a:r>
            <a:r>
              <a:rPr lang="ru-RU" b="1" dirty="0" smtClean="0"/>
              <a:t>» – Типизированный </a:t>
            </a:r>
            <a:r>
              <a:rPr lang="en-US" b="1" dirty="0" smtClean="0"/>
              <a:t>Python</a:t>
            </a:r>
            <a:r>
              <a:rPr lang="ru-RU" b="1" dirty="0" smtClean="0"/>
              <a:t> для профессиональной </a:t>
            </a:r>
            <a:r>
              <a:rPr lang="ru-RU" b="1" dirty="0" err="1" smtClean="0"/>
              <a:t>разрабоки</a:t>
            </a:r>
            <a:r>
              <a:rPr lang="ru-RU" b="1" dirty="0" smtClean="0"/>
              <a:t>, глава </a:t>
            </a:r>
            <a:r>
              <a:rPr lang="en-US" b="1" dirty="0" smtClean="0"/>
              <a:t>“Type hinting”</a:t>
            </a:r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595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8200" y="558484"/>
            <a:ext cx="10515600" cy="938846"/>
          </a:xfrm>
        </p:spPr>
        <p:txBody>
          <a:bodyPr/>
          <a:lstStyle/>
          <a:p>
            <a:r>
              <a:rPr lang="ru-RU" dirty="0" smtClean="0"/>
              <a:t>Суть функций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497330"/>
            <a:ext cx="10515600" cy="3543300"/>
          </a:xfrm>
        </p:spPr>
        <p:txBody>
          <a:bodyPr/>
          <a:lstStyle/>
          <a:p>
            <a:r>
              <a:rPr lang="ru-RU" dirty="0" smtClean="0"/>
              <a:t>Функция – отдельно выделенный блок кода.</a:t>
            </a:r>
          </a:p>
          <a:p>
            <a:r>
              <a:rPr lang="ru-RU" dirty="0" smtClean="0"/>
              <a:t>Функции нужны, чтобы часть алгоритма делегировать в более малый алгоритм, чтобы задачу разбить на подзадачи.</a:t>
            </a:r>
          </a:p>
          <a:p>
            <a:pPr marL="0" indent="0">
              <a:buNone/>
            </a:pPr>
            <a:r>
              <a:rPr lang="ru-RU" dirty="0" smtClean="0"/>
              <a:t>(аналогия про дом будет?)</a:t>
            </a:r>
          </a:p>
        </p:txBody>
      </p:sp>
    </p:spTree>
    <p:extLst>
      <p:ext uri="{BB962C8B-B14F-4D97-AF65-F5344CB8AC3E}">
        <p14:creationId xmlns:p14="http://schemas.microsoft.com/office/powerpoint/2010/main" val="321424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661353"/>
            <a:ext cx="10515600" cy="733108"/>
          </a:xfrm>
        </p:spPr>
        <p:txBody>
          <a:bodyPr/>
          <a:lstStyle/>
          <a:p>
            <a:r>
              <a:rPr lang="ru-RU" dirty="0" smtClean="0"/>
              <a:t>Функции – </a:t>
            </a:r>
            <a:r>
              <a:rPr lang="en-US" dirty="0" smtClean="0"/>
              <a:t>callable object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7" y="1394461"/>
            <a:ext cx="5157787" cy="517209"/>
          </a:xfrm>
        </p:spPr>
        <p:txBody>
          <a:bodyPr/>
          <a:lstStyle/>
          <a:p>
            <a:r>
              <a:rPr lang="ru-RU" dirty="0" smtClean="0"/>
              <a:t>Без параметра (</a:t>
            </a:r>
            <a:r>
              <a:rPr lang="en-US" dirty="0"/>
              <a:t>~</a:t>
            </a:r>
            <a:r>
              <a:rPr lang="ru-RU" dirty="0" smtClean="0"/>
              <a:t>процедуры в </a:t>
            </a:r>
            <a:r>
              <a:rPr lang="en-US" dirty="0" smtClean="0"/>
              <a:t>Pascal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839788" y="4367318"/>
            <a:ext cx="9436562" cy="172487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– </a:t>
            </a:r>
            <a:r>
              <a:rPr lang="ru-RU" dirty="0" smtClean="0"/>
              <a:t>инструкция создания функции</a:t>
            </a:r>
          </a:p>
          <a:p>
            <a:r>
              <a:rPr lang="ru-RU" dirty="0" smtClean="0"/>
              <a:t>Чтобы вызвать функцию, нужно написать её имя со скобками</a:t>
            </a:r>
          </a:p>
          <a:p>
            <a:r>
              <a:rPr lang="ru-RU" dirty="0" smtClean="0"/>
              <a:t>В скобках указываются параметры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394461"/>
            <a:ext cx="5183188" cy="517209"/>
          </a:xfrm>
        </p:spPr>
        <p:txBody>
          <a:bodyPr/>
          <a:lstStyle/>
          <a:p>
            <a:r>
              <a:rPr lang="ru-RU" dirty="0" smtClean="0"/>
              <a:t>С параметром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1911670"/>
            <a:ext cx="5157787" cy="24139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966362"/>
            <a:ext cx="4104150" cy="23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7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Микрокомментарий</a:t>
            </a:r>
            <a:r>
              <a:rPr lang="ru-RU" dirty="0" smtClean="0"/>
              <a:t> про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Запись вида</a:t>
            </a:r>
            <a:endParaRPr lang="ru-RU" dirty="0"/>
          </a:p>
          <a:p>
            <a:pPr marL="0" indent="0">
              <a:buNone/>
            </a:pP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bark(sound: </a:t>
            </a:r>
            <a:r>
              <a:rPr lang="en-US" sz="2000" dirty="0" err="1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, aim: string) -&gt; float</a:t>
            </a:r>
            <a:endParaRPr lang="ru-RU" sz="2000" dirty="0" smtClean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подразумевает то, что </a:t>
            </a:r>
            <a:r>
              <a:rPr lang="ru-RU" dirty="0" smtClean="0"/>
              <a:t>функция с </a:t>
            </a:r>
            <a:r>
              <a:rPr lang="ru-RU" dirty="0" smtClean="0"/>
              <a:t>названием 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bark </a:t>
            </a:r>
            <a:r>
              <a:rPr lang="ru-RU" dirty="0" smtClean="0"/>
              <a:t>принимает параметры 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sound</a:t>
            </a:r>
            <a:r>
              <a:rPr lang="ru-RU" dirty="0" smtClean="0"/>
              <a:t> типа </a:t>
            </a:r>
            <a:r>
              <a:rPr lang="en-US" sz="2000" dirty="0" err="1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ru-RU" dirty="0" smtClean="0"/>
              <a:t>, 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aim</a:t>
            </a:r>
            <a:r>
              <a:rPr lang="ru-RU" dirty="0" smtClean="0"/>
              <a:t> типа 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string</a:t>
            </a:r>
            <a:r>
              <a:rPr lang="ru-RU" dirty="0" smtClean="0"/>
              <a:t> и возвращает значение типа 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float</a:t>
            </a:r>
            <a:r>
              <a:rPr lang="ru-RU" dirty="0" smtClean="0"/>
              <a:t>. </a:t>
            </a:r>
            <a:endParaRPr lang="ru-RU" dirty="0"/>
          </a:p>
          <a:p>
            <a:r>
              <a:rPr lang="ru-RU" dirty="0" smtClean="0"/>
              <a:t>Это не статическая типизация (как в </a:t>
            </a:r>
            <a:r>
              <a:rPr lang="en-US" dirty="0" smtClean="0"/>
              <a:t>C/C++</a:t>
            </a:r>
            <a:r>
              <a:rPr lang="ru-RU" dirty="0" smtClean="0"/>
              <a:t>), это </a:t>
            </a:r>
            <a:r>
              <a:rPr lang="en-US" dirty="0" smtClean="0"/>
              <a:t>type-hints</a:t>
            </a:r>
            <a:r>
              <a:rPr lang="ru-RU" dirty="0" smtClean="0"/>
              <a:t>, про них будем говорить позже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9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8200" y="649923"/>
            <a:ext cx="10515600" cy="755968"/>
          </a:xfrm>
        </p:spPr>
        <p:txBody>
          <a:bodyPr/>
          <a:lstStyle/>
          <a:p>
            <a:r>
              <a:rPr lang="ru-RU" dirty="0" smtClean="0"/>
              <a:t>Рекурсия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425576"/>
            <a:ext cx="10515600" cy="4351338"/>
          </a:xfrm>
        </p:spPr>
        <p:txBody>
          <a:bodyPr/>
          <a:lstStyle/>
          <a:p>
            <a:r>
              <a:rPr lang="ru-RU" dirty="0" smtClean="0"/>
              <a:t>Это способ решения задачи через разложение её на подзадачи, аналогичные исходной, но меньшей сложности.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Чтобы узнать, что такое рекурсия, нужно узнать, что такое рекурсия.</a:t>
            </a:r>
          </a:p>
          <a:p>
            <a:pPr marL="0" indent="0">
              <a:buNone/>
            </a:pPr>
            <a:r>
              <a:rPr lang="ru-RU" dirty="0" smtClean="0"/>
              <a:t>Чтобы открыть матрешку, нужно открыть матрешку</a:t>
            </a:r>
          </a:p>
          <a:p>
            <a:pPr marL="0" indent="0">
              <a:buNone/>
            </a:pPr>
            <a:r>
              <a:rPr lang="ru-RU" dirty="0" smtClean="0"/>
              <a:t>(пример с </a:t>
            </a:r>
            <a:r>
              <a:rPr lang="ru-RU" smtClean="0"/>
              <a:t>мытьем </a:t>
            </a:r>
            <a:r>
              <a:rPr lang="ru-RU" smtClean="0"/>
              <a:t>посуды </a:t>
            </a:r>
            <a:r>
              <a:rPr lang="ru-RU" dirty="0" smtClean="0"/>
              <a:t>и братьями)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066" y="4446270"/>
            <a:ext cx="3601934" cy="24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2941"/>
            <a:ext cx="10515600" cy="729932"/>
          </a:xfrm>
        </p:spPr>
        <p:txBody>
          <a:bodyPr/>
          <a:lstStyle/>
          <a:p>
            <a:r>
              <a:rPr lang="ru-RU" dirty="0" smtClean="0"/>
              <a:t>Поток исполнения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2873"/>
            <a:ext cx="7882890" cy="4351338"/>
          </a:xfrm>
        </p:spPr>
        <p:txBody>
          <a:bodyPr/>
          <a:lstStyle/>
          <a:p>
            <a:r>
              <a:rPr lang="en-US" dirty="0" smtClean="0"/>
              <a:t>call, return</a:t>
            </a:r>
            <a:r>
              <a:rPr lang="ru-RU" dirty="0" smtClean="0"/>
              <a:t> на нити исполнения</a:t>
            </a:r>
            <a:endParaRPr lang="ru-RU" dirty="0"/>
          </a:p>
          <a:p>
            <a:r>
              <a:rPr lang="ru-RU" dirty="0" smtClean="0"/>
              <a:t>Требуйте от меня визуализацию в </a:t>
            </a:r>
            <a:r>
              <a:rPr lang="en-US" dirty="0" smtClean="0"/>
              <a:t>Obsidian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34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8493"/>
            <a:ext cx="10515600" cy="778828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псевдорекурсии</a:t>
            </a:r>
            <a:r>
              <a:rPr lang="ru-RU" dirty="0" smtClean="0"/>
              <a:t> – сказка «Репка»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14146"/>
            <a:ext cx="10515600" cy="1157604"/>
          </a:xfrm>
        </p:spPr>
        <p:txBody>
          <a:bodyPr/>
          <a:lstStyle/>
          <a:p>
            <a:r>
              <a:rPr lang="ru-RU" dirty="0" smtClean="0"/>
              <a:t>Дедка </a:t>
            </a:r>
            <a:r>
              <a:rPr lang="en-US" dirty="0" smtClean="0"/>
              <a:t>-&gt; </a:t>
            </a:r>
            <a:r>
              <a:rPr lang="ru-RU" dirty="0" smtClean="0"/>
              <a:t>Бабка</a:t>
            </a:r>
            <a:r>
              <a:rPr lang="en-US" dirty="0" smtClean="0"/>
              <a:t> -&gt; </a:t>
            </a:r>
            <a:r>
              <a:rPr lang="ru-RU" dirty="0" smtClean="0"/>
              <a:t>Внучка </a:t>
            </a:r>
            <a:r>
              <a:rPr lang="en-US" dirty="0" smtClean="0"/>
              <a:t>-&gt; </a:t>
            </a:r>
            <a:r>
              <a:rPr lang="ru-RU" dirty="0" smtClean="0"/>
              <a:t>Жучка </a:t>
            </a:r>
            <a:r>
              <a:rPr lang="en-US" dirty="0" smtClean="0"/>
              <a:t>-&gt;</a:t>
            </a:r>
            <a:r>
              <a:rPr lang="ru-RU" dirty="0" smtClean="0"/>
              <a:t> Кошка </a:t>
            </a:r>
            <a:r>
              <a:rPr lang="en-US" dirty="0" smtClean="0"/>
              <a:t>-&gt;</a:t>
            </a:r>
            <a:r>
              <a:rPr lang="ru-RU" dirty="0" smtClean="0"/>
              <a:t> Мышка</a:t>
            </a:r>
          </a:p>
          <a:p>
            <a:r>
              <a:rPr lang="ru-RU" dirty="0" smtClean="0"/>
              <a:t>Требуйте от меня визуализацию в </a:t>
            </a:r>
            <a:r>
              <a:rPr lang="en-US" dirty="0" smtClean="0"/>
              <a:t>IDLE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2298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2400" y="365125"/>
            <a:ext cx="48514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97800" y="1825625"/>
            <a:ext cx="3556000" cy="1120775"/>
          </a:xfrm>
        </p:spPr>
        <p:txBody>
          <a:bodyPr/>
          <a:lstStyle/>
          <a:p>
            <a:r>
              <a:rPr lang="ru-RU" dirty="0" smtClean="0"/>
              <a:t>Если потеряюсь – код тут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4500" y="365125"/>
            <a:ext cx="4160520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дедка():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("Дедка зовёт бабку")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бабка()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("Дедка тянет репку")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бабка():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("бабка зовёт внучку")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внучка()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("бабка тянет")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внучка():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("внучка зовёт жучку") жучка()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("внучка тянет")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жучка():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("жучка зовёт кошку")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кошка()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("жучка тянет")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кошка():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("кошка зовёт мышку") мышка()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("кошка тянет")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мышка():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("Мышка просто тянет и всё!")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дедка()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9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2108</TotalTime>
  <Words>635</Words>
  <Application>Microsoft Office PowerPoint</Application>
  <PresentationFormat>Широкоэкранный</PresentationFormat>
  <Paragraphs>97</Paragraphs>
  <Slides>20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Cascadia Code Light</vt:lpstr>
      <vt:lpstr>Office Theme</vt:lpstr>
      <vt:lpstr>Сессия 4. Функции и рекурсия</vt:lpstr>
      <vt:lpstr>TO-DO</vt:lpstr>
      <vt:lpstr>Суть функций</vt:lpstr>
      <vt:lpstr>Функции – callable object</vt:lpstr>
      <vt:lpstr>Микрокомментарий про функции</vt:lpstr>
      <vt:lpstr>Рекурсия</vt:lpstr>
      <vt:lpstr>Поток исполнения</vt:lpstr>
      <vt:lpstr>Пример псевдорекурсии – сказка «Репка»</vt:lpstr>
      <vt:lpstr>Презентация PowerPoint</vt:lpstr>
      <vt:lpstr>Traceback в сообщении об ошибке</vt:lpstr>
      <vt:lpstr>Крайний и рекуррентный случай в рекурсии</vt:lpstr>
      <vt:lpstr>А помните фракталы? Это рекурсия ^-^</vt:lpstr>
      <vt:lpstr>Оператор return</vt:lpstr>
      <vt:lpstr>Чистая функция (pure function)</vt:lpstr>
      <vt:lpstr>Декораторы  – «обёртки» над функциями</vt:lpstr>
      <vt:lpstr>Декораторы – синтаксический сахар</vt:lpstr>
      <vt:lpstr>Анонимные функции (лямбда-выражения)</vt:lpstr>
      <vt:lpstr>PEP8 E731: «Нет» лямбде!</vt:lpstr>
      <vt:lpstr>Презентация PowerPoint</vt:lpstr>
      <vt:lpstr>Копирайтики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Сессия 1. Основы</dc:title>
  <dc:creator>1</dc:creator>
  <cp:lastModifiedBy>1</cp:lastModifiedBy>
  <cp:revision>217</cp:revision>
  <dcterms:created xsi:type="dcterms:W3CDTF">2024-07-28T04:03:23Z</dcterms:created>
  <dcterms:modified xsi:type="dcterms:W3CDTF">2024-09-05T14:24:03Z</dcterms:modified>
</cp:coreProperties>
</file>