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76" r:id="rId4"/>
    <p:sldId id="282" r:id="rId5"/>
    <p:sldId id="283" r:id="rId6"/>
    <p:sldId id="271" r:id="rId7"/>
    <p:sldId id="272" r:id="rId8"/>
    <p:sldId id="273" r:id="rId9"/>
    <p:sldId id="274" r:id="rId10"/>
    <p:sldId id="275" r:id="rId11"/>
    <p:sldId id="277" r:id="rId12"/>
    <p:sldId id="278" r:id="rId13"/>
    <p:sldId id="279" r:id="rId14"/>
    <p:sldId id="280" r:id="rId15"/>
    <p:sldId id="281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43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8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8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2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0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76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3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0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C450-D0BE-4BF0-91AC-E38056018EF2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57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C450-D0BE-4BF0-91AC-E38056018EF2}" type="datetimeFigureOut">
              <a:rPr lang="ru-RU" smtClean="0"/>
              <a:t>27.08.2024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3DF2-CED3-4F39-AAB0-D2D52258B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06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Сессия </a:t>
            </a:r>
            <a:r>
              <a:rPr lang="ru-RU" smtClean="0"/>
              <a:t>5. </a:t>
            </a:r>
            <a:r>
              <a:rPr lang="ru-RU" dirty="0" smtClean="0"/>
              <a:t>Работа со строками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ru-RU" dirty="0" smtClean="0"/>
              <a:t>Функции </a:t>
            </a:r>
            <a:r>
              <a:rPr lang="en-US" dirty="0" err="1" smtClean="0"/>
              <a:t>ord</a:t>
            </a:r>
            <a:r>
              <a:rPr lang="ru-RU" dirty="0" smtClean="0"/>
              <a:t>() и </a:t>
            </a:r>
            <a:r>
              <a:rPr lang="en-US" dirty="0" err="1" smtClean="0"/>
              <a:t>chr</a:t>
            </a:r>
            <a:r>
              <a:rPr lang="ru-RU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9170" y="1371600"/>
            <a:ext cx="6564630" cy="1820545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err="1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ord</a:t>
            </a:r>
            <a:r>
              <a:rPr lang="en-US" sz="22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(c: string) -&gt; </a:t>
            </a:r>
            <a:r>
              <a:rPr lang="en-US" sz="2200" dirty="0" err="1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ru-RU" sz="22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ru-RU" dirty="0" smtClean="0"/>
              <a:t>– возвращает целое число – код Юникода указанного символа</a:t>
            </a:r>
          </a:p>
          <a:p>
            <a:r>
              <a:rPr lang="en-US" sz="2200" dirty="0" err="1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chr</a:t>
            </a:r>
            <a:r>
              <a:rPr lang="en-US" sz="22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2200" dirty="0" err="1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22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  <a:r>
              <a:rPr lang="en-US" sz="2200" dirty="0" err="1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en-US" sz="22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) -&gt; string</a:t>
            </a:r>
            <a:r>
              <a:rPr lang="ru-RU" sz="22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ru-RU" dirty="0" smtClean="0"/>
              <a:t>– возвращает строку, представляющую символ по его коду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3950970" cy="23311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13975"/>
            <a:ext cx="10515600" cy="143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</a:t>
            </a:r>
            <a:r>
              <a:rPr lang="en-US" dirty="0" smtClean="0"/>
              <a:t>end</a:t>
            </a:r>
            <a:r>
              <a:rPr lang="ru-RU" dirty="0" smtClean="0"/>
              <a:t> и </a:t>
            </a:r>
            <a:r>
              <a:rPr lang="en-US" dirty="0" err="1" smtClean="0"/>
              <a:t>sep</a:t>
            </a:r>
            <a:r>
              <a:rPr lang="ru-RU" dirty="0" smtClean="0"/>
              <a:t> в </a:t>
            </a:r>
            <a:r>
              <a:rPr lang="en-US" dirty="0" smtClean="0"/>
              <a:t>print()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7530" cy="1043305"/>
          </a:xfrm>
        </p:spPr>
        <p:txBody>
          <a:bodyPr/>
          <a:lstStyle/>
          <a:p>
            <a:r>
              <a:rPr lang="en-US" dirty="0" err="1" smtClean="0"/>
              <a:t>sep</a:t>
            </a:r>
            <a:r>
              <a:rPr lang="en-US" dirty="0" smtClean="0"/>
              <a:t> – </a:t>
            </a:r>
            <a:r>
              <a:rPr lang="ru-RU" dirty="0" smtClean="0"/>
              <a:t>разделитель аргументов при печати</a:t>
            </a:r>
            <a:r>
              <a:rPr lang="en-US" dirty="0" smtClean="0"/>
              <a:t> (</a:t>
            </a:r>
            <a:r>
              <a:rPr lang="ru-RU" dirty="0" smtClean="0"/>
              <a:t>по умолчанию – пробел)</a:t>
            </a:r>
          </a:p>
          <a:p>
            <a:r>
              <a:rPr lang="en-US" dirty="0" smtClean="0"/>
              <a:t>end –</a:t>
            </a:r>
            <a:r>
              <a:rPr lang="ru-RU" dirty="0" smtClean="0"/>
              <a:t> символ в конце печати (по умолчанию – 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‘\n’)</a:t>
            </a:r>
            <a:endParaRPr lang="ru-RU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8930"/>
            <a:ext cx="8362950" cy="186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2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раз про срезы (</a:t>
            </a:r>
            <a:r>
              <a:rPr lang="en-US" dirty="0" smtClean="0"/>
              <a:t>slices)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6063"/>
            <a:ext cx="10123171" cy="484187"/>
          </a:xfrm>
        </p:spPr>
        <p:txBody>
          <a:bodyPr>
            <a:normAutofit/>
          </a:bodyPr>
          <a:lstStyle/>
          <a:p>
            <a:r>
              <a:rPr lang="ru-RU" dirty="0" smtClean="0"/>
              <a:t>Строка – последовательность</a:t>
            </a:r>
            <a:r>
              <a:rPr lang="en-US" dirty="0" smtClean="0"/>
              <a:t> =&gt;</a:t>
            </a:r>
            <a:r>
              <a:rPr lang="ru-RU" dirty="0" smtClean="0"/>
              <a:t> в ней доступны срезы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00250"/>
            <a:ext cx="7459088" cy="23154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5700"/>
            <a:ext cx="7459090" cy="19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6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replace()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6315"/>
          </a:xfrm>
        </p:spPr>
        <p:txBody>
          <a:bodyPr/>
          <a:lstStyle/>
          <a:p>
            <a:r>
              <a:rPr lang="ru-RU" dirty="0" smtClean="0"/>
              <a:t>Строка – неизменяемый тип данных, но у него есть метод </a:t>
            </a:r>
            <a:r>
              <a:rPr lang="en-US" dirty="0" smtClean="0"/>
              <a:t>replace()</a:t>
            </a:r>
            <a:endParaRPr lang="ru-RU" dirty="0" smtClean="0"/>
          </a:p>
          <a:p>
            <a:r>
              <a:rPr lang="en-US" sz="2000" dirty="0" err="1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string.replace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(old, new, count) -&gt; string</a:t>
            </a:r>
            <a:r>
              <a:rPr lang="ru-RU" dirty="0" smtClean="0"/>
              <a:t> – возвращает новую строку, где в строке 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string</a:t>
            </a:r>
            <a:r>
              <a:rPr lang="ru-RU" dirty="0"/>
              <a:t> </a:t>
            </a:r>
            <a:r>
              <a:rPr lang="ru-RU" dirty="0" smtClean="0"/>
              <a:t>подстрока 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old</a:t>
            </a:r>
            <a:r>
              <a:rPr lang="ru-RU" dirty="0" smtClean="0"/>
              <a:t> заменена на строку 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new</a:t>
            </a:r>
            <a:r>
              <a:rPr lang="ru-RU" dirty="0" smtClean="0"/>
              <a:t> 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count</a:t>
            </a:r>
            <a:r>
              <a:rPr lang="ru-RU" dirty="0" smtClean="0"/>
              <a:t> раз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091940"/>
            <a:ext cx="6922770" cy="162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1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 smtClean="0"/>
              <a:t>split() </a:t>
            </a:r>
            <a:r>
              <a:rPr lang="ru-RU" dirty="0" smtClean="0"/>
              <a:t>и </a:t>
            </a:r>
            <a:r>
              <a:rPr lang="en-US" dirty="0" smtClean="0"/>
              <a:t>join()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split(</a:t>
            </a:r>
            <a:r>
              <a:rPr lang="en-US" sz="2000" dirty="0" err="1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sep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: string) -&gt; list</a:t>
            </a:r>
            <a:r>
              <a:rPr lang="ru-RU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ru-RU" dirty="0" smtClean="0"/>
              <a:t>– разделяет строку по </a:t>
            </a:r>
            <a:r>
              <a:rPr lang="en-US" sz="2000" dirty="0" err="1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sep</a:t>
            </a:r>
            <a:r>
              <a:rPr lang="ru-RU" dirty="0"/>
              <a:t> </a:t>
            </a:r>
            <a:r>
              <a:rPr lang="ru-RU" dirty="0" smtClean="0"/>
              <a:t>(по умолчанию – символы-разделители*) и возвращает список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7500"/>
            <a:ext cx="9425940" cy="949629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838200" y="3807129"/>
            <a:ext cx="10515600" cy="103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seppy.join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(list[</a:t>
            </a:r>
            <a:r>
              <a:rPr lang="en-US" sz="2000" dirty="0" err="1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str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])</a:t>
            </a:r>
            <a:r>
              <a:rPr lang="ru-RU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-&gt; string</a:t>
            </a:r>
            <a:r>
              <a:rPr lang="ru-RU" dirty="0" smtClean="0"/>
              <a:t> – </a:t>
            </a:r>
            <a:r>
              <a:rPr lang="en-US" dirty="0" smtClean="0"/>
              <a:t> </a:t>
            </a:r>
            <a:r>
              <a:rPr lang="ru-RU" dirty="0" smtClean="0"/>
              <a:t>список строк собирается в одну строку с разделителем </a:t>
            </a:r>
            <a:r>
              <a:rPr lang="en-US" sz="2000" dirty="0" err="1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seppy</a:t>
            </a:r>
            <a:endParaRPr lang="ru-RU" sz="20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39004"/>
            <a:ext cx="8180070" cy="14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79270"/>
            <a:ext cx="10515600" cy="697274"/>
          </a:xfrm>
        </p:spPr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format</a:t>
            </a:r>
            <a:r>
              <a:rPr lang="ru-RU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6544"/>
            <a:ext cx="10515600" cy="2411685"/>
          </a:xfrm>
        </p:spPr>
        <p:txBody>
          <a:bodyPr>
            <a:normAutofit/>
          </a:bodyPr>
          <a:lstStyle/>
          <a:p>
            <a:r>
              <a:rPr lang="ru-RU" dirty="0" smtClean="0"/>
              <a:t>Давным-давно (до выхода </a:t>
            </a:r>
            <a:r>
              <a:rPr lang="en-US" dirty="0" smtClean="0"/>
              <a:t>Python</a:t>
            </a:r>
            <a:r>
              <a:rPr lang="ru-RU" dirty="0" smtClean="0"/>
              <a:t> 3.6 23 декабря 2016) для форматирования строк (подстановки значений, красоты и т.д.) использовался метод </a:t>
            </a:r>
            <a:r>
              <a:rPr lang="en-US" dirty="0" smtClean="0"/>
              <a:t>format()</a:t>
            </a:r>
            <a:endParaRPr lang="ru-RU" dirty="0" smtClean="0"/>
          </a:p>
          <a:p>
            <a:r>
              <a:rPr lang="ru-RU" dirty="0" smtClean="0"/>
              <a:t>Он может использоваться и сейчас, но реже</a:t>
            </a:r>
          </a:p>
          <a:p>
            <a:r>
              <a:rPr lang="ru-RU" dirty="0" smtClean="0"/>
              <a:t>Сейчас актуальны </a:t>
            </a:r>
            <a:r>
              <a:rPr lang="en-US" dirty="0" smtClean="0"/>
              <a:t>f-strings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8229"/>
            <a:ext cx="7929787" cy="19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8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Копирайтики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Авторский курс подготовки к ЕГЭ-2024 по информатике от Тимофея </a:t>
            </a:r>
            <a:r>
              <a:rPr lang="ru-RU" b="1" dirty="0" err="1"/>
              <a:t>Хирьянова</a:t>
            </a:r>
            <a:r>
              <a:rPr lang="ru-RU" b="1" dirty="0"/>
              <a:t> с 0 до 80+ </a:t>
            </a:r>
            <a:r>
              <a:rPr lang="ru-RU" b="1" dirty="0" smtClean="0"/>
              <a:t>баллов</a:t>
            </a:r>
          </a:p>
          <a:p>
            <a:r>
              <a:rPr lang="ru-RU" b="1" dirty="0" err="1" smtClean="0"/>
              <a:t>Фоксфорд.Учебник</a:t>
            </a:r>
            <a:r>
              <a:rPr lang="ru-RU" b="1" dirty="0" smtClean="0"/>
              <a:t> – Генераторы списков в </a:t>
            </a:r>
            <a:r>
              <a:rPr lang="en-US" b="1" dirty="0" smtClean="0"/>
              <a:t>Python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0595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323"/>
          </a:xfrm>
        </p:spPr>
        <p:txBody>
          <a:bodyPr/>
          <a:lstStyle/>
          <a:p>
            <a:r>
              <a:rPr lang="en-US" dirty="0" smtClean="0"/>
              <a:t>TO-DO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0449"/>
            <a:ext cx="10515600" cy="4798335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Повторение?</a:t>
            </a:r>
          </a:p>
          <a:p>
            <a:r>
              <a:rPr lang="ru-RU" sz="2400" dirty="0" smtClean="0"/>
              <a:t>Обзор «</a:t>
            </a:r>
            <a:r>
              <a:rPr lang="ru-RU" sz="2400" dirty="0" err="1" smtClean="0"/>
              <a:t>домашки</a:t>
            </a:r>
            <a:r>
              <a:rPr lang="ru-RU" sz="2400" dirty="0" smtClean="0"/>
              <a:t>»</a:t>
            </a:r>
          </a:p>
          <a:p>
            <a:r>
              <a:rPr lang="ru-RU" sz="2400" dirty="0" smtClean="0"/>
              <a:t>Генераторы списков</a:t>
            </a:r>
            <a:r>
              <a:rPr lang="en-US" sz="2400" dirty="0" smtClean="0"/>
              <a:t> (list comprehensions)</a:t>
            </a:r>
            <a:endParaRPr lang="ru-RU" sz="2400" dirty="0" smtClean="0"/>
          </a:p>
          <a:p>
            <a:r>
              <a:rPr lang="ru-RU" sz="2400" dirty="0" smtClean="0"/>
              <a:t>Определение символьных строк</a:t>
            </a:r>
          </a:p>
          <a:p>
            <a:r>
              <a:rPr lang="ru-RU" sz="2400" dirty="0" smtClean="0"/>
              <a:t>Литералы строк</a:t>
            </a:r>
          </a:p>
          <a:p>
            <a:r>
              <a:rPr lang="ru-RU" sz="2400" dirty="0" smtClean="0"/>
              <a:t>Ввод и вывод строк</a:t>
            </a:r>
          </a:p>
          <a:p>
            <a:r>
              <a:rPr lang="ru-RU" sz="2400" dirty="0" smtClean="0"/>
              <a:t>Сравнение строк</a:t>
            </a:r>
          </a:p>
          <a:p>
            <a:r>
              <a:rPr lang="en-US" sz="2400" dirty="0" err="1" smtClean="0"/>
              <a:t>ord</a:t>
            </a:r>
            <a:r>
              <a:rPr lang="en-US" sz="2400" dirty="0" smtClean="0"/>
              <a:t>()</a:t>
            </a:r>
            <a:r>
              <a:rPr lang="ru-RU" sz="2400" dirty="0" smtClean="0"/>
              <a:t> и </a:t>
            </a:r>
            <a:r>
              <a:rPr lang="en-US" sz="2400" dirty="0" err="1" smtClean="0"/>
              <a:t>chr</a:t>
            </a:r>
            <a:r>
              <a:rPr lang="en-US" sz="2400" dirty="0" smtClean="0"/>
              <a:t>()</a:t>
            </a:r>
            <a:endParaRPr lang="ru-RU" sz="2400" dirty="0"/>
          </a:p>
          <a:p>
            <a:r>
              <a:rPr lang="ru-RU" sz="2400" dirty="0" smtClean="0"/>
              <a:t>Методы строк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63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Микрокомментарий</a:t>
            </a:r>
            <a:r>
              <a:rPr lang="ru-RU" dirty="0" smtClean="0"/>
              <a:t> про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Запись вида</a:t>
            </a:r>
            <a:endParaRPr lang="ru-RU" dirty="0"/>
          </a:p>
          <a:p>
            <a:pPr marL="0" indent="0">
              <a:buNone/>
            </a:pP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function(param1: </a:t>
            </a:r>
            <a:r>
              <a:rPr lang="en-US" sz="2000" dirty="0" err="1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, param2: string) -&gt; float</a:t>
            </a:r>
            <a:endParaRPr lang="ru-RU" sz="2000" dirty="0" smtClean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r>
              <a:rPr lang="ru-RU" dirty="0" smtClean="0"/>
              <a:t>подразумевает то, что «магическая конструкция» с названием 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function</a:t>
            </a:r>
            <a:r>
              <a:rPr lang="ru-RU" dirty="0" smtClean="0"/>
              <a:t> принимает параметры 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param1</a:t>
            </a:r>
            <a:r>
              <a:rPr lang="ru-RU" dirty="0" smtClean="0"/>
              <a:t> типа </a:t>
            </a:r>
            <a:r>
              <a:rPr lang="en-US" sz="2000" dirty="0" err="1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ru-RU" dirty="0" smtClean="0"/>
              <a:t>, 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param2</a:t>
            </a:r>
            <a:r>
              <a:rPr lang="ru-RU" dirty="0" smtClean="0"/>
              <a:t> типа 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string</a:t>
            </a:r>
            <a:r>
              <a:rPr lang="ru-RU" dirty="0" smtClean="0"/>
              <a:t> и возвращает значение типа 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float</a:t>
            </a:r>
            <a:r>
              <a:rPr lang="ru-RU" dirty="0" smtClean="0"/>
              <a:t>. </a:t>
            </a:r>
            <a:endParaRPr lang="ru-RU" dirty="0"/>
          </a:p>
          <a:p>
            <a:r>
              <a:rPr lang="ru-RU" dirty="0" smtClean="0"/>
              <a:t>Это не статическая типизация (как в </a:t>
            </a:r>
            <a:r>
              <a:rPr lang="en-US" dirty="0" smtClean="0"/>
              <a:t>C/C++</a:t>
            </a:r>
            <a:r>
              <a:rPr lang="ru-RU" dirty="0" smtClean="0"/>
              <a:t>), это </a:t>
            </a:r>
            <a:r>
              <a:rPr lang="en-US" dirty="0" smtClean="0"/>
              <a:t>type-hints</a:t>
            </a:r>
            <a:r>
              <a:rPr lang="ru-RU" dirty="0" smtClean="0"/>
              <a:t>, про них будем говорить позже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09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ru-RU" dirty="0" smtClean="0"/>
              <a:t>Сначала про генераторы в целом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972050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 – удобный способ создания итераторов</a:t>
            </a:r>
          </a:p>
          <a:p>
            <a:r>
              <a:rPr lang="ru-RU" dirty="0" smtClean="0"/>
              <a:t>Итератор – объект, по которому можно </a:t>
            </a:r>
            <a:r>
              <a:rPr lang="ru-RU" dirty="0" err="1" smtClean="0"/>
              <a:t>проитерироваться</a:t>
            </a:r>
            <a:r>
              <a:rPr lang="ru-RU" dirty="0" smtClean="0"/>
              <a:t> с помощью цикла. Индексов нет, работает с помощью </a:t>
            </a:r>
            <a:r>
              <a:rPr lang="en-US" dirty="0" smtClean="0"/>
              <a:t>next()</a:t>
            </a:r>
          </a:p>
          <a:p>
            <a:r>
              <a:rPr lang="ru-RU" dirty="0" smtClean="0"/>
              <a:t>Каждый генератор – итератор, но не наоборот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Генератор – выражение вида</a:t>
            </a:r>
          </a:p>
          <a:p>
            <a:pPr marL="0" indent="0">
              <a:buNone/>
            </a:pPr>
            <a:r>
              <a:rPr lang="ru-RU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(выражение </a:t>
            </a:r>
            <a:r>
              <a:rPr lang="en-US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for</a:t>
            </a:r>
            <a:r>
              <a:rPr lang="ru-RU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переменная </a:t>
            </a:r>
            <a:r>
              <a:rPr lang="en-US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in</a:t>
            </a:r>
            <a:r>
              <a:rPr lang="ru-RU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en-US" sz="20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iterable</a:t>
            </a:r>
            <a:r>
              <a:rPr lang="en-US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  <a:r>
              <a:rPr lang="ru-RU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if </a:t>
            </a:r>
            <a:r>
              <a:rPr lang="ru-RU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условие </a:t>
            </a:r>
            <a:r>
              <a:rPr lang="ru-RU" sz="20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/>
              <a:t>Такой генератор будет возвращать </a:t>
            </a:r>
            <a:r>
              <a:rPr lang="ru-RU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выражение</a:t>
            </a:r>
            <a:r>
              <a:rPr lang="ru-RU" dirty="0" smtClean="0"/>
              <a:t> (если </a:t>
            </a:r>
            <a:r>
              <a:rPr lang="ru-RU" sz="20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условие</a:t>
            </a:r>
            <a:r>
              <a:rPr lang="ru-RU" dirty="0" smtClean="0"/>
              <a:t> выполнено) вплоть до окончания цикла</a:t>
            </a:r>
          </a:p>
          <a:p>
            <a:r>
              <a:rPr lang="ru-RU" dirty="0" smtClean="0"/>
              <a:t>Условие – опционально, очень часто его пропускают</a:t>
            </a:r>
          </a:p>
          <a:p>
            <a:pPr marL="0" indent="0">
              <a:buNone/>
            </a:pPr>
            <a:endParaRPr lang="ru-RU" sz="2000" dirty="0" smtClean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85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Генераторы списков </a:t>
            </a:r>
            <a:r>
              <a:rPr lang="en-US" dirty="0" smtClean="0"/>
              <a:t>(list comprehensions)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9614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Генераторами </a:t>
            </a:r>
            <a:r>
              <a:rPr lang="en-US" dirty="0" smtClean="0"/>
              <a:t>list comprehensions</a:t>
            </a:r>
            <a:r>
              <a:rPr lang="ru-RU" dirty="0" smtClean="0"/>
              <a:t> называются из-за идентичности синтаксиса и из-за результата работы конструкции – генерации списка. Правильнее их назвать «списковыми включениями», но в литературе прижилось не совсем правильное название.</a:t>
            </a:r>
          </a:p>
          <a:p>
            <a:r>
              <a:rPr lang="en-US" dirty="0" smtClean="0"/>
              <a:t>List comprehensions</a:t>
            </a:r>
            <a:r>
              <a:rPr lang="ru-RU" dirty="0" smtClean="0"/>
              <a:t> имеют синтаксис генераторов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sz="2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[</a:t>
            </a:r>
            <a:r>
              <a:rPr lang="ru-RU" sz="2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выражение </a:t>
            </a:r>
            <a:r>
              <a:rPr lang="en-US" sz="2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for</a:t>
            </a:r>
            <a:r>
              <a:rPr lang="ru-RU" sz="2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переменная </a:t>
            </a:r>
            <a:r>
              <a:rPr lang="en-US" sz="2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in</a:t>
            </a:r>
            <a:r>
              <a:rPr lang="ru-RU" sz="2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en-US" sz="2200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iterable</a:t>
            </a:r>
            <a:r>
              <a:rPr lang="en-US" sz="2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  <a:r>
              <a:rPr lang="ru-RU" sz="2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22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(if </a:t>
            </a:r>
            <a:r>
              <a:rPr lang="ru-RU" sz="22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условие)</a:t>
            </a:r>
            <a:r>
              <a:rPr lang="en-US" sz="2200" dirty="0" smtClean="0">
                <a:latin typeface="Cascadia Code Light" panose="020B0609020000020004" pitchFamily="49" charset="0"/>
                <a:cs typeface="Cascadia Code Light" panose="020B0609020000020004" pitchFamily="49" charset="0"/>
              </a:rPr>
              <a:t>]</a:t>
            </a:r>
            <a:endParaRPr lang="ru-RU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00" y="4794069"/>
            <a:ext cx="1714500" cy="17145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24207" y="5585239"/>
            <a:ext cx="21150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Статья о списковых включениях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 Википедии</a:t>
            </a:r>
            <a:r>
              <a:rPr lang="en-US" dirty="0" smtClean="0"/>
              <a:t> =&gt;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146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про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4905"/>
          </a:xfrm>
        </p:spPr>
        <p:txBody>
          <a:bodyPr/>
          <a:lstStyle/>
          <a:p>
            <a:r>
              <a:rPr lang="ru-RU" dirty="0" smtClean="0"/>
              <a:t>Символьная строка – любая последовательность символов</a:t>
            </a:r>
          </a:p>
          <a:p>
            <a:r>
              <a:rPr lang="ru-RU" dirty="0" smtClean="0"/>
              <a:t>Строка – единый неизменяемый объект (не набор отдельных символов)</a:t>
            </a:r>
          </a:p>
          <a:p>
            <a:r>
              <a:rPr lang="ru-RU" dirty="0" smtClean="0"/>
              <a:t>В строке нельзя заменить отдельный символ, но можно создать новую строку с тем же именем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34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49208" y="1690689"/>
            <a:ext cx="4904592" cy="340162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Внутри одинарных кавычек можно использовать двойные, и наоборот</a:t>
            </a:r>
          </a:p>
          <a:p>
            <a:r>
              <a:rPr lang="en-US" dirty="0" smtClean="0"/>
              <a:t>\’</a:t>
            </a:r>
            <a:r>
              <a:rPr lang="ru-RU" dirty="0" smtClean="0"/>
              <a:t> – экранирует символ </a:t>
            </a:r>
            <a:r>
              <a:rPr lang="en-US" dirty="0" smtClean="0"/>
              <a:t>‘</a:t>
            </a:r>
            <a:endParaRPr lang="ru-RU" dirty="0" smtClean="0"/>
          </a:p>
          <a:p>
            <a:r>
              <a:rPr lang="en-US" dirty="0" smtClean="0"/>
              <a:t>r””</a:t>
            </a:r>
            <a:r>
              <a:rPr lang="ru-RU" dirty="0" smtClean="0"/>
              <a:t> – строка без поддержки экранирования</a:t>
            </a:r>
            <a:r>
              <a:rPr lang="en-US" dirty="0" smtClean="0"/>
              <a:t>, raw string</a:t>
            </a:r>
            <a:endParaRPr lang="ru-RU" dirty="0" smtClean="0"/>
          </a:p>
          <a:p>
            <a:r>
              <a:rPr lang="en-US" dirty="0" smtClean="0"/>
              <a:t>\t – Tab, \n</a:t>
            </a:r>
            <a:r>
              <a:rPr lang="ru-RU" dirty="0" smtClean="0"/>
              <a:t> – переход на новую строку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1363"/>
            <a:ext cx="5611008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0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205548"/>
          </a:xfrm>
        </p:spPr>
        <p:txBody>
          <a:bodyPr/>
          <a:lstStyle/>
          <a:p>
            <a:r>
              <a:rPr lang="ru-RU" dirty="0" smtClean="0"/>
              <a:t>Ввод и вывод строк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9" y="1570673"/>
            <a:ext cx="5157787" cy="671511"/>
          </a:xfrm>
        </p:spPr>
        <p:txBody>
          <a:bodyPr/>
          <a:lstStyle/>
          <a:p>
            <a:r>
              <a:rPr lang="ru-RU" dirty="0" smtClean="0"/>
              <a:t>Ввод строк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839788" y="5692139"/>
            <a:ext cx="5157787" cy="49752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3340298"/>
            <a:ext cx="5183188" cy="591004"/>
          </a:xfrm>
        </p:spPr>
        <p:txBody>
          <a:bodyPr>
            <a:noAutofit/>
          </a:bodyPr>
          <a:lstStyle/>
          <a:p>
            <a:r>
              <a:rPr lang="ru-RU" dirty="0" smtClean="0"/>
              <a:t>Функциональная строка (</a:t>
            </a:r>
            <a:r>
              <a:rPr lang="en-US" dirty="0" smtClean="0"/>
              <a:t>f-string)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172200" y="5692139"/>
            <a:ext cx="5183188" cy="49752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219888"/>
            <a:ext cx="5157787" cy="76669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2219887"/>
            <a:ext cx="5183189" cy="820799"/>
          </a:xfrm>
          <a:prstGeom prst="rect">
            <a:avLst/>
          </a:prstGeom>
        </p:spPr>
      </p:pic>
      <p:sp>
        <p:nvSpPr>
          <p:cNvPr id="13" name="Текст 5"/>
          <p:cNvSpPr txBox="1">
            <a:spLocks/>
          </p:cNvSpPr>
          <p:nvPr/>
        </p:nvSpPr>
        <p:spPr>
          <a:xfrm>
            <a:off x="6172196" y="1570673"/>
            <a:ext cx="5335593" cy="6715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Вывод строк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8" y="4009226"/>
            <a:ext cx="5183190" cy="850207"/>
          </a:xfrm>
          <a:prstGeom prst="rect">
            <a:avLst/>
          </a:prstGeom>
        </p:spPr>
      </p:pic>
      <p:sp>
        <p:nvSpPr>
          <p:cNvPr id="16" name="Текст 5"/>
          <p:cNvSpPr txBox="1">
            <a:spLocks/>
          </p:cNvSpPr>
          <p:nvPr/>
        </p:nvSpPr>
        <p:spPr>
          <a:xfrm>
            <a:off x="839790" y="3340298"/>
            <a:ext cx="5183188" cy="591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Получение длины строки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90" y="3993819"/>
            <a:ext cx="4349432" cy="141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строк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4266603"/>
            <a:ext cx="10515600" cy="202222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Строки сравниваются посимвольно (</a:t>
            </a:r>
            <a:r>
              <a:rPr lang="en-US" dirty="0" smtClean="0"/>
              <a:t>=</a:t>
            </a:r>
            <a:r>
              <a:rPr lang="ru-RU" dirty="0" smtClean="0"/>
              <a:t>в лексикографическом порядке)</a:t>
            </a:r>
          </a:p>
          <a:p>
            <a:r>
              <a:rPr lang="ru-RU" dirty="0" smtClean="0"/>
              <a:t>Если в строках встречаются различные символы, меньшей строкой объявляется та, в которой соответствующий символ имеет меньший код.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7688580" cy="23244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40" y="532448"/>
            <a:ext cx="1409700" cy="14097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083040" y="1942148"/>
            <a:ext cx="1866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Кодовая таблица </a:t>
            </a:r>
            <a:r>
              <a:rPr lang="en-US" dirty="0" smtClean="0"/>
              <a:t>UTF-</a:t>
            </a:r>
            <a:r>
              <a:rPr lang="ru-RU" dirty="0"/>
              <a:t>8 (</a:t>
            </a:r>
            <a:r>
              <a:rPr lang="en-US" dirty="0"/>
              <a:t>Unicode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459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1592</TotalTime>
  <Words>587</Words>
  <Application>Microsoft Office PowerPoint</Application>
  <PresentationFormat>Широкоэкранный</PresentationFormat>
  <Paragraphs>69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Cascadia Code Light</vt:lpstr>
      <vt:lpstr>Office Theme</vt:lpstr>
      <vt:lpstr>Сессия 5. Работа со строками</vt:lpstr>
      <vt:lpstr>TO-DO</vt:lpstr>
      <vt:lpstr>Микрокомментарий про функции</vt:lpstr>
      <vt:lpstr>Сначала про генераторы в целом</vt:lpstr>
      <vt:lpstr>Генераторы списков (list comprehensions)</vt:lpstr>
      <vt:lpstr>База про строки</vt:lpstr>
      <vt:lpstr>Литералы строк</vt:lpstr>
      <vt:lpstr>Ввод и вывод строк</vt:lpstr>
      <vt:lpstr>Сравнение строк</vt:lpstr>
      <vt:lpstr>Функции ord() и chr()</vt:lpstr>
      <vt:lpstr>Параметры end и sep в print()</vt:lpstr>
      <vt:lpstr>Еще раз про срезы (slices)</vt:lpstr>
      <vt:lpstr>Метод replace()</vt:lpstr>
      <vt:lpstr>Методы split() и join()</vt:lpstr>
      <vt:lpstr>Метод format()</vt:lpstr>
      <vt:lpstr>Копирайтики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Сессия 1. Основы</dc:title>
  <dc:creator>1</dc:creator>
  <cp:lastModifiedBy>1</cp:lastModifiedBy>
  <cp:revision>162</cp:revision>
  <dcterms:created xsi:type="dcterms:W3CDTF">2024-07-28T04:03:23Z</dcterms:created>
  <dcterms:modified xsi:type="dcterms:W3CDTF">2024-08-27T16:07:20Z</dcterms:modified>
</cp:coreProperties>
</file>