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74" r:id="rId12"/>
    <p:sldId id="283" r:id="rId13"/>
    <p:sldId id="284" r:id="rId14"/>
    <p:sldId id="280" r:id="rId15"/>
    <p:sldId id="285" r:id="rId16"/>
    <p:sldId id="281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 snapToGrid="0">
      <p:cViewPr varScale="1">
        <p:scale>
          <a:sx n="38" d="100"/>
          <a:sy n="38" d="100"/>
        </p:scale>
        <p:origin x="10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0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Сессия 2. Основы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977"/>
          </a:xfrm>
        </p:spPr>
        <p:txBody>
          <a:bodyPr/>
          <a:lstStyle/>
          <a:p>
            <a:r>
              <a:rPr lang="ru-RU" dirty="0" smtClean="0"/>
              <a:t>Логические операции в условиях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800448"/>
              </p:ext>
            </p:extLst>
          </p:nvPr>
        </p:nvGraphicFramePr>
        <p:xfrm>
          <a:off x="838200" y="1594102"/>
          <a:ext cx="10515600" cy="405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4790"/>
                <a:gridCol w="1303699"/>
                <a:gridCol w="1819747"/>
                <a:gridCol w="4337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Логические умножение</a:t>
                      </a:r>
                      <a:r>
                        <a:rPr lang="ru-RU" baseline="0" dirty="0" smtClean="0"/>
                        <a:t> (И)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and 0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0 and 1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1 and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and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Логическое</a:t>
                      </a:r>
                      <a:r>
                        <a:rPr lang="ru-RU" baseline="0" dirty="0" smtClean="0"/>
                        <a:t> сложение (ИЛИ)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or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or 1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1 or 0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1 or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Логическое отрицание (НЕ)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Содержит</a:t>
                      </a:r>
                      <a:r>
                        <a:rPr lang="ru-RU" baseline="0" dirty="0" smtClean="0"/>
                        <a:t> 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 in “ABCD”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Приоритетность логических операций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29221"/>
              </p:ext>
            </p:extLst>
          </p:nvPr>
        </p:nvGraphicFramePr>
        <p:xfrm>
          <a:off x="838200" y="1690688"/>
          <a:ext cx="9606483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648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Эквивалентность (</a:t>
                      </a:r>
                      <a:r>
                        <a:rPr lang="en-US" sz="2800" dirty="0" smtClean="0"/>
                        <a:t>==</a:t>
                      </a:r>
                      <a:r>
                        <a:rPr lang="ru-RU" sz="2800" dirty="0" smtClean="0"/>
                        <a:t>) </a:t>
                      </a:r>
                      <a:r>
                        <a:rPr lang="en-US" sz="2800" dirty="0" smtClean="0"/>
                        <a:t>/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ru-RU" sz="2800" dirty="0" smtClean="0"/>
                        <a:t>Импликация (</a:t>
                      </a:r>
                      <a:r>
                        <a:rPr lang="en-US" sz="2800" dirty="0" smtClean="0"/>
                        <a:t>&lt;=</a:t>
                      </a:r>
                      <a:r>
                        <a:rPr lang="ru-RU" sz="2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Отрицание (</a:t>
                      </a:r>
                      <a:r>
                        <a:rPr lang="en-US" sz="2800" dirty="0" smtClean="0"/>
                        <a:t>NOT</a:t>
                      </a:r>
                      <a:r>
                        <a:rPr lang="ru-RU" sz="2800" dirty="0" smtClean="0"/>
                        <a:t>)</a:t>
                      </a:r>
                      <a:r>
                        <a:rPr lang="en-US" sz="2800" dirty="0" smtClean="0"/>
                        <a:t> </a:t>
                      </a:r>
                      <a:endParaRPr lang="ru-RU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Конъюнкция</a:t>
                      </a:r>
                      <a:r>
                        <a:rPr lang="ru-RU" sz="2800" baseline="0" dirty="0" smtClean="0"/>
                        <a:t> (</a:t>
                      </a:r>
                      <a:r>
                        <a:rPr lang="en-US" sz="2800" baseline="0" dirty="0" smtClean="0"/>
                        <a:t>AND)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Дизъюнкция</a:t>
                      </a:r>
                      <a:r>
                        <a:rPr lang="ru-RU" sz="2800" baseline="0" dirty="0" smtClean="0"/>
                        <a:t> (</a:t>
                      </a:r>
                      <a:r>
                        <a:rPr lang="en-US" sz="2800" baseline="0" dirty="0" smtClean="0"/>
                        <a:t>OR) 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8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ru-RU" dirty="0" err="1" smtClean="0"/>
              <a:t>Микропрактика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8741"/>
            <a:ext cx="10515600" cy="1588770"/>
          </a:xfrm>
        </p:spPr>
        <p:txBody>
          <a:bodyPr/>
          <a:lstStyle/>
          <a:p>
            <a:r>
              <a:rPr lang="ru-RU" dirty="0" smtClean="0"/>
              <a:t>Есть программа. Было проведено 7 её запусков, при которых в качестве переменных </a:t>
            </a:r>
            <a:r>
              <a:rPr lang="en-US" dirty="0" smtClean="0"/>
              <a:t>s</a:t>
            </a:r>
            <a:r>
              <a:rPr lang="ru-RU" dirty="0" smtClean="0"/>
              <a:t> и </a:t>
            </a:r>
            <a:r>
              <a:rPr lang="en-US" dirty="0" smtClean="0"/>
              <a:t>t</a:t>
            </a:r>
            <a:r>
              <a:rPr lang="ru-RU" dirty="0" smtClean="0"/>
              <a:t> вводились числа из таблицы.</a:t>
            </a:r>
          </a:p>
          <a:p>
            <a:r>
              <a:rPr lang="ru-RU" dirty="0" smtClean="0"/>
              <a:t>При каких номерах ячеек из таблицы программа напечатала </a:t>
            </a:r>
            <a:r>
              <a:rPr lang="en-US" dirty="0" smtClean="0"/>
              <a:t>“1”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7510"/>
            <a:ext cx="7087184" cy="2583179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6504"/>
              </p:ext>
            </p:extLst>
          </p:nvPr>
        </p:nvGraphicFramePr>
        <p:xfrm>
          <a:off x="9800590" y="2937510"/>
          <a:ext cx="15532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/>
                <a:gridCol w="7766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-10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71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ru-RU" dirty="0" err="1" smtClean="0"/>
              <a:t>Микропрактика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8741"/>
            <a:ext cx="10515600" cy="1588770"/>
          </a:xfrm>
        </p:spPr>
        <p:txBody>
          <a:bodyPr/>
          <a:lstStyle/>
          <a:p>
            <a:r>
              <a:rPr lang="ru-RU" dirty="0" smtClean="0"/>
              <a:t>Есть программа. Было проведено 7 её запусков, при которых в качестве переменных </a:t>
            </a:r>
            <a:r>
              <a:rPr lang="en-US" dirty="0" smtClean="0"/>
              <a:t>s</a:t>
            </a:r>
            <a:r>
              <a:rPr lang="ru-RU" dirty="0" smtClean="0"/>
              <a:t> и </a:t>
            </a:r>
            <a:r>
              <a:rPr lang="en-US" dirty="0" smtClean="0"/>
              <a:t>t</a:t>
            </a:r>
            <a:r>
              <a:rPr lang="ru-RU" dirty="0" smtClean="0"/>
              <a:t> вводились числа из таблицы.</a:t>
            </a:r>
          </a:p>
          <a:p>
            <a:r>
              <a:rPr lang="ru-RU" dirty="0" smtClean="0"/>
              <a:t>При каких номерах ячеек из таблицы программа напечатала </a:t>
            </a:r>
            <a:r>
              <a:rPr lang="en-US" dirty="0" smtClean="0"/>
              <a:t>“1”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7510"/>
            <a:ext cx="7087184" cy="2583179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63402"/>
              </p:ext>
            </p:extLst>
          </p:nvPr>
        </p:nvGraphicFramePr>
        <p:xfrm>
          <a:off x="9800590" y="2937510"/>
          <a:ext cx="15532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/>
                <a:gridCol w="7766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-10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Нашивка 5"/>
          <p:cNvSpPr/>
          <p:nvPr/>
        </p:nvSpPr>
        <p:spPr>
          <a:xfrm>
            <a:off x="9383904" y="5326380"/>
            <a:ext cx="236102" cy="217170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9383904" y="5787390"/>
            <a:ext cx="236102" cy="217170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Нашивка 7"/>
          <p:cNvSpPr/>
          <p:nvPr/>
        </p:nvSpPr>
        <p:spPr>
          <a:xfrm>
            <a:off x="9387714" y="3947160"/>
            <a:ext cx="236102" cy="217170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6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465"/>
          </a:xfrm>
        </p:spPr>
        <p:txBody>
          <a:bodyPr/>
          <a:lstStyle/>
          <a:p>
            <a:r>
              <a:rPr lang="ru-RU" dirty="0" smtClean="0"/>
              <a:t>Каскадное условие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1590"/>
            <a:ext cx="10515600" cy="2664894"/>
          </a:xfrm>
        </p:spPr>
        <p:txBody>
          <a:bodyPr/>
          <a:lstStyle/>
          <a:p>
            <a:r>
              <a:rPr lang="ru-RU" dirty="0" smtClean="0"/>
              <a:t>В конструкции </a:t>
            </a:r>
            <a:r>
              <a:rPr lang="en-US" dirty="0" smtClean="0"/>
              <a:t>if &lt;</a:t>
            </a:r>
            <a:r>
              <a:rPr lang="ru-RU" dirty="0" smtClean="0"/>
              <a:t>условие</a:t>
            </a:r>
            <a:r>
              <a:rPr lang="en-US" dirty="0" smtClean="0"/>
              <a:t>&gt; </a:t>
            </a:r>
            <a:r>
              <a:rPr lang="en-US" dirty="0" err="1" smtClean="0"/>
              <a:t>elif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условие</a:t>
            </a:r>
            <a:r>
              <a:rPr lang="en-US" dirty="0" smtClean="0"/>
              <a:t>&gt;</a:t>
            </a:r>
            <a:r>
              <a:rPr lang="ru-RU" dirty="0" smtClean="0"/>
              <a:t> условия проверяются по очереди</a:t>
            </a:r>
          </a:p>
          <a:p>
            <a:r>
              <a:rPr lang="ru-RU" dirty="0" smtClean="0"/>
              <a:t>Выполняется блок, соответствующий первому из истинных условий</a:t>
            </a:r>
          </a:p>
          <a:p>
            <a:r>
              <a:rPr lang="ru-RU" dirty="0" smtClean="0"/>
              <a:t>Если все проверяемые условия ложны, то выполняется блок </a:t>
            </a:r>
            <a:r>
              <a:rPr lang="en-US" dirty="0" smtClean="0"/>
              <a:t>else</a:t>
            </a:r>
            <a:r>
              <a:rPr lang="ru-RU" dirty="0" smtClean="0"/>
              <a:t>, если он прописан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6484"/>
            <a:ext cx="2590800" cy="20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46325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Отличие блоков </a:t>
            </a:r>
            <a:r>
              <a:rPr lang="en-US" dirty="0" smtClean="0"/>
              <a:t>if</a:t>
            </a:r>
            <a:r>
              <a:rPr lang="ru-RU" dirty="0" smtClean="0"/>
              <a:t> от блоков 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84799"/>
            <a:ext cx="10515600" cy="7921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6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38780"/>
            <a:ext cx="10515600" cy="1325563"/>
          </a:xfrm>
        </p:spPr>
        <p:txBody>
          <a:bodyPr/>
          <a:lstStyle/>
          <a:p>
            <a:r>
              <a:rPr lang="ru-RU" dirty="0" smtClean="0"/>
              <a:t>Алгоритм поиска </a:t>
            </a:r>
            <a:r>
              <a:rPr lang="en-US" dirty="0" smtClean="0"/>
              <a:t>MIN</a:t>
            </a:r>
            <a:r>
              <a:rPr lang="ru-RU" dirty="0" smtClean="0"/>
              <a:t> и </a:t>
            </a:r>
            <a:r>
              <a:rPr lang="en-US" dirty="0" smtClean="0"/>
              <a:t>MAX</a:t>
            </a:r>
            <a:r>
              <a:rPr lang="ru-RU" dirty="0" smtClean="0"/>
              <a:t> (через цикл)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64343"/>
            <a:ext cx="10515600" cy="1749818"/>
          </a:xfrm>
        </p:spPr>
        <p:txBody>
          <a:bodyPr/>
          <a:lstStyle/>
          <a:p>
            <a:pPr algn="ctr"/>
            <a:r>
              <a:rPr lang="ru-RU" dirty="0" smtClean="0"/>
              <a:t>Поясняй, автор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9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Копирайтики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Авторский курс подготовки к ЕГЭ-2024 по информатике от Тимофея </a:t>
            </a:r>
            <a:r>
              <a:rPr lang="ru-RU" b="1" dirty="0" err="1"/>
              <a:t>Хирьянова</a:t>
            </a:r>
            <a:r>
              <a:rPr lang="ru-RU" b="1" dirty="0"/>
              <a:t> с 0 до 80+ </a:t>
            </a:r>
            <a:r>
              <a:rPr lang="ru-RU" b="1" dirty="0" smtClean="0"/>
              <a:t>баллов</a:t>
            </a:r>
          </a:p>
          <a:p>
            <a:r>
              <a:rPr lang="en-US" b="1" dirty="0" err="1" smtClean="0"/>
              <a:t>Foxford</a:t>
            </a:r>
            <a:r>
              <a:rPr lang="ru-RU" b="1" dirty="0" smtClean="0"/>
              <a:t>.Учебник - </a:t>
            </a:r>
            <a:r>
              <a:rPr lang="ru-RU" b="1" dirty="0"/>
              <a:t>Типы данных и приоритеты операций в языке </a:t>
            </a:r>
            <a:r>
              <a:rPr lang="ru-RU" b="1" dirty="0" err="1"/>
              <a:t>Python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595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r>
              <a:rPr lang="en-US" dirty="0" smtClean="0"/>
              <a:t>TO-DO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449"/>
            <a:ext cx="10515600" cy="479833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Повторение?</a:t>
            </a:r>
            <a:endParaRPr lang="en-US" sz="2400" dirty="0" smtClean="0"/>
          </a:p>
          <a:p>
            <a:r>
              <a:rPr lang="ru-RU" sz="2400" dirty="0" smtClean="0"/>
              <a:t>Арифметические операторы (+</a:t>
            </a:r>
            <a:r>
              <a:rPr lang="en-US" sz="2400" dirty="0" smtClean="0"/>
              <a:t>, -, *, ** etc.)</a:t>
            </a:r>
            <a:endParaRPr lang="ru-RU" sz="2400" dirty="0" smtClean="0"/>
          </a:p>
          <a:p>
            <a:r>
              <a:rPr lang="ru-RU" sz="2400" dirty="0"/>
              <a:t>Приоритеты математических </a:t>
            </a:r>
            <a:r>
              <a:rPr lang="ru-RU" sz="2400" dirty="0" smtClean="0"/>
              <a:t>операций</a:t>
            </a:r>
          </a:p>
          <a:p>
            <a:r>
              <a:rPr lang="ru-RU" sz="2400" dirty="0" smtClean="0"/>
              <a:t>Обмен значений переменных</a:t>
            </a:r>
          </a:p>
          <a:p>
            <a:r>
              <a:rPr lang="ru-RU" sz="2400" dirty="0" smtClean="0"/>
              <a:t>Ссылочная модель данных</a:t>
            </a:r>
          </a:p>
          <a:p>
            <a:r>
              <a:rPr lang="ru-RU" sz="2400" dirty="0" smtClean="0"/>
              <a:t>Условный оператор </a:t>
            </a:r>
            <a:r>
              <a:rPr lang="en-US" sz="2400" dirty="0" smtClean="0"/>
              <a:t>if</a:t>
            </a:r>
            <a:endParaRPr lang="ru-RU" sz="2400" dirty="0" smtClean="0"/>
          </a:p>
          <a:p>
            <a:r>
              <a:rPr lang="ru-RU" sz="2400" dirty="0" smtClean="0"/>
              <a:t>Логические операции</a:t>
            </a:r>
          </a:p>
          <a:p>
            <a:r>
              <a:rPr lang="ru-RU" sz="2400" dirty="0" smtClean="0"/>
              <a:t>Вложенные условные конструкции</a:t>
            </a:r>
          </a:p>
          <a:p>
            <a:r>
              <a:rPr lang="ru-RU" sz="2400" dirty="0" smtClean="0"/>
              <a:t>Каскадное условие </a:t>
            </a:r>
            <a:r>
              <a:rPr lang="en-US" sz="2400" dirty="0" smtClean="0"/>
              <a:t>if-</a:t>
            </a:r>
            <a:r>
              <a:rPr lang="en-US" sz="2400" dirty="0" err="1" smtClean="0"/>
              <a:t>elif</a:t>
            </a:r>
            <a:r>
              <a:rPr lang="en-US" sz="2400" dirty="0" smtClean="0"/>
              <a:t>-else</a:t>
            </a:r>
            <a:endParaRPr lang="ru-RU" sz="2400" dirty="0" smtClean="0"/>
          </a:p>
          <a:p>
            <a:r>
              <a:rPr lang="ru-RU" sz="2400" dirty="0" err="1" smtClean="0"/>
              <a:t>Самописный</a:t>
            </a:r>
            <a:r>
              <a:rPr lang="ru-RU" sz="2400" dirty="0" smtClean="0"/>
              <a:t> алгоритм поиска максимума и минимума</a:t>
            </a:r>
          </a:p>
        </p:txBody>
      </p:sp>
    </p:spTree>
    <p:extLst>
      <p:ext uri="{BB962C8B-B14F-4D97-AF65-F5344CB8AC3E}">
        <p14:creationId xmlns:p14="http://schemas.microsoft.com/office/powerpoint/2010/main" val="14363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788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656559"/>
              </p:ext>
            </p:extLst>
          </p:nvPr>
        </p:nvGraphicFramePr>
        <p:xfrm>
          <a:off x="838200" y="1339914"/>
          <a:ext cx="105156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861"/>
                <a:gridCol w="897273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Операция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Описание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+</a:t>
                      </a:r>
                      <a:r>
                        <a:rPr lang="en-US" sz="2400" baseline="0" dirty="0" smtClean="0"/>
                        <a:t> 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Сумма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-</a:t>
                      </a:r>
                      <a:r>
                        <a:rPr lang="en-US" sz="2400" baseline="0" dirty="0" smtClean="0"/>
                        <a:t> 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Разность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* 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Умножение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** 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Возведение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A</a:t>
                      </a:r>
                      <a:r>
                        <a:rPr lang="ru-RU" sz="2400" baseline="0" dirty="0" smtClean="0"/>
                        <a:t> в степень </a:t>
                      </a:r>
                      <a:r>
                        <a:rPr lang="en-US" sz="2400" baseline="0" dirty="0" smtClean="0"/>
                        <a:t>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/ 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Частное,</a:t>
                      </a:r>
                      <a:r>
                        <a:rPr lang="ru-RU" sz="2400" baseline="0" dirty="0" smtClean="0"/>
                        <a:t> результатом действия является вещественное число (даже если</a:t>
                      </a:r>
                      <a:r>
                        <a:rPr lang="en-US" sz="2400" baseline="0" dirty="0" smtClean="0"/>
                        <a:t> A</a:t>
                      </a:r>
                      <a:r>
                        <a:rPr lang="ru-RU" sz="2400" baseline="0" dirty="0" smtClean="0"/>
                        <a:t> нацело делится на 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ru-RU" sz="2400" baseline="0" dirty="0" smtClean="0"/>
                        <a:t>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% 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Остаток</a:t>
                      </a:r>
                      <a:r>
                        <a:rPr lang="ru-RU" sz="2400" baseline="0" dirty="0" smtClean="0"/>
                        <a:t> от деления </a:t>
                      </a:r>
                      <a:r>
                        <a:rPr lang="en-US" sz="2400" baseline="0" dirty="0" smtClean="0"/>
                        <a:t>A</a:t>
                      </a:r>
                      <a:r>
                        <a:rPr lang="ru-RU" sz="2400" baseline="0" dirty="0" smtClean="0"/>
                        <a:t> на </a:t>
                      </a:r>
                      <a:r>
                        <a:rPr lang="en-US" sz="2400" baseline="0" dirty="0" smtClean="0"/>
                        <a:t>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// 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Взятие</a:t>
                      </a:r>
                      <a:r>
                        <a:rPr lang="ru-RU" sz="2400" baseline="0" dirty="0" smtClean="0"/>
                        <a:t> целой части от деления </a:t>
                      </a:r>
                      <a:r>
                        <a:rPr lang="en-US" sz="2400" baseline="0" dirty="0" smtClean="0"/>
                        <a:t>A</a:t>
                      </a:r>
                      <a:r>
                        <a:rPr lang="ru-RU" sz="2400" baseline="0" dirty="0" smtClean="0"/>
                        <a:t> на </a:t>
                      </a:r>
                      <a:r>
                        <a:rPr lang="en-US" sz="2400" baseline="0" dirty="0" smtClean="0"/>
                        <a:t>B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59" y="4453228"/>
            <a:ext cx="2707741" cy="15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математических операций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62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Возведение в </a:t>
            </a:r>
            <a:r>
              <a:rPr lang="ru-RU" dirty="0"/>
              <a:t>степень справа </a:t>
            </a:r>
            <a:r>
              <a:rPr lang="ru-RU" dirty="0" smtClean="0"/>
              <a:t>налево.</a:t>
            </a:r>
            <a:br>
              <a:rPr lang="ru-RU" dirty="0" smtClean="0"/>
            </a:br>
            <a:r>
              <a:rPr lang="ru-RU" dirty="0" smtClean="0"/>
              <a:t>Т.е. </a:t>
            </a:r>
            <a:r>
              <a:rPr lang="ru-RU" dirty="0"/>
              <a:t>3 ** 3 ** 3 </a:t>
            </a:r>
            <a:r>
              <a:rPr lang="ru-RU" dirty="0" smtClean="0"/>
              <a:t>- это </a:t>
            </a:r>
            <a:r>
              <a:rPr lang="ru-RU" dirty="0"/>
              <a:t>3 ** (3 ** </a:t>
            </a:r>
            <a:r>
              <a:rPr lang="ru-RU" dirty="0" smtClean="0"/>
              <a:t>3)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Унарные минусы </a:t>
            </a:r>
            <a:r>
              <a:rPr lang="ru-RU" dirty="0"/>
              <a:t>(</a:t>
            </a:r>
            <a:r>
              <a:rPr lang="ru-RU" dirty="0" smtClean="0"/>
              <a:t>отрицания)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Умножения </a:t>
            </a:r>
            <a:r>
              <a:rPr lang="ru-RU" dirty="0"/>
              <a:t>и деления слева направо.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Операции имеют </a:t>
            </a:r>
            <a:r>
              <a:rPr lang="ru-RU" dirty="0"/>
              <a:t>одинаковый </a:t>
            </a:r>
            <a:r>
              <a:rPr lang="ru-RU" dirty="0" smtClean="0"/>
              <a:t>приоритет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Сложения </a:t>
            </a:r>
            <a:r>
              <a:rPr lang="ru-RU" dirty="0"/>
              <a:t>и вычитания слева направо.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Операции имеют </a:t>
            </a:r>
            <a:r>
              <a:rPr lang="ru-RU" dirty="0"/>
              <a:t>одинаковый </a:t>
            </a:r>
            <a:r>
              <a:rPr lang="ru-RU" dirty="0" smtClean="0"/>
              <a:t>приоритет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82135"/>
              </p:ext>
            </p:extLst>
          </p:nvPr>
        </p:nvGraphicFramePr>
        <p:xfrm>
          <a:off x="9877331" y="1825624"/>
          <a:ext cx="1476469" cy="3149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89"/>
                <a:gridCol w="716280"/>
              </a:tblGrid>
              <a:tr h="727453">
                <a:tc gridSpan="2"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**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8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-</a:t>
                      </a:r>
                      <a:r>
                        <a:rPr lang="ru-RU" sz="4400" dirty="0" smtClean="0"/>
                        <a:t>42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89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*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/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55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+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-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42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95"/>
          </a:xfrm>
        </p:spPr>
        <p:txBody>
          <a:bodyPr/>
          <a:lstStyle/>
          <a:p>
            <a:r>
              <a:rPr lang="ru-RU" smtClean="0"/>
              <a:t>Логические операторы 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59469"/>
              </p:ext>
            </p:extLst>
          </p:nvPr>
        </p:nvGraphicFramePr>
        <p:xfrm>
          <a:off x="838200" y="1358022"/>
          <a:ext cx="187784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461"/>
                <a:gridCol w="1249379"/>
              </a:tblGrid>
              <a:tr h="2959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Эквивалентность (равенство)</a:t>
                      </a: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ru-RU" sz="2000" dirty="0" smtClean="0"/>
                        <a:t> 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31914"/>
              </p:ext>
            </p:extLst>
          </p:nvPr>
        </p:nvGraphicFramePr>
        <p:xfrm>
          <a:off x="4778725" y="1353808"/>
          <a:ext cx="2189048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462"/>
                <a:gridCol w="371192"/>
                <a:gridCol w="1421394"/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Конъюнкция</a:t>
                      </a:r>
                      <a:r>
                        <a:rPr lang="ru-RU" sz="1800" baseline="0" dirty="0" smtClean="0"/>
                        <a:t> (логическое умножение, И</a:t>
                      </a:r>
                      <a:r>
                        <a:rPr lang="en-US" sz="1800" baseline="0" dirty="0" smtClean="0"/>
                        <a:t>) </a:t>
                      </a:r>
                      <a:endParaRPr lang="ru-RU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and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21790"/>
              </p:ext>
            </p:extLst>
          </p:nvPr>
        </p:nvGraphicFramePr>
        <p:xfrm>
          <a:off x="7131115" y="1358020"/>
          <a:ext cx="2154344" cy="2764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65"/>
                <a:gridCol w="398352"/>
                <a:gridCol w="1376127"/>
              </a:tblGrid>
              <a:tr h="366628">
                <a:tc gridSpan="3">
                  <a:txBody>
                    <a:bodyPr/>
                    <a:lstStyle/>
                    <a:p>
                      <a:r>
                        <a:rPr lang="ru-RU" sz="1800" dirty="0" smtClean="0"/>
                        <a:t>Дизъюнкция</a:t>
                      </a:r>
                      <a:r>
                        <a:rPr lang="ru-RU" sz="1800" baseline="0" dirty="0" smtClean="0"/>
                        <a:t> (логическое сложение, ИЛИ)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2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or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76789"/>
              </p:ext>
            </p:extLst>
          </p:nvPr>
        </p:nvGraphicFramePr>
        <p:xfrm>
          <a:off x="3085348" y="1353808"/>
          <a:ext cx="1530035" cy="221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83"/>
                <a:gridCol w="353086"/>
                <a:gridCol w="823866"/>
              </a:tblGrid>
              <a:tr h="35687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Отрицание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7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==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3565"/>
              </p:ext>
            </p:extLst>
          </p:nvPr>
        </p:nvGraphicFramePr>
        <p:xfrm>
          <a:off x="9448801" y="1358020"/>
          <a:ext cx="1904999" cy="2230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552"/>
                <a:gridCol w="488887"/>
                <a:gridCol w="941560"/>
              </a:tblGrid>
              <a:tr h="37364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Импликация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&lt;=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51010"/>
            <a:ext cx="10515600" cy="87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заголовках представлены различные названия операций, </a:t>
            </a:r>
            <a:br>
              <a:rPr lang="ru-RU" sz="2400" dirty="0" smtClean="0"/>
            </a:br>
            <a:r>
              <a:rPr lang="ru-RU" sz="2400" dirty="0" smtClean="0"/>
              <a:t>в таблице – </a:t>
            </a:r>
            <a:r>
              <a:rPr lang="en-US" sz="2400" dirty="0" err="1" smtClean="0"/>
              <a:t>Pythonic</a:t>
            </a:r>
            <a:r>
              <a:rPr lang="ru-RU" sz="2400" dirty="0" smtClean="0"/>
              <a:t> записи операций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38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значений переменных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36080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Через третью переменную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Через 2 переменные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Pythonic</a:t>
            </a:r>
            <a:r>
              <a:rPr lang="en-US" dirty="0" smtClean="0"/>
              <a:t> way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56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Ссылочная модель данных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868172" cy="473562"/>
          </a:xfrm>
        </p:spPr>
        <p:txBody>
          <a:bodyPr/>
          <a:lstStyle/>
          <a:p>
            <a:r>
              <a:rPr lang="ru-RU" dirty="0" smtClean="0"/>
              <a:t>Стандартная парадигма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839788" y="5450185"/>
            <a:ext cx="5157787" cy="73947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7487216" y="1681163"/>
            <a:ext cx="3868172" cy="473562"/>
          </a:xfrm>
        </p:spPr>
        <p:txBody>
          <a:bodyPr/>
          <a:lstStyle/>
          <a:p>
            <a:r>
              <a:rPr lang="ru-RU" dirty="0" smtClean="0"/>
              <a:t>Ссылочная модель данных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quarter" idx="4"/>
          </p:nvPr>
        </p:nvSpPr>
        <p:spPr>
          <a:xfrm>
            <a:off x="6172200" y="5450185"/>
            <a:ext cx="5183188" cy="73947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495454" y="1690688"/>
            <a:ext cx="1991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= 2</a:t>
            </a:r>
          </a:p>
          <a:p>
            <a:r>
              <a:rPr lang="en-US" sz="2400" dirty="0" smtClean="0"/>
              <a:t>y = 5</a:t>
            </a:r>
          </a:p>
          <a:p>
            <a:r>
              <a:rPr lang="en-US" sz="2400" dirty="0" err="1" smtClean="0"/>
              <a:t>tmp</a:t>
            </a:r>
            <a:r>
              <a:rPr lang="en-US" sz="2400" dirty="0" smtClean="0"/>
              <a:t> = x</a:t>
            </a:r>
          </a:p>
          <a:p>
            <a:r>
              <a:rPr lang="en-US" sz="2400" dirty="0" smtClean="0"/>
              <a:t>x = y</a:t>
            </a:r>
          </a:p>
          <a:p>
            <a:r>
              <a:rPr lang="en-US" sz="2400" dirty="0" smtClean="0"/>
              <a:t>y = </a:t>
            </a:r>
            <a:r>
              <a:rPr lang="en-US" sz="2400" dirty="0" err="1" smtClean="0"/>
              <a:t>tmp</a:t>
            </a:r>
            <a:endParaRPr lang="ru-RU" sz="24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16" y="2164250"/>
            <a:ext cx="3868172" cy="30392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154725"/>
            <a:ext cx="2773654" cy="3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4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Ссылочная модель данных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данные – объект </a:t>
            </a:r>
            <a:r>
              <a:rPr lang="en-US" dirty="0" smtClean="0"/>
              <a:t>(object</a:t>
            </a:r>
            <a:r>
              <a:rPr lang="ru-RU" dirty="0" smtClean="0"/>
              <a:t>) с каким-то типом данных</a:t>
            </a:r>
            <a:r>
              <a:rPr lang="en-US" dirty="0" smtClean="0"/>
              <a:t> (data type)</a:t>
            </a:r>
            <a:endParaRPr lang="ru-RU" dirty="0" smtClean="0"/>
          </a:p>
          <a:p>
            <a:r>
              <a:rPr lang="ru-RU" dirty="0" smtClean="0"/>
              <a:t>Процесс присваивания переменной </a:t>
            </a:r>
            <a:r>
              <a:rPr lang="en-US" dirty="0" smtClean="0"/>
              <a:t>– NO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Связывание объекта с именем – </a:t>
            </a:r>
            <a:r>
              <a:rPr lang="en-US" dirty="0" smtClean="0"/>
              <a:t>YES</a:t>
            </a:r>
            <a:endParaRPr lang="ru-RU" dirty="0" smtClean="0"/>
          </a:p>
          <a:p>
            <a:r>
              <a:rPr lang="ru-RU" dirty="0" smtClean="0"/>
              <a:t>Без имени объект не существует и удаляется «сборщиком мусора»</a:t>
            </a:r>
            <a:r>
              <a:rPr lang="en-US" dirty="0" smtClean="0"/>
              <a:t> (garbage collector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630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5567"/>
          </a:xfrm>
        </p:spPr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if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759023"/>
              </p:ext>
            </p:extLst>
          </p:nvPr>
        </p:nvGraphicFramePr>
        <p:xfrm>
          <a:off x="838200" y="3862655"/>
          <a:ext cx="1051560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2240"/>
                <a:gridCol w="7833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Оператор</a:t>
                      </a:r>
                      <a:r>
                        <a:rPr lang="ru-RU" sz="2000" baseline="0" dirty="0" smtClean="0"/>
                        <a:t> сравнения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&lt;=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 или 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&gt;=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 или 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!=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</a:t>
                      </a:r>
                      <a:r>
                        <a:rPr lang="ru-RU" sz="2000" baseline="0" dirty="0" smtClean="0"/>
                        <a:t> равно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114"/>
            <a:ext cx="3281820" cy="1205567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00354"/>
              </p:ext>
            </p:extLst>
          </p:nvPr>
        </p:nvGraphicFramePr>
        <p:xfrm>
          <a:off x="838200" y="1570692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Полная</a:t>
                      </a:r>
                      <a:r>
                        <a:rPr lang="ru-RU" baseline="0" dirty="0" smtClean="0"/>
                        <a:t> форма ветвления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Неполная форма ветвления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6114"/>
            <a:ext cx="3971453" cy="12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1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579</Words>
  <Application>Microsoft Office PowerPoint</Application>
  <PresentationFormat>Широкоэкранный</PresentationFormat>
  <Paragraphs>222</Paragraphs>
  <Slides>17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Сессия 2. Основы</vt:lpstr>
      <vt:lpstr>TO-DO</vt:lpstr>
      <vt:lpstr>Арифметические операторы</vt:lpstr>
      <vt:lpstr>Приоритеты математических операций</vt:lpstr>
      <vt:lpstr>Логические операторы </vt:lpstr>
      <vt:lpstr>Обмен значений переменных</vt:lpstr>
      <vt:lpstr>Ссылочная модель данных</vt:lpstr>
      <vt:lpstr>Ссылочная модель данных</vt:lpstr>
      <vt:lpstr>Условный оператор if</vt:lpstr>
      <vt:lpstr>Логические операции в условиях</vt:lpstr>
      <vt:lpstr>Приоритетность логических операций</vt:lpstr>
      <vt:lpstr>Микропрактика</vt:lpstr>
      <vt:lpstr>Микропрактика</vt:lpstr>
      <vt:lpstr>Каскадное условие</vt:lpstr>
      <vt:lpstr>Отличие блоков if от блоков elif</vt:lpstr>
      <vt:lpstr>Алгоритм поиска MIN и MAX (через цикл)</vt:lpstr>
      <vt:lpstr>Копирайтики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Сессия 1. Основы</dc:title>
  <dc:creator>1</dc:creator>
  <cp:lastModifiedBy>1</cp:lastModifiedBy>
  <cp:revision>69</cp:revision>
  <dcterms:created xsi:type="dcterms:W3CDTF">2024-07-28T04:03:23Z</dcterms:created>
  <dcterms:modified xsi:type="dcterms:W3CDTF">2024-08-13T07:35:10Z</dcterms:modified>
</cp:coreProperties>
</file>