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54"/>
  </p:notesMasterIdLst>
  <p:sldIdLst>
    <p:sldId id="315" r:id="rId2"/>
    <p:sldId id="409" r:id="rId3"/>
    <p:sldId id="460" r:id="rId4"/>
    <p:sldId id="547" r:id="rId5"/>
    <p:sldId id="480" r:id="rId6"/>
    <p:sldId id="481" r:id="rId7"/>
    <p:sldId id="479" r:id="rId8"/>
    <p:sldId id="477" r:id="rId9"/>
    <p:sldId id="486" r:id="rId10"/>
    <p:sldId id="491" r:id="rId11"/>
    <p:sldId id="490" r:id="rId12"/>
    <p:sldId id="499" r:id="rId13"/>
    <p:sldId id="498" r:id="rId14"/>
    <p:sldId id="529" r:id="rId15"/>
    <p:sldId id="548" r:id="rId16"/>
    <p:sldId id="495" r:id="rId17"/>
    <p:sldId id="488" r:id="rId18"/>
    <p:sldId id="511" r:id="rId19"/>
    <p:sldId id="505" r:id="rId20"/>
    <p:sldId id="510" r:id="rId21"/>
    <p:sldId id="549" r:id="rId22"/>
    <p:sldId id="555" r:id="rId23"/>
    <p:sldId id="564" r:id="rId24"/>
    <p:sldId id="565" r:id="rId25"/>
    <p:sldId id="566" r:id="rId26"/>
    <p:sldId id="567" r:id="rId27"/>
    <p:sldId id="568" r:id="rId28"/>
    <p:sldId id="551" r:id="rId29"/>
    <p:sldId id="554" r:id="rId30"/>
    <p:sldId id="563" r:id="rId31"/>
    <p:sldId id="513" r:id="rId32"/>
    <p:sldId id="556" r:id="rId33"/>
    <p:sldId id="527" r:id="rId34"/>
    <p:sldId id="562" r:id="rId35"/>
    <p:sldId id="560" r:id="rId36"/>
    <p:sldId id="487" r:id="rId37"/>
    <p:sldId id="557" r:id="rId38"/>
    <p:sldId id="558" r:id="rId39"/>
    <p:sldId id="514" r:id="rId40"/>
    <p:sldId id="530" r:id="rId41"/>
    <p:sldId id="559" r:id="rId42"/>
    <p:sldId id="531" r:id="rId43"/>
    <p:sldId id="561" r:id="rId44"/>
    <p:sldId id="507" r:id="rId45"/>
    <p:sldId id="534" r:id="rId46"/>
    <p:sldId id="535" r:id="rId47"/>
    <p:sldId id="537" r:id="rId48"/>
    <p:sldId id="538" r:id="rId49"/>
    <p:sldId id="539" r:id="rId50"/>
    <p:sldId id="540" r:id="rId51"/>
    <p:sldId id="545" r:id="rId52"/>
    <p:sldId id="544" r:id="rId53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3F8749E-0607-4CF1-9379-8133B0D49144}">
          <p14:sldIdLst>
            <p14:sldId id="315"/>
          </p14:sldIdLst>
        </p14:section>
        <p14:section name="大綱前導 - 5min" id="{7B5788CB-C4C4-48F1-BB61-EFC787DE9FC2}">
          <p14:sldIdLst>
            <p14:sldId id="409"/>
          </p14:sldIdLst>
        </p14:section>
        <p14:section name="前導問題" id="{691440CA-78DD-4A06-AC7F-CE4570894825}">
          <p14:sldIdLst>
            <p14:sldId id="460"/>
            <p14:sldId id="547"/>
            <p14:sldId id="480"/>
            <p14:sldId id="481"/>
            <p14:sldId id="479"/>
            <p14:sldId id="477"/>
            <p14:sldId id="486"/>
          </p14:sldIdLst>
        </p14:section>
        <p14:section name="大綱" id="{D44C1341-1B50-4C72-84EF-3C4B856639E9}">
          <p14:sldIdLst>
            <p14:sldId id="491"/>
          </p14:sldIdLst>
        </p14:section>
        <p14:section name="機器學習概論" id="{42310498-30BD-40FC-81D9-7D702EE7197D}">
          <p14:sldIdLst>
            <p14:sldId id="490"/>
            <p14:sldId id="499"/>
            <p14:sldId id="498"/>
            <p14:sldId id="529"/>
            <p14:sldId id="548"/>
            <p14:sldId id="495"/>
          </p14:sldIdLst>
        </p14:section>
        <p14:section name="機器學習模型介紹" id="{91016601-FA0F-4EF5-88AF-8057C0F526CF}">
          <p14:sldIdLst>
            <p14:sldId id="488"/>
            <p14:sldId id="511"/>
            <p14:sldId id="505"/>
            <p14:sldId id="510"/>
            <p14:sldId id="549"/>
            <p14:sldId id="555"/>
            <p14:sldId id="564"/>
            <p14:sldId id="565"/>
            <p14:sldId id="566"/>
            <p14:sldId id="567"/>
            <p14:sldId id="568"/>
            <p14:sldId id="551"/>
            <p14:sldId id="554"/>
          </p14:sldIdLst>
        </p14:section>
        <p14:section name="機器學習實戰(1)" id="{88CF0E05-C7FF-487E-9882-C70ADC84FC77}">
          <p14:sldIdLst>
            <p14:sldId id="563"/>
            <p14:sldId id="513"/>
            <p14:sldId id="556"/>
            <p14:sldId id="527"/>
            <p14:sldId id="562"/>
            <p14:sldId id="560"/>
            <p14:sldId id="487"/>
            <p14:sldId id="557"/>
            <p14:sldId id="558"/>
            <p14:sldId id="514"/>
            <p14:sldId id="530"/>
            <p14:sldId id="559"/>
            <p14:sldId id="531"/>
            <p14:sldId id="561"/>
            <p14:sldId id="507"/>
            <p14:sldId id="534"/>
            <p14:sldId id="535"/>
            <p14:sldId id="537"/>
            <p14:sldId id="538"/>
            <p14:sldId id="539"/>
            <p14:sldId id="540"/>
            <p14:sldId id="545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1FD"/>
    <a:srgbClr val="FF0000"/>
    <a:srgbClr val="44D0D4"/>
    <a:srgbClr val="FA9B94"/>
    <a:srgbClr val="D69FFF"/>
    <a:srgbClr val="9FC344"/>
    <a:srgbClr val="55ACC0"/>
    <a:srgbClr val="00BFC4"/>
    <a:srgbClr val="EAEAEA"/>
    <a:srgbClr val="FC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5773" autoAdjust="0"/>
  </p:normalViewPr>
  <p:slideViewPr>
    <p:cSldViewPr snapToGrid="0">
      <p:cViewPr varScale="1">
        <p:scale>
          <a:sx n="93" d="100"/>
          <a:sy n="93" d="100"/>
        </p:scale>
        <p:origin x="691" y="77"/>
      </p:cViewPr>
      <p:guideLst/>
    </p:cSldViewPr>
  </p:slideViewPr>
  <p:outlineViewPr>
    <p:cViewPr>
      <p:scale>
        <a:sx n="33" d="100"/>
        <a:sy n="33" d="100"/>
      </p:scale>
      <p:origin x="0" y="-134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18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7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節省人力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3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25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</a:t>
            </a:r>
            <a:r>
              <a:rPr lang="en-US" altLang="zh-TW" dirty="0" smtClean="0"/>
              <a:t>logistic regression -&gt; </a:t>
            </a:r>
            <a:r>
              <a:rPr lang="en-US" altLang="zh-TW" dirty="0" err="1" smtClean="0"/>
              <a:t>rf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1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paper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//arxiv.org/pdf/1606.00930.pdf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Jacques </a:t>
            </a:r>
            <a:r>
              <a:rPr lang="en-US" altLang="zh-TW" dirty="0" err="1" smtClean="0"/>
              <a:t>Wainer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Comparison of 14 different families of classification algorithms on 115 binary datasets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8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entropy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2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9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</a:t>
            </a:r>
            <a:r>
              <a:rPr lang="en-US" altLang="zh-TW" dirty="0" smtClean="0"/>
              <a:t>logistic regression -&gt; </a:t>
            </a:r>
            <a:r>
              <a:rPr lang="en-US" altLang="zh-TW" dirty="0" err="1" smtClean="0"/>
              <a:t>rf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機器學習行銷模型實戰（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握問大家，當我們市場區隔做出來後，針對於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D</a:t>
            </a:r>
            <a:r>
              <a:rPr lang="zh-TW" altLang="en-US" dirty="0" smtClean="0"/>
              <a:t>市場，然後</a:t>
            </a:r>
            <a:r>
              <a:rPr lang="en-US" altLang="zh-TW" dirty="0" smtClean="0"/>
              <a:t>A</a:t>
            </a:r>
            <a:r>
              <a:rPr lang="zh-TW" altLang="en-US" dirty="0" smtClean="0"/>
              <a:t>市場有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舉例來說，我要賣初音未來的公仔，你認為直接行銷給這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人嗎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44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glm</a:t>
            </a:r>
            <a:r>
              <a:rPr lang="zh-TW" altLang="en-US" dirty="0" smtClean="0"/>
              <a:t>來比較一下</a:t>
            </a:r>
            <a:endParaRPr lang="en-US" altLang="zh-TW" dirty="0" smtClean="0"/>
          </a:p>
          <a:p>
            <a:r>
              <a:rPr lang="zh-TW" altLang="en-US" dirty="0" smtClean="0"/>
              <a:t>將計算公式刪掉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9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glm</a:t>
            </a:r>
            <a:r>
              <a:rPr lang="zh-TW" altLang="en-US" dirty="0" smtClean="0"/>
              <a:t>來比較一下</a:t>
            </a:r>
            <a:endParaRPr lang="en-US" altLang="zh-TW" dirty="0" smtClean="0"/>
          </a:p>
          <a:p>
            <a:r>
              <a:rPr lang="zh-TW" altLang="en-US" dirty="0" smtClean="0"/>
              <a:t>將計算公式刪掉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消費金額 （</a:t>
            </a:r>
            <a:r>
              <a:rPr lang="en-US" altLang="zh-TW" dirty="0" smtClean="0"/>
              <a:t>Monetary</a:t>
            </a:r>
            <a:r>
              <a:rPr lang="zh-TW" altLang="en-US" dirty="0" smtClean="0"/>
              <a:t>）與時間序列分析實戰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6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節省人力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6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提到使用</a:t>
            </a:r>
            <a:r>
              <a:rPr lang="en-US" altLang="zh-TW" dirty="0" smtClean="0"/>
              <a:t>8000</a:t>
            </a:r>
            <a:r>
              <a:rPr lang="zh-TW" altLang="en-US" dirty="0" smtClean="0"/>
              <a:t>個案例</a:t>
            </a:r>
            <a:endParaRPr lang="en-US" altLang="zh-TW" dirty="0" smtClean="0"/>
          </a:p>
          <a:p>
            <a:r>
              <a:rPr lang="zh-TW" altLang="en-US" dirty="0" smtClean="0"/>
              <a:t>未來有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個案例要做行銷</a:t>
            </a:r>
            <a:r>
              <a:rPr lang="en-US" altLang="zh-TW" dirty="0" smtClean="0"/>
              <a:t>(testing data)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407</a:t>
            </a:r>
            <a:r>
              <a:rPr lang="zh-TW" altLang="en-US" dirty="0" smtClean="0"/>
              <a:t>要花 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人的行銷成本</a:t>
            </a:r>
            <a:endParaRPr lang="en-US" altLang="zh-TW" dirty="0" smtClean="0"/>
          </a:p>
          <a:p>
            <a:r>
              <a:rPr lang="zh-TW" altLang="en-US" dirty="0" smtClean="0"/>
              <a:t>我就僅花 </a:t>
            </a:r>
            <a:r>
              <a:rPr lang="en-US" altLang="zh-TW" dirty="0" smtClean="0"/>
              <a:t>211</a:t>
            </a:r>
            <a:r>
              <a:rPr lang="zh-TW" altLang="en-US" dirty="0" smtClean="0"/>
              <a:t>，結果我得到</a:t>
            </a:r>
            <a:r>
              <a:rPr lang="en-US" altLang="zh-TW" dirty="0" smtClean="0"/>
              <a:t>177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反正有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個，會有</a:t>
            </a:r>
            <a:r>
              <a:rPr lang="en-US" altLang="zh-TW" dirty="0" smtClean="0"/>
              <a:t>407</a:t>
            </a:r>
            <a:r>
              <a:rPr lang="zh-TW" altLang="en-US" dirty="0" smtClean="0"/>
              <a:t>個人買</a:t>
            </a:r>
            <a:endParaRPr lang="en-US" altLang="zh-TW" dirty="0" smtClean="0"/>
          </a:p>
          <a:p>
            <a:r>
              <a:rPr lang="zh-TW" altLang="en-US" dirty="0" smtClean="0"/>
              <a:t>我用更精準，我耕耘</a:t>
            </a:r>
            <a:r>
              <a:rPr lang="en-US" altLang="zh-TW" dirty="0" smtClean="0"/>
              <a:t>211</a:t>
            </a:r>
            <a:r>
              <a:rPr lang="zh-TW" altLang="en-US" dirty="0" smtClean="0"/>
              <a:t>個，幾乎</a:t>
            </a:r>
            <a:r>
              <a:rPr lang="en-US" altLang="zh-TW" dirty="0" smtClean="0"/>
              <a:t>90%</a:t>
            </a:r>
            <a:r>
              <a:rPr lang="zh-TW" altLang="en-US" dirty="0" smtClean="0"/>
              <a:t>放棄掉，那根據我的模型，他會幫我做到</a:t>
            </a:r>
            <a:r>
              <a:rPr lang="en-US" altLang="zh-TW" dirty="0" smtClean="0"/>
              <a:t>177</a:t>
            </a:r>
            <a:r>
              <a:rPr lang="zh-TW" altLang="en-US" dirty="0" smtClean="0"/>
              <a:t>個生意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那現在是要耕耘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，做成</a:t>
            </a:r>
            <a:r>
              <a:rPr lang="en-US" altLang="zh-TW" dirty="0" smtClean="0"/>
              <a:t>407</a:t>
            </a:r>
            <a:r>
              <a:rPr lang="zh-TW" altLang="en-US" dirty="0" smtClean="0"/>
              <a:t>的生意</a:t>
            </a:r>
            <a:endParaRPr lang="en-US" altLang="zh-TW" dirty="0" smtClean="0"/>
          </a:p>
          <a:p>
            <a:r>
              <a:rPr lang="zh-TW" altLang="en-US" dirty="0" smtClean="0"/>
              <a:t>那我耕耘</a:t>
            </a:r>
            <a:r>
              <a:rPr lang="en-US" altLang="zh-TW" dirty="0" smtClean="0"/>
              <a:t>211</a:t>
            </a:r>
            <a:r>
              <a:rPr lang="zh-TW" altLang="en-US" dirty="0" smtClean="0"/>
              <a:t>，做</a:t>
            </a:r>
            <a:r>
              <a:rPr lang="en-US" altLang="zh-TW" dirty="0" smtClean="0"/>
              <a:t>177</a:t>
            </a:r>
            <a:r>
              <a:rPr lang="zh-TW" altLang="en-US" dirty="0" smtClean="0"/>
              <a:t>人生意，我會得到</a:t>
            </a:r>
            <a:r>
              <a:rPr lang="en-US" altLang="zh-TW" dirty="0" smtClean="0"/>
              <a:t>237600</a:t>
            </a:r>
            <a:r>
              <a:rPr lang="zh-TW" altLang="en-US" dirty="0" smtClean="0"/>
              <a:t>的淨利</a:t>
            </a:r>
            <a:endParaRPr lang="en-US" altLang="zh-TW" dirty="0" smtClean="0"/>
          </a:p>
          <a:p>
            <a:r>
              <a:rPr lang="zh-TW" altLang="en-US" dirty="0" smtClean="0"/>
              <a:t>你是行銷人你會選擇哪一個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pursue all customers</a:t>
            </a:r>
          </a:p>
          <a:p>
            <a:r>
              <a:rPr lang="en-US" altLang="zh-TW" dirty="0" smtClean="0"/>
              <a:t>matrix(c(1,2,4,1,7,1),</a:t>
            </a:r>
            <a:r>
              <a:rPr lang="en-US" altLang="zh-TW" dirty="0" err="1" smtClean="0"/>
              <a:t>nrow</a:t>
            </a:r>
            <a:r>
              <a:rPr lang="en-US" altLang="zh-TW" dirty="0" smtClean="0"/>
              <a:t> =3, </a:t>
            </a:r>
            <a:r>
              <a:rPr lang="en-US" altLang="zh-TW" dirty="0" err="1" smtClean="0"/>
              <a:t>ncol</a:t>
            </a:r>
            <a:r>
              <a:rPr lang="en-US" altLang="zh-TW" dirty="0" smtClean="0"/>
              <a:t> =2 , </a:t>
            </a:r>
            <a:r>
              <a:rPr lang="en-US" altLang="zh-TW" dirty="0" err="1" smtClean="0"/>
              <a:t>byrow</a:t>
            </a:r>
            <a:r>
              <a:rPr lang="en-US" altLang="zh-TW" dirty="0" smtClean="0"/>
              <a:t> = TRUE,</a:t>
            </a:r>
          </a:p>
          <a:p>
            <a:r>
              <a:rPr lang="en-US" altLang="zh-TW" dirty="0" smtClean="0"/>
              <a:t>                         </a:t>
            </a:r>
            <a:r>
              <a:rPr lang="en-US" altLang="zh-TW" dirty="0" err="1" smtClean="0"/>
              <a:t>dimnames</a:t>
            </a:r>
            <a:r>
              <a:rPr lang="en-US" altLang="zh-TW" dirty="0" smtClean="0"/>
              <a:t> = list(c("</a:t>
            </a:r>
            <a:r>
              <a:rPr lang="zh-TW" altLang="en-US" dirty="0" smtClean="0"/>
              <a:t>單品營收</a:t>
            </a:r>
            <a:r>
              <a:rPr lang="en-US" altLang="zh-TW" dirty="0" smtClean="0"/>
              <a:t>", "</a:t>
            </a:r>
            <a:r>
              <a:rPr lang="zh-TW" altLang="en-US" dirty="0" smtClean="0"/>
              <a:t>單品營業成本</a:t>
            </a:r>
            <a:r>
              <a:rPr lang="en-US" altLang="zh-TW" dirty="0" smtClean="0"/>
              <a:t>",'</a:t>
            </a:r>
            <a:r>
              <a:rPr lang="zh-TW" altLang="en-US" dirty="0" smtClean="0"/>
              <a:t>行銷費用</a:t>
            </a:r>
            <a:r>
              <a:rPr lang="en-US" altLang="zh-TW" dirty="0" smtClean="0"/>
              <a:t>'),c("C.1", "C.2")))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(cm[2,2] + cm[2,1])*3500 - 1800*(cm[2,2] + cm[2,1]) - 300*(sum(cm))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pursue targeted </a:t>
            </a:r>
            <a:r>
              <a:rPr lang="en-US" altLang="zh-TW" dirty="0" err="1" smtClean="0"/>
              <a:t>custoamers</a:t>
            </a:r>
            <a:endParaRPr lang="en-US" altLang="zh-TW" dirty="0" smtClean="0"/>
          </a:p>
          <a:p>
            <a:r>
              <a:rPr lang="en-US" altLang="zh-TW" dirty="0" smtClean="0"/>
              <a:t>(cm[2,2] )*3500 - 1800*(cm[2,2]) - 300*(cm[1,2] + cm[2,2])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1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節省人力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0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# pursue </a:t>
            </a:r>
            <a:r>
              <a:rPr lang="en-US" altLang="zh-TW" dirty="0" err="1" smtClean="0"/>
              <a:t>emp</a:t>
            </a:r>
            <a:r>
              <a:rPr lang="en-US" altLang="zh-TW" dirty="0" smtClean="0"/>
              <a:t> customers</a:t>
            </a:r>
          </a:p>
          <a:p>
            <a:r>
              <a:rPr lang="en-US" altLang="zh-TW" dirty="0" smtClean="0"/>
              <a:t>((</a:t>
            </a:r>
            <a:r>
              <a:rPr lang="en-US" altLang="zh-TW" dirty="0" err="1" smtClean="0"/>
              <a:t>cm_emp</a:t>
            </a:r>
            <a:r>
              <a:rPr lang="en-US" altLang="zh-TW" dirty="0" smtClean="0"/>
              <a:t>[2,2] )*3500 - 1800*(</a:t>
            </a:r>
            <a:r>
              <a:rPr lang="en-US" altLang="zh-TW" dirty="0" err="1" smtClean="0"/>
              <a:t>cm_emp</a:t>
            </a:r>
            <a:r>
              <a:rPr lang="en-US" altLang="zh-TW" dirty="0" smtClean="0"/>
              <a:t>[2,2]) - 300*(</a:t>
            </a:r>
            <a:r>
              <a:rPr lang="en-US" altLang="zh-TW" dirty="0" err="1" smtClean="0"/>
              <a:t>cm_emp</a:t>
            </a:r>
            <a:r>
              <a:rPr lang="en-US" altLang="zh-TW" dirty="0" smtClean="0"/>
              <a:t>[1,2] + </a:t>
            </a:r>
            <a:r>
              <a:rPr lang="en-US" altLang="zh-TW" dirty="0" err="1" smtClean="0"/>
              <a:t>cm_emp</a:t>
            </a:r>
            <a:r>
              <a:rPr lang="en-US" altLang="zh-TW" dirty="0" smtClean="0"/>
              <a:t>[2,2])) * 4.2759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 pursue targeted </a:t>
            </a:r>
            <a:r>
              <a:rPr lang="en-US" altLang="zh-TW" dirty="0" err="1" smtClean="0"/>
              <a:t>custoamers</a:t>
            </a:r>
            <a:endParaRPr lang="en-US" altLang="zh-TW" dirty="0" smtClean="0"/>
          </a:p>
          <a:p>
            <a:r>
              <a:rPr lang="en-US" altLang="zh-TW" smtClean="0"/>
              <a:t>(cm[2,2] )*3500 - 1800*(cm[2,2]) - 300*(cm[1,2] + cm[2,2])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2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消費金額 （</a:t>
            </a:r>
            <a:r>
              <a:rPr lang="en-US" altLang="zh-TW" dirty="0" smtClean="0"/>
              <a:t>Monetary</a:t>
            </a:r>
            <a:r>
              <a:rPr lang="zh-TW" altLang="en-US" dirty="0" smtClean="0"/>
              <a:t>）與時間序列分析實戰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5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4271FD"/>
                </a:solidFill>
              </a:rPr>
              <a:t>ㄜ</a:t>
            </a:r>
            <a:r>
              <a:rPr lang="en-US" altLang="zh-TW" b="1" dirty="0" smtClean="0">
                <a:solidFill>
                  <a:srgbClr val="4271FD"/>
                </a:solidFill>
              </a:rPr>
              <a:t>…</a:t>
            </a:r>
            <a:r>
              <a:rPr lang="zh-TW" altLang="en-US" b="1" dirty="0" smtClean="0">
                <a:solidFill>
                  <a:srgbClr val="4271FD"/>
                </a:solidFill>
              </a:rPr>
              <a:t> 另外</a:t>
            </a:r>
            <a:r>
              <a:rPr lang="en-US" altLang="zh-TW" b="1" dirty="0" smtClean="0">
                <a:solidFill>
                  <a:srgbClr val="4271FD"/>
                </a:solidFill>
              </a:rPr>
              <a:t>…</a:t>
            </a:r>
            <a:r>
              <a:rPr lang="zh-TW" altLang="en-US" b="1" dirty="0" smtClean="0">
                <a:solidFill>
                  <a:srgbClr val="4271FD"/>
                </a:solidFill>
              </a:rPr>
              <a:t> 那是不是可以幫我節省行銷部的</a:t>
            </a:r>
            <a:r>
              <a:rPr lang="en-US" altLang="zh-TW" b="1" dirty="0" smtClean="0">
                <a:solidFill>
                  <a:srgbClr val="4271FD"/>
                </a:solidFill>
              </a:rPr>
              <a:t>【</a:t>
            </a:r>
            <a:r>
              <a:rPr lang="zh-TW" altLang="en-US" b="1" dirty="0" smtClean="0">
                <a:solidFill>
                  <a:srgbClr val="4271FD"/>
                </a:solidFill>
              </a:rPr>
              <a:t>人力成本</a:t>
            </a:r>
            <a:r>
              <a:rPr lang="en-US" altLang="zh-TW" b="1" dirty="0" smtClean="0">
                <a:solidFill>
                  <a:srgbClr val="4271FD"/>
                </a:solidFill>
              </a:rPr>
              <a:t>?!】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55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故事：</a:t>
            </a:r>
            <a:endParaRPr lang="en-US" altLang="zh-TW" dirty="0" smtClean="0"/>
          </a:p>
          <a:p>
            <a:r>
              <a:rPr lang="zh-TW" altLang="en-US" dirty="0" smtClean="0"/>
              <a:t>今天，你頭上突然空降一個技術主管，然後老闆要求他對現有的</a:t>
            </a:r>
            <a:r>
              <a:rPr lang="en-US" altLang="zh-TW" dirty="0" err="1" smtClean="0"/>
              <a:t>urcosme</a:t>
            </a:r>
            <a:r>
              <a:rPr lang="zh-TW" altLang="en-US" dirty="0" smtClean="0"/>
              <a:t>資料進行「目標市場分析」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架構：</a:t>
            </a:r>
            <a:endParaRPr lang="en-US" altLang="zh-TW" dirty="0" smtClean="0"/>
          </a:p>
          <a:p>
            <a:r>
              <a:rPr lang="zh-TW" altLang="en-US" dirty="0" smtClean="0"/>
              <a:t>傳統方法要人工的方式幫我們定義重要變數，</a:t>
            </a:r>
            <a:endParaRPr lang="en-US" altLang="zh-TW" dirty="0" smtClean="0"/>
          </a:p>
          <a:p>
            <a:r>
              <a:rPr lang="zh-TW" altLang="en-US" dirty="0" smtClean="0"/>
              <a:t>做了產品與市場的區隔，針對每一個區隔下的目標顧客進行</a:t>
            </a:r>
            <a:r>
              <a:rPr lang="en-US" altLang="zh-TW" dirty="0" smtClean="0"/>
              <a:t>target</a:t>
            </a:r>
          </a:p>
          <a:p>
            <a:r>
              <a:rPr lang="en-US" altLang="zh-TW" dirty="0" smtClean="0"/>
              <a:t>If else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83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6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知道這些資訊後，除了機器能夠判別外，人還可以做什麼事情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如果要推出新商品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4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消費金額 （</a:t>
            </a:r>
            <a:r>
              <a:rPr lang="en-US" altLang="zh-TW" dirty="0" smtClean="0"/>
              <a:t>Monetary</a:t>
            </a:r>
            <a:r>
              <a:rPr lang="zh-TW" altLang="en-US" dirty="0" smtClean="0"/>
              <a:t>）與時間序列分析實戰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5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節省人力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17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012D5E-C311-44FA-A899-A8D06CA6484A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要賣產品給他時，要怎麼賣</a:t>
            </a:r>
            <a:r>
              <a:rPr lang="en-US" altLang="zh-TW" dirty="0" smtClean="0"/>
              <a:t>?</a:t>
            </a:r>
            <a:r>
              <a:rPr lang="zh-TW" altLang="en-US" dirty="0" smtClean="0"/>
              <a:t> 能不能給一個流程</a:t>
            </a:r>
            <a:r>
              <a:rPr lang="en-US" altLang="zh-TW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要賣的時候，必須要知道哪幾個變數是非常重要的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這兩個特徵非常重要，那對於我們銷售產品有甚麼影響</a:t>
            </a:r>
            <a:r>
              <a:rPr lang="en-US" altLang="zh-TW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注重這幾個變數，可以在行銷活動時，特別強調初音動漫</a:t>
            </a:r>
            <a:r>
              <a:rPr lang="en-US" altLang="zh-TW" dirty="0" err="1" smtClean="0"/>
              <a:t>tshirt</a:t>
            </a:r>
            <a:r>
              <a:rPr lang="zh-TW" altLang="en-US" dirty="0" smtClean="0"/>
              <a:t>，同時銷售出音產品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銷售人員看到身穿動漫衣服的阿宅就可以過去銷售產品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RFM</a:t>
            </a:r>
            <a:r>
              <a:rPr lang="zh-TW" altLang="en-US" dirty="0" smtClean="0"/>
              <a:t>模型他的缺點在於，僅能知道近期消費天數與消費頻率的市場區隔，如果要很明確描述一個目標市場屬性，他是非常難達到的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550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傳統方法要人工的方式幫我們定義重要變數，</a:t>
            </a:r>
            <a:endParaRPr lang="en-US" altLang="zh-TW" dirty="0" smtClean="0"/>
          </a:p>
          <a:p>
            <a:r>
              <a:rPr lang="zh-TW" altLang="en-US" dirty="0" smtClean="0"/>
              <a:t>做了產品與市場的區隔，針對每一個區隔下的目標顧客進行</a:t>
            </a:r>
            <a:r>
              <a:rPr lang="en-US" altLang="zh-TW" dirty="0" smtClean="0"/>
              <a:t>target</a:t>
            </a:r>
          </a:p>
          <a:p>
            <a:r>
              <a:rPr lang="en-US" altLang="zh-TW" dirty="0" smtClean="0"/>
              <a:t>If else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如果你有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筆資料配合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種變數，你要花多久時間，才能找到最有力的行銷方法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哪些特徵變數才是真正會影響到，讓我們可以去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這一位客戶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6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評論等文字資料處理 ： 就僅找名氣大的寫手，但那一位寫手真的能夠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到你想要的消費者嗎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節省人力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1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自然語言處理解析</a:t>
            </a:r>
            <a:endParaRPr lang="en-US" altLang="zh-TW" dirty="0" smtClean="0"/>
          </a:p>
          <a:p>
            <a:r>
              <a:rPr lang="zh-TW" altLang="en-US" dirty="0" smtClean="0"/>
              <a:t>行銷模型實戰（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Urcosme</a:t>
            </a:r>
            <a:r>
              <a:rPr lang="zh-TW" altLang="en-US" dirty="0" smtClean="0"/>
              <a:t>案例 </a:t>
            </a: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行銷模型實戰（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 讓大家熟悉模型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目標市場自動化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利潤模擬計算（行銷人力與）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1988-1013-4DAC-9610-619A9D3ED6D6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65" y="6363362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1600" y="741364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D3DB-BE29-4589-B804-2A264BAF2CC2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9FFF-1413-444F-82FB-E888409522AB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47A1-C09F-4341-9648-1DB45316A9D1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269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 i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44106"/>
            <a:ext cx="9144000" cy="608673"/>
          </a:xfrm>
        </p:spPr>
        <p:txBody>
          <a:bodyPr/>
          <a:lstStyle>
            <a:lvl1pPr marL="0" indent="0" algn="ctr">
              <a:buNone/>
              <a:defRPr sz="2400" b="1" i="0"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7B39-736C-437A-B986-B43AE99A1A43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65" y="6363362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副標題 2"/>
          <p:cNvSpPr txBox="1"/>
          <p:nvPr/>
        </p:nvSpPr>
        <p:spPr>
          <a:xfrm>
            <a:off x="1524000" y="5193507"/>
            <a:ext cx="9144000" cy="6254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64" y="3620799"/>
            <a:ext cx="1722672" cy="13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9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300" b="1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Clr>
                <a:srgbClr val="3333FF"/>
              </a:buClr>
              <a:buFont typeface="+mj-lt"/>
              <a:buAutoNum type="arabicPeriod"/>
              <a:defRPr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1pPr>
            <a:lvl2pPr marL="914400" indent="-457200">
              <a:buFont typeface="+mj-lt"/>
              <a:buAutoNum type="arabicParenR"/>
              <a:defRPr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60C4-E677-4065-A2E3-15AA8F566E3F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928" y="34539"/>
            <a:ext cx="1094072" cy="8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888D-16FF-4763-BBAB-7C1ED5C16B49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74" y="6243722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7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E46-C1D8-4CD5-BAB4-EFE6C34FA7FB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0159-8076-4498-8E20-9C00E34DDDAC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EC7D-2AF1-4341-91C7-7630F30A0DCB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928" y="34539"/>
            <a:ext cx="1094072" cy="8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F5ED-1142-40F0-AC8B-1AC42DF5D03B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4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8F-B130-4115-A109-FC628F62E443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E0FA-E62E-407B-B143-EE97EBC61259}" type="datetime1">
              <a:rPr lang="en-US" altLang="zh-TW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8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12236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latin typeface="微軟正黑體 (本文)"/>
                <a:ea typeface="+mn-ea"/>
                <a:cs typeface="Times New Roman" panose="02020603050405020304" pitchFamily="18" charset="0"/>
              </a:rPr>
              <a:t>1062-</a:t>
            </a:r>
            <a:r>
              <a:rPr lang="zh-TW" altLang="en-US" dirty="0" smtClean="0">
                <a:latin typeface="微軟正黑體 (本文)"/>
                <a:ea typeface="+mn-ea"/>
                <a:cs typeface="Times New Roman" panose="02020603050405020304" pitchFamily="18" charset="0"/>
              </a:rPr>
              <a:t>行銷資料科學</a:t>
            </a:r>
            <a:endParaRPr lang="zh-TW" altLang="en-US" dirty="0">
              <a:latin typeface="微軟正黑體 (本文)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700" y="3683633"/>
            <a:ext cx="8534400" cy="2160814"/>
          </a:xfrm>
        </p:spPr>
        <p:txBody>
          <a:bodyPr/>
          <a:lstStyle/>
          <a:p>
            <a:r>
              <a:rPr lang="zh-TW" altLang="en-US" sz="3600" dirty="0" smtClean="0">
                <a:latin typeface="微軟正黑體 (本文)"/>
                <a:ea typeface="+mn-ea"/>
                <a:cs typeface="Times New Roman" panose="02020603050405020304" pitchFamily="18" charset="0"/>
              </a:rPr>
              <a:t>實作</a:t>
            </a:r>
            <a:r>
              <a:rPr lang="en-US" altLang="zh-TW" sz="3600" dirty="0" smtClean="0">
                <a:latin typeface="微軟正黑體 (本文)"/>
                <a:cs typeface="Times New Roman" panose="02020603050405020304" pitchFamily="18" charset="0"/>
              </a:rPr>
              <a:t>3</a:t>
            </a:r>
            <a:r>
              <a:rPr lang="zh-TW" altLang="en-US" sz="3600" b="1" dirty="0" smtClean="0">
                <a:latin typeface="微軟正黑體 (本文)"/>
                <a:cs typeface="Times New Roman" panose="02020603050405020304" pitchFamily="18" charset="0"/>
              </a:rPr>
              <a:t>：目</a:t>
            </a:r>
            <a:r>
              <a:rPr lang="zh-TW" altLang="en-US" sz="3600" b="1" dirty="0">
                <a:latin typeface="微軟正黑體 (本文)"/>
                <a:cs typeface="Times New Roman" panose="02020603050405020304" pitchFamily="18" charset="0"/>
              </a:rPr>
              <a:t>標</a:t>
            </a:r>
            <a:r>
              <a:rPr lang="zh-TW" altLang="en-US" sz="3600" b="1" dirty="0" smtClean="0">
                <a:latin typeface="微軟正黑體 (本文)"/>
                <a:cs typeface="Times New Roman" panose="02020603050405020304" pitchFamily="18" charset="0"/>
              </a:rPr>
              <a:t>市場與機器學習</a:t>
            </a:r>
            <a:endParaRPr lang="en-US" altLang="zh-TW" sz="3200" dirty="0" smtClean="0">
              <a:latin typeface="微軟正黑體 (本文)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微軟正黑體 (本文)"/>
                <a:ea typeface="+mn-ea"/>
                <a:cs typeface="Times New Roman" panose="02020603050405020304" pitchFamily="18" charset="0"/>
              </a:rPr>
              <a:t>講者：鍾皓軒</a:t>
            </a:r>
            <a:r>
              <a:rPr lang="zh-TW" altLang="en-US" sz="2400" dirty="0" smtClean="0">
                <a:latin typeface="微軟正黑體 (本文)"/>
                <a:ea typeface="+mn-ea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TW" sz="2400" i="1" dirty="0" smtClean="0">
                <a:latin typeface="微軟正黑體 (本文)"/>
                <a:ea typeface="+mn-ea"/>
                <a:cs typeface="Times New Roman" panose="02020603050405020304" pitchFamily="18" charset="0"/>
                <a:sym typeface="Wingdings" pitchFamily="2" charset="2"/>
              </a:rPr>
              <a:t>howard32180900@gmail.com</a:t>
            </a:r>
            <a:endParaRPr lang="zh-TW" altLang="en-US" sz="2400" dirty="0">
              <a:latin typeface="微軟正黑體 (本文)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039000" y="2440694"/>
            <a:ext cx="2263000" cy="2323346"/>
            <a:chOff x="391300" y="3477468"/>
            <a:chExt cx="1747960" cy="1794572"/>
          </a:xfrm>
        </p:grpSpPr>
        <p:pic>
          <p:nvPicPr>
            <p:cNvPr id="1026" name="Picture 2" descr="\\VBOXSVR\share\183818_mediu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00" y="3477468"/>
              <a:ext cx="1747960" cy="179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61" y="3896568"/>
              <a:ext cx="390439" cy="310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</a:t>
            </a:r>
            <a:r>
              <a:rPr lang="zh-TW" altLang="en-US" dirty="0" smtClean="0"/>
              <a:t>綱 </a:t>
            </a:r>
            <a:r>
              <a:rPr lang="en-US" altLang="zh-TW" dirty="0" smtClean="0"/>
              <a:t>-</a:t>
            </a:r>
            <a:r>
              <a:rPr lang="zh-TW" altLang="en-US" dirty="0"/>
              <a:t>目</a:t>
            </a:r>
            <a:r>
              <a:rPr lang="zh-TW" altLang="en-US" dirty="0" smtClean="0"/>
              <a:t>標</a:t>
            </a:r>
            <a:r>
              <a:rPr lang="zh-TW" altLang="en-US" dirty="0"/>
              <a:t>市場</a:t>
            </a:r>
            <a:r>
              <a:rPr lang="zh-TW" altLang="en-US" dirty="0" smtClean="0"/>
              <a:t>篩選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機器學習概論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模</a:t>
            </a:r>
            <a:r>
              <a:rPr lang="zh-TW" altLang="en-US" dirty="0" smtClean="0"/>
              <a:t>型</a:t>
            </a:r>
            <a:r>
              <a:rPr lang="zh-TW" altLang="en-US" dirty="0"/>
              <a:t>介</a:t>
            </a:r>
            <a:r>
              <a:rPr lang="zh-TW" altLang="en-US" dirty="0" smtClean="0"/>
              <a:t>紹</a:t>
            </a:r>
            <a:endParaRPr lang="en-US" altLang="zh-TW" dirty="0" smtClean="0"/>
          </a:p>
          <a:p>
            <a:r>
              <a:rPr lang="zh-TW" altLang="en-US" dirty="0" smtClean="0"/>
              <a:t>行銷模型實戰（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 </a:t>
            </a:r>
            <a:r>
              <a:rPr lang="en-US" altLang="zh-TW" dirty="0" smtClean="0"/>
              <a:t>-</a:t>
            </a:r>
            <a:r>
              <a:rPr lang="zh-TW" altLang="en-US" dirty="0" smtClean="0"/>
              <a:t> 銀行金融商品行銷案例</a:t>
            </a:r>
            <a:endParaRPr lang="en-US" altLang="zh-TW" dirty="0" smtClean="0"/>
          </a:p>
          <a:p>
            <a:r>
              <a:rPr lang="zh-TW" altLang="en-US" dirty="0"/>
              <a:t>利</a:t>
            </a:r>
            <a:r>
              <a:rPr lang="zh-TW" altLang="en-US" dirty="0" smtClean="0"/>
              <a:t>潤評估模型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所</a:t>
            </a:r>
            <a:r>
              <a:rPr lang="zh-TW" altLang="en-US" b="1" dirty="0">
                <a:solidFill>
                  <a:srgbClr val="4271FD"/>
                </a:solidFill>
              </a:rPr>
              <a:t>以</a:t>
            </a:r>
            <a:r>
              <a:rPr lang="en-US" altLang="zh-TW" b="1" dirty="0" smtClean="0">
                <a:solidFill>
                  <a:srgbClr val="4271FD"/>
                </a:solidFill>
              </a:rPr>
              <a:t>…</a:t>
            </a:r>
            <a:r>
              <a:rPr lang="zh-TW" altLang="en-US" b="1" dirty="0" smtClean="0">
                <a:solidFill>
                  <a:srgbClr val="4271FD"/>
                </a:solidFill>
              </a:rPr>
              <a:t> 到底什麼是機器學習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>
            <a:noAutofit/>
          </a:bodyPr>
          <a:lstStyle/>
          <a:p>
            <a:r>
              <a:rPr lang="zh-TW" altLang="en-US" dirty="0"/>
              <a:t>機器學習概論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3600" dirty="0"/>
              <a:t>就是找一個最好的函</a:t>
            </a:r>
            <a:r>
              <a:rPr lang="zh-TW" altLang="en-US" sz="3600" dirty="0" smtClean="0"/>
              <a:t>數</a:t>
            </a:r>
            <a:r>
              <a:rPr lang="zh-TW" altLang="en-US" sz="2000" dirty="0" smtClean="0"/>
              <a:t>（</a:t>
            </a:r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）</a:t>
            </a:r>
            <a:r>
              <a:rPr lang="zh-TW" altLang="en-US" sz="3600" dirty="0" smtClean="0"/>
              <a:t>，</a:t>
            </a:r>
            <a:r>
              <a:rPr lang="zh-TW" altLang="en-US" sz="3600" dirty="0"/>
              <a:t>產出人類想要的結果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人臉</a:t>
            </a:r>
            <a:r>
              <a:rPr lang="zh-TW" altLang="en-US" dirty="0"/>
              <a:t>辨識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i="1" dirty="0"/>
          </a:p>
          <a:p>
            <a:r>
              <a:rPr lang="zh-TW" altLang="en-US" dirty="0" smtClean="0"/>
              <a:t>對話系統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ea typeface="+mj-ea"/>
              </a:rPr>
              <a:pPr/>
              <a:t>12</a:t>
            </a:fld>
            <a:endParaRPr lang="en-US" dirty="0">
              <a:ea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5087"/>
          <a:stretch/>
        </p:blipFill>
        <p:spPr>
          <a:xfrm>
            <a:off x="2493549" y="2424313"/>
            <a:ext cx="1539767" cy="1576981"/>
          </a:xfrm>
          <a:prstGeom prst="rect">
            <a:avLst/>
          </a:prstGeom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88822"/>
              </p:ext>
            </p:extLst>
          </p:nvPr>
        </p:nvGraphicFramePr>
        <p:xfrm>
          <a:off x="1734347" y="3008745"/>
          <a:ext cx="284095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7" y="3008745"/>
                        <a:ext cx="2840958" cy="460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/>
          <p:cNvSpPr txBox="1"/>
          <p:nvPr/>
        </p:nvSpPr>
        <p:spPr>
          <a:xfrm>
            <a:off x="4785753" y="2977322"/>
            <a:ext cx="5124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這是「鍾皓軒」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0549"/>
              </p:ext>
            </p:extLst>
          </p:nvPr>
        </p:nvGraphicFramePr>
        <p:xfrm>
          <a:off x="1734347" y="5383645"/>
          <a:ext cx="284095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7" y="5383645"/>
                        <a:ext cx="2840958" cy="460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8"/>
          <p:cNvSpPr txBox="1"/>
          <p:nvPr/>
        </p:nvSpPr>
        <p:spPr>
          <a:xfrm>
            <a:off x="4785753" y="5352222"/>
            <a:ext cx="280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其實我也是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字方塊 8"/>
          <p:cNvSpPr txBox="1"/>
          <p:nvPr/>
        </p:nvSpPr>
        <p:spPr>
          <a:xfrm>
            <a:off x="2048688" y="5352222"/>
            <a:ext cx="280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我很喜歡妳</a:t>
            </a:r>
            <a:r>
              <a:rPr lang="en-US" altLang="zh-TW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機器學習概</a:t>
            </a:r>
            <a:r>
              <a:rPr lang="zh-TW" altLang="en-US" dirty="0" smtClean="0"/>
              <a:t>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/>
              <a:t>行</a:t>
            </a:r>
            <a:r>
              <a:rPr lang="zh-TW" altLang="en-US" sz="3600" dirty="0" smtClean="0"/>
              <a:t>銷資料科學的兩個應用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2471"/>
            <a:ext cx="9072299" cy="4929523"/>
          </a:xfrm>
        </p:spPr>
        <p:txBody>
          <a:bodyPr>
            <a:normAutofit/>
          </a:bodyPr>
          <a:lstStyle/>
          <a:p>
            <a:r>
              <a:rPr lang="zh-TW" altLang="en-US" dirty="0"/>
              <a:t>個</a:t>
            </a:r>
            <a:r>
              <a:rPr lang="zh-TW" altLang="en-US" dirty="0" smtClean="0"/>
              <a:t>人</a:t>
            </a:r>
            <a:r>
              <a:rPr lang="zh-TW" altLang="en-US" dirty="0"/>
              <a:t>精</a:t>
            </a:r>
            <a:r>
              <a:rPr lang="zh-TW" altLang="en-US" dirty="0" smtClean="0"/>
              <a:t>準</a:t>
            </a:r>
            <a:r>
              <a:rPr lang="zh-TW" altLang="en-US" dirty="0"/>
              <a:t>行</a:t>
            </a:r>
            <a:r>
              <a:rPr lang="zh-TW" altLang="en-US" dirty="0" smtClean="0"/>
              <a:t>銷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個人化寫手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03236"/>
              </p:ext>
            </p:extLst>
          </p:nvPr>
        </p:nvGraphicFramePr>
        <p:xfrm>
          <a:off x="1734347" y="3008745"/>
          <a:ext cx="284095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7" y="3008745"/>
                        <a:ext cx="2840958" cy="460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785753" y="2546434"/>
            <a:ext cx="5124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UID001</a:t>
            </a:r>
            <a:r>
              <a:rPr lang="zh-TW" altLang="en-US" sz="2800" dirty="0" smtClean="0"/>
              <a:t> 要推薦</a:t>
            </a:r>
            <a:endParaRPr lang="en-US" altLang="zh-TW" sz="2800" dirty="0" smtClean="0"/>
          </a:p>
          <a:p>
            <a:r>
              <a:rPr lang="en-US" altLang="zh-TW" sz="2800" dirty="0" smtClean="0"/>
              <a:t>A</a:t>
            </a:r>
            <a:r>
              <a:rPr lang="zh-TW" altLang="en-US" sz="2800" dirty="0" smtClean="0"/>
              <a:t>牌紫色洋裝 </a:t>
            </a:r>
            <a:r>
              <a:rPr lang="en-US" altLang="zh-TW" sz="2800" dirty="0" smtClean="0"/>
              <a:t>–</a:t>
            </a:r>
            <a:r>
              <a:rPr lang="zh-TW" altLang="en-US" sz="2800" dirty="0" smtClean="0"/>
              <a:t> 購買機率 </a:t>
            </a:r>
            <a:r>
              <a:rPr lang="en-US" altLang="zh-TW" sz="2800" dirty="0" smtClean="0"/>
              <a:t>0.83</a:t>
            </a:r>
          </a:p>
          <a:p>
            <a:r>
              <a:rPr lang="en-US" altLang="zh-TW" sz="2800" dirty="0" smtClean="0"/>
              <a:t>B</a:t>
            </a:r>
            <a:r>
              <a:rPr lang="zh-TW" altLang="en-US" sz="2800" dirty="0" smtClean="0"/>
              <a:t>紅色休閒帽 </a:t>
            </a:r>
            <a:r>
              <a:rPr lang="en-US" altLang="zh-TW" sz="2800" dirty="0" smtClean="0"/>
              <a:t>–</a:t>
            </a:r>
            <a:r>
              <a:rPr lang="zh-TW" altLang="en-US" sz="2800" dirty="0" smtClean="0"/>
              <a:t> </a:t>
            </a:r>
            <a:r>
              <a:rPr lang="zh-TW" altLang="en-US" sz="2800" dirty="0"/>
              <a:t>購買機率 </a:t>
            </a:r>
            <a:r>
              <a:rPr lang="en-US" altLang="zh-TW" sz="2800" dirty="0" smtClean="0"/>
              <a:t>0.77</a:t>
            </a:r>
            <a:endParaRPr lang="zh-TW" alt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473" y="2202452"/>
            <a:ext cx="1687154" cy="2097697"/>
          </a:xfrm>
          <a:prstGeom prst="rect">
            <a:avLst/>
          </a:prstGeom>
        </p:spPr>
      </p:pic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60536"/>
              </p:ext>
            </p:extLst>
          </p:nvPr>
        </p:nvGraphicFramePr>
        <p:xfrm>
          <a:off x="1734347" y="5395503"/>
          <a:ext cx="284095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7" y="5395503"/>
                        <a:ext cx="2840958" cy="460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4130"/>
          <a:stretch/>
        </p:blipFill>
        <p:spPr>
          <a:xfrm>
            <a:off x="2577340" y="4954287"/>
            <a:ext cx="1154972" cy="1667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973" y="4450355"/>
            <a:ext cx="6038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9" descr="描述: C:\Users\Acer\Desktop\行銷資料科學(出書)\機器學習演算法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93" y="1608419"/>
            <a:ext cx="5865813" cy="51130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機器學習概論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20" name="Picture 4" descr="A, æ, Ai, è§£å, äººå·¥æºè½, çç©å­¦, è, è¯ç, çµè·¯æ¿, è®¡ç®æº, é¢éª¨, çµå­äº§å, å¥åº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3" y="2899966"/>
            <a:ext cx="4494212" cy="22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16915" y="3032382"/>
            <a:ext cx="4721929" cy="18895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90" y="2621016"/>
            <a:ext cx="10048875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機器學習概論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/>
              <a:t>監督式學習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175321" y="-2375048"/>
            <a:ext cx="390525" cy="956638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913528"/>
            <a:ext cx="9144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特徵變數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11199758" y="2166901"/>
            <a:ext cx="390525" cy="48248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1344" y="1946477"/>
            <a:ext cx="119485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想要預測的欄位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10943" y="1690688"/>
            <a:ext cx="54229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預測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320390" y="2050453"/>
            <a:ext cx="3269397" cy="16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4693" y="2581278"/>
            <a:ext cx="10081571" cy="2581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圓柱 22"/>
          <p:cNvSpPr/>
          <p:nvPr/>
        </p:nvSpPr>
        <p:spPr>
          <a:xfrm>
            <a:off x="570355" y="3096765"/>
            <a:ext cx="836966" cy="79715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訓</a:t>
            </a:r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練資料</a:t>
            </a:r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圓柱 22"/>
          <p:cNvSpPr/>
          <p:nvPr/>
        </p:nvSpPr>
        <p:spPr>
          <a:xfrm>
            <a:off x="570355" y="5300000"/>
            <a:ext cx="836966" cy="79715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測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試</a:t>
            </a:r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54693" y="5180393"/>
            <a:ext cx="10081571" cy="1088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34" y="3905212"/>
            <a:ext cx="75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533" y="6081373"/>
            <a:ext cx="75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機器學習概</a:t>
            </a:r>
            <a:r>
              <a:rPr lang="zh-TW" altLang="en-US" dirty="0" smtClean="0"/>
              <a:t>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如何運作</a:t>
            </a:r>
            <a:r>
              <a:rPr lang="en-US" altLang="zh-TW" sz="3600" dirty="0" smtClean="0"/>
              <a:t>?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12558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set of function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62849"/>
              </p:ext>
            </p:extLst>
          </p:nvPr>
        </p:nvGraphicFramePr>
        <p:xfrm>
          <a:off x="385772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72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6696838" y="926315"/>
            <a:ext cx="3342513" cy="482814"/>
            <a:chOff x="4749800" y="2212761"/>
            <a:chExt cx="3342513" cy="482814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“</a:t>
              </a:r>
              <a:r>
                <a:rPr lang="zh-TW" altLang="en-US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鍾皓軒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”</a:t>
              </a:r>
              <a:endPara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892800" y="212138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影像辨識：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57726" y="2127572"/>
            <a:ext cx="120515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206680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訓練資料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92890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Goodness of function f</a:t>
            </a:r>
            <a:endParaRPr lang="en-US" altLang="zh-TW" sz="2400" baseline="30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90600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0600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83032" y="6198775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猴子</a:t>
            </a:r>
            <a:r>
              <a:rPr lang="en-US" altLang="zh-TW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496" y="5123690"/>
            <a:ext cx="931280" cy="1051432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4967388" y="6216141"/>
            <a:ext cx="14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鍾皓軒</a:t>
            </a:r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80475" y="6178897"/>
            <a:ext cx="111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狗</a:t>
            </a:r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764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53903"/>
              </p:ext>
            </p:extLst>
          </p:nvPr>
        </p:nvGraphicFramePr>
        <p:xfrm>
          <a:off x="5495131" y="4274938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131" y="4274938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996354" y="3713906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Pick the “Best” Function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>
            <a:stCxn id="51" idx="3"/>
          </p:cNvCxnSpPr>
          <p:nvPr/>
        </p:nvCxnSpPr>
        <p:spPr>
          <a:xfrm>
            <a:off x="3857726" y="4202027"/>
            <a:ext cx="4211947" cy="12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8098354" y="3630139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Using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9138083" y="4780283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9114021" y="3132833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42806"/>
              </p:ext>
            </p:extLst>
          </p:nvPr>
        </p:nvGraphicFramePr>
        <p:xfrm>
          <a:off x="9399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方程式" r:id="rId12" imgW="203040" imgH="228600" progId="Equation.3">
                  <p:embed/>
                </p:oleObj>
              </mc:Choice>
              <mc:Fallback>
                <p:oleObj name="方程式" r:id="rId12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8395330" y="262202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猴子</a:t>
            </a:r>
            <a:r>
              <a:rPr lang="en-US" altLang="zh-TW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939" y="1878529"/>
            <a:ext cx="6848303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98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928518" y="2036496"/>
            <a:ext cx="140474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179726" y="201944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Testing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3891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38917" y="3651659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3490" y="3639761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15050" y="2833893"/>
            <a:ext cx="120515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1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326323" y="4500316"/>
            <a:ext cx="120515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2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57120" y="4513756"/>
            <a:ext cx="120515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3</a:t>
            </a:r>
            <a:endParaRPr lang="zh-TW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4"/>
          <a:srcRect b="15087"/>
          <a:stretch/>
        </p:blipFill>
        <p:spPr>
          <a:xfrm>
            <a:off x="7118798" y="622450"/>
            <a:ext cx="1061212" cy="10868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4"/>
          <a:srcRect b="15087"/>
          <a:stretch/>
        </p:blipFill>
        <p:spPr>
          <a:xfrm>
            <a:off x="5211282" y="5135510"/>
            <a:ext cx="1060731" cy="10868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14"/>
          <a:srcRect b="15087"/>
          <a:stretch/>
        </p:blipFill>
        <p:spPr>
          <a:xfrm>
            <a:off x="8218296" y="5140154"/>
            <a:ext cx="1171616" cy="120047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5"/>
          <a:srcRect l="51489" t="9444" r="18853" b="55415"/>
          <a:stretch/>
        </p:blipFill>
        <p:spPr>
          <a:xfrm>
            <a:off x="9401649" y="5140344"/>
            <a:ext cx="755811" cy="119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文字方塊 45"/>
          <p:cNvSpPr txBox="1"/>
          <p:nvPr/>
        </p:nvSpPr>
        <p:spPr>
          <a:xfrm>
            <a:off x="8371074" y="262202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4271F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TW" altLang="en-US" sz="2400" dirty="0" smtClean="0">
                <a:solidFill>
                  <a:srgbClr val="4271F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鍾皓軒</a:t>
            </a:r>
            <a:r>
              <a:rPr lang="en-US" altLang="zh-TW" sz="2400" dirty="0" smtClean="0">
                <a:solidFill>
                  <a:srgbClr val="4271F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endParaRPr lang="zh-TW" altLang="en-US" sz="2400" dirty="0">
              <a:solidFill>
                <a:srgbClr val="4271FD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46" grpId="1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酷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r>
              <a:rPr lang="zh-TW" altLang="en-US" b="1" dirty="0" smtClean="0">
                <a:solidFill>
                  <a:srgbClr val="4271FD"/>
                </a:solidFill>
              </a:rPr>
              <a:t> 該找何種機器學習演算法來做目標市場行銷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4271FD"/>
                </a:solidFill>
              </a:rPr>
              <a:t>澤穎姐姐曾說過鴻海做行銷資料科學都會以</a:t>
            </a:r>
            <a:r>
              <a:rPr lang="en-US" altLang="zh-TW" b="1" dirty="0" smtClean="0">
                <a:solidFill>
                  <a:srgbClr val="4271FD"/>
                </a:solidFill>
              </a:rPr>
              <a:t>Paper</a:t>
            </a:r>
            <a:r>
              <a:rPr lang="zh-TW" altLang="en-US" b="1" dirty="0" smtClean="0">
                <a:solidFill>
                  <a:srgbClr val="4271FD"/>
                </a:solidFill>
              </a:rPr>
              <a:t>當作參考標的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大最好模型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17" y="2848862"/>
            <a:ext cx="5277118" cy="3140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0333" y="6182380"/>
            <a:ext cx="10059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Source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：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Fernandez-Delgado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M.; </a:t>
            </a:r>
            <a:r>
              <a:rPr lang="en-US" altLang="zh-TW" sz="1400" kern="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Cernades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E.; </a:t>
            </a:r>
            <a:r>
              <a:rPr lang="en-US" altLang="zh-TW" sz="1400" kern="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Barro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S.; </a:t>
            </a:r>
            <a:r>
              <a:rPr lang="en-US" altLang="zh-TW" sz="1400" kern="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Amorim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D. A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（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2014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）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Do we need hundreds of classifiers to solve real world problems? J. Machine. Learning. Res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., 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15, 3133−3181</a:t>
            </a:r>
            <a:endParaRPr lang="zh-TW" alt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24" y="1901826"/>
            <a:ext cx="5767540" cy="4207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5799" y="1891916"/>
            <a:ext cx="499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lt"/>
                <a:ea typeface="+mj-ea"/>
              </a:rPr>
              <a:t>2014</a:t>
            </a:r>
            <a:r>
              <a:rPr lang="zh-TW" altLang="en-US" dirty="0" smtClean="0">
                <a:latin typeface="+mj-lt"/>
                <a:ea typeface="+mj-ea"/>
              </a:rPr>
              <a:t>研究指出</a:t>
            </a:r>
            <a:endParaRPr lang="en-US" altLang="zh-TW" dirty="0" smtClean="0">
              <a:latin typeface="+mj-lt"/>
              <a:ea typeface="+mj-ea"/>
            </a:endParaRPr>
          </a:p>
          <a:p>
            <a:r>
              <a:rPr lang="zh-TW" altLang="en-US" dirty="0">
                <a:latin typeface="+mj-lt"/>
                <a:ea typeface="+mj-ea"/>
              </a:rPr>
              <a:t>三大最好的預測模</a:t>
            </a:r>
            <a:r>
              <a:rPr lang="zh-TW" altLang="en-US" dirty="0" smtClean="0">
                <a:latin typeface="+mj-lt"/>
                <a:ea typeface="+mj-ea"/>
              </a:rPr>
              <a:t>型：</a:t>
            </a:r>
            <a:r>
              <a:rPr lang="en-US" altLang="zh-TW" dirty="0" smtClean="0">
                <a:latin typeface="+mj-lt"/>
                <a:ea typeface="+mj-ea"/>
              </a:rPr>
              <a:t>RF</a:t>
            </a:r>
            <a:r>
              <a:rPr lang="zh-TW" altLang="en-US" dirty="0" smtClean="0">
                <a:latin typeface="+mj-lt"/>
                <a:ea typeface="+mj-ea"/>
              </a:rPr>
              <a:t>、</a:t>
            </a:r>
            <a:r>
              <a:rPr lang="en-US" altLang="zh-TW" dirty="0" smtClean="0">
                <a:latin typeface="+mj-lt"/>
                <a:ea typeface="+mj-ea"/>
              </a:rPr>
              <a:t>SVM</a:t>
            </a:r>
            <a:r>
              <a:rPr lang="zh-TW" altLang="en-US" dirty="0" smtClean="0">
                <a:latin typeface="+mj-lt"/>
                <a:ea typeface="+mj-ea"/>
              </a:rPr>
              <a:t>、</a:t>
            </a:r>
            <a:r>
              <a:rPr lang="en-US" altLang="zh-TW" dirty="0" smtClean="0">
                <a:latin typeface="+mj-lt"/>
                <a:ea typeface="+mj-ea"/>
              </a:rPr>
              <a:t>ANN</a:t>
            </a:r>
          </a:p>
          <a:p>
            <a:r>
              <a:rPr lang="zh-TW" altLang="en-US" dirty="0" smtClean="0">
                <a:latin typeface="+mj-lt"/>
                <a:ea typeface="+mj-ea"/>
              </a:rPr>
              <a:t>參數最易控制排序：</a:t>
            </a:r>
            <a:r>
              <a:rPr lang="en-US" altLang="zh-TW" dirty="0" smtClean="0">
                <a:latin typeface="+mj-lt"/>
                <a:ea typeface="+mj-ea"/>
              </a:rPr>
              <a:t>RF</a:t>
            </a:r>
            <a:r>
              <a:rPr lang="zh-TW" altLang="en-US" dirty="0" smtClean="0">
                <a:latin typeface="+mj-lt"/>
                <a:ea typeface="+mj-ea"/>
              </a:rPr>
              <a:t>、</a:t>
            </a:r>
            <a:r>
              <a:rPr lang="en-US" altLang="zh-TW" dirty="0" smtClean="0">
                <a:latin typeface="+mj-lt"/>
                <a:ea typeface="+mj-ea"/>
              </a:rPr>
              <a:t>SVM</a:t>
            </a:r>
            <a:r>
              <a:rPr lang="zh-TW" altLang="en-US" dirty="0" smtClean="0">
                <a:latin typeface="+mj-lt"/>
                <a:ea typeface="+mj-ea"/>
              </a:rPr>
              <a:t>、</a:t>
            </a:r>
            <a:r>
              <a:rPr lang="en-US" altLang="zh-TW" dirty="0" smtClean="0">
                <a:latin typeface="+mj-lt"/>
                <a:ea typeface="+mj-ea"/>
              </a:rPr>
              <a:t>ANN</a:t>
            </a:r>
            <a:endParaRPr lang="zh-TW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MDS</a:t>
            </a:r>
            <a:r>
              <a:rPr lang="zh-TW" altLang="en-US" dirty="0" smtClean="0"/>
              <a:t>旅行地圖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圖片 3" descr="描述: C:\Users\Acer\AppData\Local\Microsoft\Windows\INetCache\Content.Word\STP分析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448"/>
            <a:ext cx="5748963" cy="30249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5505104" y="3696200"/>
            <a:ext cx="492735" cy="371475"/>
          </a:xfrm>
          <a:prstGeom prst="rightArrow">
            <a:avLst/>
          </a:prstGeom>
          <a:solidFill>
            <a:srgbClr val="55A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369448"/>
            <a:ext cx="5333654" cy="30249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24125" y="2145610"/>
            <a:ext cx="1428750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資料</a:t>
            </a:r>
            <a:r>
              <a:rPr lang="zh-TW" altLang="en-US" sz="2400" b="1" dirty="0">
                <a:solidFill>
                  <a:schemeClr val="tx1"/>
                </a:solidFill>
              </a:rPr>
              <a:t>工程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2756" y="2895600"/>
            <a:ext cx="1695450" cy="2257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2016</a:t>
            </a:r>
            <a:r>
              <a:rPr lang="zh-TW" altLang="en-US" dirty="0" smtClean="0"/>
              <a:t>年</a:t>
            </a:r>
            <a:r>
              <a:rPr lang="zh-TW" altLang="en-US" dirty="0"/>
              <a:t>的</a:t>
            </a:r>
            <a:r>
              <a:rPr lang="en-US" altLang="zh-TW" dirty="0"/>
              <a:t>3</a:t>
            </a:r>
            <a:r>
              <a:rPr lang="zh-TW" altLang="en-US" dirty="0"/>
              <a:t>大最好模型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753"/>
          <a:stretch/>
        </p:blipFill>
        <p:spPr>
          <a:xfrm>
            <a:off x="1578050" y="1263652"/>
            <a:ext cx="5010075" cy="5014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332" y="6182380"/>
            <a:ext cx="10396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Jacques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Wainer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2016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14 different families of classification algorithms on 115 binary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datasets,</a:t>
            </a:r>
            <a:r>
              <a:rPr lang="en-US" altLang="zh-TW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1606.00930v1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662" y="1839119"/>
            <a:ext cx="3571875" cy="4324350"/>
          </a:xfrm>
          <a:prstGeom prst="rect">
            <a:avLst/>
          </a:prstGeom>
        </p:spPr>
      </p:pic>
      <p:sp>
        <p:nvSpPr>
          <p:cNvPr id="8" name="矩形 51"/>
          <p:cNvSpPr/>
          <p:nvPr/>
        </p:nvSpPr>
        <p:spPr>
          <a:xfrm>
            <a:off x="6981825" y="2285432"/>
            <a:ext cx="3238500" cy="772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51"/>
          <p:cNvSpPr/>
          <p:nvPr/>
        </p:nvSpPr>
        <p:spPr>
          <a:xfrm>
            <a:off x="1709908" y="5612267"/>
            <a:ext cx="604668" cy="245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51"/>
          <p:cNvSpPr/>
          <p:nvPr/>
        </p:nvSpPr>
        <p:spPr>
          <a:xfrm>
            <a:off x="1971674" y="4001294"/>
            <a:ext cx="342901" cy="245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51"/>
          <p:cNvSpPr/>
          <p:nvPr/>
        </p:nvSpPr>
        <p:spPr>
          <a:xfrm>
            <a:off x="1971674" y="2099187"/>
            <a:ext cx="342901" cy="245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年最好模型比較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17" y="2534537"/>
            <a:ext cx="5277118" cy="314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2733"/>
          <a:stretch/>
        </p:blipFill>
        <p:spPr>
          <a:xfrm>
            <a:off x="7492772" y="2534537"/>
            <a:ext cx="3357747" cy="314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515814" y="2044156"/>
            <a:ext cx="129567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2014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年的研究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30850" y="2044156"/>
            <a:ext cx="129567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2016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年的研究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30039" y="2929165"/>
            <a:ext cx="3037961" cy="247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7574" y="2929165"/>
            <a:ext cx="3037961" cy="247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58542"/>
              </p:ext>
            </p:extLst>
          </p:nvPr>
        </p:nvGraphicFramePr>
        <p:xfrm>
          <a:off x="677918" y="1379087"/>
          <a:ext cx="11177752" cy="508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570">
                  <a:extLst>
                    <a:ext uri="{9D8B030D-6E8A-4147-A177-3AD203B41FA5}">
                      <a16:colId xmlns:a16="http://schemas.microsoft.com/office/drawing/2014/main" val="1103889626"/>
                    </a:ext>
                  </a:extLst>
                </a:gridCol>
                <a:gridCol w="1834072">
                  <a:extLst>
                    <a:ext uri="{9D8B030D-6E8A-4147-A177-3AD203B41FA5}">
                      <a16:colId xmlns:a16="http://schemas.microsoft.com/office/drawing/2014/main" val="2032896288"/>
                    </a:ext>
                  </a:extLst>
                </a:gridCol>
                <a:gridCol w="1649114">
                  <a:extLst>
                    <a:ext uri="{9D8B030D-6E8A-4147-A177-3AD203B41FA5}">
                      <a16:colId xmlns:a16="http://schemas.microsoft.com/office/drawing/2014/main" val="889015676"/>
                    </a:ext>
                  </a:extLst>
                </a:gridCol>
                <a:gridCol w="2383775">
                  <a:extLst>
                    <a:ext uri="{9D8B030D-6E8A-4147-A177-3AD203B41FA5}">
                      <a16:colId xmlns:a16="http://schemas.microsoft.com/office/drawing/2014/main" val="1089288802"/>
                    </a:ext>
                  </a:extLst>
                </a:gridCol>
                <a:gridCol w="2749815">
                  <a:extLst>
                    <a:ext uri="{9D8B030D-6E8A-4147-A177-3AD203B41FA5}">
                      <a16:colId xmlns:a16="http://schemas.microsoft.com/office/drawing/2014/main" val="47027507"/>
                    </a:ext>
                  </a:extLst>
                </a:gridCol>
                <a:gridCol w="1650406">
                  <a:extLst>
                    <a:ext uri="{9D8B030D-6E8A-4147-A177-3AD203B41FA5}">
                      <a16:colId xmlns:a16="http://schemas.microsoft.com/office/drawing/2014/main" val="3203411518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 smtClean="0">
                          <a:effectLst/>
                        </a:rPr>
                        <a:t>編號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年所得級距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資產級距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是否擁有信用卡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存款是否超過</a:t>
                      </a:r>
                      <a:r>
                        <a:rPr lang="en-US" sz="2400">
                          <a:effectLst/>
                        </a:rPr>
                        <a:t>20</a:t>
                      </a:r>
                      <a:r>
                        <a:rPr lang="zh-TW" sz="2400">
                          <a:effectLst/>
                        </a:rPr>
                        <a:t>萬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是否核卡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2707470322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145554401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398422452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否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354725366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高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4037274348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中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是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1901297016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1013870096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2026525065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否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319426844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87676240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低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3553549973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高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否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19661648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中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中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是</a:t>
                      </a:r>
                      <a:endParaRPr lang="zh-TW" sz="2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否</a:t>
                      </a:r>
                      <a:endParaRPr lang="zh-TW" sz="2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778" marR="113778" marT="0" marB="0"/>
                </a:tc>
                <a:extLst>
                  <a:ext uri="{0D108BD9-81ED-4DB2-BD59-A6C34878D82A}">
                    <a16:rowId xmlns:a16="http://schemas.microsoft.com/office/drawing/2014/main" val="27051499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81" y="1358612"/>
            <a:ext cx="3824660" cy="939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227340"/>
              </p:ext>
            </p:extLst>
          </p:nvPr>
        </p:nvGraphicFramePr>
        <p:xfrm>
          <a:off x="1644650" y="2480627"/>
          <a:ext cx="7760522" cy="3966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578">
                  <a:extLst>
                    <a:ext uri="{9D8B030D-6E8A-4147-A177-3AD203B41FA5}">
                      <a16:colId xmlns:a16="http://schemas.microsoft.com/office/drawing/2014/main" val="122955303"/>
                    </a:ext>
                  </a:extLst>
                </a:gridCol>
                <a:gridCol w="1863578">
                  <a:extLst>
                    <a:ext uri="{9D8B030D-6E8A-4147-A177-3AD203B41FA5}">
                      <a16:colId xmlns:a16="http://schemas.microsoft.com/office/drawing/2014/main" val="644009981"/>
                    </a:ext>
                  </a:extLst>
                </a:gridCol>
                <a:gridCol w="1039840">
                  <a:extLst>
                    <a:ext uri="{9D8B030D-6E8A-4147-A177-3AD203B41FA5}">
                      <a16:colId xmlns:a16="http://schemas.microsoft.com/office/drawing/2014/main" val="1190764948"/>
                    </a:ext>
                  </a:extLst>
                </a:gridCol>
                <a:gridCol w="1039840">
                  <a:extLst>
                    <a:ext uri="{9D8B030D-6E8A-4147-A177-3AD203B41FA5}">
                      <a16:colId xmlns:a16="http://schemas.microsoft.com/office/drawing/2014/main" val="866742785"/>
                    </a:ext>
                  </a:extLst>
                </a:gridCol>
                <a:gridCol w="976843">
                  <a:extLst>
                    <a:ext uri="{9D8B030D-6E8A-4147-A177-3AD203B41FA5}">
                      <a16:colId xmlns:a16="http://schemas.microsoft.com/office/drawing/2014/main" val="2669159836"/>
                    </a:ext>
                  </a:extLst>
                </a:gridCol>
                <a:gridCol w="976843">
                  <a:extLst>
                    <a:ext uri="{9D8B030D-6E8A-4147-A177-3AD203B41FA5}">
                      <a16:colId xmlns:a16="http://schemas.microsoft.com/office/drawing/2014/main" val="240199443"/>
                    </a:ext>
                  </a:extLst>
                </a:gridCol>
              </a:tblGrid>
              <a:tr h="32772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effectLst/>
                        </a:rPr>
                        <a:t>變數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規則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錯誤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總錯誤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85215"/>
                  </a:ext>
                </a:extLst>
              </a:tr>
              <a:tr h="3277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次數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錯誤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次數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錯誤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759559"/>
                  </a:ext>
                </a:extLst>
              </a:tr>
              <a:tr h="3276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年所得級距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高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是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577370"/>
                  </a:ext>
                </a:extLst>
              </a:tr>
              <a:tr h="3276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中</a:t>
                      </a:r>
                      <a:r>
                        <a:rPr lang="en-US" sz="1800" dirty="0">
                          <a:effectLst/>
                        </a:rPr>
                        <a:t>-&gt;</a:t>
                      </a:r>
                      <a:r>
                        <a:rPr lang="zh-TW" sz="1800" dirty="0">
                          <a:effectLst/>
                        </a:rPr>
                        <a:t>否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77253"/>
                  </a:ext>
                </a:extLst>
              </a:tr>
              <a:tr h="3276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低</a:t>
                      </a:r>
                      <a:r>
                        <a:rPr lang="en-US" sz="1800" dirty="0">
                          <a:effectLst/>
                        </a:rPr>
                        <a:t>-&gt;</a:t>
                      </a:r>
                      <a:r>
                        <a:rPr lang="zh-TW" sz="1800" dirty="0">
                          <a:effectLst/>
                        </a:rPr>
                        <a:t>否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33199"/>
                  </a:ext>
                </a:extLst>
              </a:tr>
              <a:tr h="3276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資產級距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高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是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456494"/>
                  </a:ext>
                </a:extLst>
              </a:tr>
              <a:tr h="3276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中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否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2789"/>
                  </a:ext>
                </a:extLst>
              </a:tr>
              <a:tr h="3276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低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否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77279"/>
                  </a:ext>
                </a:extLst>
              </a:tr>
              <a:tr h="32765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是否擁有信用卡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是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是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133359"/>
                  </a:ext>
                </a:extLst>
              </a:tr>
              <a:tr h="34512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否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否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21599"/>
                  </a:ext>
                </a:extLst>
              </a:tr>
              <a:tr h="32765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存款是否超過</a:t>
                      </a:r>
                      <a:r>
                        <a:rPr lang="en-US" sz="1800">
                          <a:effectLst/>
                        </a:rPr>
                        <a:t>20</a:t>
                      </a:r>
                      <a:r>
                        <a:rPr lang="zh-TW" sz="1800">
                          <a:effectLst/>
                        </a:rPr>
                        <a:t>萬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是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否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7112"/>
                  </a:ext>
                </a:extLst>
              </a:tr>
              <a:tr h="345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</a:rPr>
                        <a:t>否</a:t>
                      </a:r>
                      <a:r>
                        <a:rPr lang="en-US" sz="1800">
                          <a:effectLst/>
                        </a:rPr>
                        <a:t>-&gt;</a:t>
                      </a:r>
                      <a:r>
                        <a:rPr lang="zh-TW" sz="1800">
                          <a:effectLst/>
                        </a:rPr>
                        <a:t>否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zh-TW" sz="1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zh-TW" sz="1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918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6386" y="2140934"/>
            <a:ext cx="159862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68880"/>
              </p:ext>
            </p:extLst>
          </p:nvPr>
        </p:nvGraphicFramePr>
        <p:xfrm>
          <a:off x="586586" y="2210320"/>
          <a:ext cx="11018827" cy="358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Presentation" r:id="rId3" imgW="6094497" imgH="3427427" progId="PowerPoint.Show.12">
                  <p:embed/>
                </p:oleObj>
              </mc:Choice>
              <mc:Fallback>
                <p:oleObj name="Presentation" r:id="rId3" imgW="6094497" imgH="3427427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4424"/>
                      <a:stretch>
                        <a:fillRect/>
                      </a:stretch>
                    </p:blipFill>
                    <p:spPr bwMode="auto">
                      <a:xfrm>
                        <a:off x="586586" y="2210320"/>
                        <a:ext cx="11018827" cy="3581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2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02010"/>
              </p:ext>
            </p:extLst>
          </p:nvPr>
        </p:nvGraphicFramePr>
        <p:xfrm>
          <a:off x="2159875" y="2406841"/>
          <a:ext cx="7263284" cy="174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86">
                  <a:extLst>
                    <a:ext uri="{9D8B030D-6E8A-4147-A177-3AD203B41FA5}">
                      <a16:colId xmlns:a16="http://schemas.microsoft.com/office/drawing/2014/main" val="709023867"/>
                    </a:ext>
                  </a:extLst>
                </a:gridCol>
                <a:gridCol w="1191777">
                  <a:extLst>
                    <a:ext uri="{9D8B030D-6E8A-4147-A177-3AD203B41FA5}">
                      <a16:colId xmlns:a16="http://schemas.microsoft.com/office/drawing/2014/main" val="2347583443"/>
                    </a:ext>
                  </a:extLst>
                </a:gridCol>
                <a:gridCol w="1071591">
                  <a:extLst>
                    <a:ext uri="{9D8B030D-6E8A-4147-A177-3AD203B41FA5}">
                      <a16:colId xmlns:a16="http://schemas.microsoft.com/office/drawing/2014/main" val="1414761117"/>
                    </a:ext>
                  </a:extLst>
                </a:gridCol>
                <a:gridCol w="1548974">
                  <a:extLst>
                    <a:ext uri="{9D8B030D-6E8A-4147-A177-3AD203B41FA5}">
                      <a16:colId xmlns:a16="http://schemas.microsoft.com/office/drawing/2014/main" val="1504775826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462653018"/>
                    </a:ext>
                  </a:extLst>
                </a:gridCol>
                <a:gridCol w="1072431">
                  <a:extLst>
                    <a:ext uri="{9D8B030D-6E8A-4147-A177-3AD203B41FA5}">
                      <a16:colId xmlns:a16="http://schemas.microsoft.com/office/drawing/2014/main" val="2820022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編號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年所得級距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資產級距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是否擁有信用卡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存款是否超過</a:t>
                      </a:r>
                      <a:r>
                        <a:rPr lang="en-US" sz="1600">
                          <a:effectLst/>
                        </a:rPr>
                        <a:t>20</a:t>
                      </a:r>
                      <a:r>
                        <a:rPr lang="zh-TW" sz="1600">
                          <a:effectLst/>
                        </a:rPr>
                        <a:t>萬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是否核卡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1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</a:rPr>
                        <a:t>高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</a:rPr>
                        <a:t>是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55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60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低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65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中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3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高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中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否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>
                          <a:effectLst/>
                        </a:rPr>
                        <a:t>是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</a:rPr>
                        <a:t>否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9945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63512"/>
              </p:ext>
            </p:extLst>
          </p:nvPr>
        </p:nvGraphicFramePr>
        <p:xfrm>
          <a:off x="2159875" y="4465971"/>
          <a:ext cx="7263282" cy="1981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173">
                  <a:extLst>
                    <a:ext uri="{9D8B030D-6E8A-4147-A177-3AD203B41FA5}">
                      <a16:colId xmlns:a16="http://schemas.microsoft.com/office/drawing/2014/main" val="3664413523"/>
                    </a:ext>
                  </a:extLst>
                </a:gridCol>
                <a:gridCol w="1744173">
                  <a:extLst>
                    <a:ext uri="{9D8B030D-6E8A-4147-A177-3AD203B41FA5}">
                      <a16:colId xmlns:a16="http://schemas.microsoft.com/office/drawing/2014/main" val="3446735821"/>
                    </a:ext>
                  </a:extLst>
                </a:gridCol>
                <a:gridCol w="973214">
                  <a:extLst>
                    <a:ext uri="{9D8B030D-6E8A-4147-A177-3AD203B41FA5}">
                      <a16:colId xmlns:a16="http://schemas.microsoft.com/office/drawing/2014/main" val="1042535483"/>
                    </a:ext>
                  </a:extLst>
                </a:gridCol>
                <a:gridCol w="973214">
                  <a:extLst>
                    <a:ext uri="{9D8B030D-6E8A-4147-A177-3AD203B41FA5}">
                      <a16:colId xmlns:a16="http://schemas.microsoft.com/office/drawing/2014/main" val="2519500188"/>
                    </a:ext>
                  </a:extLst>
                </a:gridCol>
                <a:gridCol w="914254">
                  <a:extLst>
                    <a:ext uri="{9D8B030D-6E8A-4147-A177-3AD203B41FA5}">
                      <a16:colId xmlns:a16="http://schemas.microsoft.com/office/drawing/2014/main" val="2161201125"/>
                    </a:ext>
                  </a:extLst>
                </a:gridCol>
                <a:gridCol w="914254">
                  <a:extLst>
                    <a:ext uri="{9D8B030D-6E8A-4147-A177-3AD203B41FA5}">
                      <a16:colId xmlns:a16="http://schemas.microsoft.com/office/drawing/2014/main" val="3508289882"/>
                    </a:ext>
                  </a:extLst>
                </a:gridCol>
              </a:tblGrid>
              <a:tr h="24701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變數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規則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錯誤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總錯誤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63640"/>
                  </a:ext>
                </a:extLst>
              </a:tr>
              <a:tr h="285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次數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錯誤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次數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錯誤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19473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資產級距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是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88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中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否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72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低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否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258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是否擁有信用卡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是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是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5483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否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否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606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存款是否超過</a:t>
                      </a:r>
                      <a:r>
                        <a:rPr lang="en-US" sz="1400">
                          <a:effectLst/>
                        </a:rPr>
                        <a:t>20</a:t>
                      </a:r>
                      <a:r>
                        <a:rPr lang="zh-TW" sz="1400">
                          <a:effectLst/>
                        </a:rPr>
                        <a:t>萬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是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是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1157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否</a:t>
                      </a:r>
                      <a:r>
                        <a:rPr lang="en-US" sz="1400">
                          <a:effectLst/>
                        </a:rPr>
                        <a:t>-&gt;</a:t>
                      </a:r>
                      <a:r>
                        <a:rPr lang="zh-TW" sz="1400">
                          <a:effectLst/>
                        </a:rPr>
                        <a:t>否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8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6658" y="2223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9399"/>
              </p:ext>
            </p:extLst>
          </p:nvPr>
        </p:nvGraphicFramePr>
        <p:xfrm>
          <a:off x="2413606" y="2223247"/>
          <a:ext cx="7364787" cy="413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Presentation" r:id="rId3" imgW="6094497" imgH="3427427" progId="PowerPoint.Show.12">
                  <p:embed/>
                </p:oleObj>
              </mc:Choice>
              <mc:Fallback>
                <p:oleObj name="Presentation" r:id="rId3" imgW="6094497" imgH="3427427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06" y="2223247"/>
                        <a:ext cx="7364787" cy="4133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4600" y="20015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85267"/>
              </p:ext>
            </p:extLst>
          </p:nvPr>
        </p:nvGraphicFramePr>
        <p:xfrm>
          <a:off x="2228539" y="1915318"/>
          <a:ext cx="7753661" cy="435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Presentation" r:id="rId3" imgW="6094497" imgH="3427427" progId="PowerPoint.Show.12">
                  <p:embed/>
                </p:oleObj>
              </mc:Choice>
              <mc:Fallback>
                <p:oleObj name="Presentation" r:id="rId3" imgW="6094497" imgH="3427427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39" y="1915318"/>
                        <a:ext cx="7753661" cy="4351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r="2947" b="3210"/>
          <a:stretch/>
        </p:blipFill>
        <p:spPr>
          <a:xfrm>
            <a:off x="4895092" y="1673075"/>
            <a:ext cx="5719958" cy="456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隨機森林</a:t>
            </a:r>
            <a:r>
              <a:rPr lang="en-US" altLang="zh-TW" dirty="0" smtClean="0"/>
              <a:t>(RF; Random </a:t>
            </a:r>
            <a:r>
              <a:rPr lang="en-US" altLang="zh-TW" dirty="0"/>
              <a:t>F</a:t>
            </a:r>
            <a:r>
              <a:rPr lang="en-US" altLang="zh-TW" dirty="0" smtClean="0"/>
              <a:t>orest)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70" y="1740127"/>
            <a:ext cx="5588021" cy="578530"/>
          </a:xfrm>
        </p:spPr>
        <p:txBody>
          <a:bodyPr/>
          <a:lstStyle/>
          <a:p>
            <a:r>
              <a:rPr lang="zh-TW" altLang="en-US" dirty="0" smtClean="0"/>
              <a:t>白話</a:t>
            </a:r>
            <a:r>
              <a:rPr lang="en-US" altLang="zh-TW" dirty="0" smtClean="0"/>
              <a:t>:</a:t>
            </a:r>
            <a:r>
              <a:rPr lang="zh-TW" altLang="en-US" dirty="0" smtClean="0"/>
              <a:t>多棵決策樹一起投票決定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3781" y="6490456"/>
            <a:ext cx="6576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Source: L. </a:t>
            </a:r>
            <a:r>
              <a:rPr lang="en-US" altLang="zh-TW" sz="1400" kern="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Breiman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(2001), Random forests, Machine Learning 45 (1) 5</a:t>
            </a:r>
            <a:r>
              <a:rPr lang="zh-TW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32.</a:t>
            </a:r>
            <a:endParaRPr lang="zh-TW" altLang="en-US" sz="1400" kern="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95644" y="1222693"/>
            <a:ext cx="2764717" cy="369332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library(randomForest)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隨機森林</a:t>
            </a:r>
            <a:r>
              <a:rPr lang="en-US" altLang="zh-TW" dirty="0"/>
              <a:t>(RF; Random Forest)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2017713"/>
            <a:ext cx="10772776" cy="4114800"/>
          </a:xfrm>
        </p:spPr>
        <p:txBody>
          <a:bodyPr/>
          <a:lstStyle/>
          <a:p>
            <a:r>
              <a:rPr lang="zh-TW" altLang="en-US" dirty="0" smtClean="0"/>
              <a:t>常用參數</a:t>
            </a:r>
            <a:endParaRPr lang="en-US" altLang="zh-TW" dirty="0" smtClean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tree</a:t>
            </a:r>
            <a:r>
              <a:rPr lang="en-US" altLang="zh-TW" dirty="0" smtClean="0"/>
              <a:t>=</a:t>
            </a:r>
            <a:r>
              <a:rPr lang="zh-TW" altLang="en-US" dirty="0" smtClean="0"/>
              <a:t>決定幾棵</a:t>
            </a:r>
            <a:r>
              <a:rPr lang="zh-TW" altLang="en-US" dirty="0"/>
              <a:t>樹來投票決定</a:t>
            </a:r>
            <a:r>
              <a:rPr lang="en-US" altLang="zh-TW" dirty="0"/>
              <a:t>Y</a:t>
            </a:r>
            <a:r>
              <a:rPr lang="zh-TW" altLang="en-US" dirty="0"/>
              <a:t>最終結果，一般要人為或</a:t>
            </a:r>
            <a:r>
              <a:rPr lang="en-US" altLang="zh-TW" dirty="0"/>
              <a:t>AI</a:t>
            </a:r>
            <a:r>
              <a:rPr lang="zh-TW" altLang="en-US" dirty="0" smtClean="0"/>
              <a:t>調整</a:t>
            </a:r>
            <a:endParaRPr lang="en-US" altLang="zh-TW" dirty="0"/>
          </a:p>
          <a:p>
            <a:pPr lvl="1"/>
            <a:r>
              <a:rPr lang="en-US" altLang="zh-TW" dirty="0" err="1" smtClean="0"/>
              <a:t>Mtry</a:t>
            </a:r>
            <a:r>
              <a:rPr lang="en-US" altLang="zh-TW" dirty="0" smtClean="0"/>
              <a:t>=</a:t>
            </a:r>
            <a:r>
              <a:rPr lang="zh-TW" altLang="en-US" dirty="0"/>
              <a:t>節</a:t>
            </a:r>
            <a:r>
              <a:rPr lang="zh-TW" altLang="en-US" dirty="0" smtClean="0"/>
              <a:t>點中放幾個變數，一般要人為或</a:t>
            </a:r>
            <a:r>
              <a:rPr lang="en-US" altLang="zh-TW" dirty="0" smtClean="0"/>
              <a:t>AI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Maxnodes</a:t>
            </a:r>
            <a:r>
              <a:rPr lang="en-US" altLang="zh-TW" dirty="0" smtClean="0"/>
              <a:t>=</a:t>
            </a:r>
            <a:r>
              <a:rPr lang="zh-TW" altLang="en-US" dirty="0"/>
              <a:t>決策樹節點的最大個</a:t>
            </a:r>
            <a:r>
              <a:rPr lang="zh-TW" altLang="en-US" dirty="0" smtClean="0"/>
              <a:t>數，</a:t>
            </a:r>
            <a:r>
              <a:rPr lang="zh-TW" altLang="en-US" dirty="0"/>
              <a:t>一般要人為或</a:t>
            </a:r>
            <a:r>
              <a:rPr lang="en-US" altLang="zh-TW" dirty="0"/>
              <a:t>AI</a:t>
            </a:r>
            <a:r>
              <a:rPr lang="zh-TW" altLang="en-US" dirty="0"/>
              <a:t>調整</a:t>
            </a:r>
            <a:endParaRPr lang="en-US" altLang="zh-TW" dirty="0" smtClean="0"/>
          </a:p>
          <a:p>
            <a:pPr lvl="1"/>
            <a:r>
              <a:rPr lang="en-US" altLang="zh-TW" b="1" dirty="0" err="1" smtClean="0"/>
              <a:t>Nodesize</a:t>
            </a:r>
            <a:r>
              <a:rPr lang="en-US" altLang="zh-TW" b="1" dirty="0" smtClean="0"/>
              <a:t>=</a:t>
            </a:r>
            <a:r>
              <a:rPr lang="zh-TW" altLang="en-US" dirty="0"/>
              <a:t>指定決策樹節點的最小個</a:t>
            </a:r>
            <a:r>
              <a:rPr lang="zh-TW" altLang="en-US" dirty="0" smtClean="0"/>
              <a:t>數，</a:t>
            </a:r>
            <a:r>
              <a:rPr lang="zh-TW" altLang="en-US" dirty="0"/>
              <a:t>一般要人為或</a:t>
            </a:r>
            <a:r>
              <a:rPr lang="en-US" altLang="zh-TW" dirty="0"/>
              <a:t>AI</a:t>
            </a:r>
            <a:r>
              <a:rPr lang="zh-TW" altLang="en-US" dirty="0"/>
              <a:t>調整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Importance=T</a:t>
            </a:r>
            <a:r>
              <a:rPr lang="zh-TW" altLang="en-US" dirty="0" smtClean="0"/>
              <a:t>；計算變數重要</a:t>
            </a:r>
            <a:r>
              <a:rPr lang="zh-TW" altLang="en-US" dirty="0"/>
              <a:t>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Do.trace</a:t>
            </a:r>
            <a:r>
              <a:rPr lang="en-US" altLang="zh-TW" dirty="0" smtClean="0"/>
              <a:t>=T</a:t>
            </a:r>
            <a:r>
              <a:rPr lang="zh-TW" altLang="en-US" dirty="0" smtClean="0"/>
              <a:t>；看訓練過程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31283" y="2017713"/>
            <a:ext cx="2764717" cy="369332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library(randomForest)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4513" y="6397823"/>
            <a:ext cx="4068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Source:</a:t>
            </a:r>
            <a:r>
              <a:rPr lang="zh-TW" altLang="en-US" sz="1400" kern="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http://www.cnblogs.com/nxld/p/6374945.htm</a:t>
            </a:r>
            <a:r>
              <a:rPr lang="zh-TW" altLang="en-US" sz="1400" kern="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endParaRPr lang="en-US" altLang="zh-TW" sz="1400" kern="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既然是要做目標市場行銷，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能找</a:t>
            </a:r>
            <a:r>
              <a:rPr lang="zh-TW" altLang="en-US" b="1" dirty="0">
                <a:solidFill>
                  <a:srgbClr val="4271FD"/>
                </a:solidFill>
              </a:rPr>
              <a:t>到</a:t>
            </a:r>
            <a:r>
              <a:rPr lang="zh-TW" altLang="en-US" b="1" dirty="0" smtClean="0">
                <a:solidFill>
                  <a:srgbClr val="4271FD"/>
                </a:solidFill>
              </a:rPr>
              <a:t>有效率且快速的方式能進行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en-US" altLang="zh-TW" b="1" dirty="0" smtClean="0">
                <a:solidFill>
                  <a:srgbClr val="4271FD"/>
                </a:solidFill>
              </a:rPr>
              <a:t>Paper</a:t>
            </a:r>
            <a:r>
              <a:rPr lang="zh-TW" altLang="en-US" b="1" dirty="0" smtClean="0">
                <a:solidFill>
                  <a:srgbClr val="4271FD"/>
                </a:solidFill>
              </a:rPr>
              <a:t>上寫的真的有效嗎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r>
              <a:rPr lang="zh-TW" altLang="en-US" b="1" dirty="0" smtClean="0">
                <a:solidFill>
                  <a:srgbClr val="4271FD"/>
                </a:solidFill>
              </a:rPr>
              <a:t> 但我更注重的是，能不能應用到我公司的資料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機器學習行銷模型實</a:t>
            </a:r>
            <a:r>
              <a:rPr lang="zh-TW" altLang="en-US" dirty="0" smtClean="0"/>
              <a:t>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A</a:t>
            </a:r>
            <a:r>
              <a:rPr lang="zh-TW" altLang="en-US" sz="3600" dirty="0" smtClean="0"/>
              <a:t>銀</a:t>
            </a:r>
            <a:r>
              <a:rPr lang="zh-TW" altLang="en-US" sz="3600" dirty="0"/>
              <a:t>行原始資</a:t>
            </a:r>
            <a:r>
              <a:rPr lang="zh-TW" altLang="en-US" sz="3600" dirty="0" smtClean="0"/>
              <a:t>料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資</a:t>
            </a:r>
            <a:r>
              <a:rPr lang="zh-TW" altLang="en-US" dirty="0"/>
              <a:t>料特</a:t>
            </a:r>
            <a:r>
              <a:rPr lang="zh-TW" altLang="en-US" dirty="0" smtClean="0"/>
              <a:t>性：</a:t>
            </a:r>
            <a:r>
              <a:rPr lang="en-US" altLang="zh-TW" dirty="0" smtClean="0"/>
              <a:t>A</a:t>
            </a:r>
            <a:r>
              <a:rPr lang="zh-TW" altLang="en-US" dirty="0"/>
              <a:t>銀</a:t>
            </a:r>
            <a:r>
              <a:rPr lang="zh-TW" altLang="en-US" dirty="0" smtClean="0"/>
              <a:t>行</a:t>
            </a:r>
            <a:r>
              <a:rPr lang="en-US" altLang="zh-TW" dirty="0" smtClean="0"/>
              <a:t>1</a:t>
            </a:r>
            <a:r>
              <a:rPr lang="zh-TW" altLang="en-US" dirty="0" smtClean="0"/>
              <a:t>週期</a:t>
            </a:r>
            <a:r>
              <a:rPr lang="zh-TW" altLang="en-US" dirty="0"/>
              <a:t>間真實顧客「金融商</a:t>
            </a:r>
            <a:r>
              <a:rPr lang="zh-TW" altLang="en-US" dirty="0" smtClean="0"/>
              <a:t>品</a:t>
            </a:r>
            <a:r>
              <a:rPr lang="zh-TW" altLang="en-US" dirty="0"/>
              <a:t>銷</a:t>
            </a:r>
            <a:r>
              <a:rPr lang="zh-TW" altLang="en-US" dirty="0" smtClean="0"/>
              <a:t>售資</a:t>
            </a:r>
            <a:r>
              <a:rPr lang="zh-TW" altLang="en-US" dirty="0"/>
              <a:t>料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r>
              <a:rPr lang="zh-TW" altLang="en-US" dirty="0"/>
              <a:t>紀錄欄</a:t>
            </a:r>
            <a:r>
              <a:rPr lang="zh-TW" altLang="en-US" dirty="0" smtClean="0"/>
              <a:t>位：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CreditScore</a:t>
            </a:r>
            <a:r>
              <a:rPr lang="zh-TW" altLang="en-US" dirty="0" smtClean="0"/>
              <a:t>：信用額度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Geography</a:t>
            </a:r>
            <a:r>
              <a:rPr lang="zh-TW" altLang="en-US" dirty="0" smtClean="0"/>
              <a:t>：顧客地點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Gender</a:t>
            </a:r>
            <a:r>
              <a:rPr lang="zh-TW" altLang="en-US" dirty="0" smtClean="0"/>
              <a:t>：性別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Age</a:t>
            </a:r>
            <a:r>
              <a:rPr lang="zh-TW" altLang="en-US" dirty="0" smtClean="0"/>
              <a:t>：年齡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Tenure</a:t>
            </a:r>
            <a:r>
              <a:rPr lang="zh-TW" altLang="en-US" dirty="0" smtClean="0"/>
              <a:t>：工作年資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Balance</a:t>
            </a:r>
            <a:r>
              <a:rPr lang="zh-TW" altLang="en-US" dirty="0" smtClean="0"/>
              <a:t>：帳戶餘額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NumOfProduct</a:t>
            </a:r>
            <a:r>
              <a:rPr lang="zh-TW" altLang="en-US" dirty="0" smtClean="0"/>
              <a:t>：購買我</a:t>
            </a:r>
            <a:r>
              <a:rPr lang="en-US" altLang="zh-TW" dirty="0" smtClean="0"/>
              <a:t>A</a:t>
            </a:r>
            <a:r>
              <a:rPr lang="zh-TW" altLang="en-US" dirty="0" smtClean="0"/>
              <a:t>銀行多少產品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EstimatedSalary</a:t>
            </a:r>
            <a:r>
              <a:rPr lang="zh-TW" altLang="en-US" dirty="0" smtClean="0"/>
              <a:t>：該顧客的估計薪資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Loan</a:t>
            </a:r>
            <a:r>
              <a:rPr lang="zh-TW" altLang="en-US" dirty="0" smtClean="0"/>
              <a:t>：本次</a:t>
            </a:r>
            <a:r>
              <a:rPr lang="zh-TW" altLang="en-US" dirty="0"/>
              <a:t>的「金融商品」對</a:t>
            </a:r>
            <a:r>
              <a:rPr lang="zh-TW" altLang="en-US" dirty="0" smtClean="0"/>
              <a:t>於該顧客是否銷售成功</a:t>
            </a:r>
            <a:endParaRPr lang="en-US" altLang="zh-TW" dirty="0"/>
          </a:p>
          <a:p>
            <a:r>
              <a:rPr lang="zh-TW" altLang="en-US" dirty="0"/>
              <a:t>資</a:t>
            </a:r>
            <a:r>
              <a:rPr lang="zh-TW" altLang="en-US" dirty="0" smtClean="0"/>
              <a:t>料筆數：</a:t>
            </a:r>
            <a:r>
              <a:rPr lang="en-US" altLang="zh-TW" dirty="0" smtClean="0"/>
              <a:t>10,000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ABBF-4516-4B58-873B-84AEC17C4251}" type="slidenum">
              <a:rPr lang="zh-TW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1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90" y="2621016"/>
            <a:ext cx="10048875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A</a:t>
            </a:r>
            <a:r>
              <a:rPr lang="zh-TW" altLang="en-US" sz="3600" dirty="0"/>
              <a:t>銀行原始資料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175321" y="-2375048"/>
            <a:ext cx="390525" cy="956638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913528"/>
            <a:ext cx="9144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特徵變數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11199758" y="2166901"/>
            <a:ext cx="390525" cy="48248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1344" y="1946477"/>
            <a:ext cx="119485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想要預測的欄位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10943" y="1690688"/>
            <a:ext cx="54229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預測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320390" y="2050453"/>
            <a:ext cx="3269397" cy="16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4693" y="2581278"/>
            <a:ext cx="10081571" cy="2581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圓柱 22"/>
          <p:cNvSpPr/>
          <p:nvPr/>
        </p:nvSpPr>
        <p:spPr>
          <a:xfrm>
            <a:off x="570355" y="3096765"/>
            <a:ext cx="836966" cy="79715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訓</a:t>
            </a:r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練資料</a:t>
            </a:r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圓柱 22"/>
          <p:cNvSpPr/>
          <p:nvPr/>
        </p:nvSpPr>
        <p:spPr>
          <a:xfrm>
            <a:off x="570355" y="5300000"/>
            <a:ext cx="836966" cy="79715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測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試</a:t>
            </a:r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54693" y="5180393"/>
            <a:ext cx="10081571" cy="1088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34" y="3905212"/>
            <a:ext cx="75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533" y="6081373"/>
            <a:ext cx="75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6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7121"/>
          <a:stretch/>
        </p:blipFill>
        <p:spPr>
          <a:xfrm>
            <a:off x="8700803" y="2050259"/>
            <a:ext cx="3096750" cy="4395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機器學習行銷模型實戰（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A</a:t>
            </a:r>
            <a:r>
              <a:rPr lang="zh-TW" altLang="en-US" sz="3200" dirty="0" smtClean="0"/>
              <a:t>銀行目標市場預測結果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9113" t="8302" b="34769"/>
          <a:stretch/>
        </p:blipFill>
        <p:spPr>
          <a:xfrm>
            <a:off x="7470951" y="2050260"/>
            <a:ext cx="1159328" cy="4395789"/>
          </a:xfrm>
          <a:prstGeom prst="rect">
            <a:avLst/>
          </a:prstGeom>
        </p:spPr>
      </p:pic>
      <p:sp>
        <p:nvSpPr>
          <p:cNvPr id="11" name="矩形 3"/>
          <p:cNvSpPr/>
          <p:nvPr/>
        </p:nvSpPr>
        <p:spPr>
          <a:xfrm>
            <a:off x="5245839" y="3794810"/>
            <a:ext cx="1412738" cy="12085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羅吉斯迴歸</a:t>
            </a:r>
            <a:endParaRPr lang="en-US" altLang="zh-TW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向右箭號 4"/>
          <p:cNvSpPr/>
          <p:nvPr/>
        </p:nvSpPr>
        <p:spPr>
          <a:xfrm>
            <a:off x="6729840" y="4126557"/>
            <a:ext cx="347579" cy="545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381" y="3673060"/>
            <a:ext cx="225355" cy="1452095"/>
          </a:xfrm>
          <a:prstGeom prst="rect">
            <a:avLst/>
          </a:prstGeom>
        </p:spPr>
      </p:pic>
      <p:sp>
        <p:nvSpPr>
          <p:cNvPr id="14" name="向右箭號 6"/>
          <p:cNvSpPr/>
          <p:nvPr/>
        </p:nvSpPr>
        <p:spPr>
          <a:xfrm>
            <a:off x="4835630" y="4126558"/>
            <a:ext cx="347579" cy="545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圖片 7"/>
          <p:cNvPicPr>
            <a:picLocks noChangeAspect="1"/>
          </p:cNvPicPr>
          <p:nvPr/>
        </p:nvPicPr>
        <p:blipFill rotWithShape="1">
          <a:blip r:embed="rId6"/>
          <a:srcRect r="-9392" b="52603"/>
          <a:stretch/>
        </p:blipFill>
        <p:spPr>
          <a:xfrm>
            <a:off x="7108991" y="4006416"/>
            <a:ext cx="262654" cy="69571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7308766" y="3669333"/>
            <a:ext cx="741849" cy="5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8766" y="4537677"/>
            <a:ext cx="741849" cy="440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03706" y="1607136"/>
            <a:ext cx="14562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正規化後的資料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5917" y="1607136"/>
            <a:ext cx="14562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預測結果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-1" t="8132" r="1067" b="4267"/>
          <a:stretch/>
        </p:blipFill>
        <p:spPr>
          <a:xfrm>
            <a:off x="746119" y="2050259"/>
            <a:ext cx="3702596" cy="4306091"/>
          </a:xfrm>
          <a:prstGeom prst="rect">
            <a:avLst/>
          </a:prstGeom>
        </p:spPr>
      </p:pic>
      <p:sp>
        <p:nvSpPr>
          <p:cNvPr id="20" name="箭號: 向右 11"/>
          <p:cNvSpPr/>
          <p:nvPr/>
        </p:nvSpPr>
        <p:spPr>
          <a:xfrm rot="16200000">
            <a:off x="5813997" y="3189841"/>
            <a:ext cx="400248" cy="669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917" y="365125"/>
            <a:ext cx="1802040" cy="400110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資料科學</a:t>
            </a:r>
            <a:endParaRPr lang="en-US" altLang="zh-TW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07714" y="1517188"/>
            <a:ext cx="906264" cy="1162822"/>
            <a:chOff x="-1088642" y="2161402"/>
            <a:chExt cx="906264" cy="1162822"/>
          </a:xfrm>
        </p:grpSpPr>
        <p:sp>
          <p:nvSpPr>
            <p:cNvPr id="23" name="圓柱 22"/>
            <p:cNvSpPr/>
            <p:nvPr/>
          </p:nvSpPr>
          <p:spPr>
            <a:xfrm>
              <a:off x="-1088642" y="2527066"/>
              <a:ext cx="836966" cy="797158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訓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練資料</a:t>
              </a:r>
              <a:endPara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932823" y="2161402"/>
              <a:ext cx="75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80%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194983" y="1329228"/>
            <a:ext cx="874623" cy="1171370"/>
            <a:chOff x="570355" y="4925788"/>
            <a:chExt cx="874623" cy="1171370"/>
          </a:xfrm>
        </p:grpSpPr>
        <p:sp>
          <p:nvSpPr>
            <p:cNvPr id="26" name="圓柱 22"/>
            <p:cNvSpPr/>
            <p:nvPr/>
          </p:nvSpPr>
          <p:spPr>
            <a:xfrm>
              <a:off x="570355" y="5300000"/>
              <a:ext cx="836966" cy="797158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測</a:t>
              </a:r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試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資料</a:t>
              </a:r>
              <a:endPara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533" y="4925788"/>
              <a:ext cx="75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266" name="Picture 2" descr="Image result for logistic regress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05" y="1643741"/>
            <a:ext cx="2435225" cy="16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701060" y="3287851"/>
            <a:ext cx="1388282" cy="298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機器學習行銷模型實戰（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A</a:t>
            </a:r>
            <a:r>
              <a:rPr lang="zh-TW" altLang="en-US" sz="3200" dirty="0" smtClean="0"/>
              <a:t>銀行目標市場預測結果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9113" t="8302" b="34769"/>
          <a:stretch/>
        </p:blipFill>
        <p:spPr>
          <a:xfrm>
            <a:off x="7470951" y="2050260"/>
            <a:ext cx="1159328" cy="4395789"/>
          </a:xfrm>
          <a:prstGeom prst="rect">
            <a:avLst/>
          </a:prstGeom>
        </p:spPr>
      </p:pic>
      <p:pic>
        <p:nvPicPr>
          <p:cNvPr id="9" name="圖片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6"/>
          <a:stretch/>
        </p:blipFill>
        <p:spPr>
          <a:xfrm>
            <a:off x="4835630" y="1360776"/>
            <a:ext cx="2196916" cy="1963448"/>
          </a:xfrm>
          <a:prstGeom prst="rect">
            <a:avLst/>
          </a:prstGeom>
        </p:spPr>
      </p:pic>
      <p:sp>
        <p:nvSpPr>
          <p:cNvPr id="11" name="矩形 3"/>
          <p:cNvSpPr/>
          <p:nvPr/>
        </p:nvSpPr>
        <p:spPr>
          <a:xfrm>
            <a:off x="5245839" y="3794810"/>
            <a:ext cx="1412738" cy="12085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隨機森林</a:t>
            </a:r>
            <a:endParaRPr lang="en-US" altLang="zh-TW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向右箭號 4"/>
          <p:cNvSpPr/>
          <p:nvPr/>
        </p:nvSpPr>
        <p:spPr>
          <a:xfrm>
            <a:off x="6729840" y="4126557"/>
            <a:ext cx="347579" cy="545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381" y="3673060"/>
            <a:ext cx="225355" cy="1452095"/>
          </a:xfrm>
          <a:prstGeom prst="rect">
            <a:avLst/>
          </a:prstGeom>
        </p:spPr>
      </p:pic>
      <p:sp>
        <p:nvSpPr>
          <p:cNvPr id="14" name="向右箭號 6"/>
          <p:cNvSpPr/>
          <p:nvPr/>
        </p:nvSpPr>
        <p:spPr>
          <a:xfrm>
            <a:off x="4835630" y="4126558"/>
            <a:ext cx="347579" cy="545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圖片 7"/>
          <p:cNvPicPr>
            <a:picLocks noChangeAspect="1"/>
          </p:cNvPicPr>
          <p:nvPr/>
        </p:nvPicPr>
        <p:blipFill rotWithShape="1">
          <a:blip r:embed="rId6"/>
          <a:srcRect r="-9392" b="52603"/>
          <a:stretch/>
        </p:blipFill>
        <p:spPr>
          <a:xfrm>
            <a:off x="7108991" y="4006416"/>
            <a:ext cx="262654" cy="69571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7308766" y="3669333"/>
            <a:ext cx="741849" cy="5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8766" y="4537677"/>
            <a:ext cx="741849" cy="440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03706" y="1607136"/>
            <a:ext cx="14562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正規化後的資料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5917" y="1607136"/>
            <a:ext cx="14562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預測結果</a:t>
            </a:r>
            <a:endParaRPr lang="zh-TW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0804" y="2050260"/>
            <a:ext cx="3190327" cy="4395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-1" t="8132" r="1067" b="4267"/>
          <a:stretch/>
        </p:blipFill>
        <p:spPr>
          <a:xfrm>
            <a:off x="746119" y="2050259"/>
            <a:ext cx="3702596" cy="4306091"/>
          </a:xfrm>
          <a:prstGeom prst="rect">
            <a:avLst/>
          </a:prstGeom>
        </p:spPr>
      </p:pic>
      <p:sp>
        <p:nvSpPr>
          <p:cNvPr id="20" name="箭號: 向右 11"/>
          <p:cNvSpPr/>
          <p:nvPr/>
        </p:nvSpPr>
        <p:spPr>
          <a:xfrm rot="16200000">
            <a:off x="5813997" y="3189841"/>
            <a:ext cx="400248" cy="669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917" y="365125"/>
            <a:ext cx="1802040" cy="400110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資料科學</a:t>
            </a:r>
            <a:endParaRPr lang="en-US" altLang="zh-TW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07714" y="1517188"/>
            <a:ext cx="906264" cy="1162822"/>
            <a:chOff x="-1088642" y="2161402"/>
            <a:chExt cx="906264" cy="1162822"/>
          </a:xfrm>
        </p:grpSpPr>
        <p:sp>
          <p:nvSpPr>
            <p:cNvPr id="23" name="圓柱 22"/>
            <p:cNvSpPr/>
            <p:nvPr/>
          </p:nvSpPr>
          <p:spPr>
            <a:xfrm>
              <a:off x="-1088642" y="2527066"/>
              <a:ext cx="836966" cy="797158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訓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練資料</a:t>
              </a:r>
              <a:endPara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932823" y="2161402"/>
              <a:ext cx="75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80%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194983" y="1329228"/>
            <a:ext cx="874623" cy="1171370"/>
            <a:chOff x="570355" y="4925788"/>
            <a:chExt cx="874623" cy="1171370"/>
          </a:xfrm>
        </p:grpSpPr>
        <p:sp>
          <p:nvSpPr>
            <p:cNvPr id="26" name="圓柱 22"/>
            <p:cNvSpPr/>
            <p:nvPr/>
          </p:nvSpPr>
          <p:spPr>
            <a:xfrm>
              <a:off x="570355" y="5300000"/>
              <a:ext cx="836966" cy="797158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測</a:t>
              </a:r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試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資料</a:t>
              </a:r>
              <a:endPara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533" y="4925788"/>
              <a:ext cx="75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745885" y="3180271"/>
            <a:ext cx="1388282" cy="298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1465943"/>
            <a:ext cx="10515600" cy="2283734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/>
            </a:r>
            <a:br>
              <a:rPr lang="en-US" altLang="zh-TW" b="1" dirty="0" smtClean="0">
                <a:solidFill>
                  <a:schemeClr val="accent2"/>
                </a:solidFill>
              </a:rPr>
            </a:br>
            <a:r>
              <a:rPr lang="en-US" altLang="zh-TW" b="1" dirty="0" smtClean="0">
                <a:solidFill>
                  <a:schemeClr val="accent2"/>
                </a:solidFill>
              </a:rPr>
              <a:t>R</a:t>
            </a:r>
            <a:r>
              <a:rPr lang="zh-TW" altLang="en-US" b="1" dirty="0" smtClean="0">
                <a:solidFill>
                  <a:schemeClr val="accent2"/>
                </a:solidFill>
              </a:rPr>
              <a:t>實戰開始</a:t>
            </a:r>
            <a:r>
              <a:rPr lang="en-US" altLang="zh-TW" b="1" dirty="0" smtClean="0">
                <a:solidFill>
                  <a:schemeClr val="accent2"/>
                </a:solidFill>
              </a:rPr>
              <a:t>!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9895" y="3991153"/>
            <a:ext cx="10515600" cy="1500187"/>
          </a:xfrm>
        </p:spPr>
        <p:txBody>
          <a:bodyPr/>
          <a:lstStyle/>
          <a:p>
            <a:pPr marL="0" lvl="1" algn="ctr">
              <a:spcBef>
                <a:spcPts val="1000"/>
              </a:spcBef>
            </a:pPr>
            <a:r>
              <a:rPr lang="zh-TW" altLang="en-US" sz="2400" b="1" i="1" dirty="0" smtClean="0"/>
              <a:t>機</a:t>
            </a:r>
            <a:r>
              <a:rPr lang="zh-TW" altLang="en-US" sz="2400" b="1" i="1" dirty="0"/>
              <a:t>器學習行銷模型實戰（</a:t>
            </a:r>
            <a:r>
              <a:rPr lang="en-US" altLang="zh-TW" sz="2400" b="1" i="1" dirty="0"/>
              <a:t>1</a:t>
            </a:r>
            <a:r>
              <a:rPr lang="zh-TW" altLang="en-US" sz="2400" b="1" i="1" dirty="0"/>
              <a:t>）</a:t>
            </a:r>
            <a:endParaRPr lang="en-US" altLang="zh-TW" sz="2400" b="1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5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>
                <a:solidFill>
                  <a:srgbClr val="4271FD"/>
                </a:solidFill>
              </a:rPr>
              <a:t>預</a:t>
            </a:r>
            <a:r>
              <a:rPr lang="zh-TW" altLang="en-US" b="1" dirty="0" smtClean="0">
                <a:solidFill>
                  <a:srgbClr val="4271FD"/>
                </a:solidFill>
              </a:rPr>
              <a:t>測出來了，感覺很厲害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r>
              <a:rPr lang="zh-TW" altLang="en-US" b="1" dirty="0" smtClean="0">
                <a:solidFill>
                  <a:srgbClr val="4271FD"/>
                </a:solidFill>
              </a:rPr>
              <a:t> 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但</a:t>
            </a:r>
            <a:r>
              <a:rPr lang="en-US" altLang="zh-TW" b="1" dirty="0" smtClean="0">
                <a:solidFill>
                  <a:srgbClr val="4271FD"/>
                </a:solidFill>
              </a:rPr>
              <a:t>…</a:t>
            </a:r>
            <a:r>
              <a:rPr lang="zh-TW" altLang="en-US" b="1" dirty="0" smtClean="0">
                <a:solidFill>
                  <a:srgbClr val="4271FD"/>
                </a:solidFill>
              </a:rPr>
              <a:t> </a:t>
            </a:r>
            <a:r>
              <a:rPr lang="en-US" altLang="zh-TW" b="1" dirty="0" smtClean="0">
                <a:solidFill>
                  <a:srgbClr val="4271FD"/>
                </a:solidFill>
              </a:rPr>
              <a:t>so what? </a:t>
            </a:r>
            <a:r>
              <a:rPr lang="zh-TW" altLang="en-US" b="1" dirty="0" smtClean="0">
                <a:solidFill>
                  <a:srgbClr val="4271FD"/>
                </a:solidFill>
              </a:rPr>
              <a:t>阿是真的有效果</a:t>
            </a:r>
            <a:r>
              <a:rPr lang="en-US" altLang="zh-TW" b="1" dirty="0" smtClean="0">
                <a:solidFill>
                  <a:srgbClr val="4271FD"/>
                </a:solidFill>
              </a:rPr>
              <a:t>?!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/>
              <a:t>A</a:t>
            </a:r>
            <a:r>
              <a:rPr lang="zh-TW" altLang="en-US" sz="3200" dirty="0"/>
              <a:t>銀行目標市</a:t>
            </a:r>
            <a:r>
              <a:rPr lang="zh-TW" altLang="en-US" sz="3200" dirty="0" smtClean="0"/>
              <a:t>場的實際狀況與預測結果比較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84931" y="2168987"/>
            <a:ext cx="9931188" cy="3906022"/>
            <a:chOff x="1896671" y="2168987"/>
            <a:chExt cx="9931188" cy="3906022"/>
          </a:xfrm>
        </p:grpSpPr>
        <p:grpSp>
          <p:nvGrpSpPr>
            <p:cNvPr id="7" name="Group 6"/>
            <p:cNvGrpSpPr/>
            <p:nvPr/>
          </p:nvGrpSpPr>
          <p:grpSpPr>
            <a:xfrm>
              <a:off x="3237752" y="2634343"/>
              <a:ext cx="4125686" cy="3440666"/>
              <a:chOff x="2171557" y="3167743"/>
              <a:chExt cx="2884715" cy="2405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71557" y="3167743"/>
                <a:ext cx="2884714" cy="7837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接受</a:t>
                </a:r>
                <a:r>
                  <a:rPr lang="zh-TW" altLang="en-US" dirty="0" smtClean="0"/>
                  <a:t>金融商品的人數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407</a:t>
                </a:r>
                <a:endParaRPr lang="zh-TW" alt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71558" y="3951514"/>
                <a:ext cx="2884714" cy="16219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不接</a:t>
                </a:r>
                <a:r>
                  <a:rPr lang="zh-TW" altLang="en-US" sz="2400" dirty="0"/>
                  <a:t>受</a:t>
                </a:r>
                <a:r>
                  <a:rPr lang="zh-TW" altLang="en-US" dirty="0"/>
                  <a:t>金融商品的人數</a:t>
                </a:r>
                <a:endParaRPr lang="en-US" altLang="zh-TW" dirty="0"/>
              </a:p>
              <a:p>
                <a:pPr algn="ctr"/>
                <a:r>
                  <a:rPr lang="en-US" altLang="zh-TW" dirty="0" smtClean="0"/>
                  <a:t>1593</a:t>
                </a:r>
                <a:endParaRPr lang="zh-TW" alt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738393" y="2168987"/>
              <a:ext cx="1465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全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市場</a:t>
              </a:r>
              <a:r>
                <a: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結</a:t>
              </a:r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果</a:t>
              </a:r>
              <a:endParaRPr lang="zh-TW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96671" y="2168987"/>
              <a:ext cx="1097540" cy="1425105"/>
              <a:chOff x="982733" y="5300000"/>
              <a:chExt cx="1097540" cy="1425105"/>
            </a:xfrm>
          </p:grpSpPr>
          <p:sp>
            <p:nvSpPr>
              <p:cNvPr id="11" name="圓柱 22"/>
              <p:cNvSpPr/>
              <p:nvPr/>
            </p:nvSpPr>
            <p:spPr>
              <a:xfrm>
                <a:off x="982733" y="5300000"/>
                <a:ext cx="836966" cy="797158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測</a:t>
                </a:r>
                <a:r>
                  <a:rPr lang="zh-TW" altLang="en-US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試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資料</a:t>
                </a:r>
                <a:endPara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06911" y="6081373"/>
                <a:ext cx="75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20%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6911" y="6355773"/>
                <a:ext cx="973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684248" y="2634343"/>
              <a:ext cx="4143611" cy="3440666"/>
              <a:chOff x="1883229" y="3167743"/>
              <a:chExt cx="2897248" cy="240574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83229" y="3951514"/>
                <a:ext cx="2884714" cy="1621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883229" y="3167743"/>
                <a:ext cx="2897248" cy="6710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/>
                  <a:t>預測接受</a:t>
                </a:r>
                <a:r>
                  <a:rPr lang="zh-TW" altLang="en-US" sz="1600" dirty="0" smtClean="0"/>
                  <a:t>金融商品的人數</a:t>
                </a:r>
                <a:endParaRPr lang="en-US" altLang="zh-TW" sz="1600" dirty="0" smtClean="0"/>
              </a:p>
              <a:p>
                <a:pPr algn="ctr"/>
                <a:r>
                  <a:rPr lang="en-US" altLang="zh-TW" sz="1600" dirty="0" smtClean="0"/>
                  <a:t>211</a:t>
                </a:r>
              </a:p>
              <a:p>
                <a:endParaRPr lang="zh-TW" altLang="en-US" sz="16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83229" y="3768261"/>
                <a:ext cx="2897248" cy="1805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預測不接</a:t>
                </a:r>
                <a:r>
                  <a:rPr lang="zh-TW" altLang="en-US" sz="2400" dirty="0"/>
                  <a:t>受</a:t>
                </a:r>
                <a:r>
                  <a:rPr lang="zh-TW" altLang="en-US" dirty="0"/>
                  <a:t>金融商品的人數</a:t>
                </a:r>
                <a:endParaRPr lang="en-US" altLang="zh-TW" dirty="0"/>
              </a:p>
              <a:p>
                <a:pPr algn="ctr"/>
                <a:r>
                  <a:rPr lang="en-US" altLang="zh-TW" dirty="0" smtClean="0"/>
                  <a:t>1789</a:t>
                </a:r>
                <a:endParaRPr lang="zh-TW" alt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7280" y="3507121"/>
                <a:ext cx="1143197" cy="259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rgbClr val="FF0000"/>
                    </a:solidFill>
                  </a:rPr>
                  <a:t>實際不接受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34</a:t>
                </a:r>
                <a:r>
                  <a:rPr lang="zh-TW" altLang="en-US" sz="1600" dirty="0" smtClean="0">
                    <a:solidFill>
                      <a:srgbClr val="FF0000"/>
                    </a:solidFill>
                  </a:rPr>
                  <a:t>人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184885" y="2180210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預測市場結果</a:t>
              </a:r>
              <a:endParaRPr lang="zh-TW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60839"/>
              </p:ext>
            </p:extLst>
          </p:nvPr>
        </p:nvGraphicFramePr>
        <p:xfrm>
          <a:off x="548691" y="3671583"/>
          <a:ext cx="25565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142062773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4807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3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2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05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28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200" dirty="0" smtClean="0"/>
              <a:t>問題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兩組人馬，分別向全市場</a:t>
            </a:r>
            <a:r>
              <a:rPr lang="en-US" altLang="zh-TW" sz="3200" dirty="0" smtClean="0"/>
              <a:t>(All)</a:t>
            </a:r>
            <a:r>
              <a:rPr lang="zh-TW" altLang="en-US" sz="3200" dirty="0" smtClean="0"/>
              <a:t>與預測市場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Pred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銷售</a:t>
            </a:r>
            <a:endParaRPr lang="zh-TW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459" cy="4351339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一週總營業收入、成本、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行銷費用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All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Pred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一週</a:t>
            </a:r>
            <a:r>
              <a:rPr lang="zh-TW" altLang="en-US" dirty="0" smtClean="0"/>
              <a:t>毛利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All</a:t>
            </a:r>
          </a:p>
          <a:p>
            <a:pPr lvl="1"/>
            <a:r>
              <a:rPr lang="en-US" altLang="zh-TW" dirty="0" err="1"/>
              <a:t>Pred</a:t>
            </a:r>
            <a:endParaRPr lang="en-US" altLang="zh-TW" dirty="0"/>
          </a:p>
          <a:p>
            <a:r>
              <a:rPr lang="zh-TW" altLang="en-US" dirty="0" smtClean="0"/>
              <a:t>一週</a:t>
            </a:r>
            <a:r>
              <a:rPr lang="zh-TW" altLang="en-US" dirty="0" smtClean="0">
                <a:solidFill>
                  <a:srgbClr val="FF0000"/>
                </a:solidFill>
              </a:rPr>
              <a:t>淨利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稅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All</a:t>
            </a:r>
          </a:p>
          <a:p>
            <a:pPr lvl="1"/>
            <a:r>
              <a:rPr lang="en-US" altLang="zh-TW" dirty="0" err="1"/>
              <a:t>Pred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6376" y="1825625"/>
            <a:ext cx="6275296" cy="435133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514350" indent="-51435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1pPr>
            <a:lvl2pPr marL="914400" indent="-4572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altLang="zh-TW" dirty="0" smtClean="0"/>
              <a:t>All</a:t>
            </a:r>
            <a:r>
              <a:rPr lang="zh-TW" altLang="en-US" dirty="0" smtClean="0"/>
              <a:t>淨利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Pred</a:t>
            </a:r>
            <a:r>
              <a:rPr lang="zh-TW" altLang="en-US" dirty="0" smtClean="0"/>
              <a:t>淨利</a:t>
            </a:r>
            <a:endParaRPr lang="en-US" altLang="zh-TW" dirty="0" smtClean="0"/>
          </a:p>
          <a:p>
            <a:pPr>
              <a:buAutoNum type="arabicPeriod" startAt="4"/>
            </a:pPr>
            <a:r>
              <a:rPr lang="en-US" altLang="zh-TW" dirty="0" err="1" smtClean="0"/>
              <a:t>Pred</a:t>
            </a:r>
            <a:r>
              <a:rPr lang="zh-TW" altLang="en-US" dirty="0" smtClean="0"/>
              <a:t>淨利相較</a:t>
            </a:r>
            <a:r>
              <a:rPr lang="en-US" altLang="zh-TW" dirty="0" smtClean="0"/>
              <a:t>All</a:t>
            </a:r>
            <a:r>
              <a:rPr lang="zh-TW" altLang="en-US" dirty="0" smtClean="0"/>
              <a:t>淨利多或少幾倍</a:t>
            </a:r>
            <a:r>
              <a:rPr lang="en-US" altLang="zh-TW" dirty="0" smtClean="0"/>
              <a:t>?</a:t>
            </a:r>
          </a:p>
          <a:p>
            <a:pPr>
              <a:buAutoNum type="arabicPeriod" startAt="4"/>
            </a:pPr>
            <a:r>
              <a:rPr lang="zh-TW" altLang="en-US" dirty="0" smtClean="0"/>
              <a:t>我該選擇</a:t>
            </a:r>
            <a:r>
              <a:rPr lang="en-US" altLang="zh-TW" dirty="0" smtClean="0"/>
              <a:t>All</a:t>
            </a:r>
            <a:r>
              <a:rPr lang="zh-TW" altLang="en-US" dirty="0" smtClean="0"/>
              <a:t>來行銷</a:t>
            </a:r>
            <a:r>
              <a:rPr lang="en-US" altLang="zh-TW" dirty="0" smtClean="0"/>
              <a:t>?</a:t>
            </a:r>
            <a:r>
              <a:rPr lang="zh-TW" altLang="en-US" dirty="0" smtClean="0"/>
              <a:t> 還是使用</a:t>
            </a:r>
            <a:r>
              <a:rPr lang="en-US" altLang="zh-TW" dirty="0" err="1" smtClean="0"/>
              <a:t>Pred</a:t>
            </a:r>
            <a:r>
              <a:rPr lang="zh-TW" altLang="en-US" dirty="0" smtClean="0"/>
              <a:t>來行銷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>
              <a:buAutoNum type="arabicPeriod" startAt="4"/>
            </a:pPr>
            <a:endParaRPr lang="en-US" altLang="zh-TW" dirty="0" smtClean="0"/>
          </a:p>
          <a:p>
            <a:pPr>
              <a:buAutoNum type="arabicPeriod" startAt="4"/>
            </a:pPr>
            <a:endParaRPr lang="en-US" altLang="zh-TW" dirty="0"/>
          </a:p>
          <a:p>
            <a:pPr fontAlgn="auto">
              <a:spcAft>
                <a:spcPts val="0"/>
              </a:spcAft>
              <a:buAutoNum type="arabicPeriod" startAt="4"/>
            </a:pPr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8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6" y="1450780"/>
            <a:ext cx="5515535" cy="2801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 smtClean="0"/>
              <a:t>利潤評估模型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ABBF-4516-4B58-873B-84AEC17C4251}" type="slidenum">
              <a:rPr lang="zh-TW" altLang="zh-TW" smtClean="0">
                <a:ea typeface="+mj-ea"/>
              </a:rPr>
              <a:pPr/>
              <a:t>39</a:t>
            </a:fld>
            <a:endParaRPr lang="en-US" altLang="zh-TW"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16" y="4252672"/>
            <a:ext cx="179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全銷售</a:t>
            </a:r>
            <a:endParaRPr lang="zh-TW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9228" y="2309960"/>
            <a:ext cx="4579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「</a:t>
            </a:r>
            <a:r>
              <a:rPr lang="zh-TW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機器學習</a:t>
            </a:r>
            <a:r>
              <a:rPr lang="zh-TW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行銷模型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」做目標市場比全體行銷</a:t>
            </a:r>
            <a:endParaRPr lang="en-US" altLang="zh-TW" sz="16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一週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淨利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增加 </a:t>
            </a:r>
            <a:r>
              <a:rPr lang="en-US" altLang="zh-TW" sz="3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145,700</a:t>
            </a:r>
            <a:r>
              <a:rPr lang="zh-TW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元新台幣</a:t>
            </a:r>
            <a:endParaRPr lang="en-US" altLang="zh-TW" sz="3200" b="1" dirty="0">
              <a:solidFill>
                <a:srgbClr val="3333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一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週淨</a:t>
            </a:r>
            <a:r>
              <a:rPr lang="zh-TW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利</a:t>
            </a:r>
            <a:r>
              <a:rPr lang="zh-TW" altLang="en-US" sz="1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增加 </a:t>
            </a:r>
            <a:r>
              <a:rPr lang="en-US" altLang="zh-TW" sz="3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2.59</a:t>
            </a:r>
            <a:r>
              <a:rPr lang="zh-TW" altLang="en-US" sz="32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倍</a:t>
            </a:r>
            <a:endParaRPr lang="en-US" altLang="zh-TW" sz="3200" b="1" dirty="0">
              <a:solidFill>
                <a:srgbClr val="3333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04687"/>
              </p:ext>
            </p:extLst>
          </p:nvPr>
        </p:nvGraphicFramePr>
        <p:xfrm>
          <a:off x="488514" y="4674046"/>
          <a:ext cx="540176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706">
                  <a:extLst>
                    <a:ext uri="{9D8B030D-6E8A-4147-A177-3AD203B41FA5}">
                      <a16:colId xmlns:a16="http://schemas.microsoft.com/office/drawing/2014/main" val="108516142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53184348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928143155"/>
                    </a:ext>
                  </a:extLst>
                </a:gridCol>
                <a:gridCol w="1543394">
                  <a:extLst>
                    <a:ext uri="{9D8B030D-6E8A-4147-A177-3AD203B41FA5}">
                      <a16:colId xmlns:a16="http://schemas.microsoft.com/office/drawing/2014/main" val="41109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en-US" altLang="zh-TW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目標對象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$1,424,500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$732,600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$600,000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淨利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itchFamily="18" charset="0"/>
                        </a:rPr>
                        <a:t>$91,900</a:t>
                      </a:r>
                      <a:endParaRPr lang="zh-TW" altLang="en-US" sz="2800" b="1" kern="12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4854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08915"/>
              </p:ext>
            </p:extLst>
          </p:nvPr>
        </p:nvGraphicFramePr>
        <p:xfrm>
          <a:off x="6425702" y="4674046"/>
          <a:ext cx="5308159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465">
                  <a:extLst>
                    <a:ext uri="{9D8B030D-6E8A-4147-A177-3AD203B41FA5}">
                      <a16:colId xmlns:a16="http://schemas.microsoft.com/office/drawing/2014/main" val="1085161425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453184348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928143155"/>
                    </a:ext>
                  </a:extLst>
                </a:gridCol>
                <a:gridCol w="1559034">
                  <a:extLst>
                    <a:ext uri="{9D8B030D-6E8A-4147-A177-3AD203B41FA5}">
                      <a16:colId xmlns:a16="http://schemas.microsoft.com/office/drawing/2014/main" val="41109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en-US" altLang="zh-TW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目標對象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$619,500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$318,600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$63,300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淨利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itchFamily="18" charset="0"/>
                        </a:rPr>
                        <a:t>$237,600</a:t>
                      </a:r>
                      <a:endParaRPr lang="zh-TW" altLang="en-US" sz="2800" b="1" kern="12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485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5704" y="4252672"/>
            <a:ext cx="2060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目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標群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眾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銷售</a:t>
            </a:r>
            <a:endParaRPr lang="zh-TW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itchFamily="18" charset="0"/>
              </a:rPr>
              <a:t>RFM</a:t>
            </a:r>
            <a:r>
              <a:rPr lang="zh-TW" altLang="en-US" sz="4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itchFamily="18" charset="0"/>
              </a:rPr>
              <a:t>模型 到 目標市場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8585" y="1884666"/>
            <a:ext cx="6267451" cy="4654247"/>
            <a:chOff x="838199" y="1354667"/>
            <a:chExt cx="6267451" cy="4654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2433"/>
            <a:stretch/>
          </p:blipFill>
          <p:spPr>
            <a:xfrm>
              <a:off x="838199" y="1477282"/>
              <a:ext cx="6150429" cy="4531632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3984978" y="1354667"/>
              <a:ext cx="0" cy="44252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38199" y="3799542"/>
              <a:ext cx="626745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070789" y="3146985"/>
            <a:ext cx="1885004" cy="2082464"/>
            <a:chOff x="10012677" y="1748174"/>
            <a:chExt cx="1885004" cy="2082464"/>
          </a:xfrm>
        </p:grpSpPr>
        <p:pic>
          <p:nvPicPr>
            <p:cNvPr id="9" name="Picture 2" descr="ãåé³ç©å¶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1291" y="2142861"/>
              <a:ext cx="1687777" cy="168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012677" y="1748174"/>
              <a:ext cx="1885004" cy="400110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初音未來產品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6000414" y="2817590"/>
            <a:ext cx="2168989" cy="1567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02768" y="5195870"/>
            <a:ext cx="370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如何針對目標客群行銷</a:t>
            </a:r>
            <a:r>
              <a:rPr lang="en-US" altLang="zh-TW" sz="2400" dirty="0" smtClean="0">
                <a:latin typeface="+mj-ea"/>
                <a:ea typeface="+mj-ea"/>
              </a:rPr>
              <a:t>?</a:t>
            </a:r>
          </a:p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請告訴我流程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3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不錯營收真有增長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r>
              <a:rPr lang="zh-TW" altLang="en-US" b="1" dirty="0" smtClean="0">
                <a:solidFill>
                  <a:srgbClr val="4271FD"/>
                </a:solidFill>
              </a:rPr>
              <a:t> 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那</a:t>
            </a:r>
            <a:r>
              <a:rPr lang="en-US" altLang="zh-TW" b="1" dirty="0" smtClean="0">
                <a:solidFill>
                  <a:srgbClr val="4271FD"/>
                </a:solidFill>
              </a:rPr>
              <a:t>…</a:t>
            </a:r>
            <a:r>
              <a:rPr lang="zh-TW" altLang="en-US" b="1" dirty="0" smtClean="0">
                <a:solidFill>
                  <a:srgbClr val="4271FD"/>
                </a:solidFill>
              </a:rPr>
              <a:t> 相較我以往使用的目標市場法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/>
              <a:t>A</a:t>
            </a:r>
            <a:r>
              <a:rPr lang="zh-TW" altLang="en-US" sz="3200" dirty="0"/>
              <a:t>銀行目標市</a:t>
            </a:r>
            <a:r>
              <a:rPr lang="zh-TW" altLang="en-US" sz="3200" dirty="0" smtClean="0"/>
              <a:t>場人工</a:t>
            </a:r>
            <a:r>
              <a:rPr lang="zh-TW" altLang="en-US" sz="3200" dirty="0"/>
              <a:t>預測</a:t>
            </a:r>
            <a:r>
              <a:rPr lang="zh-TW" altLang="en-US" sz="3200" dirty="0" smtClean="0"/>
              <a:t>與模型預測結果比較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84931" y="2168987"/>
            <a:ext cx="9931188" cy="3906022"/>
            <a:chOff x="1896671" y="2168987"/>
            <a:chExt cx="9931188" cy="3906022"/>
          </a:xfrm>
        </p:grpSpPr>
        <p:sp>
          <p:nvSpPr>
            <p:cNvPr id="8" name="TextBox 7"/>
            <p:cNvSpPr txBox="1"/>
            <p:nvPr/>
          </p:nvSpPr>
          <p:spPr>
            <a:xfrm>
              <a:off x="4392705" y="2168987"/>
              <a:ext cx="2232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人工預測市場結果</a:t>
              </a:r>
              <a:endParaRPr lang="zh-TW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96671" y="2168987"/>
              <a:ext cx="1097540" cy="1425105"/>
              <a:chOff x="982733" y="5300000"/>
              <a:chExt cx="1097540" cy="1425105"/>
            </a:xfrm>
          </p:grpSpPr>
          <p:sp>
            <p:nvSpPr>
              <p:cNvPr id="11" name="圓柱 22"/>
              <p:cNvSpPr/>
              <p:nvPr/>
            </p:nvSpPr>
            <p:spPr>
              <a:xfrm>
                <a:off x="982733" y="5300000"/>
                <a:ext cx="836966" cy="797158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測</a:t>
                </a:r>
                <a:r>
                  <a:rPr lang="zh-TW" altLang="en-US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試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資料</a:t>
                </a:r>
                <a:endParaRPr lang="zh-TW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06911" y="6081373"/>
                <a:ext cx="75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20%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6911" y="6355773"/>
                <a:ext cx="973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28788" y="2634343"/>
              <a:ext cx="8599071" cy="3440666"/>
              <a:chOff x="-1232066" y="3167743"/>
              <a:chExt cx="6012543" cy="240574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83229" y="3951514"/>
                <a:ext cx="2884714" cy="16219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883229" y="3167743"/>
                <a:ext cx="2897248" cy="6710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/>
                  <a:t>預測接受</a:t>
                </a:r>
                <a:r>
                  <a:rPr lang="zh-TW" altLang="en-US" sz="1600" dirty="0" smtClean="0"/>
                  <a:t>金融商品的人數</a:t>
                </a:r>
                <a:endParaRPr lang="en-US" altLang="zh-TW" sz="1600" dirty="0" smtClean="0"/>
              </a:p>
              <a:p>
                <a:pPr algn="ctr"/>
                <a:r>
                  <a:rPr lang="en-US" altLang="zh-TW" sz="1600" dirty="0" smtClean="0"/>
                  <a:t>211</a:t>
                </a:r>
              </a:p>
              <a:p>
                <a:endParaRPr lang="zh-TW" altLang="en-US" sz="16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83229" y="3768261"/>
                <a:ext cx="2897248" cy="1805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預測不接</a:t>
                </a:r>
                <a:r>
                  <a:rPr lang="zh-TW" altLang="en-US" sz="2400" dirty="0"/>
                  <a:t>受</a:t>
                </a:r>
                <a:r>
                  <a:rPr lang="zh-TW" altLang="en-US" dirty="0"/>
                  <a:t>金融商品的人數</a:t>
                </a:r>
                <a:endParaRPr lang="en-US" altLang="zh-TW" dirty="0"/>
              </a:p>
              <a:p>
                <a:pPr algn="ctr"/>
                <a:r>
                  <a:rPr lang="en-US" altLang="zh-TW" dirty="0" smtClean="0"/>
                  <a:t>1789</a:t>
                </a:r>
                <a:endParaRPr lang="zh-TW" alt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7280" y="3507121"/>
                <a:ext cx="1143197" cy="259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rgbClr val="FF0000"/>
                    </a:solidFill>
                  </a:rPr>
                  <a:t>實際不接受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34</a:t>
                </a:r>
                <a:r>
                  <a:rPr lang="zh-TW" altLang="en-US" sz="1600" dirty="0" smtClean="0">
                    <a:solidFill>
                      <a:srgbClr val="FF0000"/>
                    </a:solidFill>
                  </a:rPr>
                  <a:t>人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1232066" y="3167743"/>
                <a:ext cx="2897248" cy="7837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 smtClean="0"/>
                  <a:t>預測接受</a:t>
                </a:r>
                <a:r>
                  <a:rPr lang="zh-TW" altLang="en-US" sz="1600" dirty="0" smtClean="0"/>
                  <a:t>金融商品的人數</a:t>
                </a:r>
                <a:endParaRPr lang="en-US" altLang="zh-TW" sz="1600" dirty="0" smtClean="0"/>
              </a:p>
              <a:p>
                <a:pPr algn="ctr"/>
                <a:r>
                  <a:rPr lang="en-US" altLang="zh-TW" sz="1600" dirty="0" smtClean="0"/>
                  <a:t>967</a:t>
                </a:r>
              </a:p>
              <a:p>
                <a:endParaRPr lang="zh-TW" altLang="en-US" sz="16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-1232065" y="3951514"/>
                <a:ext cx="2897248" cy="16219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預測不接</a:t>
                </a:r>
                <a:r>
                  <a:rPr lang="zh-TW" altLang="en-US" sz="2400" dirty="0"/>
                  <a:t>受</a:t>
                </a:r>
                <a:r>
                  <a:rPr lang="zh-TW" altLang="en-US" dirty="0"/>
                  <a:t>金融商品的人數</a:t>
                </a:r>
                <a:endParaRPr lang="en-US" altLang="zh-TW" dirty="0"/>
              </a:p>
              <a:p>
                <a:pPr algn="ctr"/>
                <a:r>
                  <a:rPr lang="en-US" altLang="zh-TW" dirty="0" smtClean="0"/>
                  <a:t>1033</a:t>
                </a:r>
                <a:endParaRPr lang="zh-TW" alt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0498" y="3557269"/>
                <a:ext cx="1224685" cy="385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rgbClr val="FF0000"/>
                    </a:solidFill>
                  </a:rPr>
                  <a:t>實際不接受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195</a:t>
                </a:r>
                <a:r>
                  <a:rPr lang="zh-TW" altLang="en-US" sz="1600" dirty="0" smtClean="0">
                    <a:solidFill>
                      <a:srgbClr val="FF0000"/>
                    </a:solidFill>
                  </a:rPr>
                  <a:t>人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857129" y="2180210"/>
              <a:ext cx="224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模型預測市場結果</a:t>
              </a:r>
              <a:endParaRPr lang="zh-TW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76324"/>
              </p:ext>
            </p:extLst>
          </p:nvPr>
        </p:nvGraphicFramePr>
        <p:xfrm>
          <a:off x="548691" y="3671583"/>
          <a:ext cx="2556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142062773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4807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3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2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05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2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專家經驗加成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4.2759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87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54" y="1444668"/>
            <a:ext cx="4988670" cy="251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機器學習行銷模型實戰（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/>
              <a:t>利潤評估模型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ABBF-4516-4B58-873B-84AEC17C4251}" type="slidenum">
              <a:rPr lang="zh-TW" altLang="zh-TW" smtClean="0">
                <a:ea typeface="+mj-ea"/>
              </a:rPr>
              <a:pPr/>
              <a:t>42</a:t>
            </a:fld>
            <a:endParaRPr lang="en-US" altLang="zh-TW"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16" y="3965803"/>
            <a:ext cx="337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現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銷售方法</a:t>
            </a:r>
            <a:endParaRPr lang="zh-TW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0" y="1986951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「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機器學習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行銷模型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」做目標市場比全體行銷</a:t>
            </a:r>
            <a:endParaRPr lang="en-US" altLang="zh-TW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一週毛利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增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加 </a:t>
            </a:r>
            <a:r>
              <a:rPr lang="en-US" altLang="zh-TW" sz="4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60,578</a:t>
            </a:r>
            <a:r>
              <a:rPr lang="zh-TW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元新台幣</a:t>
            </a:r>
            <a:endParaRPr lang="en-US" altLang="zh-TW" sz="4000" b="1" dirty="0">
              <a:solidFill>
                <a:srgbClr val="3333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一週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毛利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增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加 </a:t>
            </a:r>
            <a:r>
              <a:rPr lang="en-US" altLang="zh-TW" sz="4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1.342</a:t>
            </a:r>
            <a:r>
              <a:rPr lang="zh-TW" altLang="en-US" sz="40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倍</a:t>
            </a:r>
            <a:endParaRPr lang="en-US" altLang="zh-TW" sz="4000" b="1" dirty="0">
              <a:solidFill>
                <a:srgbClr val="3333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53306"/>
              </p:ext>
            </p:extLst>
          </p:nvPr>
        </p:nvGraphicFramePr>
        <p:xfrm>
          <a:off x="488514" y="4387177"/>
          <a:ext cx="540176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706">
                  <a:extLst>
                    <a:ext uri="{9D8B030D-6E8A-4147-A177-3AD203B41FA5}">
                      <a16:colId xmlns:a16="http://schemas.microsoft.com/office/drawing/2014/main" val="108516142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53184348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928143155"/>
                    </a:ext>
                  </a:extLst>
                </a:gridCol>
                <a:gridCol w="1543394">
                  <a:extLst>
                    <a:ext uri="{9D8B030D-6E8A-4147-A177-3AD203B41FA5}">
                      <a16:colId xmlns:a16="http://schemas.microsoft.com/office/drawing/2014/main" val="41109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en-US" altLang="zh-TW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目標對象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$682,500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$351,000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$290,100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專家經驗加成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淨利*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4.2759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2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itchFamily="18" charset="0"/>
                        </a:rPr>
                        <a:t>$177,022</a:t>
                      </a:r>
                      <a:endParaRPr lang="zh-TW" altLang="en-US" sz="2800" b="1" kern="12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4854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25702" y="4288562"/>
          <a:ext cx="5308159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465">
                  <a:extLst>
                    <a:ext uri="{9D8B030D-6E8A-4147-A177-3AD203B41FA5}">
                      <a16:colId xmlns:a16="http://schemas.microsoft.com/office/drawing/2014/main" val="1085161425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453184348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928143155"/>
                    </a:ext>
                  </a:extLst>
                </a:gridCol>
                <a:gridCol w="1559034">
                  <a:extLst>
                    <a:ext uri="{9D8B030D-6E8A-4147-A177-3AD203B41FA5}">
                      <a16:colId xmlns:a16="http://schemas.microsoft.com/office/drawing/2014/main" val="41109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項目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金額</a:t>
                      </a:r>
                      <a:endParaRPr lang="en-US" altLang="zh-TW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目標對象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$619,500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單品營業成本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$1,800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$318,600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2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行銷費用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$63,300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總計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itchFamily="18" charset="0"/>
                        </a:rPr>
                        <a:t>$237,600</a:t>
                      </a:r>
                      <a:endParaRPr lang="zh-TW" altLang="en-US" sz="2800" b="1" kern="12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485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5704" y="3867188"/>
            <a:ext cx="2060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目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標群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眾</a:t>
            </a:r>
            <a:r>
              <a:rPr lang="zh-TW" alt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銷售</a:t>
            </a:r>
            <a:endParaRPr lang="zh-TW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1465943"/>
            <a:ext cx="10515600" cy="2283734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/>
            </a:r>
            <a:br>
              <a:rPr lang="en-US" altLang="zh-TW" b="1" dirty="0" smtClean="0">
                <a:solidFill>
                  <a:schemeClr val="accent2"/>
                </a:solidFill>
              </a:rPr>
            </a:br>
            <a:r>
              <a:rPr lang="en-US" altLang="zh-TW" b="1" dirty="0" smtClean="0">
                <a:solidFill>
                  <a:schemeClr val="accent2"/>
                </a:solidFill>
              </a:rPr>
              <a:t>R</a:t>
            </a:r>
            <a:r>
              <a:rPr lang="zh-TW" altLang="en-US" b="1" dirty="0" smtClean="0">
                <a:solidFill>
                  <a:schemeClr val="accent2"/>
                </a:solidFill>
              </a:rPr>
              <a:t>實戰開始</a:t>
            </a:r>
            <a:r>
              <a:rPr lang="en-US" altLang="zh-TW" b="1" dirty="0" smtClean="0">
                <a:solidFill>
                  <a:schemeClr val="accent2"/>
                </a:solidFill>
              </a:rPr>
              <a:t>!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9895" y="3991153"/>
            <a:ext cx="10515600" cy="1500187"/>
          </a:xfrm>
        </p:spPr>
        <p:txBody>
          <a:bodyPr/>
          <a:lstStyle/>
          <a:p>
            <a:pPr marL="0" lvl="1" algn="ctr">
              <a:spcBef>
                <a:spcPts val="1000"/>
              </a:spcBef>
            </a:pPr>
            <a:r>
              <a:rPr lang="zh-TW" altLang="en-US" sz="2400" b="1" i="1" dirty="0" smtClean="0"/>
              <a:t>機</a:t>
            </a:r>
            <a:r>
              <a:rPr lang="zh-TW" altLang="en-US" sz="2400" b="1" i="1" dirty="0"/>
              <a:t>器學習行銷模型實戰（</a:t>
            </a:r>
            <a:r>
              <a:rPr lang="en-US" altLang="zh-TW" sz="2400" b="1" i="1" dirty="0"/>
              <a:t>1</a:t>
            </a:r>
            <a:r>
              <a:rPr lang="zh-TW" altLang="en-US" sz="2400" b="1" i="1" dirty="0"/>
              <a:t>）</a:t>
            </a:r>
            <a:endParaRPr lang="en-US" altLang="zh-TW" sz="2400" b="1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太棒</a:t>
            </a:r>
            <a:r>
              <a:rPr lang="zh-TW" altLang="en-US" b="1" dirty="0">
                <a:solidFill>
                  <a:srgbClr val="4271FD"/>
                </a:solidFill>
              </a:rPr>
              <a:t>了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r>
              <a:rPr lang="zh-TW" altLang="en-US" b="1" dirty="0" smtClean="0">
                <a:solidFill>
                  <a:srgbClr val="4271FD"/>
                </a:solidFill>
              </a:rPr>
              <a:t> 淨</a:t>
            </a:r>
            <a:r>
              <a:rPr lang="zh-TW" altLang="en-US" b="1" dirty="0">
                <a:solidFill>
                  <a:srgbClr val="4271FD"/>
                </a:solidFill>
              </a:rPr>
              <a:t>利</a:t>
            </a:r>
            <a:r>
              <a:rPr lang="zh-TW" altLang="en-US" b="1" dirty="0" smtClean="0">
                <a:solidFill>
                  <a:srgbClr val="4271FD"/>
                </a:solidFill>
              </a:rPr>
              <a:t>比我人工目標市場法還要增加了</a:t>
            </a:r>
            <a:r>
              <a:rPr lang="en-US" altLang="zh-TW" b="1" dirty="0" smtClean="0">
                <a:solidFill>
                  <a:srgbClr val="4271FD"/>
                </a:solidFill>
              </a:rPr>
              <a:t>1.3</a:t>
            </a:r>
            <a:r>
              <a:rPr lang="zh-TW" altLang="en-US" b="1" dirty="0" smtClean="0">
                <a:solidFill>
                  <a:srgbClr val="4271FD"/>
                </a:solidFill>
              </a:rPr>
              <a:t>倍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r>
              <a:rPr lang="zh-TW" altLang="en-US" b="1" dirty="0" smtClean="0">
                <a:solidFill>
                  <a:srgbClr val="4271FD"/>
                </a:solidFill>
              </a:rPr>
              <a:t> 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515601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評估下來，系統穩定後，可將這群人轉移到其他部門協助其他工作，發揮更大的效益。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515601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但我還是很在意到底是那些變數影響了我的淨利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r>
              <a:rPr lang="zh-TW" altLang="en-US" b="1" dirty="0" smtClean="0">
                <a:solidFill>
                  <a:srgbClr val="4271FD"/>
                </a:solidFill>
              </a:rPr>
              <a:t> 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且身為人類的我們還可以做甚麼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年齡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5" y="1690688"/>
            <a:ext cx="5959824" cy="4809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29" y="1958978"/>
            <a:ext cx="5627346" cy="45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特徵變</a:t>
            </a:r>
            <a:r>
              <a:rPr lang="zh-TW" altLang="en-US" dirty="0" smtClean="0"/>
              <a:t>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購買了幾個產品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29" y="1825625"/>
            <a:ext cx="5780971" cy="4664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5" y="1690688"/>
            <a:ext cx="5959824" cy="48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根據這些篩選後特徵變數可做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推出類似的新金融商品的參考</a:t>
            </a:r>
            <a:endParaRPr lang="en-US" altLang="zh-TW" dirty="0" smtClean="0"/>
          </a:p>
          <a:p>
            <a:r>
              <a:rPr lang="zh-TW" altLang="en-US" dirty="0"/>
              <a:t>深度訪談這</a:t>
            </a:r>
            <a:r>
              <a:rPr lang="zh-TW" altLang="en-US" dirty="0" smtClean="0"/>
              <a:t>些擁有這重要的特徵變數的客戶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購買產品數多的顧客，還會有何種金融商品的需求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年齡層高與低的顧客未來分別有何種需求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本次商品主打的行銷活動有沒有打中預想的「特徵變數」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原本針對高年齡層，結果反而年齡層並非重要的特徵變數，或許還有其他需求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如果打中要的特徵變數，可由這群人反饋商品想法，精進產品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9"/>
          <p:cNvSpPr>
            <a:spLocks noGrp="1" noChangeArrowheads="1"/>
          </p:cNvSpPr>
          <p:nvPr>
            <p:ph type="title"/>
          </p:nvPr>
        </p:nvSpPr>
        <p:spPr>
          <a:xfrm>
            <a:off x="838200" y="339404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zh-TW" altLang="en-US" sz="43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itchFamily="18" charset="0"/>
              </a:rPr>
              <a:t>傳</a:t>
            </a:r>
            <a:r>
              <a:rPr lang="zh-TW" altLang="en-US" sz="43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itchFamily="18" charset="0"/>
              </a:rPr>
              <a:t>統的目標市場方法</a:t>
            </a:r>
            <a:endParaRPr lang="en-US" altLang="zh-TW" sz="4300" b="1" dirty="0">
              <a:solidFill>
                <a:srgbClr val="3333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89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fld id="{5DA6505C-5E7D-45EA-ABB2-AE1BF72FF1BF}" type="slidenum">
              <a:rPr kumimoji="0" lang="en-US" altLang="zh-TW" sz="1400">
                <a:solidFill>
                  <a:srgbClr val="000000"/>
                </a:solidFill>
                <a:ea typeface="新細明體" charset="-120"/>
              </a:rPr>
              <a:pPr eaLnBrk="1" hangingPunct="1"/>
              <a:t>5</a:t>
            </a:fld>
            <a:endParaRPr kumimoji="0" lang="en-US" altLang="zh-TW" sz="1400" dirty="0">
              <a:solidFill>
                <a:srgbClr val="000000"/>
              </a:solidFill>
              <a:ea typeface="新細明體" charset="-120"/>
            </a:endParaRPr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11" y="2971943"/>
            <a:ext cx="3189991" cy="29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圖片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84487"/>
            <a:ext cx="5097167" cy="3103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traight Connector 45"/>
          <p:cNvCxnSpPr>
            <a:stCxn id="51" idx="2"/>
            <a:endCxn id="38929" idx="1"/>
          </p:cNvCxnSpPr>
          <p:nvPr/>
        </p:nvCxnSpPr>
        <p:spPr>
          <a:xfrm>
            <a:off x="2061424" y="4071937"/>
            <a:ext cx="3958080" cy="529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3"/>
            <a:endCxn id="38929" idx="1"/>
          </p:cNvCxnSpPr>
          <p:nvPr/>
        </p:nvCxnSpPr>
        <p:spPr>
          <a:xfrm>
            <a:off x="3874040" y="3932313"/>
            <a:ext cx="2145464" cy="668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34010" y="3830638"/>
            <a:ext cx="854827" cy="241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Rectangle 52"/>
          <p:cNvSpPr/>
          <p:nvPr/>
        </p:nvSpPr>
        <p:spPr>
          <a:xfrm>
            <a:off x="3019213" y="3811663"/>
            <a:ext cx="854827" cy="241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97107" y="1748174"/>
            <a:ext cx="3836351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生活型態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愛打電玩，低頭族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年齡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cxnSp>
        <p:nvCxnSpPr>
          <p:cNvPr id="14" name="Straight Connector 13"/>
          <p:cNvCxnSpPr>
            <a:endCxn id="38929" idx="1"/>
          </p:cNvCxnSpPr>
          <p:nvPr/>
        </p:nvCxnSpPr>
        <p:spPr>
          <a:xfrm>
            <a:off x="5791698" y="4266786"/>
            <a:ext cx="227806" cy="334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8929" idx="1"/>
          </p:cNvCxnSpPr>
          <p:nvPr/>
        </p:nvCxnSpPr>
        <p:spPr>
          <a:xfrm flipV="1">
            <a:off x="5675414" y="4601259"/>
            <a:ext cx="344090" cy="194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82200" y="3560027"/>
            <a:ext cx="1885004" cy="2082464"/>
            <a:chOff x="10012677" y="1748174"/>
            <a:chExt cx="1885004" cy="2082464"/>
          </a:xfrm>
        </p:grpSpPr>
        <p:pic>
          <p:nvPicPr>
            <p:cNvPr id="2050" name="Picture 2" descr="ãåé³ç©å¶ãçåçæå°çµæ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1291" y="2142861"/>
              <a:ext cx="1687777" cy="168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0012677" y="1748174"/>
              <a:ext cx="1885004" cy="400110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初音未來產品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003477" y="4796296"/>
            <a:ext cx="1014238" cy="241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6897587" y="3109982"/>
            <a:ext cx="1014238" cy="241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Arrow Connector 3"/>
          <p:cNvCxnSpPr>
            <a:stCxn id="37" idx="3"/>
            <a:endCxn id="2050" idx="1"/>
          </p:cNvCxnSpPr>
          <p:nvPr/>
        </p:nvCxnSpPr>
        <p:spPr>
          <a:xfrm>
            <a:off x="7911825" y="3230632"/>
            <a:ext cx="2168989" cy="1567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2050" idx="1"/>
          </p:cNvCxnSpPr>
          <p:nvPr/>
        </p:nvCxnSpPr>
        <p:spPr>
          <a:xfrm flipV="1">
            <a:off x="9017715" y="4798603"/>
            <a:ext cx="1063099" cy="118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96319" y="3552476"/>
            <a:ext cx="8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06069" y="4976709"/>
            <a:ext cx="8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86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36" grpId="0" animBg="1"/>
      <p:bldP spid="37" grpId="0" animBg="1"/>
      <p:bldP spid="7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1465943"/>
            <a:ext cx="10515600" cy="2283734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/>
            </a:r>
            <a:br>
              <a:rPr lang="en-US" altLang="zh-TW" b="1" dirty="0" smtClean="0">
                <a:solidFill>
                  <a:schemeClr val="accent2"/>
                </a:solidFill>
              </a:rPr>
            </a:br>
            <a:r>
              <a:rPr lang="en-US" altLang="zh-TW" b="1" dirty="0" smtClean="0">
                <a:solidFill>
                  <a:schemeClr val="accent2"/>
                </a:solidFill>
              </a:rPr>
              <a:t>R</a:t>
            </a:r>
            <a:r>
              <a:rPr lang="zh-TW" altLang="en-US" b="1" dirty="0" smtClean="0">
                <a:solidFill>
                  <a:schemeClr val="accent2"/>
                </a:solidFill>
              </a:rPr>
              <a:t>實戰開始</a:t>
            </a:r>
            <a:r>
              <a:rPr lang="en-US" altLang="zh-TW" b="1" dirty="0" smtClean="0">
                <a:solidFill>
                  <a:schemeClr val="accent2"/>
                </a:solidFill>
              </a:rPr>
              <a:t>!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9895" y="3991153"/>
            <a:ext cx="10515600" cy="1500187"/>
          </a:xfrm>
        </p:spPr>
        <p:txBody>
          <a:bodyPr/>
          <a:lstStyle/>
          <a:p>
            <a:pPr marL="0" lvl="1" algn="ctr">
              <a:spcBef>
                <a:spcPts val="1000"/>
              </a:spcBef>
            </a:pPr>
            <a:r>
              <a:rPr lang="zh-TW" altLang="en-US" sz="2400" b="1" i="1" dirty="0" smtClean="0"/>
              <a:t>機</a:t>
            </a:r>
            <a:r>
              <a:rPr lang="zh-TW" altLang="en-US" sz="2400" b="1" i="1" dirty="0"/>
              <a:t>器學習行銷模型實戰（</a:t>
            </a:r>
            <a:r>
              <a:rPr lang="en-US" altLang="zh-TW" sz="2400" b="1" i="1" dirty="0"/>
              <a:t>1</a:t>
            </a:r>
            <a:r>
              <a:rPr lang="zh-TW" altLang="en-US" sz="2400" b="1" i="1" dirty="0"/>
              <a:t>）</a:t>
            </a:r>
            <a:endParaRPr lang="en-US" altLang="zh-TW" sz="2400" b="1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是否有其他演算法能給出更好的淨利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小組回家作</a:t>
            </a:r>
            <a:r>
              <a:rPr lang="zh-TW" altLang="en-US" dirty="0" smtClean="0"/>
              <a:t>業 </a:t>
            </a:r>
            <a:r>
              <a:rPr lang="en-US" altLang="zh-TW" dirty="0" smtClean="0"/>
              <a:t>– </a:t>
            </a:r>
            <a:r>
              <a:rPr lang="zh-TW" altLang="en-US" smtClean="0"/>
              <a:t>有興趣在做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支持向量機</a:t>
            </a:r>
            <a:r>
              <a:rPr lang="en-US" altLang="zh-TW" dirty="0" smtClean="0"/>
              <a:t>(Support Vector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Machine)</a:t>
            </a:r>
            <a:r>
              <a:rPr lang="zh-TW" altLang="en-US" dirty="0" smtClean="0"/>
              <a:t>製作出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預測結果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利潤計算表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隨機森林、</a:t>
            </a:r>
            <a:r>
              <a:rPr lang="zh-TW" altLang="en-US" dirty="0"/>
              <a:t>羅吉斯迴</a:t>
            </a:r>
            <a:r>
              <a:rPr lang="zh-TW" altLang="en-US" dirty="0" smtClean="0"/>
              <a:t>歸、</a:t>
            </a:r>
            <a:r>
              <a:rPr lang="zh-TW" altLang="en-US" dirty="0"/>
              <a:t>支持向量</a:t>
            </a:r>
            <a:r>
              <a:rPr lang="zh-TW" altLang="en-US" dirty="0" smtClean="0"/>
              <a:t>機結果比較表，建議哪一個演算法給老闆用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可交付成果</a:t>
            </a:r>
            <a:r>
              <a:rPr lang="en-US" altLang="zh-TW" dirty="0" smtClean="0"/>
              <a:t>:R</a:t>
            </a:r>
            <a:r>
              <a:rPr lang="zh-TW" altLang="en-US" dirty="0" smtClean="0"/>
              <a:t> 程式碼、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</a:t>
            </a:r>
            <a:r>
              <a:rPr lang="en-US" altLang="zh-TW" b="1" dirty="0" smtClean="0">
                <a:solidFill>
                  <a:schemeClr val="accent2"/>
                </a:solidFill>
              </a:rPr>
              <a:t>-1</a:t>
            </a:r>
            <a:r>
              <a:rPr lang="zh-TW" altLang="en-US" b="1" dirty="0" smtClean="0">
                <a:solidFill>
                  <a:schemeClr val="accent2"/>
                </a:solidFill>
              </a:rPr>
              <a:t>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通常怎麼</a:t>
            </a:r>
            <a:r>
              <a:rPr lang="zh-TW" altLang="en-US" b="1" dirty="0">
                <a:solidFill>
                  <a:srgbClr val="4271FD"/>
                </a:solidFill>
              </a:rPr>
              <a:t>知道</a:t>
            </a:r>
            <a:r>
              <a:rPr lang="zh-TW" altLang="en-US" b="1" dirty="0" smtClean="0">
                <a:solidFill>
                  <a:srgbClr val="4271FD"/>
                </a:solidFill>
              </a:rPr>
              <a:t>重要的特徵變數</a:t>
            </a:r>
            <a:r>
              <a:rPr lang="en-US" altLang="zh-TW" b="1" dirty="0" smtClean="0">
                <a:solidFill>
                  <a:srgbClr val="4271FD"/>
                </a:solidFill>
              </a:rPr>
              <a:t>?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傳統的目標市場方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找出有用的變數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29" y="2278915"/>
            <a:ext cx="7702002" cy="430688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2354" y="2278915"/>
            <a:ext cx="3131586" cy="4306889"/>
            <a:chOff x="935589" y="1870075"/>
            <a:chExt cx="3131586" cy="43068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2417"/>
            <a:stretch/>
          </p:blipFill>
          <p:spPr>
            <a:xfrm>
              <a:off x="935589" y="1870075"/>
              <a:ext cx="1864761" cy="43068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57247" r="30807"/>
            <a:stretch/>
          </p:blipFill>
          <p:spPr>
            <a:xfrm>
              <a:off x="2800350" y="1870075"/>
              <a:ext cx="1266825" cy="430688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947276" y="1524137"/>
            <a:ext cx="2518417" cy="707886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種特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搭配營收資料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8700" y="1524137"/>
            <a:ext cx="4983359" cy="707886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但如果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當你有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種、千種，甚至萬種特徵變數的時候，搭配營收資料，該怎麼辦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82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傳統目標市場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vs AI</a:t>
            </a:r>
            <a:r>
              <a:rPr lang="zh-TW" altLang="en-US" dirty="0" smtClean="0"/>
              <a:t>目</a:t>
            </a:r>
            <a:r>
              <a:rPr lang="zh-TW" altLang="en-US" dirty="0"/>
              <a:t>標市場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442490"/>
              </p:ext>
            </p:extLst>
          </p:nvPr>
        </p:nvGraphicFramePr>
        <p:xfrm>
          <a:off x="1149154" y="2049254"/>
          <a:ext cx="10068573" cy="375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191">
                  <a:extLst>
                    <a:ext uri="{9D8B030D-6E8A-4147-A177-3AD203B41FA5}">
                      <a16:colId xmlns:a16="http://schemas.microsoft.com/office/drawing/2014/main" val="3566130803"/>
                    </a:ext>
                  </a:extLst>
                </a:gridCol>
                <a:gridCol w="3356191">
                  <a:extLst>
                    <a:ext uri="{9D8B030D-6E8A-4147-A177-3AD203B41FA5}">
                      <a16:colId xmlns:a16="http://schemas.microsoft.com/office/drawing/2014/main" val="2326749288"/>
                    </a:ext>
                  </a:extLst>
                </a:gridCol>
                <a:gridCol w="3356191">
                  <a:extLst>
                    <a:ext uri="{9D8B030D-6E8A-4147-A177-3AD203B41FA5}">
                      <a16:colId xmlns:a16="http://schemas.microsoft.com/office/drawing/2014/main" val="1217955371"/>
                    </a:ext>
                  </a:extLst>
                </a:gridCol>
              </a:tblGrid>
              <a:tr h="4637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比較項目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傳統目標市場法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AI</a:t>
                      </a:r>
                      <a:r>
                        <a:rPr lang="zh-TW" altLang="en-US" sz="2400" dirty="0" smtClean="0"/>
                        <a:t>目標市場法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61986"/>
                  </a:ext>
                </a:extLst>
              </a:tr>
              <a:tr h="800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抓取有影響的特徵變數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全人工找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機器學習判斷有用變數 </a:t>
                      </a:r>
                      <a:endParaRPr lang="en-US" altLang="zh-TW" sz="2400" dirty="0" smtClean="0"/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+</a:t>
                      </a:r>
                      <a:r>
                        <a:rPr lang="zh-TW" altLang="en-US" sz="2400" dirty="0" smtClean="0"/>
                        <a:t>人類專家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623877"/>
                  </a:ext>
                </a:extLst>
              </a:tr>
              <a:tr h="800492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特徵變數在量化上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人為估計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機器學習事先篩選 </a:t>
                      </a:r>
                      <a:endParaRPr lang="en-US" altLang="zh-TW" sz="2400" dirty="0" smtClean="0"/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+</a:t>
                      </a:r>
                      <a:r>
                        <a:rPr lang="zh-TW" altLang="en-US" sz="2400" dirty="0" smtClean="0"/>
                        <a:t>人類專家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73284"/>
                  </a:ext>
                </a:extLst>
              </a:tr>
              <a:tr h="800492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評論文字資料處理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人為經驗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機器學習篩選關鍵字</a:t>
                      </a:r>
                      <a:endParaRPr lang="en-US" altLang="zh-TW" sz="2400" dirty="0" smtClean="0"/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+</a:t>
                      </a:r>
                      <a:r>
                        <a:rPr lang="zh-TW" altLang="en-US" sz="2400" dirty="0" smtClean="0"/>
                        <a:t>人類專家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982466"/>
                  </a:ext>
                </a:extLst>
              </a:tr>
              <a:tr h="800492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營收表現的估計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人為估計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機器學習估計</a:t>
                      </a:r>
                      <a:endParaRPr lang="en-US" altLang="zh-TW" sz="2400" dirty="0" smtClean="0"/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+</a:t>
                      </a:r>
                      <a:r>
                        <a:rPr lang="zh-TW" altLang="en-US" sz="2400" dirty="0" smtClean="0"/>
                        <a:t>人類專家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73544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465943"/>
            <a:ext cx="10788649" cy="2283734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問題：</a:t>
            </a:r>
            <a:r>
              <a:rPr lang="en-US" altLang="zh-TW" b="1" dirty="0" smtClean="0">
                <a:solidFill>
                  <a:srgbClr val="4271FD"/>
                </a:solidFill>
              </a:rPr>
              <a:t/>
            </a:r>
            <a:br>
              <a:rPr lang="en-US" altLang="zh-TW" b="1" dirty="0" smtClean="0">
                <a:solidFill>
                  <a:srgbClr val="4271FD"/>
                </a:solidFill>
              </a:rPr>
            </a:br>
            <a:r>
              <a:rPr lang="zh-TW" altLang="en-US" b="1" dirty="0" smtClean="0">
                <a:solidFill>
                  <a:srgbClr val="4271FD"/>
                </a:solidFill>
              </a:rPr>
              <a:t>喔</a:t>
            </a:r>
            <a:r>
              <a:rPr lang="en-US" altLang="zh-TW" b="1" dirty="0" smtClean="0">
                <a:solidFill>
                  <a:srgbClr val="4271FD"/>
                </a:solidFill>
              </a:rPr>
              <a:t>?!</a:t>
            </a:r>
            <a:r>
              <a:rPr lang="zh-TW" altLang="en-US" b="1" dirty="0" smtClean="0">
                <a:solidFill>
                  <a:srgbClr val="4271FD"/>
                </a:solidFill>
              </a:rPr>
              <a:t> 所以簡單說，機器學習可以幫我做目標客群繁雜的篩選工作</a:t>
            </a:r>
            <a:r>
              <a:rPr lang="en-US" altLang="zh-TW" b="1" dirty="0" smtClean="0">
                <a:solidFill>
                  <a:srgbClr val="4271FD"/>
                </a:solidFill>
              </a:rPr>
              <a:t>!</a:t>
            </a:r>
            <a:endParaRPr lang="zh-TW" altLang="en-US" b="1" dirty="0">
              <a:solidFill>
                <a:srgbClr val="4271F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798211"/>
            <a:ext cx="10515600" cy="1500187"/>
          </a:xfrm>
        </p:spPr>
        <p:txBody>
          <a:bodyPr/>
          <a:lstStyle/>
          <a:p>
            <a:endParaRPr lang="en-US" altLang="zh-TW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641416-B264-4442-BCDE-3799D05830E0}" vid="{B95B3D7E-6E8E-44EF-A84D-E172D891F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29561</TotalTime>
  <Words>3683</Words>
  <Application>Microsoft Office PowerPoint</Application>
  <PresentationFormat>Widescreen</PresentationFormat>
  <Paragraphs>733</Paragraphs>
  <Slides>52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微軟正黑體</vt:lpstr>
      <vt:lpstr>微軟正黑體</vt:lpstr>
      <vt:lpstr>微軟正黑體 (本文)</vt:lpstr>
      <vt:lpstr>新細明體</vt:lpstr>
      <vt:lpstr>標楷體</vt:lpstr>
      <vt:lpstr>Arial</vt:lpstr>
      <vt:lpstr>Calibri</vt:lpstr>
      <vt:lpstr>Consolas</vt:lpstr>
      <vt:lpstr>Tahoma</vt:lpstr>
      <vt:lpstr>Times New Roman</vt:lpstr>
      <vt:lpstr>Wingdings</vt:lpstr>
      <vt:lpstr>Theme1</vt:lpstr>
      <vt:lpstr>方程式</vt:lpstr>
      <vt:lpstr>Presentation</vt:lpstr>
      <vt:lpstr>1062-行銷資料科學</vt:lpstr>
      <vt:lpstr>MDS旅行地圖</vt:lpstr>
      <vt:lpstr>問題： 既然是要做目標市場行銷， 能找到有效率且快速的方式能進行?</vt:lpstr>
      <vt:lpstr>RFM模型 到 目標市場</vt:lpstr>
      <vt:lpstr>傳統的目標市場方法</vt:lpstr>
      <vt:lpstr>問題-1： 通常怎麼知道重要的特徵變數?</vt:lpstr>
      <vt:lpstr>傳統的目標市場方法 – 找出有用的變數?</vt:lpstr>
      <vt:lpstr>傳統目標市場法 vs AI目標市場法</vt:lpstr>
      <vt:lpstr>問題： 喔?! 所以簡單說，機器學習可以幫我做目標客群繁雜的篩選工作!</vt:lpstr>
      <vt:lpstr>大綱 -目標市場篩選</vt:lpstr>
      <vt:lpstr>問題： 所以… 到底什麼是機器學習?</vt:lpstr>
      <vt:lpstr>機器學習概論 就是找一個最好的函數（function），產出人類想要的結果</vt:lpstr>
      <vt:lpstr>機器學習概論 行銷資料科學的兩個應用</vt:lpstr>
      <vt:lpstr>機器學習概論</vt:lpstr>
      <vt:lpstr>機器學習概論 監督式學習</vt:lpstr>
      <vt:lpstr>機器學習概論 如何運作?</vt:lpstr>
      <vt:lpstr>問題： 酷! 該找何種機器學習演算法來做目標市場行銷?</vt:lpstr>
      <vt:lpstr>澤穎姐姐曾說過鴻海做行銷資料科學都會以Paper當作參考標的</vt:lpstr>
      <vt:lpstr>2014年的3大最好模型</vt:lpstr>
      <vt:lpstr>2016年的3大最好模型</vt:lpstr>
      <vt:lpstr>2014與2016年最好模型比較</vt:lpstr>
      <vt:lpstr>決策樹</vt:lpstr>
      <vt:lpstr>決策樹</vt:lpstr>
      <vt:lpstr>決策樹</vt:lpstr>
      <vt:lpstr>決策樹</vt:lpstr>
      <vt:lpstr>決策樹</vt:lpstr>
      <vt:lpstr>決策樹</vt:lpstr>
      <vt:lpstr>隨機森林(RF; Random Forest)</vt:lpstr>
      <vt:lpstr>隨機森林(RF; Random Forest)</vt:lpstr>
      <vt:lpstr>問題： Paper上寫的真的有效嗎? 但我更注重的是，能不能應用到我公司的資料</vt:lpstr>
      <vt:lpstr>機器學習行銷模型實戰（1） A銀行原始資料</vt:lpstr>
      <vt:lpstr>機器學習行銷模型實戰（1） A銀行原始資料</vt:lpstr>
      <vt:lpstr>機器學習行銷模型實戰（1） A銀行目標市場預測結果</vt:lpstr>
      <vt:lpstr>機器學習行銷模型實戰（1） A銀行目標市場預測結果</vt:lpstr>
      <vt:lpstr> R實戰開始!</vt:lpstr>
      <vt:lpstr>問題： 預測出來了，感覺很厲害!  但… so what? 阿是真的有效果?!</vt:lpstr>
      <vt:lpstr>機器學習行銷模型實戰（1） A銀行目標市場的實際狀況與預測結果比較</vt:lpstr>
      <vt:lpstr>機器學習行銷模型實戰（1） 問題:兩組人馬，分別向全市場(All)與預測市場(Pred)銷售</vt:lpstr>
      <vt:lpstr>機器學習行銷模型實戰（1） 利潤評估模型</vt:lpstr>
      <vt:lpstr>問題： 不錯營收真有增長!  那… 相較我以往使用的目標市場法?</vt:lpstr>
      <vt:lpstr>機器學習行銷模型實戰（1） A銀行目標市場人工預測與模型預測結果比較</vt:lpstr>
      <vt:lpstr>機器學習行銷模型實戰（1） 利潤評估模型</vt:lpstr>
      <vt:lpstr> R實戰開始!</vt:lpstr>
      <vt:lpstr>問題： 太棒了! 淨利比我人工目標市場法還要增加了1.3倍!  </vt:lpstr>
      <vt:lpstr>問題： 評估下來，系統穩定後，可將這群人轉移到其他部門協助其他工作，發揮更大的效益。</vt:lpstr>
      <vt:lpstr>問題： 但我還是很在意到底是那些變數影響了我的淨利?  且身為人類的我們還可以做甚麼?</vt:lpstr>
      <vt:lpstr>特徵變數 年齡</vt:lpstr>
      <vt:lpstr>特徵變數 購買了幾個產品</vt:lpstr>
      <vt:lpstr>根據這些篩選後特徵變數可做…</vt:lpstr>
      <vt:lpstr> R實戰開始!</vt:lpstr>
      <vt:lpstr>問題： 是否有其他演算法能給出更好的淨利?</vt:lpstr>
      <vt:lpstr>小組回家作業 – 有興趣在做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slave1</dc:creator>
  <cp:lastModifiedBy>Howard Zhong</cp:lastModifiedBy>
  <cp:revision>1398</cp:revision>
  <dcterms:created xsi:type="dcterms:W3CDTF">2017-05-09T03:39:09Z</dcterms:created>
  <dcterms:modified xsi:type="dcterms:W3CDTF">2018-05-10T12:16:55Z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1028-10.1.0.5672</vt:lpwstr>
  </property>
</Properties>
</file>