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03" r:id="rId12"/>
    <p:sldId id="339" r:id="rId13"/>
    <p:sldId id="338" r:id="rId14"/>
    <p:sldId id="346" r:id="rId15"/>
    <p:sldId id="351" r:id="rId16"/>
    <p:sldId id="352" r:id="rId17"/>
    <p:sldId id="363" r:id="rId18"/>
    <p:sldId id="355" r:id="rId19"/>
    <p:sldId id="359" r:id="rId20"/>
    <p:sldId id="357" r:id="rId21"/>
    <p:sldId id="364" r:id="rId22"/>
    <p:sldId id="347" r:id="rId23"/>
    <p:sldId id="318" r:id="rId24"/>
    <p:sldId id="327" r:id="rId25"/>
    <p:sldId id="305" r:id="rId26"/>
    <p:sldId id="326" r:id="rId27"/>
    <p:sldId id="306" r:id="rId28"/>
    <p:sldId id="325" r:id="rId29"/>
    <p:sldId id="324" r:id="rId30"/>
    <p:sldId id="329" r:id="rId31"/>
    <p:sldId id="323" r:id="rId32"/>
    <p:sldId id="365" r:id="rId33"/>
    <p:sldId id="361" r:id="rId34"/>
    <p:sldId id="368" r:id="rId35"/>
    <p:sldId id="360" r:id="rId36"/>
    <p:sldId id="366" r:id="rId37"/>
    <p:sldId id="371" r:id="rId38"/>
    <p:sldId id="373" r:id="rId39"/>
    <p:sldId id="328" r:id="rId40"/>
    <p:sldId id="336" r:id="rId41"/>
    <p:sldId id="337" r:id="rId42"/>
    <p:sldId id="369" r:id="rId43"/>
    <p:sldId id="354" r:id="rId44"/>
    <p:sldId id="372" r:id="rId45"/>
    <p:sldId id="330" r:id="rId46"/>
    <p:sldId id="307" r:id="rId47"/>
    <p:sldId id="332" r:id="rId48"/>
    <p:sldId id="333" r:id="rId49"/>
    <p:sldId id="334" r:id="rId50"/>
    <p:sldId id="335" r:id="rId51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題" id="{6DA945B2-9A33-4D94-B33E-9AE7BCE54E5D}">
          <p14:sldIdLst>
            <p14:sldId id="256"/>
          </p14:sldIdLst>
        </p14:section>
        <p14:section name="預習" id="{2EE18E64-09B8-4BFC-880B-55ABE9CF4B51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大綱" id="{00ABC6A3-17E6-400B-9C64-005D64878608}">
          <p14:sldIdLst>
            <p14:sldId id="303"/>
            <p14:sldId id="339"/>
            <p14:sldId id="338"/>
          </p14:sldIdLst>
        </p14:section>
        <p14:section name="爬蟲的工程架構" id="{64A822BA-6CAB-4054-A392-60B807BC29F0}">
          <p14:sldIdLst>
            <p14:sldId id="346"/>
            <p14:sldId id="351"/>
            <p14:sldId id="352"/>
            <p14:sldId id="363"/>
            <p14:sldId id="355"/>
            <p14:sldId id="359"/>
            <p14:sldId id="357"/>
            <p14:sldId id="364"/>
            <p14:sldId id="347"/>
            <p14:sldId id="318"/>
            <p14:sldId id="327"/>
            <p14:sldId id="305"/>
            <p14:sldId id="326"/>
            <p14:sldId id="306"/>
          </p14:sldIdLst>
        </p14:section>
        <p14:section name="認識網頁基本架構" id="{DCB29F9B-BF0A-4434-995C-51B04D236E2D}">
          <p14:sldIdLst/>
        </p14:section>
        <p14:section name="R爬蟲三步訣" id="{3238BCA0-8466-419E-80A9-3046D8D01F0B}">
          <p14:sldIdLst>
            <p14:sldId id="325"/>
            <p14:sldId id="324"/>
            <p14:sldId id="329"/>
            <p14:sldId id="323"/>
            <p14:sldId id="365"/>
            <p14:sldId id="361"/>
            <p14:sldId id="368"/>
            <p14:sldId id="360"/>
            <p14:sldId id="366"/>
            <p14:sldId id="371"/>
            <p14:sldId id="373"/>
          </p14:sldIdLst>
        </p14:section>
        <p14:section name="正規表達式" id="{A6C795DB-9577-476E-A0C1-609839FA664A}">
          <p14:sldIdLst>
            <p14:sldId id="328"/>
          </p14:sldIdLst>
        </p14:section>
        <p14:section name="Urcosme GET實戰" id="{D11A8A3B-C7A5-48E5-8A28-C30B29690620}">
          <p14:sldIdLst>
            <p14:sldId id="336"/>
            <p14:sldId id="337"/>
            <p14:sldId id="369"/>
            <p14:sldId id="354"/>
            <p14:sldId id="372"/>
          </p14:sldIdLst>
        </p14:section>
        <p14:section name="簡單破解防爬蟲網站" id="{9CE89562-2A0D-4A46-A5BD-A0893F540D92}">
          <p14:sldIdLst>
            <p14:sldId id="330"/>
            <p14:sldId id="307"/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建興" initials="林建興" lastIdx="1" clrIdx="0">
    <p:extLst>
      <p:ext uri="{19B8F6BF-5375-455C-9EA6-DF929625EA0E}">
        <p15:presenceInfo xmlns:p15="http://schemas.microsoft.com/office/powerpoint/2012/main" userId="84ea2e6e942b74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ä¸­åº¦æ ·å¼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83718" autoAdjust="0"/>
  </p:normalViewPr>
  <p:slideViewPr>
    <p:cSldViewPr snapToGrid="0">
      <p:cViewPr varScale="1">
        <p:scale>
          <a:sx n="62" d="100"/>
          <a:sy n="62" d="100"/>
        </p:scale>
        <p:origin x="9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-41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23:22:36.089" idx="1">
    <p:pos x="10" y="10"/>
    <p:text>&lt;!DOCTYPE html&gt;
&lt;html&gt;
&lt;head&gt;
&lt;title&gt;Page Title&lt;/title&gt;
&lt;/head&gt;
&lt;body&gt;
&lt;h1&gt;This is a Heading&lt;/h1&gt;
&lt;p&gt;This is a paragraph.&lt;/p&gt;
&lt;/body&gt;
&lt;/html&gt;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E7987-015F-404F-9531-0AB803931277}" type="doc">
      <dgm:prSet loTypeId="urn:microsoft.com/office/officeart/2005/8/layout/chevron1" loCatId="process" qsTypeId="urn:microsoft.com/office/officeart/2005/8/quickstyle/simple5" qsCatId="simple" csTypeId="urn:microsoft.com/office/officeart/2005/8/colors/accent1_4" csCatId="accent1" phldr="1"/>
      <dgm:spPr/>
    </dgm:pt>
    <dgm:pt modelId="{9A90C153-D430-4FCF-8963-6962EFB9C0BB}">
      <dgm:prSet phldrT="[文字]"/>
      <dgm:spPr/>
      <dgm:t>
        <a:bodyPr/>
        <a:lstStyle/>
        <a:p>
          <a:r>
            <a: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Input</a:t>
          </a:r>
          <a:endParaRPr lang="zh-TW" altLang="en-US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11F8FAC-D33F-4CD0-BD36-73DAC352CFB1}" type="parTrans" cxnId="{5AAF371B-A8F3-47BF-A770-1B9B6600869D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8F892EFC-DCE8-4D11-9878-0091915A6F86}" type="sibTrans" cxnId="{5AAF371B-A8F3-47BF-A770-1B9B6600869D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D31D19C1-0385-431E-A18B-C62332F86519}">
      <dgm:prSet phldrT="[文字]"/>
      <dgm:spPr/>
      <dgm:t>
        <a:bodyPr/>
        <a:lstStyle/>
        <a:p>
          <a:r>
            <a:rPr lang="en-US" altLang="zh-TW" dirty="0" smtClean="0">
              <a:latin typeface="Times New Roman" pitchFamily="18" charset="0"/>
              <a:cs typeface="Times New Roman" pitchFamily="18" charset="0"/>
            </a:rPr>
            <a:t>Process</a:t>
          </a:r>
          <a:endParaRPr lang="zh-TW" altLang="en-US" dirty="0">
            <a:latin typeface="Times New Roman" pitchFamily="18" charset="0"/>
            <a:cs typeface="Times New Roman" pitchFamily="18" charset="0"/>
          </a:endParaRPr>
        </a:p>
      </dgm:t>
    </dgm:pt>
    <dgm:pt modelId="{2AB8819C-8B58-45A9-A649-E661B1CF4675}" type="parTrans" cxnId="{C0FA4431-CB89-4EF0-BD58-9B815009A931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15E865D4-319E-4E2D-8168-1006E0EA2164}" type="sibTrans" cxnId="{C0FA4431-CB89-4EF0-BD58-9B815009A931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3692F98F-3C93-4AF9-98F8-2CC851E21B07}">
      <dgm:prSet phldrT="[文字]"/>
      <dgm:spPr/>
      <dgm:t>
        <a:bodyPr/>
        <a:lstStyle/>
        <a:p>
          <a:r>
            <a:rPr lang="en-US" altLang="zh-TW" dirty="0" smtClean="0">
              <a:latin typeface="Times New Roman" pitchFamily="18" charset="0"/>
              <a:cs typeface="Times New Roman" pitchFamily="18" charset="0"/>
            </a:rPr>
            <a:t>Output</a:t>
          </a:r>
          <a:endParaRPr lang="zh-TW" altLang="en-US" dirty="0">
            <a:latin typeface="Times New Roman" pitchFamily="18" charset="0"/>
            <a:cs typeface="Times New Roman" pitchFamily="18" charset="0"/>
          </a:endParaRPr>
        </a:p>
      </dgm:t>
    </dgm:pt>
    <dgm:pt modelId="{4E745E84-4F9F-4767-AF25-47A48F6A336F}" type="parTrans" cxnId="{9B091FA5-6547-4325-B384-1C61AC297BED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51E318EF-4094-4533-A790-4DAF261CC482}" type="sibTrans" cxnId="{9B091FA5-6547-4325-B384-1C61AC297BED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73EB3698-0D7A-47B1-811D-FC8759F31ED4}" type="pres">
      <dgm:prSet presAssocID="{26CE7987-015F-404F-9531-0AB803931277}" presName="Name0" presStyleCnt="0">
        <dgm:presLayoutVars>
          <dgm:dir/>
          <dgm:animLvl val="lvl"/>
          <dgm:resizeHandles val="exact"/>
        </dgm:presLayoutVars>
      </dgm:prSet>
      <dgm:spPr/>
    </dgm:pt>
    <dgm:pt modelId="{E127E968-DE1A-40D3-B4D5-2A8F1FAA912C}" type="pres">
      <dgm:prSet presAssocID="{9A90C153-D430-4FCF-8963-6962EFB9C0BB}" presName="parTxOnly" presStyleLbl="node1" presStyleIdx="0" presStyleCnt="3" custLinFactNeighborX="-48724" custLinFactNeighborY="12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BC55EB-49F0-43D8-9BCB-D9F0F46BD41F}" type="pres">
      <dgm:prSet presAssocID="{8F892EFC-DCE8-4D11-9878-0091915A6F86}" presName="parTxOnlySpace" presStyleCnt="0"/>
      <dgm:spPr/>
    </dgm:pt>
    <dgm:pt modelId="{DBC46DAF-4671-4494-9B48-FAB6B2B2F78D}" type="pres">
      <dgm:prSet presAssocID="{D31D19C1-0385-431E-A18B-C62332F8651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AD826F-3F46-4D3B-A7E5-E49399921F6F}" type="pres">
      <dgm:prSet presAssocID="{15E865D4-319E-4E2D-8168-1006E0EA2164}" presName="parTxOnlySpace" presStyleCnt="0"/>
      <dgm:spPr/>
    </dgm:pt>
    <dgm:pt modelId="{6907A5C5-9178-4961-BD9B-10796A958D24}" type="pres">
      <dgm:prSet presAssocID="{3692F98F-3C93-4AF9-98F8-2CC851E21B0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B091FA5-6547-4325-B384-1C61AC297BED}" srcId="{26CE7987-015F-404F-9531-0AB803931277}" destId="{3692F98F-3C93-4AF9-98F8-2CC851E21B07}" srcOrd="2" destOrd="0" parTransId="{4E745E84-4F9F-4767-AF25-47A48F6A336F}" sibTransId="{51E318EF-4094-4533-A790-4DAF261CC482}"/>
    <dgm:cxn modelId="{687CAACB-1949-4875-B8B8-1363A12E7D0E}" type="presOf" srcId="{9A90C153-D430-4FCF-8963-6962EFB9C0BB}" destId="{E127E968-DE1A-40D3-B4D5-2A8F1FAA912C}" srcOrd="0" destOrd="0" presId="urn:microsoft.com/office/officeart/2005/8/layout/chevron1"/>
    <dgm:cxn modelId="{5AAF371B-A8F3-47BF-A770-1B9B6600869D}" srcId="{26CE7987-015F-404F-9531-0AB803931277}" destId="{9A90C153-D430-4FCF-8963-6962EFB9C0BB}" srcOrd="0" destOrd="0" parTransId="{611F8FAC-D33F-4CD0-BD36-73DAC352CFB1}" sibTransId="{8F892EFC-DCE8-4D11-9878-0091915A6F86}"/>
    <dgm:cxn modelId="{A7A17896-75B9-4926-8EBD-09D71CBB8FF0}" type="presOf" srcId="{D31D19C1-0385-431E-A18B-C62332F86519}" destId="{DBC46DAF-4671-4494-9B48-FAB6B2B2F78D}" srcOrd="0" destOrd="0" presId="urn:microsoft.com/office/officeart/2005/8/layout/chevron1"/>
    <dgm:cxn modelId="{903F9999-0FCF-4C1C-BD90-CD9DA87ECD94}" type="presOf" srcId="{3692F98F-3C93-4AF9-98F8-2CC851E21B07}" destId="{6907A5C5-9178-4961-BD9B-10796A958D24}" srcOrd="0" destOrd="0" presId="urn:microsoft.com/office/officeart/2005/8/layout/chevron1"/>
    <dgm:cxn modelId="{30B5778F-6E00-4C05-8085-33089E983110}" type="presOf" srcId="{26CE7987-015F-404F-9531-0AB803931277}" destId="{73EB3698-0D7A-47B1-811D-FC8759F31ED4}" srcOrd="0" destOrd="0" presId="urn:microsoft.com/office/officeart/2005/8/layout/chevron1"/>
    <dgm:cxn modelId="{C0FA4431-CB89-4EF0-BD58-9B815009A931}" srcId="{26CE7987-015F-404F-9531-0AB803931277}" destId="{D31D19C1-0385-431E-A18B-C62332F86519}" srcOrd="1" destOrd="0" parTransId="{2AB8819C-8B58-45A9-A649-E661B1CF4675}" sibTransId="{15E865D4-319E-4E2D-8168-1006E0EA2164}"/>
    <dgm:cxn modelId="{C19EDF1B-8191-4311-A7B5-C2A601C33AD0}" type="presParOf" srcId="{73EB3698-0D7A-47B1-811D-FC8759F31ED4}" destId="{E127E968-DE1A-40D3-B4D5-2A8F1FAA912C}" srcOrd="0" destOrd="0" presId="urn:microsoft.com/office/officeart/2005/8/layout/chevron1"/>
    <dgm:cxn modelId="{220172AA-468E-43AB-AD1B-5A8B3F16A9C4}" type="presParOf" srcId="{73EB3698-0D7A-47B1-811D-FC8759F31ED4}" destId="{65BC55EB-49F0-43D8-9BCB-D9F0F46BD41F}" srcOrd="1" destOrd="0" presId="urn:microsoft.com/office/officeart/2005/8/layout/chevron1"/>
    <dgm:cxn modelId="{51AB4CCF-C9A8-43B8-971A-01EBAB15068D}" type="presParOf" srcId="{73EB3698-0D7A-47B1-811D-FC8759F31ED4}" destId="{DBC46DAF-4671-4494-9B48-FAB6B2B2F78D}" srcOrd="2" destOrd="0" presId="urn:microsoft.com/office/officeart/2005/8/layout/chevron1"/>
    <dgm:cxn modelId="{C400D0D4-2590-42B7-A91C-D0050EB032BE}" type="presParOf" srcId="{73EB3698-0D7A-47B1-811D-FC8759F31ED4}" destId="{73AD826F-3F46-4D3B-A7E5-E49399921F6F}" srcOrd="3" destOrd="0" presId="urn:microsoft.com/office/officeart/2005/8/layout/chevron1"/>
    <dgm:cxn modelId="{86540317-439A-42C2-9512-DFFF345203A6}" type="presParOf" srcId="{73EB3698-0D7A-47B1-811D-FC8759F31ED4}" destId="{6907A5C5-9178-4961-BD9B-10796A958D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045AE-1941-4134-8C75-41A0917373E5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1E7E6-9615-4579-8E16-C6ACF3731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66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557CC-687A-4FAF-8472-56CCDC250691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4E5B5-0AEF-4B42-8E95-9ED5901DD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8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4E5B5-0AEF-4B42-8E95-9ED5901DD37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4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CAF42-4DE0-4221-B25D-0EDC1FCA631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60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Parser </a:t>
            </a:r>
            <a:r>
              <a:rPr lang="zh-TW" altLang="en-US" dirty="0" smtClean="0"/>
              <a:t>常用的正規表達式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4E5B5-0AEF-4B42-8E95-9ED5901DD372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99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處處留心皆資料，落花水面皆金礦</a:t>
            </a:r>
            <a:endParaRPr lang="en-US" altLang="zh-TW" dirty="0" smtClean="0"/>
          </a:p>
          <a:p>
            <a:r>
              <a:rPr lang="zh-TW" altLang="en-US" dirty="0" smtClean="0"/>
              <a:t>所以會有</a:t>
            </a:r>
            <a:endParaRPr lang="en-US" altLang="zh-TW" dirty="0" smtClean="0"/>
          </a:p>
          <a:p>
            <a:r>
              <a:rPr lang="en-US" altLang="zh-TW" dirty="0" smtClean="0"/>
              <a:t>Get, post, </a:t>
            </a:r>
            <a:r>
              <a:rPr lang="zh-TW" altLang="en-US" dirty="0" smtClean="0"/>
              <a:t>全家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ptt</a:t>
            </a: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kern="1200" dirty="0" err="1" smtClean="0"/>
              <a:t>install.packages</a:t>
            </a:r>
            <a:r>
              <a:rPr lang="en-US" altLang="zh-TW" kern="1200" dirty="0" smtClean="0"/>
              <a:t>(c('</a:t>
            </a:r>
            <a:r>
              <a:rPr lang="en-US" altLang="zh-TW" kern="1200" dirty="0" err="1" smtClean="0"/>
              <a:t>httr</a:t>
            </a:r>
            <a:r>
              <a:rPr lang="en-US" altLang="zh-TW" kern="1200" dirty="0" smtClean="0"/>
              <a:t>', '</a:t>
            </a:r>
            <a:r>
              <a:rPr lang="en-US" altLang="zh-TW" kern="1200" dirty="0" err="1" smtClean="0"/>
              <a:t>rvest</a:t>
            </a:r>
            <a:r>
              <a:rPr lang="en-US" altLang="zh-TW" kern="1200" dirty="0" smtClean="0"/>
              <a:t>', 'XML', '</a:t>
            </a:r>
            <a:r>
              <a:rPr lang="en-US" altLang="zh-TW" kern="1200" dirty="0" err="1" smtClean="0"/>
              <a:t>magrittr</a:t>
            </a:r>
            <a:r>
              <a:rPr lang="en-US" altLang="zh-TW" kern="1200" dirty="0" smtClean="0"/>
              <a:t>', 'DT', '</a:t>
            </a:r>
            <a:r>
              <a:rPr lang="en-US" altLang="zh-TW" kern="1200" dirty="0" err="1" smtClean="0"/>
              <a:t>stringr</a:t>
            </a:r>
            <a:r>
              <a:rPr lang="en-US" altLang="zh-TW" kern="1200" dirty="0" smtClean="0"/>
              <a:t>', '</a:t>
            </a:r>
            <a:r>
              <a:rPr lang="en-US" altLang="zh-TW" kern="1200" dirty="0" err="1" smtClean="0"/>
              <a:t>jsonlite</a:t>
            </a:r>
            <a:r>
              <a:rPr lang="en-US" altLang="zh-TW" kern="1200" dirty="0" smtClean="0"/>
              <a:t>', '</a:t>
            </a:r>
            <a:r>
              <a:rPr lang="en-US" altLang="zh-TW" kern="1200" dirty="0" err="1" smtClean="0"/>
              <a:t>RCurl</a:t>
            </a:r>
            <a:r>
              <a:rPr lang="en-US" altLang="zh-TW" kern="1200" dirty="0" smtClean="0"/>
              <a:t>'))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4E5B5-0AEF-4B42-8E95-9ED5901DD37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&lt;!DOCTYPE html&gt;</a:t>
            </a:r>
          </a:p>
          <a:p>
            <a:pPr marL="0" indent="0">
              <a:buNone/>
            </a:pPr>
            <a:r>
              <a:rPr lang="en-US" altLang="zh-TW" dirty="0" smtClean="0"/>
              <a:t>&lt;html&gt;</a:t>
            </a:r>
          </a:p>
          <a:p>
            <a:pPr marL="0" indent="0">
              <a:buNone/>
            </a:pPr>
            <a:r>
              <a:rPr lang="en-US" altLang="zh-TW" dirty="0" smtClean="0"/>
              <a:t>&lt;head&gt;</a:t>
            </a:r>
          </a:p>
          <a:p>
            <a:pPr marL="0" indent="0">
              <a:buNone/>
            </a:pPr>
            <a:r>
              <a:rPr lang="en-US" altLang="zh-TW" dirty="0" smtClean="0"/>
              <a:t>&lt;title&gt;Page Title&lt;/title&gt;</a:t>
            </a:r>
          </a:p>
          <a:p>
            <a:pPr marL="0" indent="0">
              <a:buNone/>
            </a:pPr>
            <a:r>
              <a:rPr lang="en-US" altLang="zh-TW" dirty="0" smtClean="0"/>
              <a:t>&lt;/head&gt;</a:t>
            </a:r>
          </a:p>
          <a:p>
            <a:pPr marL="0" indent="0">
              <a:buNone/>
            </a:pPr>
            <a:r>
              <a:rPr lang="en-US" altLang="zh-TW" dirty="0" smtClean="0"/>
              <a:t>&lt;body&gt;</a:t>
            </a:r>
          </a:p>
          <a:p>
            <a:pPr marL="0" indent="0">
              <a:buNone/>
            </a:pPr>
            <a:r>
              <a:rPr lang="en-US" altLang="zh-TW" dirty="0" smtClean="0"/>
              <a:t>&lt;h1&gt;This is a Heading&lt;/h1&gt;</a:t>
            </a:r>
          </a:p>
          <a:p>
            <a:pPr marL="0" indent="0">
              <a:buNone/>
            </a:pPr>
            <a:r>
              <a:rPr lang="en-US" altLang="zh-TW" dirty="0" smtClean="0"/>
              <a:t>&lt;p&gt;This is a paragraph.&lt;/p&gt;</a:t>
            </a:r>
          </a:p>
          <a:p>
            <a:pPr marL="0" indent="0">
              <a:buNone/>
            </a:pPr>
            <a:r>
              <a:rPr lang="en-US" altLang="zh-TW" dirty="0" smtClean="0"/>
              <a:t>&lt;/body&gt;</a:t>
            </a:r>
          </a:p>
          <a:p>
            <a:pPr marL="0" indent="0">
              <a:buNone/>
            </a:pPr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CAF42-4DE0-4221-B25D-0EDC1FCA631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91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CAF42-4DE0-4221-B25D-0EDC1FCA631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23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4E5B5-0AEF-4B42-8E95-9ED5901DD37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5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4E5B5-0AEF-4B42-8E95-9ED5901DD37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807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</a:t>
            </a:r>
            <a:r>
              <a:rPr lang="zh-TW" altLang="en-US" dirty="0" smtClean="0"/>
              <a:t>爬蟲三步訣</a:t>
            </a:r>
            <a:endParaRPr lang="en-US" altLang="zh-TW" dirty="0" smtClean="0"/>
          </a:p>
          <a:p>
            <a:r>
              <a:rPr lang="zh-TW" altLang="en-US" dirty="0" smtClean="0"/>
              <a:t>剩下的</a:t>
            </a:r>
            <a:r>
              <a:rPr lang="en-US" altLang="zh-TW" dirty="0" smtClean="0"/>
              <a:t>5%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 + cookies + user agent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4E5B5-0AEF-4B42-8E95-9ED5901DD37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140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4E5B5-0AEF-4B42-8E95-9ED5901DD37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060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4E5B5-0AEF-4B42-8E95-9ED5901DD37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5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C366-8DD2-4CC3-A511-FDD70FB0FFB0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4765" y="6363362"/>
            <a:ext cx="2743200" cy="365125"/>
          </a:xfrm>
        </p:spPr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94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1600" y="741364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8FF4-7573-4ED5-8A85-0ADEAA68B4EC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1BB-6C7C-4B3C-B37A-D289DE8EE2A0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8211-4D27-4A04-870D-FFB7FE5C203B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94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b="1" i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44106"/>
            <a:ext cx="9144000" cy="608673"/>
          </a:xfrm>
        </p:spPr>
        <p:txBody>
          <a:bodyPr/>
          <a:lstStyle>
            <a:lvl1pPr marL="0" indent="0" algn="ctr">
              <a:buNone/>
              <a:defRPr sz="2400" b="1" i="0"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FB45-6E8D-451D-B7B5-008D04768120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4765" y="6363362"/>
            <a:ext cx="2743200" cy="365125"/>
          </a:xfrm>
        </p:spPr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副標題 2"/>
          <p:cNvSpPr txBox="1"/>
          <p:nvPr/>
        </p:nvSpPr>
        <p:spPr>
          <a:xfrm>
            <a:off x="1524000" y="5193507"/>
            <a:ext cx="9144000" cy="6254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64" y="3620799"/>
            <a:ext cx="1722672" cy="137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300" b="1">
                <a:solidFill>
                  <a:srgbClr val="3333FF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14350" indent="-514350">
              <a:buClr>
                <a:srgbClr val="3333FF"/>
              </a:buClr>
              <a:buFont typeface="+mj-lt"/>
              <a:buAutoNum type="arabicPeriod"/>
              <a:defRPr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1pPr>
            <a:lvl2pPr marL="914400" indent="-457200">
              <a:buFont typeface="+mj-lt"/>
              <a:buAutoNum type="arabicParenR"/>
              <a:defRPr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875-60EA-42A6-A631-991C7CB30226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群組 9"/>
          <p:cNvGrpSpPr/>
          <p:nvPr userDrawn="1"/>
        </p:nvGrpSpPr>
        <p:grpSpPr>
          <a:xfrm>
            <a:off x="11063397" y="137903"/>
            <a:ext cx="992799" cy="1019274"/>
            <a:chOff x="391300" y="3477468"/>
            <a:chExt cx="1747960" cy="1794572"/>
          </a:xfrm>
        </p:grpSpPr>
        <p:pic>
          <p:nvPicPr>
            <p:cNvPr id="11" name="Picture 2" descr="\\VBOXSVR\share\183818_medium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00" y="3477468"/>
              <a:ext cx="1747960" cy="179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061" y="3896568"/>
              <a:ext cx="390439" cy="3106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FB45-6E8D-451D-B7B5-008D04768120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194-59A0-44A9-9EC1-E13FB96A47C0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FB45-6E8D-451D-B7B5-008D04768120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6A73-2E86-45FF-946A-361A80F2AAFF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7263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55C7-51CD-4B70-981A-F9954599C4E5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DB99-5BE7-4D8A-AAB2-EFCCE1536CD0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9" y="6006714"/>
            <a:ext cx="716668" cy="57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FB45-6E8D-451D-B7B5-008D04768120}" type="datetime1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CDFE-E9AF-4D91-9097-CC270D138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ward10108017@gmail.com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rcosme.com/products/6879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urcosme.com/products/6879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dley/rvest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29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e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122363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1062-</a:t>
            </a:r>
            <a:r>
              <a:rPr lang="zh-TW" altLang="en-US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行銷資料科學</a:t>
            </a:r>
            <a:endParaRPr lang="zh-TW" altLang="en-US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700" y="3683633"/>
            <a:ext cx="8534400" cy="2160814"/>
          </a:xfrm>
        </p:spPr>
        <p:txBody>
          <a:bodyPr/>
          <a:lstStyle/>
          <a:p>
            <a:r>
              <a:rPr lang="zh-TW" altLang="en-US" sz="36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實作</a:t>
            </a:r>
            <a:r>
              <a:rPr lang="en-US" altLang="zh-TW" sz="36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2</a:t>
            </a:r>
            <a:r>
              <a:rPr lang="zh-TW" altLang="zh-TW" sz="3600" b="1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：</a:t>
            </a:r>
            <a:r>
              <a:rPr lang="zh-TW" altLang="en-US" sz="3600" b="1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爬蟲實戰</a:t>
            </a:r>
            <a:endParaRPr lang="en-US" altLang="zh-TW" sz="3600" b="1" dirty="0" smtClean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講者：鍾皓軒</a:t>
            </a:r>
            <a:r>
              <a:rPr lang="zh-TW" altLang="en-US" sz="24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  <a:sym typeface="Wingdings" panose="05000000000000000000" charset="2"/>
              </a:rPr>
              <a:t>，</a:t>
            </a:r>
            <a:r>
              <a:rPr lang="en-US" altLang="zh-TW" sz="2400" i="1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  <a:sym typeface="Wingdings" panose="05000000000000000000" charset="2"/>
                <a:hlinkClick r:id="rId3"/>
              </a:rPr>
              <a:t>howard10108017@gmail.com.tw</a:t>
            </a:r>
            <a:endParaRPr lang="en-US" altLang="zh-TW" sz="2400" i="1" dirty="0" smtClean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  <a:sym typeface="Wingdings" panose="05000000000000000000" charset="2"/>
            </a:endParaRPr>
          </a:p>
          <a:p>
            <a:r>
              <a:rPr lang="zh-TW" altLang="en-US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講者</a:t>
            </a:r>
            <a:r>
              <a:rPr lang="zh-TW" altLang="en-US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：林建興</a:t>
            </a:r>
            <a:r>
              <a:rPr lang="zh-TW" altLang="en-US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  <a:sym typeface="Wingdings" panose="05000000000000000000" charset="2"/>
              </a:rPr>
              <a:t>，</a:t>
            </a:r>
            <a:r>
              <a:rPr lang="en-US" altLang="zh-TW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  <a:sym typeface="Wingdings" panose="05000000000000000000" charset="2"/>
              </a:rPr>
              <a:t>linzino7</a:t>
            </a:r>
            <a:r>
              <a:rPr lang="en-US" altLang="zh-TW" i="1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  <a:sym typeface="Wingdings" panose="05000000000000000000" charset="2"/>
              </a:rPr>
              <a:t>@gmail.com.tw</a:t>
            </a:r>
            <a:endParaRPr lang="zh-TW" altLang="en-US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zh-TW" altLang="en-US" sz="2400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1</a:t>
            </a:fld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039000" y="2440694"/>
            <a:ext cx="2263000" cy="2323346"/>
            <a:chOff x="391300" y="3477468"/>
            <a:chExt cx="1747960" cy="1794572"/>
          </a:xfrm>
        </p:grpSpPr>
        <p:pic>
          <p:nvPicPr>
            <p:cNvPr id="1026" name="Picture 2" descr="\\VBOXSVR\share\183818_medium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00" y="3477468"/>
              <a:ext cx="1747960" cy="179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061" y="3896568"/>
              <a:ext cx="390439" cy="3106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技巧：</a:t>
            </a:r>
            <a:r>
              <a:rPr lang="en-US" altLang="zh-TW" dirty="0" smtClean="0"/>
              <a:t>for </a:t>
            </a:r>
            <a:r>
              <a:rPr lang="zh-TW" altLang="en-US" dirty="0" smtClean="0"/>
              <a:t>迴圈調用 </a:t>
            </a:r>
            <a:r>
              <a:rPr lang="en-US" altLang="zh-TW" dirty="0" smtClean="0"/>
              <a:t>vector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4000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zh-TW" altLang="en-US" sz="4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zh-TW" altLang="en-US" sz="4000" dirty="0" smtClean="0">
                <a:solidFill>
                  <a:schemeClr val="accent2">
                    <a:lumMod val="75000"/>
                  </a:schemeClr>
                </a:solidFill>
              </a:rPr>
              <a:t>列舉</a:t>
            </a:r>
            <a:r>
              <a:rPr lang="en-US" altLang="zh-TW" sz="40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zh-TW" altLang="en-US" sz="4000" dirty="0" smtClean="0">
                <a:solidFill>
                  <a:schemeClr val="accent2">
                    <a:lumMod val="75000"/>
                  </a:schemeClr>
                </a:solidFill>
              </a:rPr>
              <a:t>從</a:t>
            </a:r>
            <a:r>
              <a:rPr lang="en-US" altLang="zh-TW" sz="4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TW" altLang="en-US" sz="4000" dirty="0" smtClean="0">
                <a:solidFill>
                  <a:schemeClr val="accent2">
                    <a:lumMod val="75000"/>
                  </a:schemeClr>
                </a:solidFill>
              </a:rPr>
              <a:t>到</a:t>
            </a:r>
            <a:r>
              <a:rPr lang="en-US" altLang="zh-TW" sz="4000" dirty="0" smtClean="0">
                <a:solidFill>
                  <a:schemeClr val="accent2">
                    <a:lumMod val="75000"/>
                  </a:schemeClr>
                </a:solidFill>
              </a:rPr>
              <a:t>7 </a:t>
            </a:r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altLang="zh-TW" sz="3600" dirty="0" smtClean="0"/>
              <a:t> </a:t>
            </a:r>
            <a:r>
              <a:rPr lang="en-US" altLang="zh-TW" sz="3600" dirty="0" smtClean="0">
                <a:solidFill>
                  <a:schemeClr val="accent5"/>
                </a:solidFill>
              </a:rPr>
              <a:t>(</a:t>
            </a:r>
            <a:r>
              <a:rPr lang="zh-TW" altLang="en-US" sz="3600" dirty="0" smtClean="0">
                <a:solidFill>
                  <a:schemeClr val="accent5"/>
                </a:solidFill>
              </a:rPr>
              <a:t> </a:t>
            </a:r>
            <a:r>
              <a:rPr lang="en-US" altLang="zh-TW" sz="3600" dirty="0" smtClean="0"/>
              <a:t>x  </a:t>
            </a:r>
            <a:r>
              <a:rPr lang="en-US" altLang="zh-TW" sz="3600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altLang="zh-TW" sz="3600" dirty="0" smtClean="0"/>
              <a:t>  vectors  </a:t>
            </a:r>
            <a:r>
              <a:rPr lang="en-US" altLang="zh-TW" sz="3600" dirty="0" smtClean="0">
                <a:solidFill>
                  <a:schemeClr val="accent5"/>
                </a:solidFill>
              </a:rPr>
              <a:t>)</a:t>
            </a:r>
            <a:r>
              <a:rPr lang="en-US" altLang="zh-TW" sz="3600" dirty="0" smtClean="0"/>
              <a:t>  </a:t>
            </a:r>
            <a:r>
              <a:rPr lang="en-US" altLang="zh-TW" sz="3600" dirty="0" smtClean="0">
                <a:solidFill>
                  <a:schemeClr val="accent5"/>
                </a:solidFill>
              </a:rPr>
              <a:t>{</a:t>
            </a:r>
            <a:r>
              <a:rPr lang="en-US" altLang="zh-TW" sz="3600" dirty="0" smtClean="0"/>
              <a:t> </a:t>
            </a:r>
          </a:p>
          <a:p>
            <a:pPr marL="0" indent="0">
              <a:buNone/>
            </a:pPr>
            <a:r>
              <a:rPr lang="en-US" altLang="zh-TW" sz="3600" dirty="0" smtClean="0"/>
              <a:t>	print</a:t>
            </a:r>
            <a:r>
              <a:rPr lang="en-US" altLang="zh-TW" sz="3600" dirty="0" smtClean="0">
                <a:solidFill>
                  <a:schemeClr val="accent5"/>
                </a:solidFill>
              </a:rPr>
              <a:t>(</a:t>
            </a:r>
            <a:r>
              <a:rPr lang="zh-TW" altLang="en-US" sz="3600" dirty="0" smtClean="0">
                <a:solidFill>
                  <a:schemeClr val="accent5"/>
                </a:solidFill>
              </a:rPr>
              <a:t> </a:t>
            </a:r>
            <a:r>
              <a:rPr lang="en-US" altLang="zh-TW" sz="3600" dirty="0" smtClean="0"/>
              <a:t>x </a:t>
            </a:r>
            <a:r>
              <a:rPr lang="en-US" altLang="zh-TW" sz="3600" dirty="0" smtClean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5"/>
                </a:solidFill>
              </a:rPr>
              <a:t>} </a:t>
            </a:r>
            <a:endParaRPr lang="zh-TW" altLang="en-US" sz="3600" dirty="0" smtClean="0">
              <a:solidFill>
                <a:schemeClr val="accent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A47A-F4FC-4E73-B27A-4B82A4F18EF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00045" y="2231579"/>
            <a:ext cx="4222710" cy="3970318"/>
          </a:xfrm>
          <a:prstGeom prst="rect">
            <a:avLst/>
          </a:prstGeom>
          <a:solidFill>
            <a:srgbClr val="323232"/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  for  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( 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x  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in 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vectors  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)  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 { </a:t>
            </a:r>
            <a:endParaRPr lang="en-US" altLang="zh-TW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+  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  print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  }</a:t>
            </a:r>
            <a:endParaRPr lang="en-US" altLang="zh-TW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[1] 1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[1] 2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[1] 3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[1] 4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[1] </a:t>
            </a:r>
            <a:r>
              <a:rPr lang="en-US" altLang="zh-TW" sz="2800" dirty="0" smtClean="0">
                <a:solidFill>
                  <a:schemeClr val="bg1"/>
                </a:solidFill>
              </a:rPr>
              <a:t>5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大綱</a:t>
            </a:r>
            <a:endParaRPr lang="zh-TW" altLang="en-US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5672380" cy="4351339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3333FF"/>
                </a:solidFill>
              </a:rPr>
              <a:t>期末報告事項</a:t>
            </a:r>
            <a:endParaRPr lang="en-US" altLang="zh-TW" dirty="0">
              <a:solidFill>
                <a:srgbClr val="3333FF"/>
              </a:solidFill>
            </a:endParaRPr>
          </a:p>
          <a:p>
            <a:r>
              <a:rPr lang="zh-TW" altLang="en-US" dirty="0" smtClean="0">
                <a:solidFill>
                  <a:srgbClr val="3333FF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課程目標</a:t>
            </a:r>
            <a:endParaRPr lang="en-US" altLang="zh-TW" dirty="0" smtClean="0">
              <a:solidFill>
                <a:srgbClr val="3333FF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r>
              <a:rPr lang="zh-TW" altLang="en-US" dirty="0" smtClean="0">
                <a:solidFill>
                  <a:srgbClr val="3333FF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爬蟲的基本概念</a:t>
            </a:r>
            <a:endParaRPr lang="en-US" altLang="zh-TW" dirty="0" smtClean="0">
              <a:solidFill>
                <a:srgbClr val="3333FF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/>
            <a:r>
              <a:rPr lang="zh-TW" altLang="en-US" dirty="0" smtClean="0"/>
              <a:t>認識網頁基本架構 </a:t>
            </a:r>
            <a:endParaRPr lang="en-US" altLang="zh-TW" dirty="0" smtClean="0"/>
          </a:p>
          <a:p>
            <a:pPr lvl="1"/>
            <a:r>
              <a:rPr lang="zh-TW" altLang="en-US" dirty="0"/>
              <a:t>爬蟲的工程架構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</a:t>
            </a:r>
            <a:r>
              <a:rPr lang="zh-TW" altLang="en-US" dirty="0" smtClean="0"/>
              <a:t>爬蟲三步訣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常用的正規表達式 </a:t>
            </a:r>
            <a:endParaRPr lang="en-US" altLang="zh-TW" dirty="0" smtClean="0"/>
          </a:p>
          <a:p>
            <a:r>
              <a:rPr lang="en-US" altLang="zh-TW" dirty="0" err="1" smtClean="0"/>
              <a:t>Urcosme</a:t>
            </a:r>
            <a:r>
              <a:rPr lang="zh-TW" altLang="en-US" dirty="0" smtClean="0"/>
              <a:t>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實</a:t>
            </a:r>
            <a:r>
              <a:rPr lang="zh-TW" altLang="en-US" dirty="0"/>
              <a:t>戰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內容版面配置區 2"/>
          <p:cNvSpPr txBox="1"/>
          <p:nvPr/>
        </p:nvSpPr>
        <p:spPr>
          <a:xfrm>
            <a:off x="5775960" y="1825625"/>
            <a:ext cx="5909360" cy="479215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514350" indent="-51435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33FF"/>
              </a:buClr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1pPr>
            <a:lvl2pPr marL="914400" indent="-4572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2400" kern="1200">
                <a:solidFill>
                  <a:schemeClr val="tx1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0000"/>
                </a:solidFill>
              </a:rPr>
              <a:t>簡單</a:t>
            </a:r>
            <a:r>
              <a:rPr lang="zh-TW" altLang="en-US" dirty="0">
                <a:solidFill>
                  <a:srgbClr val="3333FF"/>
                </a:solidFill>
              </a:rPr>
              <a:t>破解防爬蟲網站</a:t>
            </a:r>
            <a:endParaRPr lang="en-US" altLang="zh-TW" dirty="0">
              <a:solidFill>
                <a:srgbClr val="3333FF"/>
              </a:solidFill>
            </a:endParaRPr>
          </a:p>
          <a:p>
            <a:pPr lvl="1"/>
            <a:r>
              <a:rPr lang="en-US" altLang="zh-TW" dirty="0" err="1"/>
              <a:t>user_agent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err="1" smtClean="0"/>
              <a:t>referer</a:t>
            </a:r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en-US" dirty="0"/>
              <a:t>全家便利超商</a:t>
            </a:r>
            <a:endParaRPr lang="en-US" altLang="zh-TW" dirty="0"/>
          </a:p>
          <a:p>
            <a:pPr lvl="1"/>
            <a:r>
              <a:rPr lang="en-US" altLang="zh-TW" dirty="0"/>
              <a:t>Cookies</a:t>
            </a:r>
            <a:r>
              <a:rPr lang="zh-TW" altLang="en-US" dirty="0"/>
              <a:t>網頁爬取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ptt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Rectangle 6"/>
          <p:cNvSpPr/>
          <p:nvPr/>
        </p:nvSpPr>
        <p:spPr>
          <a:xfrm>
            <a:off x="5775960" y="4001294"/>
            <a:ext cx="4698722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處處留心皆資料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落花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水面皆金礦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期末報告項目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人數流動必須重新分組。</a:t>
            </a:r>
            <a:endParaRPr lang="en-US" altLang="zh-TW" dirty="0" smtClean="0"/>
          </a:p>
          <a:p>
            <a:r>
              <a:rPr lang="en-US" altLang="zh-TW" dirty="0" smtClean="0"/>
              <a:t>5/10</a:t>
            </a:r>
            <a:r>
              <a:rPr lang="zh-TW" altLang="en-US" dirty="0" smtClean="0"/>
              <a:t> 號以前必須訂定出來。</a:t>
            </a:r>
            <a:endParaRPr lang="en-US" altLang="zh-TW" dirty="0" smtClean="0"/>
          </a:p>
          <a:p>
            <a:r>
              <a:rPr lang="zh-TW" altLang="en-US" dirty="0" smtClean="0"/>
              <a:t>建議產品為主題，以今日最後的爬蟲爬下的資料為發想主題。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49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181341"/>
              </p:ext>
            </p:extLst>
          </p:nvPr>
        </p:nvGraphicFramePr>
        <p:xfrm>
          <a:off x="1805940" y="2662716"/>
          <a:ext cx="8763000" cy="335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</a:t>
            </a:r>
            <a:r>
              <a:rPr lang="zh-TW" altLang="en-US" dirty="0"/>
              <a:t>堂</a:t>
            </a:r>
            <a:r>
              <a:rPr lang="zh-TW" altLang="en-US" dirty="0" smtClean="0"/>
              <a:t>課程目標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當公司要制定行銷方向</a:t>
            </a:r>
            <a:r>
              <a:rPr lang="zh-TW" altLang="en-US" dirty="0"/>
              <a:t>，</a:t>
            </a:r>
            <a:r>
              <a:rPr lang="zh-TW" altLang="en-US" dirty="0" smtClean="0"/>
              <a:t>需要知道環境變數時，會需要參考大量外部公開資料。</a:t>
            </a:r>
            <a:endParaRPr lang="en-US" altLang="zh-TW" dirty="0" smtClean="0"/>
          </a:p>
          <a:p>
            <a:r>
              <a:rPr lang="zh-TW" altLang="en-US" dirty="0" smtClean="0"/>
              <a:t>爬蟲的撰寫，本次以</a:t>
            </a:r>
            <a:r>
              <a:rPr lang="en-US" altLang="zh-TW" dirty="0" err="1" smtClean="0"/>
              <a:t>Urcosme</a:t>
            </a:r>
            <a:r>
              <a:rPr lang="zh-TW" altLang="en-US" dirty="0" smtClean="0"/>
              <a:t>為範例。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11170" y="60186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66799" y="53459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輸入資料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11170" y="5331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資料分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析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243352" y="533191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輸出視覺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化</a:t>
            </a:r>
          </a:p>
        </p:txBody>
      </p:sp>
    </p:spTree>
    <p:extLst>
      <p:ext uri="{BB962C8B-B14F-4D97-AF65-F5344CB8AC3E}">
        <p14:creationId xmlns:p14="http://schemas.microsoft.com/office/powerpoint/2010/main" val="240577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</a:rPr>
              <a:t>如何連上網頁</a:t>
            </a:r>
            <a:r>
              <a:rPr lang="en-US" altLang="zh-TW" dirty="0" smtClean="0">
                <a:latin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05A47A-F4FC-4E73-B27A-4B82A4F18EF2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2" name="Picture 4" descr="「user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1" y="2907418"/>
            <a:ext cx="1561552" cy="15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chrom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2907418"/>
            <a:ext cx="1583520" cy="15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「cloud web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35" y="2525837"/>
            <a:ext cx="1965101" cy="196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V="1">
            <a:off x="4559121" y="3374265"/>
            <a:ext cx="4031087" cy="12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559122" y="3902299"/>
            <a:ext cx="39409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889333" y="2584252"/>
            <a:ext cx="328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https://www.google.com.tw/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55522" y="4037237"/>
            <a:ext cx="2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下載瀏覽的網頁檔案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60" name="Picture 12" descr="「html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171" y="4564565"/>
            <a:ext cx="1408108" cy="155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i.imgur.com/XnoJIZ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78" y="4803994"/>
            <a:ext cx="1598556" cy="10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單箭頭接點 21"/>
          <p:cNvCxnSpPr/>
          <p:nvPr/>
        </p:nvCxnSpPr>
        <p:spPr>
          <a:xfrm flipH="1">
            <a:off x="3850193" y="5333950"/>
            <a:ext cx="16748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6128" y="2405691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1.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670883" y="398921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50193" y="4650834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66327" y="47792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轉換成網頁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5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基礎架構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05A47A-F4FC-4E73-B27A-4B82A4F18EF2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62130" y="6176963"/>
            <a:ext cx="678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https://www.w3schools.com/html/tryit.asp?filename=tryhtml_default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22072"/>
          <a:stretch/>
        </p:blipFill>
        <p:spPr>
          <a:xfrm>
            <a:off x="1042697" y="1983184"/>
            <a:ext cx="4289156" cy="4058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830" y="2032414"/>
            <a:ext cx="4694713" cy="3960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向右箭號 6"/>
          <p:cNvSpPr/>
          <p:nvPr/>
        </p:nvSpPr>
        <p:spPr>
          <a:xfrm>
            <a:off x="5638016" y="4001294"/>
            <a:ext cx="559650" cy="3734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6" descr="「chrome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350" y="2854790"/>
            <a:ext cx="743186" cy="74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/>
              <a:t>Website.txt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實際操作</a:t>
            </a:r>
            <a:endParaRPr lang="en-US" altLang="zh-TW" dirty="0" smtClean="0"/>
          </a:p>
          <a:p>
            <a:r>
              <a:rPr lang="zh-TW" altLang="en-US" dirty="0" smtClean="0"/>
              <a:t>把最後黨名改成</a:t>
            </a:r>
            <a:r>
              <a:rPr lang="en-US" altLang="zh-TW" dirty="0" smtClean="0"/>
              <a:t>.html</a:t>
            </a:r>
          </a:p>
          <a:p>
            <a:r>
              <a:rPr lang="zh-TW" altLang="en-US" dirty="0" smtClean="0"/>
              <a:t>使用瀏覽器開啟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22072"/>
          <a:stretch/>
        </p:blipFill>
        <p:spPr>
          <a:xfrm>
            <a:off x="6096000" y="1971873"/>
            <a:ext cx="4289156" cy="4058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990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Chrome </a:t>
            </a:r>
            <a:r>
              <a:rPr lang="zh-TW" altLang="en-US" dirty="0" smtClean="0"/>
              <a:t>開發者工具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協助開發者檢查程式碼、樣式、程式錯誤、效能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2451679"/>
            <a:ext cx="7223760" cy="40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網頁是階層的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打開檔案後使用</a:t>
            </a:r>
            <a:r>
              <a:rPr lang="en-US" altLang="zh-TW" dirty="0" smtClean="0"/>
              <a:t>Chrome </a:t>
            </a:r>
            <a:r>
              <a:rPr lang="zh-TW" altLang="en-US" dirty="0" smtClean="0"/>
              <a:t>按下</a:t>
            </a:r>
            <a:r>
              <a:rPr lang="en-US" altLang="zh-TW" dirty="0" smtClean="0"/>
              <a:t>F12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22" y="2702756"/>
            <a:ext cx="5489258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4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屬性語法</a:t>
            </a:r>
            <a:endParaRPr lang="zh-TW" altLang="en-US" dirty="0"/>
          </a:p>
        </p:txBody>
      </p:sp>
      <p:pic>
        <p:nvPicPr>
          <p:cNvPr id="5122" name="Picture 2" descr="屬性語法&#10;&lt;tag attribute=&quot;value&quot;&gt; &lt;/tag&gt;content&#10;屬性名稱 屬性值&#10;opening tag closing tag&#10;attribute name attribute value&#10;等於符號 雙引號&#10; 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1"/>
          <a:stretch/>
        </p:blipFill>
        <p:spPr bwMode="auto">
          <a:xfrm>
            <a:off x="1275009" y="1512090"/>
            <a:ext cx="8917024" cy="48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05A47A-F4FC-4E73-B27A-4B82A4F18EF2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8200" y="63453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https://www.slideshare.net/shengyou/html-51846882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61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A47A-F4FC-4E73-B27A-4B82A4F18EF2}" type="slidenum">
              <a:rPr lang="zh-TW" altLang="en-US" smtClean="0"/>
              <a:pPr/>
              <a:t>2</a:t>
            </a:fld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970499" y="1998200"/>
            <a:ext cx="10030691" cy="1843666"/>
            <a:chOff x="838200" y="2526233"/>
            <a:chExt cx="10030691" cy="1843666"/>
          </a:xfrm>
        </p:grpSpPr>
        <p:sp>
          <p:nvSpPr>
            <p:cNvPr id="5" name="文字方塊 4"/>
            <p:cNvSpPr txBox="1"/>
            <p:nvPr/>
          </p:nvSpPr>
          <p:spPr>
            <a:xfrm>
              <a:off x="838200" y="3390830"/>
              <a:ext cx="10030691" cy="9790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0" tIns="180000" rIns="180000" bIns="180000" rtlCol="0">
              <a:spAutoFit/>
            </a:bodyPr>
            <a:lstStyle/>
            <a:p>
              <a:r>
                <a:rPr lang="en-US" altLang="zh-TW" sz="40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saveInPC</a:t>
              </a:r>
              <a:r>
                <a:rPr lang="en-US" altLang="zh-TW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4000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&lt;-</a:t>
              </a:r>
              <a:r>
                <a:rPr lang="en-US" altLang="zh-TW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4000" dirty="0" err="1" smtClean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functionName</a:t>
              </a:r>
              <a:r>
                <a:rPr lang="en-US" altLang="zh-TW" sz="4000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var1,var2,… </a:t>
              </a:r>
              <a:r>
                <a:rPr lang="en-US" altLang="zh-TW" sz="4000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en-US" altLang="zh-TW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107584" y="255100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儲存的變數</a:t>
              </a:r>
              <a:endParaRPr lang="zh-TW" altLang="en-US" sz="24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936489" y="252623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40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函數名稱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782855" y="2552978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40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參數</a:t>
              </a:r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004047" y="2551004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40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參數</a:t>
              </a:r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6" idx="2"/>
            </p:cNvCxnSpPr>
            <p:nvPr/>
          </p:nvCxnSpPr>
          <p:spPr>
            <a:xfrm flipH="1">
              <a:off x="1969358" y="3012669"/>
              <a:ext cx="1" cy="50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5708866" y="2929449"/>
              <a:ext cx="1" cy="50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>
              <a:off x="9506001" y="2975876"/>
              <a:ext cx="1" cy="50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H="1">
              <a:off x="8271930" y="2987898"/>
              <a:ext cx="1" cy="50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字方塊 14"/>
          <p:cNvSpPr txBox="1"/>
          <p:nvPr/>
        </p:nvSpPr>
        <p:spPr>
          <a:xfrm>
            <a:off x="970499" y="4783142"/>
            <a:ext cx="970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根據輸入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var1, var2</a:t>
            </a:r>
            <a:r>
              <a:rPr lang="zh-TW" altLang="en-US" sz="2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變數後，執行</a:t>
            </a:r>
            <a:r>
              <a:rPr lang="en-US" altLang="zh-TW" sz="2400" dirty="0" err="1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functionName</a:t>
            </a:r>
            <a:r>
              <a:rPr lang="zh-TW" altLang="en-US" sz="2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</a:t>
            </a:r>
            <a:r>
              <a:rPr lang="zh-TW" altLang="en-US" sz="2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果</a:t>
            </a:r>
            <a:r>
              <a:rPr lang="zh-TW" altLang="en-US" sz="24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存到</a:t>
            </a:r>
            <a:r>
              <a:rPr lang="zh-TW" altLang="en-US" sz="2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saveInPC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00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smtClean="0"/>
              <a:t>ID : </a:t>
            </a:r>
            <a:r>
              <a:rPr lang="zh-TW" altLang="en-US" sz="3200" dirty="0" smtClean="0"/>
              <a:t>選擇要用</a:t>
            </a:r>
            <a:r>
              <a:rPr lang="en-US" altLang="zh-TW" sz="3200" dirty="0" smtClean="0"/>
              <a:t>#</a:t>
            </a:r>
          </a:p>
          <a:p>
            <a:pPr lvl="1"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accent5"/>
                </a:solidFill>
              </a:rPr>
              <a:t>&lt;p</a:t>
            </a:r>
            <a:r>
              <a:rPr lang="en-US" altLang="zh-TW" sz="3200" dirty="0" smtClean="0"/>
              <a:t> </a:t>
            </a:r>
            <a:r>
              <a:rPr lang="en-US" altLang="zh-TW" sz="3200" dirty="0" smtClean="0">
                <a:solidFill>
                  <a:schemeClr val="accent6"/>
                </a:solidFill>
              </a:rPr>
              <a:t>id</a:t>
            </a:r>
            <a:r>
              <a:rPr lang="en-US" altLang="zh-TW" sz="3200" dirty="0" smtClean="0">
                <a:solidFill>
                  <a:schemeClr val="accent3"/>
                </a:solidFill>
              </a:rPr>
              <a:t>=</a:t>
            </a:r>
            <a:r>
              <a:rPr lang="en-US" altLang="zh-TW" sz="3200" dirty="0" smtClean="0">
                <a:solidFill>
                  <a:schemeClr val="accent2"/>
                </a:solidFill>
              </a:rPr>
              <a:t>"large"</a:t>
            </a:r>
            <a:r>
              <a:rPr lang="en-US" altLang="zh-TW" sz="3200" dirty="0" smtClean="0">
                <a:solidFill>
                  <a:schemeClr val="accent5"/>
                </a:solidFill>
              </a:rPr>
              <a:t>&gt;</a:t>
            </a:r>
            <a:r>
              <a:rPr lang="en-US" altLang="zh-TW" sz="3200" dirty="0" smtClean="0"/>
              <a:t>TEXT</a:t>
            </a:r>
            <a:r>
              <a:rPr lang="en-US" altLang="zh-TW" sz="3200" dirty="0" smtClean="0">
                <a:solidFill>
                  <a:schemeClr val="accent5"/>
                </a:solidFill>
              </a:rPr>
              <a:t>&lt;</a:t>
            </a:r>
            <a:r>
              <a:rPr lang="en-US" altLang="zh-TW" sz="3200" dirty="0" smtClean="0">
                <a:solidFill>
                  <a:srgbClr val="FF0000"/>
                </a:solidFill>
              </a:rPr>
              <a:t>/</a:t>
            </a:r>
            <a:r>
              <a:rPr lang="en-US" altLang="zh-TW" sz="3200" dirty="0" smtClean="0">
                <a:solidFill>
                  <a:schemeClr val="accent5"/>
                </a:solidFill>
              </a:rPr>
              <a:t>p&gt;</a:t>
            </a:r>
            <a:endParaRPr lang="en-US" altLang="zh-TW" sz="3200" dirty="0" smtClean="0"/>
          </a:p>
          <a:p>
            <a:pPr>
              <a:lnSpc>
                <a:spcPct val="150000"/>
              </a:lnSpc>
            </a:pPr>
            <a:r>
              <a:rPr lang="en-US" altLang="zh-TW" sz="3200" dirty="0" smtClean="0"/>
              <a:t>CLASS:</a:t>
            </a:r>
            <a:r>
              <a:rPr lang="zh-TW" altLang="en-US" sz="3200" dirty="0" smtClean="0"/>
              <a:t> 選擇要用</a:t>
            </a:r>
            <a:r>
              <a:rPr lang="en-US" altLang="zh-TW" sz="3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accent5"/>
                </a:solidFill>
              </a:rPr>
              <a:t>&lt;p</a:t>
            </a:r>
            <a:r>
              <a:rPr lang="en-US" altLang="zh-TW" sz="3200" dirty="0"/>
              <a:t> </a:t>
            </a:r>
            <a:r>
              <a:rPr lang="en-US" altLang="zh-TW" sz="3200" dirty="0">
                <a:solidFill>
                  <a:schemeClr val="accent6"/>
                </a:solidFill>
              </a:rPr>
              <a:t>class</a:t>
            </a:r>
            <a:r>
              <a:rPr lang="en-US" altLang="zh-TW" sz="3200" dirty="0">
                <a:solidFill>
                  <a:schemeClr val="accent3"/>
                </a:solidFill>
              </a:rPr>
              <a:t>=</a:t>
            </a:r>
            <a:r>
              <a:rPr lang="en-US" altLang="zh-TW" sz="3200" dirty="0">
                <a:solidFill>
                  <a:schemeClr val="accent2"/>
                </a:solidFill>
              </a:rPr>
              <a:t>"center large</a:t>
            </a:r>
            <a:r>
              <a:rPr lang="en-US" altLang="zh-TW" sz="3200" dirty="0" smtClean="0">
                <a:solidFill>
                  <a:schemeClr val="accent2"/>
                </a:solidFill>
              </a:rPr>
              <a:t>"</a:t>
            </a:r>
            <a:r>
              <a:rPr lang="en-US" altLang="zh-TW" sz="3200" dirty="0" smtClean="0">
                <a:solidFill>
                  <a:schemeClr val="accent5"/>
                </a:solidFill>
              </a:rPr>
              <a:t>&gt;</a:t>
            </a:r>
            <a:r>
              <a:rPr lang="en-US" altLang="zh-TW" sz="3200" dirty="0" smtClean="0"/>
              <a:t>TEXT</a:t>
            </a:r>
            <a:r>
              <a:rPr lang="en-US" altLang="zh-TW" sz="3200" dirty="0" smtClean="0">
                <a:solidFill>
                  <a:schemeClr val="accent5"/>
                </a:solidFill>
              </a:rPr>
              <a:t>&lt;</a:t>
            </a:r>
            <a:r>
              <a:rPr lang="en-US" altLang="zh-TW" sz="3200" dirty="0" smtClean="0">
                <a:solidFill>
                  <a:srgbClr val="FF0000"/>
                </a:solidFill>
              </a:rPr>
              <a:t>/</a:t>
            </a:r>
            <a:r>
              <a:rPr lang="en-US" altLang="zh-TW" sz="3200" dirty="0">
                <a:solidFill>
                  <a:schemeClr val="accent5"/>
                </a:solidFill>
              </a:rPr>
              <a:t>p</a:t>
            </a:r>
            <a:r>
              <a:rPr lang="en-US" altLang="zh-TW" sz="3200" dirty="0" smtClean="0">
                <a:solidFill>
                  <a:schemeClr val="accent5"/>
                </a:solidFill>
              </a:rPr>
              <a:t>&gt;</a:t>
            </a:r>
          </a:p>
          <a:p>
            <a:r>
              <a:rPr lang="zh-TW" altLang="en-US" dirty="0" smtClean="0"/>
              <a:t>為標籤標上</a:t>
            </a:r>
            <a:r>
              <a:rPr lang="en-US" altLang="zh-TW" dirty="0" smtClean="0">
                <a:solidFill>
                  <a:srgbClr val="FF0000"/>
                </a:solidFill>
              </a:rPr>
              <a:t>class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的目的是可以更精準的選擇這個標籤。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05A47A-F4FC-4E73-B27A-4B82A4F18EF2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9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Chrome </a:t>
            </a:r>
            <a:r>
              <a:rPr lang="zh-TW" altLang="en-US" dirty="0"/>
              <a:t>開發者</a:t>
            </a:r>
            <a:r>
              <a:rPr lang="zh-TW" altLang="en-US" dirty="0" smtClean="0"/>
              <a:t>工具</a:t>
            </a:r>
            <a:r>
              <a:rPr lang="en-US" altLang="zh-TW" dirty="0" smtClean="0"/>
              <a:t>-</a:t>
            </a:r>
            <a:r>
              <a:rPr lang="zh-TW" altLang="en-US" dirty="0" smtClean="0"/>
              <a:t>項目選取工具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https://www.urcosme.com/products/6879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6077" t="10417" r="22357" b="18333"/>
          <a:stretch/>
        </p:blipFill>
        <p:spPr>
          <a:xfrm>
            <a:off x="2423160" y="2406523"/>
            <a:ext cx="6736080" cy="37704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16480" y="3521234"/>
            <a:ext cx="3489960" cy="8526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79720" y="2667000"/>
            <a:ext cx="716280" cy="5638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37860" y="4664234"/>
            <a:ext cx="3489960" cy="4564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45417" y="4828252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07969" y="2498895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49968" y="3703649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爬蟲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Picture 10" descr="「cloud web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35" y="2525837"/>
            <a:ext cx="1965101" cy="196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單箭頭接點 7"/>
          <p:cNvCxnSpPr/>
          <p:nvPr/>
        </p:nvCxnSpPr>
        <p:spPr>
          <a:xfrm flipV="1">
            <a:off x="5021266" y="3383280"/>
            <a:ext cx="3589334" cy="10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3484441" y="3944349"/>
            <a:ext cx="39409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889333" y="2584252"/>
            <a:ext cx="328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發送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URL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https://www.google.com.tw/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55522" y="4037237"/>
            <a:ext cx="2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下載瀏覽的網頁檔案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Picture 12" descr="「html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21" y="4622830"/>
            <a:ext cx="1408108" cy="155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4996128" y="2405691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1.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91876" y="4002323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16" y="3062471"/>
            <a:ext cx="2419905" cy="13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791493" y="532061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爬蟲就只是下載文字檔案的過程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90179" y="319603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Request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596610" y="372728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US" altLang="zh-TW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Response</a:t>
            </a:r>
            <a:endParaRPr kumimoji="0" lang="zh-TW" altLang="en-US" kern="0" dirty="0">
              <a:solidFill>
                <a:srgbClr val="00000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53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基礎架構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05A47A-F4FC-4E73-B27A-4B82A4F18EF2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89" y="1333637"/>
            <a:ext cx="10018711" cy="498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1228725" y="2867025"/>
            <a:ext cx="3162300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6934200" y="5623045"/>
            <a:ext cx="3162300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7534275" y="3724275"/>
            <a:ext cx="3162300" cy="638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4763294" y="3154242"/>
            <a:ext cx="2018506" cy="436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28725" y="2425454"/>
            <a:ext cx="1104900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前端頁面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11499" y="2707838"/>
            <a:ext cx="1522095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Html</a:t>
            </a: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程式碼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cxnSp>
        <p:nvCxnSpPr>
          <p:cNvPr id="27" name="Curved Connector 26"/>
          <p:cNvCxnSpPr>
            <a:stCxn id="18" idx="2"/>
            <a:endCxn id="17" idx="1"/>
          </p:cNvCxnSpPr>
          <p:nvPr/>
        </p:nvCxnSpPr>
        <p:spPr>
          <a:xfrm rot="16200000" flipH="1">
            <a:off x="6427192" y="2936280"/>
            <a:ext cx="452438" cy="176172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81" y="3618575"/>
            <a:ext cx="1546225" cy="8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>
            <a:stCxn id="17" idx="2"/>
            <a:endCxn id="16" idx="0"/>
          </p:cNvCxnSpPr>
          <p:nvPr/>
        </p:nvCxnSpPr>
        <p:spPr>
          <a:xfrm rot="5400000">
            <a:off x="8185091" y="4692710"/>
            <a:ext cx="1260595" cy="6000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85990" y="6396037"/>
            <a:ext cx="457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https://www.urcosme.com/products/53856</a:t>
            </a:r>
          </a:p>
        </p:txBody>
      </p:sp>
    </p:spTree>
    <p:extLst>
      <p:ext uri="{BB962C8B-B14F-4D97-AF65-F5344CB8AC3E}">
        <p14:creationId xmlns:p14="http://schemas.microsoft.com/office/powerpoint/2010/main" val="31648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Parsing and parsed data frame</a:t>
            </a:r>
            <a:endParaRPr lang="zh-TW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2400"/>
            <a:ext cx="4343400" cy="9620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52" y="3747177"/>
            <a:ext cx="4632960" cy="2763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95728"/>
            <a:ext cx="4453880" cy="89185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04232" y="2194544"/>
            <a:ext cx="2591596" cy="1585153"/>
            <a:chOff x="7325912" y="4340616"/>
            <a:chExt cx="2591596" cy="1585153"/>
          </a:xfrm>
        </p:grpSpPr>
        <p:sp>
          <p:nvSpPr>
            <p:cNvPr id="9" name="TextBox 8"/>
            <p:cNvSpPr txBox="1"/>
            <p:nvPr/>
          </p:nvSpPr>
          <p:spPr>
            <a:xfrm>
              <a:off x="7967660" y="4340616"/>
              <a:ext cx="1104900" cy="369332"/>
            </a:xfrm>
            <a:prstGeom prst="rect">
              <a:avLst/>
            </a:prstGeom>
            <a:gradFill rotWithShape="1">
              <a:gsLst>
                <a:gs pos="0">
                  <a:srgbClr val="E7BB01">
                    <a:tint val="50000"/>
                    <a:satMod val="300000"/>
                  </a:srgbClr>
                </a:gs>
                <a:gs pos="35000">
                  <a:srgbClr val="E7BB01">
                    <a:tint val="37000"/>
                    <a:satMod val="300000"/>
                  </a:srgbClr>
                </a:gs>
                <a:gs pos="100000">
                  <a:srgbClr val="E7BB0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7BB0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/>
                  <a:cs typeface="Times New Roman" panose="02020603050405020304" pitchFamily="18" charset="0"/>
                </a:rPr>
                <a:t>Parser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912" y="5556437"/>
              <a:ext cx="2591596" cy="36933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/>
                  <a:cs typeface="Times New Roman" panose="02020603050405020304" pitchFamily="18" charset="0"/>
                </a:rPr>
                <a:t>Clean and extract content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 descr="Image result for regex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74"/>
            <a:stretch/>
          </p:blipFill>
          <p:spPr bwMode="auto">
            <a:xfrm>
              <a:off x="7514598" y="4794363"/>
              <a:ext cx="2011024" cy="633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7314802" y="1998174"/>
            <a:ext cx="2591596" cy="1596857"/>
            <a:chOff x="3724103" y="4340616"/>
            <a:chExt cx="2591596" cy="1596857"/>
          </a:xfrm>
        </p:grpSpPr>
        <p:pic>
          <p:nvPicPr>
            <p:cNvPr id="13" name="Picture 8" descr="Image result for txt imag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680" y="4805702"/>
              <a:ext cx="756443" cy="756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376466" y="4340616"/>
              <a:ext cx="1270735" cy="369332"/>
            </a:xfrm>
            <a:prstGeom prst="rect">
              <a:avLst/>
            </a:prstGeom>
            <a:gradFill rotWithShape="1">
              <a:gsLst>
                <a:gs pos="0">
                  <a:srgbClr val="E7BB01">
                    <a:tint val="50000"/>
                    <a:satMod val="300000"/>
                  </a:srgbClr>
                </a:gs>
                <a:gs pos="35000">
                  <a:srgbClr val="E7BB01">
                    <a:tint val="37000"/>
                    <a:satMod val="300000"/>
                  </a:srgbClr>
                </a:gs>
                <a:gs pos="100000">
                  <a:srgbClr val="E7BB0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7BB0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/>
                  <a:cs typeface="Times New Roman" panose="02020603050405020304" pitchFamily="18" charset="0"/>
                </a:rPr>
                <a:t>Data frame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24103" y="5568141"/>
              <a:ext cx="2591596" cy="36933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/>
                  <a:cs typeface="Times New Roman" panose="02020603050405020304" pitchFamily="18" charset="0"/>
                </a:rPr>
                <a:t>Organize insightful data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 smtClean="0"/>
              <a:t>爬蟲的工程</a:t>
            </a:r>
            <a:r>
              <a:rPr lang="zh-TW" altLang="en-US" sz="4400" dirty="0"/>
              <a:t>架構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Image result for 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18" y="3543299"/>
            <a:ext cx="1398588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559" y="2226912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25" idx="0"/>
          </p:cNvCxnSpPr>
          <p:nvPr/>
        </p:nvCxnSpPr>
        <p:spPr>
          <a:xfrm rot="5400000" flipH="1" flipV="1">
            <a:off x="3024453" y="2114816"/>
            <a:ext cx="832643" cy="2024325"/>
          </a:xfrm>
          <a:prstGeom prst="bentConnector2">
            <a:avLst/>
          </a:prstGeom>
          <a:noFill/>
          <a:ln w="381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452937" y="1902896"/>
            <a:ext cx="1104900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Request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pic>
        <p:nvPicPr>
          <p:cNvPr id="29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97" y="1962067"/>
            <a:ext cx="1546225" cy="8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891622" y="3211922"/>
            <a:ext cx="2400300" cy="3693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Get html content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pic>
        <p:nvPicPr>
          <p:cNvPr id="31" name="Picture 8" descr="Image result for txt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78" y="2386854"/>
            <a:ext cx="756443" cy="7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Elbow Connector 31"/>
          <p:cNvCxnSpPr>
            <a:stCxn id="31" idx="3"/>
            <a:endCxn id="26" idx="1"/>
          </p:cNvCxnSpPr>
          <p:nvPr/>
        </p:nvCxnSpPr>
        <p:spPr>
          <a:xfrm flipV="1">
            <a:off x="5369321" y="2765075"/>
            <a:ext cx="2513238" cy="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18585" y="3791633"/>
            <a:ext cx="1104900" cy="646331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Sending Crawler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726" y="1811923"/>
            <a:ext cx="1104900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Response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>
            <a:stCxn id="26" idx="3"/>
            <a:endCxn id="39" idx="3"/>
          </p:cNvCxnSpPr>
          <p:nvPr/>
        </p:nvCxnSpPr>
        <p:spPr>
          <a:xfrm>
            <a:off x="8958884" y="2765075"/>
            <a:ext cx="566738" cy="2346278"/>
          </a:xfrm>
          <a:prstGeom prst="bentConnector3">
            <a:avLst>
              <a:gd name="adj1" fmla="val 140336"/>
            </a:avLst>
          </a:prstGeom>
          <a:noFill/>
          <a:ln w="381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967660" y="4340616"/>
            <a:ext cx="1104900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Parser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25912" y="5556437"/>
            <a:ext cx="2591596" cy="3693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Clean and extract content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pic>
        <p:nvPicPr>
          <p:cNvPr id="38" name="Picture 8" descr="Image result for txt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80" y="4805702"/>
            <a:ext cx="756443" cy="7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Image result for regex 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4"/>
          <a:stretch/>
        </p:blipFill>
        <p:spPr bwMode="auto">
          <a:xfrm>
            <a:off x="7514598" y="4794363"/>
            <a:ext cx="2011024" cy="63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376466" y="4340616"/>
            <a:ext cx="1270735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Data frame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cxnSp>
        <p:nvCxnSpPr>
          <p:cNvPr id="41" name="Elbow Connector 40"/>
          <p:cNvCxnSpPr>
            <a:stCxn id="39" idx="1"/>
            <a:endCxn id="38" idx="3"/>
          </p:cNvCxnSpPr>
          <p:nvPr/>
        </p:nvCxnSpPr>
        <p:spPr>
          <a:xfrm rot="10800000" flipV="1">
            <a:off x="5398124" y="5111352"/>
            <a:ext cx="2116475" cy="72571"/>
          </a:xfrm>
          <a:prstGeom prst="bentConnector3">
            <a:avLst>
              <a:gd name="adj1" fmla="val -1433"/>
            </a:avLst>
          </a:prstGeom>
          <a:noFill/>
          <a:ln w="381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724103" y="5568141"/>
            <a:ext cx="2591596" cy="3693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Organize insightful data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cxnSp>
        <p:nvCxnSpPr>
          <p:cNvPr id="43" name="Elbow Connector 42"/>
          <p:cNvCxnSpPr>
            <a:endCxn id="25" idx="2"/>
          </p:cNvCxnSpPr>
          <p:nvPr/>
        </p:nvCxnSpPr>
        <p:spPr>
          <a:xfrm rot="10800000">
            <a:off x="2428613" y="4686301"/>
            <a:ext cx="2350619" cy="510323"/>
          </a:xfrm>
          <a:prstGeom prst="bentConnector2">
            <a:avLst/>
          </a:prstGeom>
          <a:noFill/>
          <a:ln w="381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220571" y="3225721"/>
            <a:ext cx="2400300" cy="3693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Fetch response data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91622" y="3620815"/>
            <a:ext cx="24003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認識網頁基本架構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20571" y="3620815"/>
            <a:ext cx="24003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常用爬蟲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09778" y="5959775"/>
            <a:ext cx="260772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用的正規表達式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3210" y="5975015"/>
            <a:ext cx="260772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用的正規表達式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3446" y="4537593"/>
            <a:ext cx="111003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8611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Response Data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26</a:t>
            </a:fld>
            <a:endParaRPr lang="zh-TW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36704" y="1901166"/>
            <a:ext cx="2400300" cy="1678358"/>
            <a:chOff x="3891622" y="1902896"/>
            <a:chExt cx="2400300" cy="1678358"/>
          </a:xfrm>
        </p:grpSpPr>
        <p:sp>
          <p:nvSpPr>
            <p:cNvPr id="16" name="TextBox 15"/>
            <p:cNvSpPr txBox="1"/>
            <p:nvPr/>
          </p:nvSpPr>
          <p:spPr>
            <a:xfrm>
              <a:off x="4452937" y="1902896"/>
              <a:ext cx="1104900" cy="369332"/>
            </a:xfrm>
            <a:prstGeom prst="rect">
              <a:avLst/>
            </a:prstGeom>
            <a:gradFill rotWithShape="1">
              <a:gsLst>
                <a:gs pos="0">
                  <a:srgbClr val="E7BB01">
                    <a:tint val="50000"/>
                    <a:satMod val="300000"/>
                  </a:srgbClr>
                </a:gs>
                <a:gs pos="35000">
                  <a:srgbClr val="E7BB01">
                    <a:tint val="37000"/>
                    <a:satMod val="300000"/>
                  </a:srgbClr>
                </a:gs>
                <a:gs pos="100000">
                  <a:srgbClr val="E7BB0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7BB0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Request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91622" y="3211922"/>
              <a:ext cx="2400300" cy="36933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Get html HTTP content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pic>
          <p:nvPicPr>
            <p:cNvPr id="18" name="Picture 8" descr="Image result for txt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2878" y="2386854"/>
              <a:ext cx="756443" cy="756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838200" y="4264658"/>
            <a:ext cx="2624538" cy="1794777"/>
            <a:chOff x="7220571" y="1811923"/>
            <a:chExt cx="2400300" cy="1783130"/>
          </a:xfrm>
        </p:grpSpPr>
        <p:pic>
          <p:nvPicPr>
            <p:cNvPr id="20" name="Picture 4" descr="Image result for datab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404" y="2226912"/>
              <a:ext cx="998809" cy="99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893726" y="1811923"/>
              <a:ext cx="1104900" cy="369332"/>
            </a:xfrm>
            <a:prstGeom prst="rect">
              <a:avLst/>
            </a:prstGeom>
            <a:gradFill rotWithShape="1">
              <a:gsLst>
                <a:gs pos="0">
                  <a:srgbClr val="E7BB01">
                    <a:tint val="50000"/>
                    <a:satMod val="300000"/>
                  </a:srgbClr>
                </a:gs>
                <a:gs pos="35000">
                  <a:srgbClr val="E7BB01">
                    <a:tint val="37000"/>
                    <a:satMod val="300000"/>
                  </a:srgbClr>
                </a:gs>
                <a:gs pos="100000">
                  <a:srgbClr val="E7BB0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7BB0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Response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20571" y="3225721"/>
              <a:ext cx="2400300" cy="36933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Make response data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908" y="2018402"/>
            <a:ext cx="6591299" cy="20043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907" y="4178223"/>
            <a:ext cx="6591299" cy="19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Get and Post</a:t>
            </a:r>
            <a:r>
              <a:rPr lang="zh-TW" altLang="en-US" dirty="0" smtClean="0"/>
              <a:t>的概念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96813" y="1764381"/>
            <a:ext cx="794330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ü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攫取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HTTP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內容的方法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</a:rPr>
              <a:t>GET</a:t>
            </a:r>
            <a:r>
              <a: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</a:rPr>
              <a:t>：直接攫取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</a:rPr>
              <a:t>HTTP</a:t>
            </a:r>
            <a:r>
              <a: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</a:rPr>
              <a:t>網站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</a:rPr>
              <a:t>POST</a:t>
            </a:r>
            <a:r>
              <a: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</a:rPr>
              <a:t>：經過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</a:rPr>
              <a:t>HTTP</a:t>
            </a:r>
            <a:r>
              <a: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</a:rPr>
              <a:t>網站連點按鈕，攫取資料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Headers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：是有關要攫取網站的網址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Body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：只有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POST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需要，將所需資訊以爬蟲點擊按鈕</a:t>
            </a:r>
            <a:endParaRPr kumimoji="1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7862" y="1764381"/>
            <a:ext cx="1104900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Request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6547" y="3073407"/>
            <a:ext cx="2400300" cy="3693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Get html HTTP content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pic>
        <p:nvPicPr>
          <p:cNvPr id="8" name="Picture 8" descr="Image result for txt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03" y="2248339"/>
            <a:ext cx="756443" cy="7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6" y="4212477"/>
            <a:ext cx="4655639" cy="2508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47861" y="3764696"/>
            <a:ext cx="1506539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GET </a:t>
            </a:r>
            <a:r>
              <a:rPr lang="zh-TW" altLang="en-US" dirty="0" smtClean="0"/>
              <a:t>聚</a:t>
            </a:r>
            <a:r>
              <a:rPr lang="zh-TW" altLang="en-US" dirty="0"/>
              <a:t>亨</a:t>
            </a:r>
            <a:r>
              <a:rPr lang="zh-TW" altLang="en-US" dirty="0" smtClean="0"/>
              <a:t>網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355" y="4212477"/>
            <a:ext cx="4533975" cy="25503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22072" y="3764696"/>
            <a:ext cx="1506539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Post </a:t>
            </a:r>
            <a:r>
              <a:rPr lang="zh-TW" altLang="en-US" dirty="0" smtClean="0"/>
              <a:t>樂透彩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安裝套件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install.packages</a:t>
            </a:r>
            <a:r>
              <a:rPr lang="en-US" altLang="zh-TW" dirty="0" smtClean="0"/>
              <a:t>(c</a:t>
            </a:r>
            <a:r>
              <a:rPr lang="en-US" altLang="zh-TW" dirty="0"/>
              <a:t>('</a:t>
            </a:r>
            <a:r>
              <a:rPr lang="en-US" altLang="zh-TW" dirty="0" err="1"/>
              <a:t>httr</a:t>
            </a:r>
            <a:r>
              <a:rPr lang="en-US" altLang="zh-TW" dirty="0"/>
              <a:t>', '</a:t>
            </a:r>
            <a:r>
              <a:rPr lang="en-US" altLang="zh-TW" dirty="0" err="1"/>
              <a:t>rvest</a:t>
            </a:r>
            <a:r>
              <a:rPr lang="en-US" altLang="zh-TW" dirty="0"/>
              <a:t>', 'XML', '</a:t>
            </a:r>
            <a:r>
              <a:rPr lang="en-US" altLang="zh-TW" dirty="0" err="1"/>
              <a:t>magrittr</a:t>
            </a:r>
            <a:r>
              <a:rPr lang="en-US" altLang="zh-TW" dirty="0"/>
              <a:t>', 'DT', '</a:t>
            </a:r>
            <a:r>
              <a:rPr lang="en-US" altLang="zh-TW" dirty="0" err="1"/>
              <a:t>stringr</a:t>
            </a:r>
            <a:r>
              <a:rPr lang="en-US" altLang="zh-TW" dirty="0"/>
              <a:t>', '</a:t>
            </a:r>
            <a:r>
              <a:rPr lang="en-US" altLang="zh-TW" dirty="0" err="1"/>
              <a:t>jsonlite</a:t>
            </a:r>
            <a:r>
              <a:rPr lang="en-US" altLang="zh-TW" dirty="0"/>
              <a:t>', '</a:t>
            </a:r>
            <a:r>
              <a:rPr lang="en-US" altLang="zh-TW" dirty="0" err="1"/>
              <a:t>RCurl</a:t>
            </a:r>
            <a:r>
              <a:rPr lang="en-US" altLang="zh-TW" dirty="0"/>
              <a:t>','</a:t>
            </a:r>
            <a:r>
              <a:rPr lang="en-US" altLang="zh-TW" dirty="0" err="1"/>
              <a:t>data.table</a:t>
            </a:r>
            <a:r>
              <a:rPr lang="en-US" altLang="zh-TW" dirty="0" smtClean="0"/>
              <a:t>', 'progress</a:t>
            </a:r>
            <a:r>
              <a:rPr lang="en-US" altLang="zh-TW" dirty="0"/>
              <a:t>', '</a:t>
            </a:r>
            <a:r>
              <a:rPr lang="en-US" altLang="zh-TW" dirty="0" err="1"/>
              <a:t>plyr</a:t>
            </a:r>
            <a:r>
              <a:rPr lang="en-US" altLang="zh-TW" dirty="0"/>
              <a:t>'))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913765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4300" b="1" kern="1200" dirty="0" smtClean="0">
                <a:solidFill>
                  <a:srgbClr val="3333FF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R</a:t>
            </a:r>
            <a:r>
              <a:rPr lang="zh-TW" altLang="en-US" sz="4300" b="1" kern="1200" dirty="0">
                <a:solidFill>
                  <a:srgbClr val="3333FF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爬蟲三步</a:t>
            </a:r>
            <a:r>
              <a:rPr lang="zh-TW" altLang="en-US" sz="4300" b="1" kern="1200" dirty="0" smtClean="0">
                <a:solidFill>
                  <a:srgbClr val="3333FF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訣，解決９０％爬蟲問題</a:t>
            </a:r>
            <a:endParaRPr lang="zh-TW" altLang="en-US" sz="4300" b="1" kern="1200" dirty="0">
              <a:solidFill>
                <a:srgbClr val="3333FF"/>
              </a:solidFill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533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第一訣</a:t>
            </a:r>
            <a:r>
              <a:rPr lang="zh-TW" altLang="en-US" dirty="0"/>
              <a:t>：</a:t>
            </a:r>
            <a:r>
              <a:rPr lang="zh-TW" altLang="en-US" dirty="0" smtClean="0"/>
              <a:t>載入</a:t>
            </a:r>
            <a:r>
              <a:rPr lang="zh-TW" altLang="en-US" dirty="0"/>
              <a:t>相關</a:t>
            </a:r>
            <a:r>
              <a:rPr lang="zh-TW" altLang="en-US" dirty="0" smtClean="0"/>
              <a:t>類別庫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library(</a:t>
            </a:r>
            <a:r>
              <a:rPr lang="en-US" altLang="zh-TW" dirty="0" err="1" smtClean="0"/>
              <a:t>httr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GET function </a:t>
            </a:r>
            <a:r>
              <a:rPr lang="zh-TW" altLang="en-US" dirty="0" smtClean="0"/>
              <a:t>幫助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library(</a:t>
            </a:r>
            <a:r>
              <a:rPr lang="en-US" altLang="zh-TW" dirty="0" err="1" smtClean="0"/>
              <a:t>rvest</a:t>
            </a:r>
            <a:r>
              <a:rPr lang="en-US" altLang="zh-TW" dirty="0" smtClean="0"/>
              <a:t>)</a:t>
            </a:r>
            <a:r>
              <a:rPr lang="zh-TW" altLang="en-US" dirty="0"/>
              <a:t> </a:t>
            </a:r>
            <a:r>
              <a:rPr lang="zh-TW" altLang="en-US" dirty="0" smtClean="0"/>
              <a:t>：幫助</a:t>
            </a:r>
            <a:r>
              <a:rPr lang="en-US" altLang="zh-TW" dirty="0" smtClean="0"/>
              <a:t>Parsing</a:t>
            </a:r>
            <a:r>
              <a:rPr lang="zh-TW" altLang="en-US" dirty="0" smtClean="0"/>
              <a:t>出人可理解之資料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29</a:t>
            </a:fld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93495" y="3548962"/>
            <a:ext cx="2400300" cy="2105078"/>
            <a:chOff x="1476375" y="4463362"/>
            <a:chExt cx="2400300" cy="21050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130" y="5045366"/>
              <a:ext cx="1225460" cy="9410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04665" y="4463362"/>
              <a:ext cx="1650390" cy="369332"/>
            </a:xfrm>
            <a:prstGeom prst="rect">
              <a:avLst/>
            </a:prstGeom>
            <a:gradFill rotWithShape="1">
              <a:gsLst>
                <a:gs pos="0">
                  <a:srgbClr val="E7BB01">
                    <a:tint val="50000"/>
                    <a:satMod val="300000"/>
                  </a:srgbClr>
                </a:gs>
                <a:gs pos="35000">
                  <a:srgbClr val="E7BB01">
                    <a:tint val="37000"/>
                    <a:satMod val="300000"/>
                  </a:srgbClr>
                </a:gs>
                <a:gs pos="100000">
                  <a:srgbClr val="E7BB0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7BB0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dirty="0"/>
                <a:t>library(</a:t>
              </a:r>
              <a:r>
                <a:rPr lang="en-US" altLang="zh-TW" dirty="0" err="1"/>
                <a:t>httr</a:t>
              </a:r>
              <a:r>
                <a:rPr lang="en-US" altLang="zh-TW" dirty="0"/>
                <a:t>)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76375" y="6199108"/>
              <a:ext cx="2400300" cy="36933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Get </a:t>
              </a: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網頁資料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23743" y="5284708"/>
            <a:ext cx="2348865" cy="3693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轉換成文字資料</a:t>
            </a:r>
          </a:p>
        </p:txBody>
      </p:sp>
      <p:pic>
        <p:nvPicPr>
          <p:cNvPr id="17" name="Picture 4" descr="Image result for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59" y="4051554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01843" y="3548962"/>
            <a:ext cx="1494114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library(</a:t>
            </a:r>
            <a:r>
              <a:rPr lang="en-US" altLang="zh-TW" dirty="0" err="1"/>
              <a:t>rvest</a:t>
            </a:r>
            <a:r>
              <a:rPr lang="en-US" altLang="zh-TW" dirty="0"/>
              <a:t>)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, 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exampleV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&lt;-</a:t>
            </a:r>
            <a:r>
              <a:rPr lang="en-US" altLang="zh-TW" dirty="0"/>
              <a:t> </a:t>
            </a:r>
            <a:r>
              <a:rPr lang="en-US" altLang="zh-TW" dirty="0" smtClean="0"/>
              <a:t>c </a:t>
            </a:r>
            <a:r>
              <a:rPr lang="en-US" altLang="zh-TW" dirty="0" smtClean="0">
                <a:solidFill>
                  <a:schemeClr val="accent5"/>
                </a:solidFill>
              </a:rPr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, "2"  ,5  , "JAON"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0.5</a:t>
            </a:r>
            <a:r>
              <a:rPr lang="zh-TW" altLang="en-US" dirty="0" smtClean="0"/>
              <a:t> </a:t>
            </a:r>
            <a:r>
              <a:rPr lang="en-US" altLang="zh-TW" dirty="0" smtClean="0"/>
              <a:t>, " f "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5"/>
                </a:solidFill>
              </a:rPr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exampleF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chemeClr val="accent5"/>
                </a:solidFill>
              </a:rPr>
              <a:t>&lt;-</a:t>
            </a:r>
            <a:r>
              <a:rPr lang="en-US" altLang="zh-TW" dirty="0" smtClean="0"/>
              <a:t> factor </a:t>
            </a:r>
            <a:r>
              <a:rPr lang="en-US" altLang="zh-TW" dirty="0" smtClean="0">
                <a:solidFill>
                  <a:schemeClr val="accent5"/>
                </a:solidFill>
              </a:rPr>
              <a:t>(</a:t>
            </a:r>
            <a:r>
              <a:rPr lang="en-US" altLang="zh-TW" dirty="0" smtClean="0"/>
              <a:t> c </a:t>
            </a:r>
            <a:r>
              <a:rPr lang="en-US" altLang="zh-TW" dirty="0" smtClean="0">
                <a:solidFill>
                  <a:schemeClr val="accent5"/>
                </a:solidFill>
              </a:rPr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, "</a:t>
            </a:r>
            <a:r>
              <a:rPr lang="zh-TW" altLang="en-US" dirty="0" smtClean="0"/>
              <a:t> </a:t>
            </a:r>
            <a:r>
              <a:rPr lang="en-US" altLang="zh-TW" dirty="0" smtClean="0"/>
              <a:t>B "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, "</a:t>
            </a:r>
            <a:r>
              <a:rPr lang="zh-TW" altLang="en-US" dirty="0" smtClean="0"/>
              <a:t> </a:t>
            </a:r>
            <a:r>
              <a:rPr lang="en-US" altLang="zh-TW" dirty="0" smtClean="0"/>
              <a:t>B "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0.5</a:t>
            </a:r>
            <a:r>
              <a:rPr lang="zh-TW" altLang="en-US" dirty="0" smtClean="0"/>
              <a:t> </a:t>
            </a:r>
            <a:r>
              <a:rPr lang="en-US" altLang="zh-TW" dirty="0" smtClean="0"/>
              <a:t>, " B "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5"/>
                </a:solidFill>
              </a:rPr>
              <a:t>)</a:t>
            </a:r>
            <a:r>
              <a:rPr lang="zh-TW" altLang="en-US" dirty="0" smtClean="0">
                <a:solidFill>
                  <a:schemeClr val="accent5"/>
                </a:solidFill>
              </a:rPr>
              <a:t> </a:t>
            </a:r>
            <a:r>
              <a:rPr lang="en-US" altLang="zh-TW" dirty="0" smtClean="0">
                <a:solidFill>
                  <a:schemeClr val="accent5"/>
                </a:solidFill>
              </a:rPr>
              <a:t>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05A47A-F4FC-4E73-B27A-4B82A4F18EF2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49787" y="2409648"/>
            <a:ext cx="9692424" cy="1202994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anose="020B0609020204030204" pitchFamily="49" charset="0"/>
              </a:rPr>
              <a:t>&gt; exampleV 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CC78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[1] "1" "2" "5" "JAON" "0.5" "f" 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49787" y="4571219"/>
            <a:ext cx="9692425" cy="1695437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CC7833"/>
                </a:solidFill>
                <a:effectLst/>
                <a:latin typeface="Consolas" panose="020B0609020204030204" pitchFamily="49" charset="0"/>
              </a:rPr>
              <a:t>exampleF 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CC7833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[1] 1 B 5 B 0.5 B 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Levels: 0.5 1 5 B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爬蟲三步訣，解決９０％爬蟲問題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第一訣：載入相關類別庫</a:t>
            </a:r>
            <a:endParaRPr lang="en-US" altLang="zh-TW" dirty="0"/>
          </a:p>
          <a:p>
            <a:pPr lvl="1"/>
            <a:r>
              <a:rPr lang="en-US" altLang="zh-TW" dirty="0"/>
              <a:t>library(</a:t>
            </a:r>
            <a:r>
              <a:rPr lang="en-US" altLang="zh-TW" dirty="0" err="1"/>
              <a:t>httr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GET function </a:t>
            </a:r>
            <a:r>
              <a:rPr lang="zh-TW" altLang="en-US" dirty="0"/>
              <a:t>幫助</a:t>
            </a:r>
            <a:r>
              <a:rPr lang="en-US" altLang="zh-TW" dirty="0"/>
              <a:t>request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en-US" altLang="zh-TW" dirty="0"/>
              <a:t>library(</a:t>
            </a:r>
            <a:r>
              <a:rPr lang="en-US" altLang="zh-TW" dirty="0" err="1"/>
              <a:t>rvest</a:t>
            </a:r>
            <a:r>
              <a:rPr lang="en-US" altLang="zh-TW" dirty="0"/>
              <a:t>)</a:t>
            </a:r>
            <a:r>
              <a:rPr lang="zh-TW" altLang="en-US" dirty="0"/>
              <a:t> ：幫助</a:t>
            </a:r>
            <a:r>
              <a:rPr lang="en-US" altLang="zh-TW" dirty="0"/>
              <a:t>Parsing</a:t>
            </a:r>
            <a:r>
              <a:rPr lang="zh-TW" altLang="en-US" dirty="0"/>
              <a:t>出人可理解之資料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zh-TW" altLang="en-US" dirty="0"/>
              <a:t>二訣</a:t>
            </a:r>
            <a:r>
              <a:rPr lang="zh-TW" altLang="en-US" dirty="0" smtClean="0"/>
              <a:t>：抓取網站的資料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Doc = GET(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) %&gt;%</a:t>
            </a:r>
            <a:r>
              <a:rPr lang="zh-TW" altLang="en-US" dirty="0" smtClean="0"/>
              <a:t> ：將資料從網頁上</a:t>
            </a:r>
            <a:r>
              <a:rPr lang="en-US" altLang="zh-TW" dirty="0" smtClean="0"/>
              <a:t>GET</a:t>
            </a:r>
            <a:r>
              <a:rPr lang="zh-TW" altLang="en-US" dirty="0" smtClean="0"/>
              <a:t>下來</a:t>
            </a:r>
            <a:endParaRPr lang="en-US" altLang="zh-TW" dirty="0" smtClean="0"/>
          </a:p>
          <a:p>
            <a:pPr lvl="1"/>
            <a:r>
              <a:rPr lang="zh-TW" altLang="en-US" dirty="0"/>
              <a:t>　</a:t>
            </a:r>
            <a:r>
              <a:rPr lang="en-US" altLang="zh-TW" dirty="0"/>
              <a:t> content(encoding = “utf8”)</a:t>
            </a:r>
            <a:r>
              <a:rPr lang="zh-TW" altLang="en-US" dirty="0"/>
              <a:t> ：轉換成</a:t>
            </a:r>
            <a:r>
              <a:rPr lang="en-US" altLang="zh-TW" dirty="0"/>
              <a:t>utf-8</a:t>
            </a:r>
            <a:r>
              <a:rPr lang="zh-TW" altLang="en-US" dirty="0"/>
              <a:t>網頁型式</a:t>
            </a:r>
            <a:r>
              <a:rPr lang="en-US" altLang="zh-TW" dirty="0"/>
              <a:t>(</a:t>
            </a:r>
            <a:r>
              <a:rPr lang="zh-TW" altLang="en-US" dirty="0"/>
              <a:t>比較不會有編碼問題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第三</a:t>
            </a:r>
            <a:r>
              <a:rPr lang="zh-TW" altLang="en-US" dirty="0"/>
              <a:t>訣：</a:t>
            </a:r>
            <a:endParaRPr lang="en-US" altLang="zh-TW" dirty="0"/>
          </a:p>
          <a:p>
            <a:pPr lvl="1"/>
            <a:r>
              <a:rPr lang="en-US" altLang="zh-TW" dirty="0"/>
              <a:t>Doc %&gt;% </a:t>
            </a:r>
            <a:r>
              <a:rPr lang="zh-TW" altLang="en-US" dirty="0"/>
              <a:t>：這邊放爬下來的網頁</a:t>
            </a:r>
            <a:endParaRPr lang="en-US" altLang="zh-TW" dirty="0"/>
          </a:p>
          <a:p>
            <a:pPr lvl="1"/>
            <a:r>
              <a:rPr lang="en-US" altLang="zh-TW" dirty="0"/>
              <a:t>    </a:t>
            </a:r>
            <a:r>
              <a:rPr lang="en-US" altLang="zh-TW" dirty="0" err="1"/>
              <a:t>html_nodes</a:t>
            </a:r>
            <a:r>
              <a:rPr lang="en-US" altLang="zh-TW" dirty="0"/>
              <a:t>(‘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選擇器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altLang="zh-TW" dirty="0"/>
              <a:t>) %&gt;% </a:t>
            </a:r>
            <a:r>
              <a:rPr lang="zh-TW" altLang="en-US" dirty="0"/>
              <a:t>：網頁中，選擇的爬取某範圍的網頁節點資料</a:t>
            </a:r>
            <a:endParaRPr lang="en-US" altLang="zh-TW" dirty="0"/>
          </a:p>
          <a:p>
            <a:pPr lvl="1"/>
            <a:r>
              <a:rPr lang="en-US" altLang="zh-TW" dirty="0"/>
              <a:t>    </a:t>
            </a:r>
            <a:r>
              <a:rPr lang="en-US" altLang="zh-TW" dirty="0" err="1"/>
              <a:t>html_text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parse</a:t>
            </a:r>
            <a:r>
              <a:rPr lang="zh-TW" altLang="en-US" dirty="0"/>
              <a:t>成文字檔案</a:t>
            </a:r>
            <a:endParaRPr lang="en-US" altLang="zh-TW" dirty="0"/>
          </a:p>
          <a:p>
            <a:pPr lvl="1"/>
            <a:r>
              <a:rPr lang="zh-TW" altLang="en-US" dirty="0"/>
              <a:t>　或 </a:t>
            </a:r>
            <a:r>
              <a:rPr lang="en-US" altLang="zh-TW" dirty="0" err="1"/>
              <a:t>html_attr</a:t>
            </a:r>
            <a:r>
              <a:rPr lang="en-US" altLang="zh-TW" dirty="0"/>
              <a:t> ( </a:t>
            </a:r>
            <a:r>
              <a:rPr lang="en-US" altLang="zh-TW" dirty="0" err="1"/>
              <a:t>htmlTag</a:t>
            </a:r>
            <a:r>
              <a:rPr lang="en-US" altLang="zh-TW" dirty="0"/>
              <a:t> )</a:t>
            </a:r>
            <a:r>
              <a:rPr lang="zh-TW" altLang="en-US" dirty="0"/>
              <a:t> ： 抓取網址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505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爬蟲對照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A47A-F4FC-4E73-B27A-4B82A4F18EF2}" type="slidenum">
              <a:rPr lang="zh-TW" altLang="en-US" smtClean="0"/>
              <a:pPr/>
              <a:t>31</a:t>
            </a:fld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970499" y="1827933"/>
            <a:ext cx="10030691" cy="1843666"/>
            <a:chOff x="838200" y="2526233"/>
            <a:chExt cx="10030691" cy="1843666"/>
          </a:xfrm>
        </p:grpSpPr>
        <p:sp>
          <p:nvSpPr>
            <p:cNvPr id="5" name="文字方塊 4"/>
            <p:cNvSpPr txBox="1"/>
            <p:nvPr/>
          </p:nvSpPr>
          <p:spPr>
            <a:xfrm>
              <a:off x="838200" y="3390830"/>
              <a:ext cx="10030691" cy="9790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0" tIns="180000" rIns="180000" bIns="180000" rtlCol="0">
              <a:spAutoFit/>
            </a:bodyPr>
            <a:lstStyle/>
            <a:p>
              <a:r>
                <a:rPr lang="en-US" altLang="zh-TW" sz="40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saveInPC</a:t>
              </a:r>
              <a:r>
                <a:rPr lang="en-US" altLang="zh-TW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4000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&lt;-</a:t>
              </a:r>
              <a:r>
                <a:rPr lang="en-US" altLang="zh-TW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4000" dirty="0" err="1" smtClean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functionName</a:t>
              </a:r>
              <a:r>
                <a:rPr lang="en-US" altLang="zh-TW" sz="4000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var1,var2,… </a:t>
              </a:r>
              <a:r>
                <a:rPr lang="en-US" altLang="zh-TW" sz="4000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en-US" altLang="zh-TW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107584" y="255100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儲存的變數</a:t>
              </a:r>
              <a:endParaRPr lang="zh-TW" altLang="en-US" sz="2400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936489" y="252623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40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函數名稱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782855" y="2552978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40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參數</a:t>
              </a:r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004047" y="2551004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40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參數</a:t>
              </a:r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6" idx="2"/>
            </p:cNvCxnSpPr>
            <p:nvPr/>
          </p:nvCxnSpPr>
          <p:spPr>
            <a:xfrm flipH="1">
              <a:off x="1969358" y="3012669"/>
              <a:ext cx="1" cy="50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5708866" y="2929449"/>
              <a:ext cx="1" cy="50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>
              <a:off x="9506001" y="2975876"/>
              <a:ext cx="1" cy="50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H="1">
              <a:off x="8271930" y="2987898"/>
              <a:ext cx="1" cy="503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字方塊 14"/>
          <p:cNvSpPr txBox="1"/>
          <p:nvPr/>
        </p:nvSpPr>
        <p:spPr>
          <a:xfrm>
            <a:off x="2123416" y="5841252"/>
            <a:ext cx="871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網頁檔案 ，並儲存成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UTF-8</a:t>
            </a:r>
            <a:r>
              <a:rPr lang="zh-TW" altLang="en-US" sz="2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編碼，</a:t>
            </a:r>
            <a:r>
              <a:rPr lang="zh-TW" altLang="en-US" sz="24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結果存到</a:t>
            </a:r>
            <a:r>
              <a:rPr lang="zh-TW" altLang="en-US" sz="24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rootInPC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70498" y="4074531"/>
            <a:ext cx="10383302" cy="1594622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rootInPC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&lt;-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en-US" altLang="zh-TW" sz="40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-US" altLang="zh-TW" sz="40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%&gt;%</a:t>
            </a:r>
            <a:r>
              <a:rPr lang="zh-TW" altLang="en-US" sz="4000" dirty="0" smtClean="0"/>
              <a:t> </a:t>
            </a:r>
            <a:endParaRPr lang="en-US" altLang="zh-TW" sz="4000" dirty="0" smtClean="0"/>
          </a:p>
          <a:p>
            <a:r>
              <a:rPr lang="en-US" altLang="zh-TW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0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en-US" altLang="zh-TW" sz="4000" dirty="0" smtClean="0"/>
              <a:t>(encoding </a:t>
            </a:r>
            <a:r>
              <a:rPr lang="en-US" altLang="zh-TW" sz="4000" dirty="0"/>
              <a:t>= “utf8”)</a:t>
            </a:r>
            <a:endParaRPr lang="zh-TW" altLang="en-US" sz="40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3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抓取某產品資料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https://www.urcosme.com/products/6879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22" y="2603342"/>
            <a:ext cx="5629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小試一下 </a:t>
            </a:r>
            <a:r>
              <a:rPr lang="en-US" altLang="zh-TW" dirty="0" err="1" smtClean="0"/>
              <a:t>try.R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下載檔案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url_product</a:t>
            </a:r>
            <a:r>
              <a:rPr lang="en-US" altLang="zh-TW" dirty="0"/>
              <a:t>="https://www.urcosme.com/products/6879"</a:t>
            </a:r>
          </a:p>
          <a:p>
            <a:pPr marL="0" indent="0">
              <a:buNone/>
            </a:pPr>
            <a:r>
              <a:rPr lang="en-US" altLang="zh-TW" dirty="0" err="1"/>
              <a:t>doc_product</a:t>
            </a:r>
            <a:r>
              <a:rPr lang="en-US" altLang="zh-TW" dirty="0"/>
              <a:t>&lt;- GET(</a:t>
            </a:r>
            <a:r>
              <a:rPr lang="en-US" altLang="zh-TW" dirty="0" err="1"/>
              <a:t>url_product</a:t>
            </a:r>
            <a:r>
              <a:rPr lang="en-US" altLang="zh-TW" dirty="0"/>
              <a:t>) %&gt;% content(encoding = "utf8")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階層選擇標籤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product_name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doc_product</a:t>
            </a:r>
            <a:r>
              <a:rPr lang="en-US" altLang="zh-TW" dirty="0"/>
              <a:t> %&gt;%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html_nodes</a:t>
            </a:r>
            <a:r>
              <a:rPr lang="en-US" altLang="zh-TW" dirty="0"/>
              <a:t>("</a:t>
            </a:r>
            <a:r>
              <a:rPr lang="en-US" altLang="zh-TW" dirty="0" err="1"/>
              <a:t>div.headline</a:t>
            </a:r>
            <a:r>
              <a:rPr lang="en-US" altLang="zh-TW" dirty="0"/>
              <a:t>-</a:t>
            </a:r>
            <a:r>
              <a:rPr lang="en-US" altLang="zh-TW" dirty="0" err="1"/>
              <a:t>title.product</a:t>
            </a:r>
            <a:r>
              <a:rPr lang="en-US" altLang="zh-TW" dirty="0"/>
              <a:t>-name") %&gt;%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html_text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345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library(</a:t>
            </a:r>
            <a:r>
              <a:rPr lang="en-US" altLang="zh-TW" dirty="0" err="1" smtClean="0"/>
              <a:t>rvest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html_nodes</a:t>
            </a:r>
            <a:r>
              <a:rPr lang="en-US" altLang="zh-TW" dirty="0" smtClean="0"/>
              <a:t> ( root ,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 選擇器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 smtClean="0"/>
              <a:t>)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：從某個</a:t>
            </a:r>
            <a:r>
              <a:rPr lang="en-US" altLang="zh-TW" dirty="0" smtClean="0"/>
              <a:t>HTML </a:t>
            </a:r>
            <a:r>
              <a:rPr lang="zh-TW" altLang="en-US" dirty="0"/>
              <a:t>擷取</a:t>
            </a:r>
            <a:r>
              <a:rPr lang="zh-TW" altLang="en-US" dirty="0" smtClean="0"/>
              <a:t>子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html_attr</a:t>
            </a:r>
            <a:r>
              <a:rPr lang="en-US" altLang="zh-TW" dirty="0" smtClean="0"/>
              <a:t> ( </a:t>
            </a:r>
            <a:r>
              <a:rPr lang="en-US" altLang="zh-TW" dirty="0" err="1" smtClean="0"/>
              <a:t>htmlTag</a:t>
            </a:r>
            <a:r>
              <a:rPr lang="en-US" altLang="zh-TW" dirty="0" smtClean="0"/>
              <a:t> )</a:t>
            </a:r>
            <a:r>
              <a:rPr lang="zh-TW" altLang="en-US" dirty="0" smtClean="0"/>
              <a:t> ： 抓取 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html_text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htmlTag</a:t>
            </a:r>
            <a:r>
              <a:rPr lang="en-US" altLang="zh-TW" dirty="0" smtClean="0"/>
              <a:t> ) </a:t>
            </a:r>
            <a:r>
              <a:rPr lang="zh-TW" altLang="en-US" dirty="0" smtClean="0"/>
              <a:t>： 過濾所有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標籤留下文字。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05A47A-F4FC-4E73-B27A-4B82A4F18EF2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8200" y="5279132"/>
            <a:ext cx="5611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hlinkClick r:id="rId2"/>
              </a:rPr>
              <a:t>https://github.com/hadley/rvest</a:t>
            </a:r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58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%&gt;% </a:t>
            </a:r>
            <a:r>
              <a:rPr lang="zh-TW" altLang="en-US" dirty="0" smtClean="0"/>
              <a:t>管線</a:t>
            </a:r>
            <a:r>
              <a:rPr lang="zh-TW" altLang="en-US" dirty="0"/>
              <a:t>（</a:t>
            </a:r>
            <a:r>
              <a:rPr lang="en-US" altLang="zh-TW" dirty="0"/>
              <a:t>Pipe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把左邊的值丟到右邊的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去執行。</a:t>
            </a:r>
            <a:endParaRPr lang="en-US" altLang="zh-TW" dirty="0" smtClean="0"/>
          </a:p>
          <a:p>
            <a:r>
              <a:rPr lang="zh-TW" altLang="en-US" dirty="0" smtClean="0"/>
              <a:t>重點是可以串聯多個管線，非常適合網頁的</a:t>
            </a:r>
            <a:r>
              <a:rPr lang="zh-TW" altLang="en-US" dirty="0" smtClean="0">
                <a:solidFill>
                  <a:srgbClr val="FF0000"/>
                </a:solidFill>
              </a:rPr>
              <a:t>階層</a:t>
            </a:r>
            <a:r>
              <a:rPr lang="zh-TW" altLang="en-US" dirty="0" smtClean="0"/>
              <a:t>模式。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48614" y="4521239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%&gt;%</a:t>
            </a:r>
            <a:endParaRPr lang="zh-TW" altLang="en-US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89146" y="4589729"/>
            <a:ext cx="13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左邊值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87260" y="4528174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迴轉箭號 9"/>
          <p:cNvSpPr/>
          <p:nvPr/>
        </p:nvSpPr>
        <p:spPr>
          <a:xfrm>
            <a:off x="4003212" y="3744525"/>
            <a:ext cx="2989182" cy="635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67092" y="5396477"/>
            <a:ext cx="4152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a  %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&gt;%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print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64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%&gt;% </a:t>
            </a:r>
            <a:r>
              <a:rPr lang="zh-TW" altLang="en-US" dirty="0"/>
              <a:t>管線（</a:t>
            </a:r>
            <a:r>
              <a:rPr lang="en-US" altLang="zh-TW" dirty="0"/>
              <a:t>Pipe</a:t>
            </a:r>
            <a:r>
              <a:rPr lang="zh-TW" altLang="en-US" dirty="0" smtClean="0"/>
              <a:t>） 解釋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2080" y="2844899"/>
            <a:ext cx="9387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product_name = doc_product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%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&gt;% </a:t>
            </a:r>
          </a:p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html_nodes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</a:t>
            </a:r>
            <a:r>
              <a:rPr lang="zh-TW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.headline-title.product-nam</a:t>
            </a:r>
            <a:r>
              <a:rPr lang="zh-TW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  %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&gt;% </a:t>
            </a:r>
          </a:p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html_text()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51960" y="214229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2800" b="1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下載網頁的內容 </a:t>
            </a:r>
            <a:endParaRPr lang="zh-TW" altLang="en-US" sz="28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/>
          <p:cNvCxnSpPr>
            <a:stCxn id="6" idx="2"/>
          </p:cNvCxnSpPr>
          <p:nvPr/>
        </p:nvCxnSpPr>
        <p:spPr>
          <a:xfrm flipH="1">
            <a:off x="5669281" y="2665512"/>
            <a:ext cx="290839" cy="30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842760" y="420683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800" b="1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sz="2800" b="1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抓取特定標籤</a:t>
            </a:r>
            <a:r>
              <a:rPr lang="en-US" altLang="zh-TW" sz="2800" b="1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(class or ID)</a:t>
            </a:r>
            <a:endParaRPr lang="zh-TW" altLang="en-US" sz="2800" b="1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38036" y="5140194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過濾所有</a:t>
            </a:r>
            <a:r>
              <a:rPr lang="en-US" altLang="zh-TW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HTML </a:t>
            </a:r>
            <a:r>
              <a:rPr lang="zh-TW" altLang="en-US" sz="28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標籤留下文字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5814700" y="3927127"/>
            <a:ext cx="1028060" cy="48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545080" y="4468445"/>
            <a:ext cx="80970" cy="67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53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基礎架構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05A47A-F4FC-4E73-B27A-4B82A4F18EF2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89" y="1333637"/>
            <a:ext cx="10018711" cy="498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1228725" y="2867025"/>
            <a:ext cx="3162300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6934200" y="5623045"/>
            <a:ext cx="3162300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7534275" y="3724275"/>
            <a:ext cx="3162300" cy="638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4763294" y="3154242"/>
            <a:ext cx="2018506" cy="436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28725" y="2425454"/>
            <a:ext cx="1104900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前端頁面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11499" y="2707838"/>
            <a:ext cx="1522095" cy="369332"/>
          </a:xfrm>
          <a:prstGeom prst="rect">
            <a:avLst/>
          </a:prstGeom>
          <a:gradFill rotWithShape="1">
            <a:gsLst>
              <a:gs pos="0">
                <a:srgbClr val="E7BB01">
                  <a:tint val="50000"/>
                  <a:satMod val="300000"/>
                </a:srgbClr>
              </a:gs>
              <a:gs pos="35000">
                <a:srgbClr val="E7BB01">
                  <a:tint val="37000"/>
                  <a:satMod val="300000"/>
                </a:srgbClr>
              </a:gs>
              <a:gs pos="100000">
                <a:srgbClr val="E7BB0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7BB01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Html</a:t>
            </a: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程式碼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cxnSp>
        <p:nvCxnSpPr>
          <p:cNvPr id="27" name="Curved Connector 26"/>
          <p:cNvCxnSpPr>
            <a:stCxn id="18" idx="2"/>
            <a:endCxn id="17" idx="1"/>
          </p:cNvCxnSpPr>
          <p:nvPr/>
        </p:nvCxnSpPr>
        <p:spPr>
          <a:xfrm rot="16200000" flipH="1">
            <a:off x="6427192" y="2936280"/>
            <a:ext cx="452438" cy="176172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81" y="3618575"/>
            <a:ext cx="1546225" cy="8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>
            <a:stCxn id="17" idx="2"/>
            <a:endCxn id="16" idx="0"/>
          </p:cNvCxnSpPr>
          <p:nvPr/>
        </p:nvCxnSpPr>
        <p:spPr>
          <a:xfrm rot="5400000">
            <a:off x="8185091" y="4692710"/>
            <a:ext cx="1260595" cy="6000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85990" y="6396037"/>
            <a:ext cx="457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https://www.urcosme.com/products/53856</a:t>
            </a:r>
          </a:p>
        </p:txBody>
      </p:sp>
    </p:spTree>
    <p:extLst>
      <p:ext uri="{BB962C8B-B14F-4D97-AF65-F5344CB8AC3E}">
        <p14:creationId xmlns:p14="http://schemas.microsoft.com/office/powerpoint/2010/main" val="39164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請看程式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54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Parser </a:t>
            </a:r>
            <a:r>
              <a:rPr lang="zh-TW" altLang="en-US" dirty="0"/>
              <a:t>常用的正規表達式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1000"/>
              </a:spcBef>
              <a:buClr>
                <a:srgbClr val="3333FF"/>
              </a:buClr>
              <a:buFont typeface="+mj-lt"/>
              <a:buAutoNum type="arabicPeriod"/>
            </a:pPr>
            <a:r>
              <a:rPr lang="en-US" altLang="zh-TW" dirty="0" err="1" smtClean="0"/>
              <a:t>grep</a:t>
            </a:r>
            <a:r>
              <a:rPr lang="zh-TW" altLang="en-US" dirty="0" smtClean="0"/>
              <a:t>：抓取符合的條件</a:t>
            </a:r>
            <a:endParaRPr lang="en-US" altLang="zh-TW" dirty="0" smtClean="0"/>
          </a:p>
          <a:p>
            <a:pPr marL="514350" lvl="1" indent="-514350">
              <a:spcBef>
                <a:spcPts val="1000"/>
              </a:spcBef>
              <a:buClr>
                <a:srgbClr val="3333FF"/>
              </a:buClr>
              <a:buFont typeface="+mj-lt"/>
              <a:buAutoNum type="arabicPeriod"/>
            </a:pPr>
            <a:r>
              <a:rPr lang="en-US" altLang="zh-TW" dirty="0" err="1" smtClean="0"/>
              <a:t>gsub</a:t>
            </a:r>
            <a:r>
              <a:rPr lang="zh-TW" altLang="en-US" dirty="0" smtClean="0"/>
              <a:t>：取代文字</a:t>
            </a:r>
            <a:endParaRPr lang="en-US" altLang="zh-TW" dirty="0" smtClean="0"/>
          </a:p>
          <a:p>
            <a:pPr marL="514350" lvl="1" indent="-514350">
              <a:spcBef>
                <a:spcPts val="1000"/>
              </a:spcBef>
              <a:buClr>
                <a:srgbClr val="3333FF"/>
              </a:buClr>
              <a:buFont typeface="+mj-lt"/>
              <a:buAutoNum type="arabicPeriod"/>
            </a:pPr>
            <a:r>
              <a:rPr lang="en-US" altLang="zh-TW" dirty="0" err="1" smtClean="0"/>
              <a:t>Parse_number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：從字串中中抓取數字</a:t>
            </a:r>
            <a:endParaRPr lang="en-US" altLang="zh-TW" dirty="0" smtClean="0"/>
          </a:p>
          <a:p>
            <a:pPr marL="514350" lvl="1" indent="-514350">
              <a:spcBef>
                <a:spcPts val="1000"/>
              </a:spcBef>
              <a:buClr>
                <a:srgbClr val="3333FF"/>
              </a:buClr>
              <a:buFont typeface="+mj-lt"/>
              <a:buAutoNum type="arabicPeriod"/>
            </a:pPr>
            <a:r>
              <a:rPr lang="en-US" altLang="zh-TW" dirty="0" err="1"/>
              <a:t>parse_date</a:t>
            </a:r>
            <a:r>
              <a:rPr lang="en-US" altLang="zh-TW" dirty="0" smtClean="0"/>
              <a:t>()</a:t>
            </a:r>
            <a:r>
              <a:rPr lang="zh-TW" altLang="en-US" dirty="0"/>
              <a:t> </a:t>
            </a:r>
            <a:r>
              <a:rPr lang="zh-TW" altLang="en-US" dirty="0" smtClean="0"/>
              <a:t>：抓取日期，變成</a:t>
            </a:r>
            <a:r>
              <a:rPr lang="en-US" altLang="zh-TW" dirty="0" smtClean="0"/>
              <a:t>date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marL="514350" lvl="1" indent="-514350">
              <a:spcBef>
                <a:spcPts val="1000"/>
              </a:spcBef>
              <a:buClr>
                <a:srgbClr val="3333FF"/>
              </a:buClr>
              <a:buFont typeface="+mj-lt"/>
              <a:buAutoNum type="arabicPeriod"/>
            </a:pPr>
            <a:endParaRPr lang="en-US" altLang="zh-TW" dirty="0"/>
          </a:p>
          <a:p>
            <a:pPr marL="0" lvl="1" indent="0">
              <a:spcBef>
                <a:spcPts val="1000"/>
              </a:spcBef>
              <a:buClr>
                <a:srgbClr val="3333FF"/>
              </a:buClr>
              <a:buNone/>
            </a:pPr>
            <a:r>
              <a:rPr lang="zh-TW" altLang="en-US" dirty="0" smtClean="0"/>
              <a:t>更詳細可以參考 </a:t>
            </a:r>
            <a:r>
              <a:rPr lang="en-US" altLang="zh-TW" dirty="0">
                <a:solidFill>
                  <a:srgbClr val="FF0000"/>
                </a:solidFill>
              </a:rPr>
              <a:t>MDS</a:t>
            </a:r>
            <a:r>
              <a:rPr lang="zh-TW" altLang="en-US" dirty="0">
                <a:solidFill>
                  <a:srgbClr val="FF0000"/>
                </a:solidFill>
              </a:rPr>
              <a:t>實作</a:t>
            </a:r>
            <a:r>
              <a:rPr lang="en-US" altLang="zh-TW" dirty="0">
                <a:solidFill>
                  <a:srgbClr val="FF0000"/>
                </a:solidFill>
              </a:rPr>
              <a:t>_#02_</a:t>
            </a:r>
            <a:r>
              <a:rPr lang="zh-TW" altLang="en-US" dirty="0">
                <a:solidFill>
                  <a:srgbClr val="FF0000"/>
                </a:solidFill>
              </a:rPr>
              <a:t>補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 err="1">
                <a:solidFill>
                  <a:srgbClr val="FF0000"/>
                </a:solidFill>
              </a:rPr>
              <a:t>regex.R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14350" lvl="1" indent="-514350">
              <a:spcBef>
                <a:spcPts val="1000"/>
              </a:spcBef>
              <a:buClr>
                <a:srgbClr val="3333FF"/>
              </a:buClr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26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</a:t>
            </a:r>
            <a:r>
              <a:rPr lang="en-US" altLang="zh-TW" dirty="0" smtClean="0"/>
              <a:t>vector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, 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/>
              <a:t>ex.vector</a:t>
            </a:r>
            <a:r>
              <a:rPr lang="en-US" altLang="zh-TW" dirty="0" smtClean="0"/>
              <a:t>[4]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ex.factor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A47A-F4FC-4E73-B27A-4B82A4F18EF2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8200" y="2437640"/>
            <a:ext cx="9954296" cy="1202994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CC7833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sz="3200" dirty="0" err="1" smtClean="0">
                <a:solidFill>
                  <a:srgbClr val="CC7833"/>
                </a:solidFill>
                <a:latin typeface="Consolas" panose="020B0609020204030204" pitchFamily="49" charset="0"/>
              </a:rPr>
              <a:t>ex.vector</a:t>
            </a:r>
            <a:r>
              <a:rPr lang="en-US" altLang="zh-TW" sz="3200" dirty="0" smtClean="0">
                <a:solidFill>
                  <a:srgbClr val="CC7833"/>
                </a:solidFill>
                <a:latin typeface="Consolas" panose="020B0609020204030204" pitchFamily="49" charset="0"/>
              </a:rPr>
              <a:t>[4</a:t>
            </a:r>
            <a:r>
              <a:rPr lang="en-US" altLang="zh-TW" sz="3200" dirty="0">
                <a:solidFill>
                  <a:srgbClr val="CC7833"/>
                </a:solidFill>
                <a:latin typeface="Consolas" panose="020B0609020204030204" pitchFamily="49" charset="0"/>
              </a:rPr>
              <a:t>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</a:rPr>
              <a:t>[1] "JAON"</a:t>
            </a:r>
            <a:endParaRPr lang="zh-TW" alt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4616463"/>
            <a:ext cx="9954296" cy="1695437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CC7833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sz="3200" dirty="0" err="1">
                <a:solidFill>
                  <a:srgbClr val="CC7833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3200" dirty="0">
                <a:solidFill>
                  <a:srgbClr val="CC78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CC7833"/>
                </a:solidFill>
                <a:latin typeface="Consolas" panose="020B0609020204030204" pitchFamily="49" charset="0"/>
              </a:rPr>
              <a:t>ex.factor</a:t>
            </a:r>
            <a:r>
              <a:rPr lang="en-US" altLang="zh-TW" sz="3200" dirty="0">
                <a:solidFill>
                  <a:srgbClr val="CC7833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</a:rPr>
              <a:t> Factor w/ 4 levels "0.5","1","5",..: 2 4 3 4 1 4</a:t>
            </a:r>
            <a:endParaRPr lang="zh-TW" alt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Urcosme</a:t>
            </a:r>
            <a:r>
              <a:rPr lang="en-US" altLang="zh-TW" dirty="0"/>
              <a:t> GET</a:t>
            </a:r>
            <a:r>
              <a:rPr lang="zh-TW" altLang="en-US" dirty="0"/>
              <a:t>實</a:t>
            </a:r>
            <a:r>
              <a:rPr lang="zh-TW" altLang="en-US" dirty="0" smtClean="0"/>
              <a:t>戰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基礎篇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MDS</a:t>
            </a:r>
            <a:r>
              <a:rPr lang="zh-TW" altLang="en-US" dirty="0"/>
              <a:t>實作</a:t>
            </a:r>
            <a:r>
              <a:rPr lang="en-US" altLang="zh-TW" dirty="0"/>
              <a:t>_#02_02_URCOSME</a:t>
            </a:r>
            <a:r>
              <a:rPr lang="zh-TW" altLang="en-US" dirty="0"/>
              <a:t>爬蟲</a:t>
            </a:r>
            <a:r>
              <a:rPr lang="en-US" altLang="zh-TW" dirty="0"/>
              <a:t>_0.3.R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6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Urcosme</a:t>
            </a:r>
            <a:r>
              <a:rPr lang="en-US" altLang="zh-TW" dirty="0"/>
              <a:t> GET</a:t>
            </a:r>
            <a:r>
              <a:rPr lang="zh-TW" altLang="en-US" dirty="0"/>
              <a:t>實戰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篇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補充教材： </a:t>
            </a:r>
            <a:r>
              <a:rPr lang="en-US" altLang="zh-TW" dirty="0" smtClean="0"/>
              <a:t>MDS</a:t>
            </a:r>
            <a:r>
              <a:rPr lang="zh-TW" altLang="en-US" dirty="0"/>
              <a:t>實作</a:t>
            </a:r>
            <a:r>
              <a:rPr lang="en-US" altLang="zh-TW" dirty="0"/>
              <a:t>_#02_03_URCOSME</a:t>
            </a:r>
            <a:r>
              <a:rPr lang="zh-TW" altLang="en-US" dirty="0"/>
              <a:t>爬蟲</a:t>
            </a:r>
            <a:r>
              <a:rPr lang="en-US" altLang="zh-TW" dirty="0"/>
              <a:t>function_0.1.R</a:t>
            </a:r>
            <a:endParaRPr lang="en-US" altLang="zh-TW" dirty="0" smtClean="0"/>
          </a:p>
          <a:p>
            <a:r>
              <a:rPr lang="en-US" altLang="zh-TW" dirty="0" err="1" smtClean="0"/>
              <a:t>urcos_product_crawler</a:t>
            </a:r>
            <a:r>
              <a:rPr lang="zh-TW" altLang="en-US" dirty="0" smtClean="0"/>
              <a:t>：找出該產品的基本資訊</a:t>
            </a:r>
            <a:endParaRPr lang="en-US" altLang="zh-TW" dirty="0" smtClean="0"/>
          </a:p>
          <a:p>
            <a:r>
              <a:rPr lang="en-US" altLang="zh-TW" dirty="0" err="1" smtClean="0"/>
              <a:t>urcos_product_userComment</a:t>
            </a:r>
            <a:r>
              <a:rPr lang="zh-TW" altLang="en-US" dirty="0" smtClean="0"/>
              <a:t>：</a:t>
            </a:r>
            <a:r>
              <a:rPr lang="zh-TW" altLang="en-US" dirty="0"/>
              <a:t>找出該產品所有</a:t>
            </a:r>
            <a:r>
              <a:rPr lang="zh-TW" altLang="en-US" dirty="0" smtClean="0"/>
              <a:t>的消費者評</a:t>
            </a:r>
            <a:r>
              <a:rPr lang="zh-TW" altLang="en-US" dirty="0"/>
              <a:t>論網</a:t>
            </a:r>
            <a:r>
              <a:rPr lang="zh-TW" altLang="en-US" dirty="0" smtClean="0"/>
              <a:t>址</a:t>
            </a:r>
            <a:endParaRPr lang="en-US" altLang="zh-TW" dirty="0" smtClean="0"/>
          </a:p>
          <a:p>
            <a:r>
              <a:rPr lang="en-US" altLang="zh-TW" dirty="0" err="1"/>
              <a:t>urcos_product_userCommentInfo</a:t>
            </a:r>
            <a:r>
              <a:rPr lang="zh-TW" altLang="en-US" dirty="0" smtClean="0"/>
              <a:t> ：</a:t>
            </a:r>
            <a:r>
              <a:rPr lang="zh-TW" altLang="en-US" dirty="0"/>
              <a:t>找出該產</a:t>
            </a:r>
            <a:r>
              <a:rPr lang="zh-TW" altLang="en-US" dirty="0" smtClean="0"/>
              <a:t>品消</a:t>
            </a:r>
            <a:r>
              <a:rPr lang="zh-TW" altLang="en-US" dirty="0"/>
              <a:t>費</a:t>
            </a:r>
            <a:r>
              <a:rPr lang="zh-TW" altLang="en-US" dirty="0" smtClean="0"/>
              <a:t>者的評論與消費者基本資訊</a:t>
            </a:r>
            <a:endParaRPr lang="en-US" altLang="zh-TW" dirty="0"/>
          </a:p>
          <a:p>
            <a:r>
              <a:rPr lang="en-US" altLang="zh-TW" dirty="0" err="1" smtClean="0"/>
              <a:t>urcos_product_userProfile</a:t>
            </a:r>
            <a:r>
              <a:rPr lang="zh-TW" altLang="en-US" dirty="0" smtClean="0"/>
              <a:t>：找出與該產品相關聯的消費者資訊</a:t>
            </a:r>
            <a:endParaRPr lang="en-US" altLang="zh-TW" dirty="0" smtClean="0"/>
          </a:p>
          <a:p>
            <a:r>
              <a:rPr lang="zh-TW" altLang="en-US" dirty="0" smtClean="0"/>
              <a:t>取得該消費者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2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Urcosme</a:t>
            </a:r>
            <a:r>
              <a:rPr lang="zh-TW" altLang="en-US" dirty="0" smtClean="0"/>
              <a:t>爬蟲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由皓軒老師為大家撰寫，方便減輕大家負擔。</a:t>
            </a:r>
            <a:endParaRPr lang="en-US" altLang="zh-TW" dirty="0" smtClean="0"/>
          </a:p>
          <a:p>
            <a:r>
              <a:rPr lang="zh-TW" altLang="en-US" dirty="0" smtClean="0"/>
              <a:t>可以參考 </a:t>
            </a:r>
            <a:r>
              <a:rPr lang="en-US" altLang="zh-TW" dirty="0">
                <a:solidFill>
                  <a:srgbClr val="FF0000"/>
                </a:solidFill>
              </a:rPr>
              <a:t>MDS</a:t>
            </a:r>
            <a:r>
              <a:rPr lang="zh-TW" altLang="en-US" dirty="0">
                <a:solidFill>
                  <a:srgbClr val="FF0000"/>
                </a:solidFill>
              </a:rPr>
              <a:t>實作</a:t>
            </a:r>
            <a:r>
              <a:rPr lang="en-US" altLang="zh-TW" dirty="0">
                <a:solidFill>
                  <a:srgbClr val="FF0000"/>
                </a:solidFill>
              </a:rPr>
              <a:t>_#02_URCOSME</a:t>
            </a:r>
            <a:r>
              <a:rPr lang="zh-TW" altLang="en-US" dirty="0">
                <a:solidFill>
                  <a:srgbClr val="FF0000"/>
                </a:solidFill>
              </a:rPr>
              <a:t>爬蟲流程圖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docx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73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作業一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一個組別，挑選某一個產品。</a:t>
            </a:r>
            <a:endParaRPr lang="en-US" altLang="zh-TW" dirty="0" smtClean="0"/>
          </a:p>
          <a:p>
            <a:r>
              <a:rPr lang="zh-TW" altLang="en-US" dirty="0" smtClean="0"/>
              <a:t>請使用</a:t>
            </a:r>
            <a:r>
              <a:rPr lang="en-US" altLang="zh-TW" b="1" dirty="0">
                <a:solidFill>
                  <a:srgbClr val="FF0000"/>
                </a:solidFill>
              </a:rPr>
              <a:t>MDS</a:t>
            </a:r>
            <a:r>
              <a:rPr lang="zh-TW" altLang="en-US" b="1" dirty="0">
                <a:solidFill>
                  <a:srgbClr val="FF0000"/>
                </a:solidFill>
              </a:rPr>
              <a:t>實作</a:t>
            </a:r>
            <a:r>
              <a:rPr lang="en-US" altLang="zh-TW" b="1" dirty="0">
                <a:solidFill>
                  <a:srgbClr val="FF0000"/>
                </a:solidFill>
              </a:rPr>
              <a:t>_#02_04_</a:t>
            </a:r>
            <a:r>
              <a:rPr lang="zh-TW" altLang="en-US" b="1" dirty="0">
                <a:solidFill>
                  <a:srgbClr val="FF0000"/>
                </a:solidFill>
              </a:rPr>
              <a:t>爬蟲</a:t>
            </a:r>
            <a:r>
              <a:rPr lang="en-US" altLang="zh-TW" b="1" dirty="0">
                <a:solidFill>
                  <a:srgbClr val="FF0000"/>
                </a:solidFill>
              </a:rPr>
              <a:t>function</a:t>
            </a:r>
            <a:r>
              <a:rPr lang="zh-TW" altLang="en-US" b="1" dirty="0">
                <a:solidFill>
                  <a:srgbClr val="FF0000"/>
                </a:solidFill>
              </a:rPr>
              <a:t>使用範例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smtClean="0">
                <a:solidFill>
                  <a:srgbClr val="FF0000"/>
                </a:solidFill>
              </a:rPr>
              <a:t>R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實際爬下大量檔案，下一堂課會繼續使用。</a:t>
            </a:r>
            <a:endParaRPr lang="en-US" altLang="zh-TW" dirty="0" smtClean="0"/>
          </a:p>
          <a:p>
            <a:r>
              <a:rPr lang="zh-TW" altLang="en-US" dirty="0" smtClean="0"/>
              <a:t>請注意</a:t>
            </a:r>
            <a:r>
              <a:rPr lang="en-US" altLang="zh-TW" dirty="0" smtClean="0">
                <a:solidFill>
                  <a:srgbClr val="FF0000"/>
                </a:solidFill>
              </a:rPr>
              <a:t>MDS1062_win.R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這個檔案要在同個資料夾下。</a:t>
            </a:r>
            <a:endParaRPr lang="en-US" altLang="zh-TW" dirty="0" smtClean="0"/>
          </a:p>
          <a:p>
            <a:r>
              <a:rPr lang="zh-TW" altLang="en-US" dirty="0" smtClean="0"/>
              <a:t>下載完的資料請留存，不需要上傳。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914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zh-TW" altLang="en-US" dirty="0"/>
              <a:t>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請上傳一個對於這堂課的教學建議與回饋。</a:t>
            </a:r>
            <a:endParaRPr lang="en-US" altLang="zh-TW" dirty="0" smtClean="0"/>
          </a:p>
          <a:p>
            <a:r>
              <a:rPr lang="zh-TW" altLang="en-US" dirty="0" smtClean="0"/>
              <a:t>檔名為 </a:t>
            </a:r>
            <a:r>
              <a:rPr lang="en-US" altLang="zh-TW" dirty="0" smtClean="0"/>
              <a:t>mds02_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</a:t>
            </a:r>
            <a:r>
              <a:rPr lang="zh-TW" altLang="en-US" dirty="0" smtClean="0"/>
              <a:t>建議</a:t>
            </a:r>
            <a:r>
              <a:rPr lang="zh-TW" altLang="en-US" dirty="0"/>
              <a:t>與</a:t>
            </a:r>
            <a:r>
              <a:rPr lang="zh-TW" altLang="en-US" dirty="0" smtClean="0"/>
              <a:t>回饋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docx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743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簡單破解防爬網頁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3600" dirty="0" smtClean="0"/>
              <a:t>網頁不給抓</a:t>
            </a:r>
            <a:r>
              <a:rPr lang="en-US" altLang="zh-TW" sz="3600" dirty="0" smtClean="0"/>
              <a:t>? </a:t>
            </a:r>
            <a:r>
              <a:rPr lang="zh-TW" altLang="en-US" sz="3600" dirty="0" smtClean="0"/>
              <a:t>來看看</a:t>
            </a:r>
            <a:r>
              <a:rPr lang="en-US" altLang="zh-TW" sz="3600" dirty="0" smtClean="0"/>
              <a:t>Chrome</a:t>
            </a:r>
            <a:endParaRPr lang="zh-TW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5588" y="2290961"/>
            <a:ext cx="5734892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6" y="2304816"/>
            <a:ext cx="5461188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249479" y="1921629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+mj-lt"/>
              </a:rPr>
              <a:t>http://api.map.com.tw/net/familyShop.aspx</a:t>
            </a:r>
            <a:endParaRPr lang="zh-TW" alt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10653" y="192162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222222"/>
                </a:solidFill>
                <a:latin typeface="+mj-lt"/>
              </a:rPr>
              <a:t>一片空白</a:t>
            </a:r>
            <a:endParaRPr lang="zh-TW" altLang="en-US" dirty="0">
              <a:latin typeface="+mj-l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68538" y="4148051"/>
            <a:ext cx="333996" cy="307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54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簡單破解防爬網頁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網頁不給抓</a:t>
            </a:r>
            <a:r>
              <a:rPr lang="en-US" altLang="zh-TW" sz="4400" dirty="0"/>
              <a:t>? </a:t>
            </a:r>
            <a:r>
              <a:rPr lang="zh-TW" altLang="en-US" sz="4400" dirty="0"/>
              <a:t>來看看</a:t>
            </a:r>
            <a:r>
              <a:rPr lang="en-US" altLang="zh-TW" sz="4400" dirty="0"/>
              <a:t>R</a:t>
            </a:r>
            <a:r>
              <a:rPr lang="zh-TW" altLang="en-US" sz="4400" dirty="0"/>
              <a:t>解析成果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 bwMode="auto">
          <a:xfrm>
            <a:off x="9264651" y="6248400"/>
            <a:ext cx="2540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bg2"/>
                </a:solidFill>
                <a:latin typeface="Times New Roman" pitchFamily="18" charset="0"/>
                <a:ea typeface="新細明體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ahoma" pitchFamily="34" charset="0"/>
                <a:ea typeface="新細明體" charset="-120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9DCDFE-E9AF-4D91-9097-CC270D138A40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4524375"/>
            <a:ext cx="8801100" cy="195262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10197" y="2284042"/>
            <a:ext cx="2400300" cy="1678358"/>
            <a:chOff x="3891622" y="1902896"/>
            <a:chExt cx="2400300" cy="1678358"/>
          </a:xfrm>
        </p:grpSpPr>
        <p:sp>
          <p:nvSpPr>
            <p:cNvPr id="23" name="TextBox 22"/>
            <p:cNvSpPr txBox="1"/>
            <p:nvPr/>
          </p:nvSpPr>
          <p:spPr>
            <a:xfrm>
              <a:off x="4452937" y="1902896"/>
              <a:ext cx="1104900" cy="369332"/>
            </a:xfrm>
            <a:prstGeom prst="rect">
              <a:avLst/>
            </a:prstGeom>
            <a:gradFill rotWithShape="1">
              <a:gsLst>
                <a:gs pos="0">
                  <a:srgbClr val="E7BB01">
                    <a:tint val="50000"/>
                    <a:satMod val="300000"/>
                  </a:srgbClr>
                </a:gs>
                <a:gs pos="35000">
                  <a:srgbClr val="E7BB01">
                    <a:tint val="37000"/>
                    <a:satMod val="300000"/>
                  </a:srgbClr>
                </a:gs>
                <a:gs pos="100000">
                  <a:srgbClr val="E7BB0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7BB0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Request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91622" y="3211922"/>
              <a:ext cx="2400300" cy="36933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Get html HTTP content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pic>
          <p:nvPicPr>
            <p:cNvPr id="25" name="Picture 8" descr="Image result for txt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2878" y="2386854"/>
              <a:ext cx="756443" cy="756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10197" y="4693870"/>
            <a:ext cx="2400300" cy="1783130"/>
            <a:chOff x="7220571" y="1811923"/>
            <a:chExt cx="2400300" cy="1783130"/>
          </a:xfrm>
        </p:grpSpPr>
        <p:pic>
          <p:nvPicPr>
            <p:cNvPr id="27" name="Picture 4" descr="Image result for databas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559" y="2226912"/>
              <a:ext cx="1076325" cy="107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7893726" y="1811923"/>
              <a:ext cx="1104900" cy="369332"/>
            </a:xfrm>
            <a:prstGeom prst="rect">
              <a:avLst/>
            </a:prstGeom>
            <a:gradFill rotWithShape="1">
              <a:gsLst>
                <a:gs pos="0">
                  <a:srgbClr val="E7BB01">
                    <a:tint val="50000"/>
                    <a:satMod val="300000"/>
                  </a:srgbClr>
                </a:gs>
                <a:gs pos="35000">
                  <a:srgbClr val="E7BB01">
                    <a:tint val="37000"/>
                    <a:satMod val="300000"/>
                  </a:srgbClr>
                </a:gs>
                <a:gs pos="100000">
                  <a:srgbClr val="E7BB0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7BB0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Response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20571" y="3225721"/>
              <a:ext cx="2400300" cy="36933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Make response data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207296" y="53160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222222"/>
                </a:solidFill>
                <a:latin typeface="Times New Roman"/>
              </a:rPr>
              <a:t>無資訊</a:t>
            </a:r>
            <a:endParaRPr lang="zh-TW" alt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47038" y="282659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222222"/>
                </a:solidFill>
                <a:latin typeface="Times New Roman"/>
              </a:rPr>
              <a:t>Blank</a:t>
            </a:r>
            <a:endParaRPr lang="zh-TW" altLang="en-US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1" y="2148179"/>
            <a:ext cx="81057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80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簡單破解防爬網</a:t>
            </a:r>
            <a:r>
              <a:rPr lang="zh-TW" altLang="en-US" dirty="0" smtClean="0"/>
              <a:t>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600" dirty="0" smtClean="0"/>
              <a:t>如何破解</a:t>
            </a:r>
            <a:r>
              <a:rPr lang="en-US" altLang="zh-TW" sz="3600" dirty="0" smtClean="0"/>
              <a:t>?</a:t>
            </a:r>
            <a:r>
              <a:rPr lang="zh-TW" altLang="en-US" sz="3600" dirty="0" smtClean="0"/>
              <a:t> 以</a:t>
            </a:r>
            <a:r>
              <a:rPr lang="en-US" altLang="zh-TW" sz="3600" dirty="0" err="1" smtClean="0"/>
              <a:t>Referer</a:t>
            </a:r>
            <a:r>
              <a:rPr lang="zh-TW" altLang="en-US" sz="3600" dirty="0" smtClean="0"/>
              <a:t>及</a:t>
            </a:r>
            <a:r>
              <a:rPr lang="en-US" altLang="zh-TW" sz="3600" dirty="0" smtClean="0"/>
              <a:t>User-Agent</a:t>
            </a:r>
            <a:r>
              <a:rPr lang="zh-TW" altLang="en-US" sz="3600" dirty="0" smtClean="0"/>
              <a:t>破解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 Agent</a:t>
            </a:r>
          </a:p>
          <a:p>
            <a:pPr lvl="1"/>
            <a:r>
              <a:rPr lang="zh-TW" altLang="en-US" dirty="0" smtClean="0"/>
              <a:t>以機器偽裝真正的人來使用瀏覽器</a:t>
            </a:r>
            <a:endParaRPr lang="en-US" altLang="zh-TW" dirty="0" smtClean="0"/>
          </a:p>
          <a:p>
            <a:r>
              <a:rPr lang="en-US" altLang="zh-TW" dirty="0" err="1" smtClean="0"/>
              <a:t>Referer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假意透過前一個網站，進入要擷取資訊的網站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249"/>
          <a:stretch/>
        </p:blipFill>
        <p:spPr>
          <a:xfrm>
            <a:off x="2072218" y="3629099"/>
            <a:ext cx="8224308" cy="3076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7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簡單破解防爬網</a:t>
            </a:r>
            <a:r>
              <a:rPr lang="zh-TW" altLang="en-US" dirty="0" smtClean="0"/>
              <a:t>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600" dirty="0" smtClean="0"/>
              <a:t>如何破解</a:t>
            </a:r>
            <a:r>
              <a:rPr lang="en-US" altLang="zh-TW" sz="3600" dirty="0" smtClean="0"/>
              <a:t>?</a:t>
            </a:r>
            <a:r>
              <a:rPr lang="zh-TW" altLang="en-US" sz="3600" dirty="0" smtClean="0"/>
              <a:t> 以</a:t>
            </a:r>
            <a:r>
              <a:rPr lang="en-US" altLang="zh-TW" sz="3600" dirty="0" smtClean="0"/>
              <a:t>Chrome</a:t>
            </a:r>
            <a:r>
              <a:rPr lang="zh-TW" altLang="en-US" sz="3600" dirty="0" smtClean="0"/>
              <a:t>圖像化解說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48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64091" y="2056640"/>
            <a:ext cx="11495401" cy="4420360"/>
            <a:chOff x="564091" y="1828040"/>
            <a:chExt cx="11495401" cy="44203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091" y="2475378"/>
              <a:ext cx="5312500" cy="377302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9795" y="2465215"/>
              <a:ext cx="5338616" cy="378318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6609795" y="1828040"/>
              <a:ext cx="54496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222222"/>
                  </a:solidFill>
                  <a:latin typeface="+mj-lt"/>
                </a:rPr>
                <a:t>Browser: Chrome</a:t>
              </a:r>
            </a:p>
            <a:p>
              <a:r>
                <a:rPr lang="en-US" altLang="zh-TW" dirty="0" smtClean="0">
                  <a:solidFill>
                    <a:srgbClr val="222222"/>
                  </a:solidFill>
                  <a:latin typeface="+mj-lt"/>
                </a:rPr>
                <a:t>Web wanted: http</a:t>
              </a:r>
              <a:r>
                <a:rPr lang="en-US" altLang="zh-TW" dirty="0">
                  <a:solidFill>
                    <a:srgbClr val="222222"/>
                  </a:solidFill>
                  <a:latin typeface="+mj-lt"/>
                </a:rPr>
                <a:t>://api.map.com.tw/net/familyShop.aspx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76504" y="1828040"/>
              <a:ext cx="50000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222222"/>
                  </a:solidFill>
                  <a:latin typeface="+mj-lt"/>
                </a:rPr>
                <a:t>Browser: Chrome</a:t>
              </a:r>
            </a:p>
            <a:p>
              <a:r>
                <a:rPr lang="en-US" altLang="zh-TW" dirty="0" err="1" smtClean="0">
                  <a:solidFill>
                    <a:srgbClr val="222222"/>
                  </a:solidFill>
                  <a:latin typeface="+mj-lt"/>
                </a:rPr>
                <a:t>Referer</a:t>
              </a:r>
              <a:r>
                <a:rPr lang="en-US" altLang="zh-TW" dirty="0" smtClean="0">
                  <a:solidFill>
                    <a:srgbClr val="222222"/>
                  </a:solidFill>
                  <a:latin typeface="+mj-lt"/>
                </a:rPr>
                <a:t>: http</a:t>
              </a:r>
              <a:r>
                <a:rPr lang="en-US" altLang="zh-TW" dirty="0">
                  <a:solidFill>
                    <a:srgbClr val="222222"/>
                  </a:solidFill>
                  <a:latin typeface="+mj-lt"/>
                </a:rPr>
                <a:t>://api.map.com.tw/net/familyShop.aspx</a:t>
              </a:r>
              <a:endParaRPr lang="zh-TW" altLang="en-US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6064389" y="4436703"/>
            <a:ext cx="333996" cy="307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ight Arrow 11"/>
          <p:cNvSpPr/>
          <p:nvPr/>
        </p:nvSpPr>
        <p:spPr>
          <a:xfrm>
            <a:off x="6064389" y="2293578"/>
            <a:ext cx="333996" cy="307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8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簡單破解防爬網頁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3600" dirty="0" smtClean="0"/>
              <a:t>網頁不給抓</a:t>
            </a:r>
            <a:r>
              <a:rPr lang="en-US" altLang="zh-TW" sz="3600" dirty="0" smtClean="0"/>
              <a:t>? </a:t>
            </a:r>
            <a:r>
              <a:rPr lang="zh-TW" altLang="en-US" sz="3600" dirty="0" smtClean="0"/>
              <a:t>來看看</a:t>
            </a:r>
            <a:r>
              <a:rPr lang="en-US" altLang="zh-TW" sz="3600" dirty="0" smtClean="0"/>
              <a:t>R</a:t>
            </a:r>
            <a:r>
              <a:rPr lang="zh-TW" altLang="en-US" sz="3600" dirty="0" smtClean="0"/>
              <a:t>解析成</a:t>
            </a:r>
            <a:r>
              <a:rPr lang="zh-TW" altLang="en-US" sz="3600" dirty="0"/>
              <a:t>果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2453218" y="1819288"/>
            <a:ext cx="9472083" cy="994120"/>
          </a:xfrm>
        </p:spPr>
        <p:txBody>
          <a:bodyPr/>
          <a:lstStyle/>
          <a:p>
            <a:pPr lvl="1"/>
            <a:r>
              <a:rPr lang="en-US" altLang="zh-TW" sz="1100" dirty="0" smtClean="0"/>
              <a:t>GET(</a:t>
            </a:r>
            <a:r>
              <a:rPr lang="en-US" altLang="zh-TW" sz="1100" dirty="0" err="1" smtClean="0"/>
              <a:t>url</a:t>
            </a:r>
            <a:r>
              <a:rPr lang="en-US" altLang="zh-TW" sz="1100" dirty="0" smtClean="0"/>
              <a:t> </a:t>
            </a:r>
            <a:r>
              <a:rPr lang="en-US" altLang="zh-TW" sz="1100" dirty="0"/>
              <a:t>= </a:t>
            </a:r>
            <a:r>
              <a:rPr lang="en-US" altLang="zh-TW" sz="1100" dirty="0" err="1"/>
              <a:t>url</a:t>
            </a:r>
            <a:r>
              <a:rPr lang="en-US" altLang="zh-TW" sz="1100" dirty="0"/>
              <a:t>,</a:t>
            </a:r>
          </a:p>
          <a:p>
            <a:pPr lvl="1"/>
            <a:r>
              <a:rPr lang="en-US" altLang="zh-TW" sz="1200" b="1" dirty="0">
                <a:solidFill>
                  <a:srgbClr val="3333FF"/>
                </a:solidFill>
              </a:rPr>
              <a:t>           </a:t>
            </a:r>
            <a:r>
              <a:rPr lang="en-US" altLang="zh-TW" sz="1200" b="1" dirty="0" err="1">
                <a:solidFill>
                  <a:srgbClr val="3333FF"/>
                </a:solidFill>
              </a:rPr>
              <a:t>add_headers</a:t>
            </a:r>
            <a:r>
              <a:rPr lang="en-US" altLang="zh-TW" sz="1200" b="1" dirty="0">
                <a:solidFill>
                  <a:srgbClr val="3333FF"/>
                </a:solidFill>
              </a:rPr>
              <a:t>(</a:t>
            </a:r>
            <a:r>
              <a:rPr lang="en-US" altLang="zh-TW" sz="1200" b="1" dirty="0" err="1">
                <a:solidFill>
                  <a:srgbClr val="3333FF"/>
                </a:solidFill>
              </a:rPr>
              <a:t>Referer</a:t>
            </a:r>
            <a:r>
              <a:rPr lang="en-US" altLang="zh-TW" sz="1200" b="1" dirty="0">
                <a:solidFill>
                  <a:srgbClr val="3333FF"/>
                </a:solidFill>
              </a:rPr>
              <a:t> = "http://www.family.com.tw/marketing/inquiry.aspx"), # remember to add </a:t>
            </a:r>
            <a:r>
              <a:rPr lang="en-US" altLang="zh-TW" sz="1200" b="1" dirty="0" err="1">
                <a:solidFill>
                  <a:srgbClr val="3333FF"/>
                </a:solidFill>
              </a:rPr>
              <a:t>Referer</a:t>
            </a:r>
            <a:endParaRPr lang="en-US" altLang="zh-TW" sz="1200" b="1" dirty="0">
              <a:solidFill>
                <a:srgbClr val="3333FF"/>
              </a:solidFill>
            </a:endParaRPr>
          </a:p>
          <a:p>
            <a:pPr lvl="1"/>
            <a:r>
              <a:rPr lang="en-US" altLang="zh-TW" sz="1200" b="1" dirty="0">
                <a:solidFill>
                  <a:srgbClr val="3333FF"/>
                </a:solidFill>
              </a:rPr>
              <a:t>           </a:t>
            </a:r>
            <a:r>
              <a:rPr lang="en-US" altLang="zh-TW" sz="1200" b="1" dirty="0" err="1">
                <a:solidFill>
                  <a:srgbClr val="3333FF"/>
                </a:solidFill>
              </a:rPr>
              <a:t>user_agent</a:t>
            </a:r>
            <a:r>
              <a:rPr lang="en-US" altLang="zh-TW" sz="1200" b="1" dirty="0">
                <a:solidFill>
                  <a:srgbClr val="3333FF"/>
                </a:solidFill>
              </a:rPr>
              <a:t>("Mozilla/5.0 (Windows NT 6.1; Win64; x64) </a:t>
            </a:r>
            <a:r>
              <a:rPr lang="en-US" altLang="zh-TW" sz="1200" b="1" dirty="0" err="1">
                <a:solidFill>
                  <a:srgbClr val="3333FF"/>
                </a:solidFill>
              </a:rPr>
              <a:t>AppleWebKit</a:t>
            </a:r>
            <a:r>
              <a:rPr lang="en-US" altLang="zh-TW" sz="1200" b="1" dirty="0">
                <a:solidFill>
                  <a:srgbClr val="3333FF"/>
                </a:solidFill>
              </a:rPr>
              <a:t>/537.36 (KHTML, like Gecko) Chrome/55.0.2883.87 Safari/537.36</a:t>
            </a:r>
            <a:r>
              <a:rPr lang="en-US" altLang="zh-TW" sz="1200" b="1" dirty="0" smtClean="0">
                <a:solidFill>
                  <a:srgbClr val="3333FF"/>
                </a:solidFill>
              </a:rPr>
              <a:t>"),……………….</a:t>
            </a:r>
            <a:endParaRPr lang="zh-TW" alt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39" y="2677851"/>
            <a:ext cx="6591299" cy="2004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38" y="4837672"/>
            <a:ext cx="6591299" cy="196764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10197" y="2284042"/>
            <a:ext cx="2400300" cy="1678358"/>
            <a:chOff x="3891622" y="1902896"/>
            <a:chExt cx="2400300" cy="1678358"/>
          </a:xfrm>
        </p:grpSpPr>
        <p:sp>
          <p:nvSpPr>
            <p:cNvPr id="21" name="TextBox 20"/>
            <p:cNvSpPr txBox="1"/>
            <p:nvPr/>
          </p:nvSpPr>
          <p:spPr>
            <a:xfrm>
              <a:off x="4452937" y="1902896"/>
              <a:ext cx="1104900" cy="369332"/>
            </a:xfrm>
            <a:prstGeom prst="rect">
              <a:avLst/>
            </a:prstGeom>
            <a:gradFill rotWithShape="1">
              <a:gsLst>
                <a:gs pos="0">
                  <a:srgbClr val="E7BB01">
                    <a:tint val="50000"/>
                    <a:satMod val="300000"/>
                  </a:srgbClr>
                </a:gs>
                <a:gs pos="35000">
                  <a:srgbClr val="E7BB01">
                    <a:tint val="37000"/>
                    <a:satMod val="300000"/>
                  </a:srgbClr>
                </a:gs>
                <a:gs pos="100000">
                  <a:srgbClr val="E7BB0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7BB0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Request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91622" y="3211922"/>
              <a:ext cx="2400300" cy="36933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Get html HTTP content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pic>
          <p:nvPicPr>
            <p:cNvPr id="24" name="Picture 8" descr="Image result for txt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2878" y="2386854"/>
              <a:ext cx="756443" cy="756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110197" y="4693870"/>
            <a:ext cx="2400300" cy="1783130"/>
            <a:chOff x="7220571" y="1811923"/>
            <a:chExt cx="2400300" cy="1783130"/>
          </a:xfrm>
        </p:grpSpPr>
        <p:pic>
          <p:nvPicPr>
            <p:cNvPr id="26" name="Picture 4" descr="Image result for databas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559" y="2226912"/>
              <a:ext cx="1076325" cy="107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7893726" y="1811923"/>
              <a:ext cx="1104900" cy="369332"/>
            </a:xfrm>
            <a:prstGeom prst="rect">
              <a:avLst/>
            </a:prstGeom>
            <a:gradFill rotWithShape="1">
              <a:gsLst>
                <a:gs pos="0">
                  <a:srgbClr val="E7BB01">
                    <a:tint val="50000"/>
                    <a:satMod val="300000"/>
                  </a:srgbClr>
                </a:gs>
                <a:gs pos="35000">
                  <a:srgbClr val="E7BB01">
                    <a:tint val="37000"/>
                    <a:satMod val="300000"/>
                  </a:srgbClr>
                </a:gs>
                <a:gs pos="100000">
                  <a:srgbClr val="E7BB0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7BB0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Response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20571" y="3225721"/>
              <a:ext cx="2400300" cy="36933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標楷體"/>
                  <a:cs typeface="+mn-cs"/>
                </a:rPr>
                <a:t>Make response data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1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5"/>
                </a:solidFill>
              </a:rPr>
              <a:t>&lt;-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data.frame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5"/>
                </a:solidFill>
              </a:rPr>
              <a:t>(</a:t>
            </a:r>
            <a:r>
              <a:rPr lang="en-US" altLang="zh-TW" dirty="0" err="1" smtClean="0"/>
              <a:t>ex.vector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ex.factor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5"/>
                </a:solidFill>
              </a:rPr>
              <a:t>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05A47A-F4FC-4E73-B27A-4B82A4F18EF2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4067" y="2601449"/>
            <a:ext cx="9853315" cy="3665207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CC7833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sz="2800" dirty="0" err="1">
                <a:solidFill>
                  <a:srgbClr val="CC7833"/>
                </a:solidFill>
                <a:latin typeface="Consolas" panose="020B0609020204030204" pitchFamily="49" charset="0"/>
              </a:rPr>
              <a:t>df</a:t>
            </a:r>
            <a:endParaRPr lang="en-US" altLang="zh-TW" sz="2800" dirty="0">
              <a:solidFill>
                <a:srgbClr val="CC78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CC78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ex.vector</a:t>
            </a:r>
            <a:r>
              <a:rPr lang="en-US" altLang="zh-TW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ex.factor</a:t>
            </a:r>
            <a:endParaRPr lang="en-US" altLang="zh-TW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1         1         1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         2        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3         5         5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      </a:t>
            </a:r>
            <a:r>
              <a:rPr lang="en-US" altLang="zh-TW" sz="2800" dirty="0">
                <a:solidFill>
                  <a:schemeClr val="bg1"/>
                </a:solidFill>
                <a:latin typeface="Consolas" panose="020B0609020204030204" pitchFamily="49" charset="0"/>
              </a:rPr>
              <a:t>JAON        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bg1"/>
                </a:solidFill>
                <a:latin typeface="Consolas" panose="020B0609020204030204" pitchFamily="49" charset="0"/>
              </a:rPr>
              <a:t>5       0.5       0.5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6         </a:t>
            </a:r>
            <a:r>
              <a:rPr lang="en-US" altLang="zh-TW" sz="2800" dirty="0">
                <a:solidFill>
                  <a:schemeClr val="bg1"/>
                </a:solidFill>
                <a:latin typeface="Consolas" panose="020B0609020204030204" pitchFamily="49" charset="0"/>
              </a:rPr>
              <a:t>f         B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7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Cookies</a:t>
            </a:r>
            <a:r>
              <a:rPr lang="zh-TW" altLang="en-US" dirty="0"/>
              <a:t>網頁爬</a:t>
            </a:r>
            <a:r>
              <a:rPr lang="zh-TW" altLang="en-US" dirty="0" smtClean="0"/>
              <a:t>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set_cookies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90" y="1850108"/>
            <a:ext cx="10363200" cy="46831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許多網站都會有前置</a:t>
            </a:r>
            <a:r>
              <a:rPr lang="en-US" altLang="zh-TW" dirty="0" smtClean="0"/>
              <a:t>cookies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CDFE-E9AF-4D91-9097-CC270D138A40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18" y="1475565"/>
            <a:ext cx="5598299" cy="31908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9772"/>
          <a:stretch/>
        </p:blipFill>
        <p:spPr>
          <a:xfrm>
            <a:off x="3686633" y="3897930"/>
            <a:ext cx="3384551" cy="28076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9662"/>
          <a:stretch/>
        </p:blipFill>
        <p:spPr>
          <a:xfrm>
            <a:off x="1285774" y="3236265"/>
            <a:ext cx="3391957" cy="28076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1285774" y="2440928"/>
            <a:ext cx="44332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GET(sprintf("https://www.ptt.cc/bbs/%s/index.html"</a:t>
            </a:r>
            <a:r>
              <a:rPr lang="zh-TW" altLang="en-US" sz="1400" dirty="0" smtClean="0"/>
              <a:t>,</a:t>
            </a:r>
            <a:endParaRPr lang="en-US" altLang="zh-TW" sz="1400" dirty="0" smtClean="0"/>
          </a:p>
          <a:p>
            <a:r>
              <a:rPr lang="zh-TW" altLang="en-US" sz="1400" dirty="0" smtClean="0"/>
              <a:t> </a:t>
            </a:r>
            <a:r>
              <a:rPr lang="zh-TW" altLang="en-US" sz="1400" dirty="0"/>
              <a:t>target), </a:t>
            </a:r>
            <a:r>
              <a:rPr lang="zh-TW" altLang="en-US" sz="1400" dirty="0" smtClean="0"/>
              <a:t>   </a:t>
            </a:r>
            <a:r>
              <a:rPr lang="zh-TW" altLang="en-US" sz="1600" b="1" dirty="0">
                <a:solidFill>
                  <a:srgbClr val="3333FF"/>
                </a:solidFill>
              </a:rPr>
              <a:t>set_cookies(over18=1)</a:t>
            </a:r>
            <a:r>
              <a:rPr lang="zh-TW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0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</a:t>
            </a:r>
            <a:r>
              <a:rPr lang="en-US" altLang="zh-TW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df</a:t>
            </a:r>
            <a:r>
              <a:rPr lang="en-US" altLang="zh-TW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err="1" smtClean="0">
                <a:latin typeface="Consolas" panose="020B0609020204030204" pitchFamily="49" charset="0"/>
              </a:rPr>
              <a:t>ex.vector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A47A-F4FC-4E73-B27A-4B82A4F18EF2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35864" y="2798043"/>
            <a:ext cx="10139967" cy="2803433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CC7833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sz="2800" dirty="0" err="1" smtClean="0">
                <a:solidFill>
                  <a:srgbClr val="CC7833"/>
                </a:solidFill>
                <a:latin typeface="Consolas" panose="020B0609020204030204" pitchFamily="49" charset="0"/>
              </a:rPr>
              <a:t>df$ex.vector</a:t>
            </a:r>
            <a:endParaRPr lang="en-US" altLang="zh-TW" sz="2800" dirty="0">
              <a:solidFill>
                <a:srgbClr val="CC78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bg1"/>
                </a:solidFill>
                <a:latin typeface="Consolas" panose="020B0609020204030204" pitchFamily="49" charset="0"/>
              </a:rPr>
              <a:t>[1] 1    2    5    JAON 0.5  f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bg1"/>
                </a:solidFill>
                <a:latin typeface="Consolas" panose="020B0609020204030204" pitchFamily="49" charset="0"/>
              </a:rPr>
              <a:t>Levels: 0.5 1 2 5 f JAON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CC7833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sz="2800" dirty="0" err="1">
                <a:solidFill>
                  <a:srgbClr val="CC7833"/>
                </a:solidFill>
                <a:latin typeface="Consolas" panose="020B0609020204030204" pitchFamily="49" charset="0"/>
              </a:rPr>
              <a:t>df$ex.factor</a:t>
            </a:r>
            <a:endParaRPr lang="en-US" altLang="zh-TW" sz="2800" dirty="0">
              <a:solidFill>
                <a:srgbClr val="CC78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bg1"/>
                </a:solidFill>
                <a:latin typeface="Consolas" panose="020B0609020204030204" pitchFamily="49" charset="0"/>
              </a:rPr>
              <a:t>[1] 1   B   5   B   0.5 B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bg1"/>
                </a:solidFill>
                <a:latin typeface="Consolas" panose="020B0609020204030204" pitchFamily="49" charset="0"/>
              </a:rPr>
              <a:t>Levels: 0.5 1 5 B</a:t>
            </a:r>
            <a:endParaRPr lang="zh-TW" alt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 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格式 </a:t>
            </a:r>
            <a:r>
              <a:rPr lang="en-US" altLang="zh-TW" sz="4000" dirty="0" smtClean="0"/>
              <a:t>:</a:t>
            </a:r>
          </a:p>
          <a:p>
            <a:pPr marL="0" indent="0">
              <a:buNone/>
            </a:pPr>
            <a:endParaRPr lang="en-US" altLang="zh-TW" sz="4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05A47A-F4FC-4E73-B27A-4B82A4F18EF2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69818" y="2847132"/>
            <a:ext cx="10030691" cy="2394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lvl="1"/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(  </a:t>
            </a:r>
            <a:r>
              <a:rPr lang="zh-TW" alt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自訂變數</a:t>
            </a:r>
            <a:r>
              <a:rPr lang="en-US" altLang="zh-TW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</a:t>
            </a:r>
            <a:r>
              <a:rPr lang="en-US" altLang="zh-TW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變數範圍</a:t>
            </a:r>
            <a:r>
              <a:rPr lang="zh-TW" altLang="en-US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{ </a:t>
            </a:r>
          </a:p>
          <a:p>
            <a:pPr lvl="1"/>
            <a:r>
              <a:rPr lang="en-US" altLang="zh-TW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en-US" altLang="zh-TW" sz="4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執行</a:t>
            </a:r>
            <a:r>
              <a:rPr lang="zh-TW" alt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</a:t>
            </a:r>
            <a:r>
              <a:rPr lang="en-US" altLang="zh-TW" sz="4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}</a:t>
            </a:r>
            <a:r>
              <a:rPr lang="en-US" altLang="zh-TW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en-US" sz="4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 迴圈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zh-TW" alt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zh-TW" altLang="en-US" sz="3600" dirty="0" smtClean="0">
                <a:solidFill>
                  <a:schemeClr val="accent2">
                    <a:lumMod val="75000"/>
                  </a:schemeClr>
                </a:solidFill>
              </a:rPr>
              <a:t>列舉</a:t>
            </a:r>
            <a:r>
              <a:rPr lang="en-US" altLang="zh-TW" sz="36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zh-TW" altLang="en-US" sz="3600" dirty="0">
                <a:solidFill>
                  <a:schemeClr val="accent2">
                    <a:lumMod val="75000"/>
                  </a:schemeClr>
                </a:solidFill>
              </a:rPr>
              <a:t>從</a:t>
            </a:r>
            <a:r>
              <a:rPr lang="en-US" altLang="zh-TW" sz="3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TW" altLang="en-US" sz="3600" dirty="0">
                <a:solidFill>
                  <a:schemeClr val="accent2">
                    <a:lumMod val="75000"/>
                  </a:schemeClr>
                </a:solidFill>
              </a:rPr>
              <a:t>到</a:t>
            </a:r>
            <a:r>
              <a:rPr lang="en-US" altLang="zh-TW" sz="3600" dirty="0">
                <a:solidFill>
                  <a:schemeClr val="accent2">
                    <a:lumMod val="75000"/>
                  </a:schemeClr>
                </a:solidFill>
              </a:rPr>
              <a:t>7 </a:t>
            </a:r>
            <a:endParaRPr lang="en-US" altLang="zh-TW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altLang="zh-TW" sz="3600" dirty="0" smtClean="0"/>
              <a:t> </a:t>
            </a:r>
            <a:r>
              <a:rPr lang="en-US" altLang="zh-TW" sz="3600" dirty="0" smtClean="0">
                <a:solidFill>
                  <a:schemeClr val="accent5"/>
                </a:solidFill>
              </a:rPr>
              <a:t>( 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i</a:t>
            </a:r>
            <a:r>
              <a:rPr lang="en-US" altLang="zh-TW" sz="3600" dirty="0" smtClean="0"/>
              <a:t>  </a:t>
            </a:r>
            <a:r>
              <a:rPr lang="en-US" altLang="zh-TW" sz="3600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altLang="zh-TW" sz="3600" dirty="0" smtClean="0"/>
              <a:t>  </a:t>
            </a:r>
            <a:r>
              <a:rPr lang="en-US" altLang="zh-TW" sz="3600" dirty="0" smtClean="0">
                <a:solidFill>
                  <a:schemeClr val="accent5"/>
                </a:solidFill>
              </a:rPr>
              <a:t>1:7</a:t>
            </a:r>
            <a:r>
              <a:rPr lang="en-US" altLang="zh-TW" sz="3600" dirty="0" smtClean="0"/>
              <a:t>  </a:t>
            </a:r>
            <a:r>
              <a:rPr lang="en-US" altLang="zh-TW" sz="3600" dirty="0" smtClean="0">
                <a:solidFill>
                  <a:schemeClr val="accent5"/>
                </a:solidFill>
              </a:rPr>
              <a:t>)</a:t>
            </a:r>
            <a:r>
              <a:rPr lang="en-US" altLang="zh-TW" sz="3600" dirty="0" smtClean="0"/>
              <a:t>   </a:t>
            </a:r>
            <a:r>
              <a:rPr lang="en-US" altLang="zh-TW" sz="3600" dirty="0" smtClean="0">
                <a:solidFill>
                  <a:schemeClr val="accent5"/>
                </a:solidFill>
              </a:rPr>
              <a:t>{</a:t>
            </a:r>
            <a:r>
              <a:rPr lang="en-US" altLang="zh-TW" sz="3600" dirty="0" smtClean="0"/>
              <a:t> 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p</a:t>
            </a:r>
            <a:r>
              <a:rPr lang="en-US" altLang="zh-TW" sz="3600" dirty="0" smtClean="0"/>
              <a:t>rint</a:t>
            </a:r>
            <a:r>
              <a:rPr lang="en-US" altLang="zh-TW" sz="3600" dirty="0" smtClean="0">
                <a:solidFill>
                  <a:schemeClr val="accent5"/>
                </a:solidFill>
              </a:rPr>
              <a:t>(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i</a:t>
            </a:r>
            <a:r>
              <a:rPr lang="en-US" altLang="zh-TW" sz="3600" dirty="0" smtClean="0"/>
              <a:t> </a:t>
            </a:r>
            <a:r>
              <a:rPr lang="en-US" altLang="zh-TW" sz="3600" dirty="0" smtClean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5"/>
                </a:solidFill>
              </a:rPr>
              <a:t>} </a:t>
            </a:r>
            <a:endParaRPr lang="zh-TW" altLang="en-US" sz="3600" dirty="0">
              <a:solidFill>
                <a:schemeClr val="accent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A47A-F4FC-4E73-B27A-4B82A4F18EF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62163" y="1775758"/>
            <a:ext cx="4222710" cy="4401205"/>
          </a:xfrm>
          <a:prstGeom prst="rect">
            <a:avLst/>
          </a:prstGeom>
          <a:solidFill>
            <a:srgbClr val="323232"/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&gt; </a:t>
            </a:r>
            <a:r>
              <a:rPr lang="en-US" altLang="zh-TW" sz="2800" dirty="0" smtClean="0">
                <a:solidFill>
                  <a:srgbClr val="FF0000"/>
                </a:solidFill>
              </a:rPr>
              <a:t>  for  </a:t>
            </a:r>
            <a:r>
              <a:rPr lang="en-US" altLang="zh-TW" sz="2800" dirty="0">
                <a:solidFill>
                  <a:srgbClr val="FF0000"/>
                </a:solidFill>
              </a:rPr>
              <a:t>(  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 in  1:7  )   </a:t>
            </a:r>
            <a:r>
              <a:rPr lang="en-US" altLang="zh-TW" sz="2800" dirty="0" smtClean="0">
                <a:solidFill>
                  <a:srgbClr val="FF0000"/>
                </a:solidFill>
              </a:rPr>
              <a:t> { 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>
                <a:solidFill>
                  <a:srgbClr val="FF0000"/>
                </a:solidFill>
              </a:rPr>
              <a:t>+   </a:t>
            </a:r>
            <a:r>
              <a:rPr lang="en-US" altLang="zh-TW" sz="2800" dirty="0" smtClean="0">
                <a:solidFill>
                  <a:srgbClr val="FF0000"/>
                </a:solidFill>
              </a:rPr>
              <a:t>  print</a:t>
            </a:r>
            <a:r>
              <a:rPr lang="en-US" altLang="zh-TW" sz="2800" dirty="0">
                <a:solidFill>
                  <a:srgbClr val="FF0000"/>
                </a:solidFill>
              </a:rPr>
              <a:t>( 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)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+ </a:t>
            </a:r>
            <a:r>
              <a:rPr lang="en-US" altLang="zh-TW" sz="2800" dirty="0" smtClean="0">
                <a:solidFill>
                  <a:srgbClr val="FF0000"/>
                </a:solidFill>
              </a:rPr>
              <a:t>  }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[1] 1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[1] 2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[1] 3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[1] 4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[1] 5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[1] 6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[1] 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技巧：</a:t>
            </a:r>
            <a:r>
              <a:rPr lang="en-US" altLang="zh-TW" dirty="0" smtClean="0"/>
              <a:t>for </a:t>
            </a:r>
            <a:r>
              <a:rPr lang="zh-TW" altLang="en-US" dirty="0" smtClean="0"/>
              <a:t>迴圈存到 </a:t>
            </a:r>
            <a:r>
              <a:rPr lang="en-US" altLang="zh-TW" dirty="0" smtClean="0"/>
              <a:t>vector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vectors </a:t>
            </a:r>
            <a:r>
              <a:rPr lang="en-US" altLang="zh-TW" sz="3200" dirty="0" smtClean="0">
                <a:solidFill>
                  <a:schemeClr val="accent5"/>
                </a:solidFill>
              </a:rPr>
              <a:t>&lt;-</a:t>
            </a:r>
            <a:r>
              <a:rPr lang="en-US" altLang="zh-TW" sz="3200" dirty="0" smtClean="0"/>
              <a:t> c</a:t>
            </a:r>
            <a:r>
              <a:rPr lang="en-US" altLang="zh-TW" sz="3200" dirty="0" smtClean="0">
                <a:solidFill>
                  <a:schemeClr val="accent5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2"/>
                </a:solidFill>
              </a:rPr>
              <a:t>for </a:t>
            </a:r>
            <a:r>
              <a:rPr lang="en-US" altLang="zh-TW" sz="3200" dirty="0" smtClean="0">
                <a:solidFill>
                  <a:schemeClr val="accent5"/>
                </a:solidFill>
              </a:rPr>
              <a:t>(</a:t>
            </a:r>
            <a:r>
              <a:rPr lang="en-US" altLang="zh-TW" sz="3200" dirty="0" smtClean="0"/>
              <a:t> x </a:t>
            </a:r>
            <a:r>
              <a:rPr lang="en-US" altLang="zh-TW" sz="3200" dirty="0" smtClean="0">
                <a:solidFill>
                  <a:schemeClr val="accent2"/>
                </a:solidFill>
              </a:rPr>
              <a:t>in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solidFill>
                  <a:schemeClr val="accent5"/>
                </a:solidFill>
              </a:rPr>
              <a:t>1:5 ) {</a:t>
            </a:r>
          </a:p>
          <a:p>
            <a:pPr marL="0" indent="0">
              <a:buNone/>
            </a:pPr>
            <a:r>
              <a:rPr lang="en-US" altLang="zh-TW" sz="3200" dirty="0"/>
              <a:t>	</a:t>
            </a:r>
            <a:r>
              <a:rPr lang="en-US" altLang="zh-TW" sz="3200" dirty="0" smtClean="0">
                <a:solidFill>
                  <a:schemeClr val="accent2"/>
                </a:solidFill>
              </a:rPr>
              <a:t>#</a:t>
            </a:r>
            <a:r>
              <a:rPr lang="zh-TW" altLang="en-US" sz="3200" dirty="0" smtClean="0">
                <a:solidFill>
                  <a:schemeClr val="accent2"/>
                </a:solidFill>
              </a:rPr>
              <a:t> 將 </a:t>
            </a:r>
            <a:r>
              <a:rPr lang="en-US" altLang="zh-TW" sz="3200" dirty="0" smtClean="0">
                <a:solidFill>
                  <a:schemeClr val="accent2"/>
                </a:solidFill>
              </a:rPr>
              <a:t>x </a:t>
            </a:r>
            <a:r>
              <a:rPr lang="zh-TW" altLang="en-US" sz="3200" dirty="0" smtClean="0">
                <a:solidFill>
                  <a:schemeClr val="accent2"/>
                </a:solidFill>
              </a:rPr>
              <a:t>變數加到</a:t>
            </a:r>
            <a:r>
              <a:rPr lang="en-US" altLang="zh-TW" sz="3200" dirty="0" smtClean="0">
                <a:solidFill>
                  <a:schemeClr val="accent2"/>
                </a:solidFill>
              </a:rPr>
              <a:t> vectors</a:t>
            </a:r>
            <a:r>
              <a:rPr lang="zh-TW" altLang="en-US" sz="3200" dirty="0" smtClean="0">
                <a:solidFill>
                  <a:schemeClr val="accent2"/>
                </a:solidFill>
              </a:rPr>
              <a:t> 最後面</a:t>
            </a:r>
            <a:endParaRPr lang="en-US" altLang="zh-TW" sz="3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TW" sz="3200" dirty="0" smtClean="0"/>
              <a:t>	vectors </a:t>
            </a:r>
            <a:r>
              <a:rPr lang="en-US" altLang="zh-TW" sz="3200" dirty="0" smtClean="0">
                <a:solidFill>
                  <a:schemeClr val="accent5"/>
                </a:solidFill>
              </a:rPr>
              <a:t>&lt;-</a:t>
            </a:r>
            <a:r>
              <a:rPr lang="en-US" altLang="zh-TW" sz="3200" dirty="0" smtClean="0"/>
              <a:t>  append </a:t>
            </a:r>
            <a:r>
              <a:rPr lang="en-US" altLang="zh-TW" sz="3200" dirty="0" smtClean="0">
                <a:solidFill>
                  <a:schemeClr val="accent5"/>
                </a:solidFill>
              </a:rPr>
              <a:t>(</a:t>
            </a:r>
            <a:r>
              <a:rPr lang="zh-TW" altLang="en-US" sz="3200" dirty="0" smtClean="0">
                <a:solidFill>
                  <a:schemeClr val="accent5"/>
                </a:solidFill>
              </a:rPr>
              <a:t> 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vectors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, x</a:t>
            </a:r>
            <a:r>
              <a:rPr lang="zh-TW" altLang="en-US" sz="3200" dirty="0" smtClean="0"/>
              <a:t> </a:t>
            </a:r>
            <a:r>
              <a:rPr lang="en-US" altLang="zh-TW" sz="3200" dirty="0" smtClean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5"/>
                </a:solidFill>
              </a:rPr>
              <a:t>}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05A47A-F4FC-4E73-B27A-4B82A4F18EF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51078" y="4918203"/>
            <a:ext cx="10211873" cy="1323439"/>
          </a:xfrm>
          <a:prstGeom prst="rect">
            <a:avLst/>
          </a:prstGeom>
          <a:solidFill>
            <a:srgbClr val="323232"/>
          </a:solidFill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accent2"/>
                </a:solidFill>
              </a:rPr>
              <a:t>&gt; </a:t>
            </a:r>
            <a:r>
              <a:rPr lang="en-US" altLang="zh-TW" sz="4000" dirty="0" smtClean="0">
                <a:solidFill>
                  <a:schemeClr val="accent2"/>
                </a:solidFill>
              </a:rPr>
              <a:t>vectors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r>
              <a:rPr lang="en-US" altLang="zh-TW" sz="4000" dirty="0">
                <a:solidFill>
                  <a:schemeClr val="bg1"/>
                </a:solidFill>
              </a:rPr>
              <a:t>[1] 1 2 3 4 5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988</TotalTime>
  <Words>1885</Words>
  <Application>Microsoft Office PowerPoint</Application>
  <PresentationFormat>寬螢幕</PresentationFormat>
  <Paragraphs>409</Paragraphs>
  <Slides>50</Slides>
  <Notes>11</Notes>
  <HiddenSlides>11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1" baseType="lpstr">
      <vt:lpstr>微軟正黑體</vt:lpstr>
      <vt:lpstr>微軟正黑體</vt:lpstr>
      <vt:lpstr>新細明體</vt:lpstr>
      <vt:lpstr>標楷體</vt:lpstr>
      <vt:lpstr>Arial</vt:lpstr>
      <vt:lpstr>Calibri</vt:lpstr>
      <vt:lpstr>Consolas</vt:lpstr>
      <vt:lpstr>Tahoma</vt:lpstr>
      <vt:lpstr>Times New Roman</vt:lpstr>
      <vt:lpstr>Wingdings</vt:lpstr>
      <vt:lpstr>佈景主題1</vt:lpstr>
      <vt:lpstr>1062-行銷資料科學</vt:lpstr>
      <vt:lpstr>Function 概念</vt:lpstr>
      <vt:lpstr>vector , Factor</vt:lpstr>
      <vt:lpstr>抓vector , Factor</vt:lpstr>
      <vt:lpstr>Dataframe</vt:lpstr>
      <vt:lpstr>抓Dataframe</vt:lpstr>
      <vt:lpstr>For 迴圈</vt:lpstr>
      <vt:lpstr>For 迴圈 範例</vt:lpstr>
      <vt:lpstr>技巧：for 迴圈存到 vector </vt:lpstr>
      <vt:lpstr>技巧：for 迴圈調用 vector</vt:lpstr>
      <vt:lpstr>大綱</vt:lpstr>
      <vt:lpstr>期末報告項目</vt:lpstr>
      <vt:lpstr>本堂課程目標</vt:lpstr>
      <vt:lpstr>如何連上網頁?</vt:lpstr>
      <vt:lpstr>HTML基礎架構</vt:lpstr>
      <vt:lpstr>打開Website.txt</vt:lpstr>
      <vt:lpstr>Chrome 開發者工具</vt:lpstr>
      <vt:lpstr>網頁是階層的</vt:lpstr>
      <vt:lpstr>屬性語法</vt:lpstr>
      <vt:lpstr>認識 ID 和  CLASS</vt:lpstr>
      <vt:lpstr>Chrome 開發者工具-項目選取工具</vt:lpstr>
      <vt:lpstr>基礎爬蟲</vt:lpstr>
      <vt:lpstr>HTML基礎架構</vt:lpstr>
      <vt:lpstr>Parsing and parsed data frame</vt:lpstr>
      <vt:lpstr>爬蟲的工程架構</vt:lpstr>
      <vt:lpstr>Response Data</vt:lpstr>
      <vt:lpstr>Request：Get and Post的概念</vt:lpstr>
      <vt:lpstr>安裝套件</vt:lpstr>
      <vt:lpstr>R爬蟲三步訣，解決９０％爬蟲問題</vt:lpstr>
      <vt:lpstr>R爬蟲三步訣，解決９０％爬蟲問題</vt:lpstr>
      <vt:lpstr>爬蟲對照 Function 概念</vt:lpstr>
      <vt:lpstr>抓取某產品資料</vt:lpstr>
      <vt:lpstr>小試一下 try.R</vt:lpstr>
      <vt:lpstr>library(rvest)</vt:lpstr>
      <vt:lpstr>%&gt;% 管線（Pipe）</vt:lpstr>
      <vt:lpstr>%&gt;% 管線（Pipe） 解釋</vt:lpstr>
      <vt:lpstr>HTML基礎架構</vt:lpstr>
      <vt:lpstr>抓取屬性</vt:lpstr>
      <vt:lpstr>Parser 常用的正規表達式</vt:lpstr>
      <vt:lpstr>Urcosme GET實戰 – 基礎篇</vt:lpstr>
      <vt:lpstr>Urcosme GET實戰 – function篇</vt:lpstr>
      <vt:lpstr>Urcosme爬蟲 function介紹</vt:lpstr>
      <vt:lpstr>作業一 </vt:lpstr>
      <vt:lpstr>作業二</vt:lpstr>
      <vt:lpstr>簡單破解防爬網頁 網頁不給抓? 來看看Chrome</vt:lpstr>
      <vt:lpstr>簡單破解防爬網頁 網頁不給抓? 來看看R解析成果</vt:lpstr>
      <vt:lpstr>簡單破解防爬網頁 如何破解? 以Referer及User-Agent破解</vt:lpstr>
      <vt:lpstr>簡單破解防爬網頁 如何破解? 以Chrome圖像化解說</vt:lpstr>
      <vt:lpstr>簡單破解防爬網頁 網頁不給抓? 來看看R解析成果</vt:lpstr>
      <vt:lpstr>Cookies網頁爬取 set_cookies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linzino</cp:lastModifiedBy>
  <cp:revision>398</cp:revision>
  <dcterms:created xsi:type="dcterms:W3CDTF">2018-01-19T08:01:31Z</dcterms:created>
  <dcterms:modified xsi:type="dcterms:W3CDTF">2018-03-28T20:21:59Z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1028-10.1.0.5707</vt:lpwstr>
  </property>
</Properties>
</file>