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8"/>
  </p:notesMasterIdLst>
  <p:handoutMasterIdLst>
    <p:handoutMasterId r:id="rId39"/>
  </p:handoutMasterIdLst>
  <p:sldIdLst>
    <p:sldId id="657" r:id="rId2"/>
    <p:sldId id="656" r:id="rId3"/>
    <p:sldId id="887" r:id="rId4"/>
    <p:sldId id="625" r:id="rId5"/>
    <p:sldId id="773" r:id="rId6"/>
    <p:sldId id="782" r:id="rId7"/>
    <p:sldId id="785" r:id="rId8"/>
    <p:sldId id="787" r:id="rId9"/>
    <p:sldId id="788" r:id="rId10"/>
    <p:sldId id="789" r:id="rId11"/>
    <p:sldId id="793" r:id="rId12"/>
    <p:sldId id="794" r:id="rId13"/>
    <p:sldId id="790" r:id="rId14"/>
    <p:sldId id="791" r:id="rId15"/>
    <p:sldId id="792" r:id="rId16"/>
    <p:sldId id="797" r:id="rId17"/>
    <p:sldId id="796" r:id="rId18"/>
    <p:sldId id="807" r:id="rId19"/>
    <p:sldId id="808" r:id="rId20"/>
    <p:sldId id="809" r:id="rId21"/>
    <p:sldId id="855" r:id="rId22"/>
    <p:sldId id="856" r:id="rId23"/>
    <p:sldId id="857" r:id="rId24"/>
    <p:sldId id="858" r:id="rId25"/>
    <p:sldId id="859" r:id="rId26"/>
    <p:sldId id="860" r:id="rId27"/>
    <p:sldId id="861" r:id="rId28"/>
    <p:sldId id="862" r:id="rId29"/>
    <p:sldId id="864" r:id="rId30"/>
    <p:sldId id="871" r:id="rId31"/>
    <p:sldId id="872" r:id="rId32"/>
    <p:sldId id="879" r:id="rId33"/>
    <p:sldId id="883" r:id="rId34"/>
    <p:sldId id="884" r:id="rId35"/>
    <p:sldId id="885" r:id="rId36"/>
    <p:sldId id="886" r:id="rId37"/>
  </p:sldIdLst>
  <p:sldSz cx="9144000" cy="6858000" type="screen4x3"/>
  <p:notesSz cx="10234613" cy="71024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BCD1FCF-2174-42C3-B92E-BC525F7FEF49}">
          <p14:sldIdLst>
            <p14:sldId id="657"/>
            <p14:sldId id="656"/>
          </p14:sldIdLst>
        </p14:section>
        <p14:section name="序論：一些實例 &amp; 問答" id="{E5F0870F-D334-41E3-A8D6-69968D95E874}">
          <p14:sldIdLst>
            <p14:sldId id="887"/>
            <p14:sldId id="625"/>
            <p14:sldId id="773"/>
          </p14:sldIdLst>
        </p14:section>
        <p14:section name="行銷意義" id="{9C3B72FC-A783-4E9A-8AE4-A7A86740CF11}">
          <p14:sldIdLst>
            <p14:sldId id="782"/>
            <p14:sldId id="785"/>
            <p14:sldId id="787"/>
            <p14:sldId id="788"/>
          </p14:sldIdLst>
        </p14:section>
        <p14:section name="資料與科學的意義" id="{0A9A1541-8120-439C-A653-E8A350D5746E}">
          <p14:sldIdLst>
            <p14:sldId id="789"/>
            <p14:sldId id="793"/>
            <p14:sldId id="794"/>
            <p14:sldId id="790"/>
            <p14:sldId id="791"/>
          </p14:sldIdLst>
        </p14:section>
        <p14:section name="行銷資料科學的意義" id="{11340C1D-8154-40CE-8CF4-76314A70B6CD}">
          <p14:sldIdLst>
            <p14:sldId id="792"/>
            <p14:sldId id="797"/>
            <p14:sldId id="796"/>
          </p14:sldIdLst>
        </p14:section>
        <p14:section name="HBR：大數據" id="{808B0405-17A1-4034-B5B4-8BD45FA3B395}">
          <p14:sldIdLst>
            <p14:sldId id="807"/>
            <p14:sldId id="808"/>
            <p14:sldId id="809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</p14:sldIdLst>
        </p14:section>
        <p14:section name="常用的決策方式與MDS量販" id="{2DD9AB4C-124E-4E51-A4E2-72353A358C25}">
          <p14:sldIdLst>
            <p14:sldId id="864"/>
            <p14:sldId id="871"/>
            <p14:sldId id="872"/>
          </p14:sldIdLst>
        </p14:section>
        <p14:section name="WKID" id="{167D5B36-065C-4FF3-B68A-2C55CEC20DFD}">
          <p14:sldIdLst>
            <p14:sldId id="879"/>
          </p14:sldIdLst>
        </p14:section>
        <p14:section name="MDS 自學路徑" id="{5C8E36C1-DC31-49E9-A852-59E28DCA398A}">
          <p14:sldIdLst>
            <p14:sldId id="883"/>
            <p14:sldId id="884"/>
            <p14:sldId id="885"/>
            <p14:sldId id="8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B2B2B2"/>
    <a:srgbClr val="808080"/>
    <a:srgbClr val="FF9999"/>
    <a:srgbClr val="FF9933"/>
    <a:srgbClr val="66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8870" autoAdjust="0"/>
  </p:normalViewPr>
  <p:slideViewPr>
    <p:cSldViewPr>
      <p:cViewPr>
        <p:scale>
          <a:sx n="100" d="100"/>
          <a:sy n="100" d="100"/>
        </p:scale>
        <p:origin x="-49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7050"/>
    </p:cViewPr>
  </p:sorterViewPr>
  <p:notesViewPr>
    <p:cSldViewPr>
      <p:cViewPr varScale="1">
        <p:scale>
          <a:sx n="76" d="100"/>
          <a:sy n="76" d="100"/>
        </p:scale>
        <p:origin x="-660" y="-90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5A04B-5BC3-4529-AF5F-D68B6D0F22B1}" type="doc">
      <dgm:prSet loTypeId="urn:microsoft.com/office/officeart/2005/8/layout/cycle4" loCatId="relationship" qsTypeId="urn:microsoft.com/office/officeart/2005/8/quickstyle/simple1" qsCatId="simple" csTypeId="urn:microsoft.com/office/officeart/2005/8/colors/accent1_1" csCatId="accent1" phldr="1"/>
      <dgm:spPr/>
    </dgm:pt>
    <dgm:pt modelId="{22E284A5-6388-49C1-87E9-73DA1FB0CBDB}">
      <dgm:prSet phldrT="[文字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TW" altLang="en-US" sz="22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趨勢篇</a:t>
          </a:r>
          <a:endParaRPr lang="zh-TW" altLang="en-US" sz="22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DFED3B90-CE2E-4C9B-B0B0-23448C91A338}" type="parTrans" cxnId="{4C7F0ADA-382F-46E7-8F23-BE4A1BCADC17}">
      <dgm:prSet/>
      <dgm:spPr/>
      <dgm:t>
        <a:bodyPr/>
        <a:lstStyle/>
        <a:p>
          <a:endParaRPr lang="zh-TW" altLang="en-US"/>
        </a:p>
      </dgm:t>
    </dgm:pt>
    <dgm:pt modelId="{00F2FB92-705D-4C21-987F-CC3E15C2C3B2}" type="sibTrans" cxnId="{4C7F0ADA-382F-46E7-8F23-BE4A1BCADC17}">
      <dgm:prSet/>
      <dgm:spPr/>
      <dgm:t>
        <a:bodyPr/>
        <a:lstStyle/>
        <a:p>
          <a:endParaRPr lang="zh-TW" altLang="en-US"/>
        </a:p>
      </dgm:t>
    </dgm:pt>
    <dgm:pt modelId="{E30CE558-7F49-4B5A-AD5E-F9FFD5D24147}">
      <dgm:prSet phldrT="[文字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TW" altLang="en-US" sz="22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執行篇</a:t>
          </a:r>
          <a:endParaRPr lang="zh-TW" altLang="en-US" sz="22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FF3E2BE3-4061-4527-ACE1-4C9EA8C7E9BA}" type="parTrans" cxnId="{6139AB84-6DBE-44F8-B3B6-C89D955BDCD3}">
      <dgm:prSet/>
      <dgm:spPr/>
      <dgm:t>
        <a:bodyPr/>
        <a:lstStyle/>
        <a:p>
          <a:endParaRPr lang="zh-TW" altLang="en-US"/>
        </a:p>
      </dgm:t>
    </dgm:pt>
    <dgm:pt modelId="{574B4780-84CA-4A39-91A4-74BE2B607BC6}" type="sibTrans" cxnId="{6139AB84-6DBE-44F8-B3B6-C89D955BDCD3}">
      <dgm:prSet/>
      <dgm:spPr/>
      <dgm:t>
        <a:bodyPr/>
        <a:lstStyle/>
        <a:p>
          <a:endParaRPr lang="zh-TW" altLang="en-US"/>
        </a:p>
      </dgm:t>
    </dgm:pt>
    <dgm:pt modelId="{B2111280-BC95-4E4E-83BC-AD3894268523}">
      <dgm:prSet phldrT="[文字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TW" altLang="en-US" sz="22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應用篇</a:t>
          </a:r>
          <a:endParaRPr lang="zh-TW" altLang="en-US" sz="22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9EE30CEA-AE68-4596-9A2E-24185864A949}" type="parTrans" cxnId="{646823CA-5E5A-4CC3-B7E8-47803D75CA51}">
      <dgm:prSet/>
      <dgm:spPr/>
      <dgm:t>
        <a:bodyPr/>
        <a:lstStyle/>
        <a:p>
          <a:endParaRPr lang="zh-TW" altLang="en-US"/>
        </a:p>
      </dgm:t>
    </dgm:pt>
    <dgm:pt modelId="{61CB76E1-EEC5-4D8B-8CDA-994BA2A9CEB7}" type="sibTrans" cxnId="{646823CA-5E5A-4CC3-B7E8-47803D75CA51}">
      <dgm:prSet/>
      <dgm:spPr/>
      <dgm:t>
        <a:bodyPr/>
        <a:lstStyle/>
        <a:p>
          <a:endParaRPr lang="zh-TW" altLang="en-US"/>
        </a:p>
      </dgm:t>
    </dgm:pt>
    <dgm:pt modelId="{FF7A757E-F18B-45D4-91E5-BE46263E7AA9}">
      <dgm:prSet phldrT="[文字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TW" altLang="en-US" sz="22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管理篇</a:t>
          </a:r>
          <a:endParaRPr lang="zh-TW" altLang="en-US" sz="22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3DD2DC4-BD3A-4FCC-B4D3-B40C8AFC743F}" type="parTrans" cxnId="{DEC21FAD-11A4-435E-9635-A6AEBF6BF38C}">
      <dgm:prSet/>
      <dgm:spPr/>
      <dgm:t>
        <a:bodyPr/>
        <a:lstStyle/>
        <a:p>
          <a:endParaRPr lang="zh-TW" altLang="en-US"/>
        </a:p>
      </dgm:t>
    </dgm:pt>
    <dgm:pt modelId="{E796934C-805A-4111-99E6-86EDCA54B0C8}" type="sibTrans" cxnId="{DEC21FAD-11A4-435E-9635-A6AEBF6BF38C}">
      <dgm:prSet/>
      <dgm:spPr/>
      <dgm:t>
        <a:bodyPr/>
        <a:lstStyle/>
        <a:p>
          <a:endParaRPr lang="zh-TW" altLang="en-US"/>
        </a:p>
      </dgm:t>
    </dgm:pt>
    <dgm:pt modelId="{38F085D0-E1D5-4D6C-945E-1BC335338147}" type="pres">
      <dgm:prSet presAssocID="{3EF5A04B-5BC3-4529-AF5F-D68B6D0F22B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C0120B9-4799-4F51-8E24-326C793139BA}" type="pres">
      <dgm:prSet presAssocID="{3EF5A04B-5BC3-4529-AF5F-D68B6D0F22B1}" presName="children" presStyleCnt="0"/>
      <dgm:spPr/>
    </dgm:pt>
    <dgm:pt modelId="{18C1E4C8-07E3-400E-9274-38CF155CA8F2}" type="pres">
      <dgm:prSet presAssocID="{3EF5A04B-5BC3-4529-AF5F-D68B6D0F22B1}" presName="childPlaceholder" presStyleCnt="0"/>
      <dgm:spPr/>
    </dgm:pt>
    <dgm:pt modelId="{5196FA81-5AB4-4B63-913C-E0D99B2BF710}" type="pres">
      <dgm:prSet presAssocID="{3EF5A04B-5BC3-4529-AF5F-D68B6D0F22B1}" presName="circle" presStyleCnt="0"/>
      <dgm:spPr/>
    </dgm:pt>
    <dgm:pt modelId="{B98F6176-B700-4C42-89D9-305A96080241}" type="pres">
      <dgm:prSet presAssocID="{3EF5A04B-5BC3-4529-AF5F-D68B6D0F22B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B5A3B2-E470-4E76-B2E9-CD31057A26EE}" type="pres">
      <dgm:prSet presAssocID="{3EF5A04B-5BC3-4529-AF5F-D68B6D0F22B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866D4F-7E3C-431B-BCFF-C64AEDB3DF1F}" type="pres">
      <dgm:prSet presAssocID="{3EF5A04B-5BC3-4529-AF5F-D68B6D0F22B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83FB77-3A93-451F-8914-D9FE2F20B2CD}" type="pres">
      <dgm:prSet presAssocID="{3EF5A04B-5BC3-4529-AF5F-D68B6D0F22B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286140-3ED8-466E-98BD-A60A162E76B5}" type="pres">
      <dgm:prSet presAssocID="{3EF5A04B-5BC3-4529-AF5F-D68B6D0F22B1}" presName="quadrantPlaceholder" presStyleCnt="0"/>
      <dgm:spPr/>
    </dgm:pt>
    <dgm:pt modelId="{CCE899ED-66FF-4A90-B5FD-A6CCE529FDA4}" type="pres">
      <dgm:prSet presAssocID="{3EF5A04B-5BC3-4529-AF5F-D68B6D0F22B1}" presName="center1" presStyleLbl="fgShp" presStyleIdx="0" presStyleCnt="2"/>
      <dgm:spPr>
        <a:ln>
          <a:solidFill>
            <a:srgbClr val="00B0F0"/>
          </a:solidFill>
        </a:ln>
      </dgm:spPr>
    </dgm:pt>
    <dgm:pt modelId="{4FF678DA-92DA-401D-AA63-F471857EA9C6}" type="pres">
      <dgm:prSet presAssocID="{3EF5A04B-5BC3-4529-AF5F-D68B6D0F22B1}" presName="center2" presStyleLbl="fgShp" presStyleIdx="1" presStyleCnt="2"/>
      <dgm:spPr>
        <a:ln>
          <a:solidFill>
            <a:srgbClr val="00B0F0"/>
          </a:solidFill>
        </a:ln>
      </dgm:spPr>
    </dgm:pt>
  </dgm:ptLst>
  <dgm:cxnLst>
    <dgm:cxn modelId="{7D178335-2404-49DD-8D69-270D10DB0156}" type="presOf" srcId="{22E284A5-6388-49C1-87E9-73DA1FB0CBDB}" destId="{B98F6176-B700-4C42-89D9-305A96080241}" srcOrd="0" destOrd="0" presId="urn:microsoft.com/office/officeart/2005/8/layout/cycle4"/>
    <dgm:cxn modelId="{646823CA-5E5A-4CC3-B7E8-47803D75CA51}" srcId="{3EF5A04B-5BC3-4529-AF5F-D68B6D0F22B1}" destId="{B2111280-BC95-4E4E-83BC-AD3894268523}" srcOrd="3" destOrd="0" parTransId="{9EE30CEA-AE68-4596-9A2E-24185864A949}" sibTransId="{61CB76E1-EEC5-4D8B-8CDA-994BA2A9CEB7}"/>
    <dgm:cxn modelId="{4C7F0ADA-382F-46E7-8F23-BE4A1BCADC17}" srcId="{3EF5A04B-5BC3-4529-AF5F-D68B6D0F22B1}" destId="{22E284A5-6388-49C1-87E9-73DA1FB0CBDB}" srcOrd="0" destOrd="0" parTransId="{DFED3B90-CE2E-4C9B-B0B0-23448C91A338}" sibTransId="{00F2FB92-705D-4C21-987F-CC3E15C2C3B2}"/>
    <dgm:cxn modelId="{DEC21FAD-11A4-435E-9635-A6AEBF6BF38C}" srcId="{3EF5A04B-5BC3-4529-AF5F-D68B6D0F22B1}" destId="{FF7A757E-F18B-45D4-91E5-BE46263E7AA9}" srcOrd="1" destOrd="0" parTransId="{A3DD2DC4-BD3A-4FCC-B4D3-B40C8AFC743F}" sibTransId="{E796934C-805A-4111-99E6-86EDCA54B0C8}"/>
    <dgm:cxn modelId="{6139AB84-6DBE-44F8-B3B6-C89D955BDCD3}" srcId="{3EF5A04B-5BC3-4529-AF5F-D68B6D0F22B1}" destId="{E30CE558-7F49-4B5A-AD5E-F9FFD5D24147}" srcOrd="2" destOrd="0" parTransId="{FF3E2BE3-4061-4527-ACE1-4C9EA8C7E9BA}" sibTransId="{574B4780-84CA-4A39-91A4-74BE2B607BC6}"/>
    <dgm:cxn modelId="{7F90A08A-0D07-4301-99CD-8A314A57F49F}" type="presOf" srcId="{B2111280-BC95-4E4E-83BC-AD3894268523}" destId="{E483FB77-3A93-451F-8914-D9FE2F20B2CD}" srcOrd="0" destOrd="0" presId="urn:microsoft.com/office/officeart/2005/8/layout/cycle4"/>
    <dgm:cxn modelId="{05EDF8AA-701E-4BC8-A8F3-B4D797C0574C}" type="presOf" srcId="{3EF5A04B-5BC3-4529-AF5F-D68B6D0F22B1}" destId="{38F085D0-E1D5-4D6C-945E-1BC335338147}" srcOrd="0" destOrd="0" presId="urn:microsoft.com/office/officeart/2005/8/layout/cycle4"/>
    <dgm:cxn modelId="{7A7F3221-2E3F-42A0-9ECC-22FCCB10EB36}" type="presOf" srcId="{FF7A757E-F18B-45D4-91E5-BE46263E7AA9}" destId="{17B5A3B2-E470-4E76-B2E9-CD31057A26EE}" srcOrd="0" destOrd="0" presId="urn:microsoft.com/office/officeart/2005/8/layout/cycle4"/>
    <dgm:cxn modelId="{E6BD8389-E511-4D09-AB1C-C90F08C6E553}" type="presOf" srcId="{E30CE558-7F49-4B5A-AD5E-F9FFD5D24147}" destId="{23866D4F-7E3C-431B-BCFF-C64AEDB3DF1F}" srcOrd="0" destOrd="0" presId="urn:microsoft.com/office/officeart/2005/8/layout/cycle4"/>
    <dgm:cxn modelId="{012A830D-4A51-4D49-B0F5-F8D6A0BF7D46}" type="presParOf" srcId="{38F085D0-E1D5-4D6C-945E-1BC335338147}" destId="{3C0120B9-4799-4F51-8E24-326C793139BA}" srcOrd="0" destOrd="0" presId="urn:microsoft.com/office/officeart/2005/8/layout/cycle4"/>
    <dgm:cxn modelId="{BC0D29E8-EB9A-4CF5-87E2-3C6D977F8D0C}" type="presParOf" srcId="{3C0120B9-4799-4F51-8E24-326C793139BA}" destId="{18C1E4C8-07E3-400E-9274-38CF155CA8F2}" srcOrd="0" destOrd="0" presId="urn:microsoft.com/office/officeart/2005/8/layout/cycle4"/>
    <dgm:cxn modelId="{8DAD9230-3B37-442E-83BE-EAE548F9A3FD}" type="presParOf" srcId="{38F085D0-E1D5-4D6C-945E-1BC335338147}" destId="{5196FA81-5AB4-4B63-913C-E0D99B2BF710}" srcOrd="1" destOrd="0" presId="urn:microsoft.com/office/officeart/2005/8/layout/cycle4"/>
    <dgm:cxn modelId="{95CD58F3-8DAE-4F41-8159-71B884BA40A5}" type="presParOf" srcId="{5196FA81-5AB4-4B63-913C-E0D99B2BF710}" destId="{B98F6176-B700-4C42-89D9-305A96080241}" srcOrd="0" destOrd="0" presId="urn:microsoft.com/office/officeart/2005/8/layout/cycle4"/>
    <dgm:cxn modelId="{8C8EB8DF-A7EB-4857-B56C-8C66CF937A9E}" type="presParOf" srcId="{5196FA81-5AB4-4B63-913C-E0D99B2BF710}" destId="{17B5A3B2-E470-4E76-B2E9-CD31057A26EE}" srcOrd="1" destOrd="0" presId="urn:microsoft.com/office/officeart/2005/8/layout/cycle4"/>
    <dgm:cxn modelId="{649F1419-9317-4561-9D0A-9A8549564542}" type="presParOf" srcId="{5196FA81-5AB4-4B63-913C-E0D99B2BF710}" destId="{23866D4F-7E3C-431B-BCFF-C64AEDB3DF1F}" srcOrd="2" destOrd="0" presId="urn:microsoft.com/office/officeart/2005/8/layout/cycle4"/>
    <dgm:cxn modelId="{728DE684-3FCC-4DEF-ABDC-F75B52B0D51B}" type="presParOf" srcId="{5196FA81-5AB4-4B63-913C-E0D99B2BF710}" destId="{E483FB77-3A93-451F-8914-D9FE2F20B2CD}" srcOrd="3" destOrd="0" presId="urn:microsoft.com/office/officeart/2005/8/layout/cycle4"/>
    <dgm:cxn modelId="{F00927AF-62FA-42E1-AE74-8B65A931C0A9}" type="presParOf" srcId="{5196FA81-5AB4-4B63-913C-E0D99B2BF710}" destId="{A3286140-3ED8-466E-98BD-A60A162E76B5}" srcOrd="4" destOrd="0" presId="urn:microsoft.com/office/officeart/2005/8/layout/cycle4"/>
    <dgm:cxn modelId="{6722A60D-46CA-4468-89FB-24E4700D5331}" type="presParOf" srcId="{38F085D0-E1D5-4D6C-945E-1BC335338147}" destId="{CCE899ED-66FF-4A90-B5FD-A6CCE529FDA4}" srcOrd="2" destOrd="0" presId="urn:microsoft.com/office/officeart/2005/8/layout/cycle4"/>
    <dgm:cxn modelId="{AAB23066-9E59-436D-9F66-8463CE59143A}" type="presParOf" srcId="{38F085D0-E1D5-4D6C-945E-1BC335338147}" destId="{4FF678DA-92DA-401D-AA63-F471857EA9C6}" srcOrd="3" destOrd="0" presId="urn:microsoft.com/office/officeart/2005/8/layout/cycle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F6176-B700-4C42-89D9-305A96080241}">
      <dsp:nvSpPr>
        <dsp:cNvPr id="0" name=""/>
        <dsp:cNvSpPr/>
      </dsp:nvSpPr>
      <dsp:spPr>
        <a:xfrm>
          <a:off x="814078" y="315194"/>
          <a:ext cx="1702878" cy="1702878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趨勢篇</a:t>
          </a:r>
          <a:endParaRPr lang="zh-TW" altLang="en-US" sz="22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312839" y="813955"/>
        <a:ext cx="1204117" cy="1204117"/>
      </dsp:txXfrm>
    </dsp:sp>
    <dsp:sp modelId="{17B5A3B2-E470-4E76-B2E9-CD31057A26EE}">
      <dsp:nvSpPr>
        <dsp:cNvPr id="0" name=""/>
        <dsp:cNvSpPr/>
      </dsp:nvSpPr>
      <dsp:spPr>
        <a:xfrm rot="5400000">
          <a:off x="2595611" y="315194"/>
          <a:ext cx="1702878" cy="1702878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管理篇</a:t>
          </a:r>
          <a:endParaRPr lang="zh-TW" altLang="en-US" sz="22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 rot="-5400000">
        <a:off x="2595611" y="813955"/>
        <a:ext cx="1204117" cy="1204117"/>
      </dsp:txXfrm>
    </dsp:sp>
    <dsp:sp modelId="{23866D4F-7E3C-431B-BCFF-C64AEDB3DF1F}">
      <dsp:nvSpPr>
        <dsp:cNvPr id="0" name=""/>
        <dsp:cNvSpPr/>
      </dsp:nvSpPr>
      <dsp:spPr>
        <a:xfrm rot="10800000">
          <a:off x="2595611" y="2096727"/>
          <a:ext cx="1702878" cy="1702878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執行篇</a:t>
          </a:r>
          <a:endParaRPr lang="zh-TW" altLang="en-US" sz="22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 rot="10800000">
        <a:off x="2595611" y="2096727"/>
        <a:ext cx="1204117" cy="1204117"/>
      </dsp:txXfrm>
    </dsp:sp>
    <dsp:sp modelId="{E483FB77-3A93-451F-8914-D9FE2F20B2CD}">
      <dsp:nvSpPr>
        <dsp:cNvPr id="0" name=""/>
        <dsp:cNvSpPr/>
      </dsp:nvSpPr>
      <dsp:spPr>
        <a:xfrm rot="16200000">
          <a:off x="814078" y="2096727"/>
          <a:ext cx="1702878" cy="1702878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Times New Roman" pitchFamily="18" charset="0"/>
              <a:ea typeface="標楷體" pitchFamily="65" charset="-120"/>
              <a:cs typeface="Times New Roman" pitchFamily="18" charset="0"/>
            </a:rPr>
            <a:t>應用篇</a:t>
          </a:r>
          <a:endParaRPr lang="zh-TW" altLang="en-US" sz="22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 rot="5400000">
        <a:off x="1312839" y="2096727"/>
        <a:ext cx="1204117" cy="1204117"/>
      </dsp:txXfrm>
    </dsp:sp>
    <dsp:sp modelId="{CCE899ED-66FF-4A90-B5FD-A6CCE529FDA4}">
      <dsp:nvSpPr>
        <dsp:cNvPr id="0" name=""/>
        <dsp:cNvSpPr/>
      </dsp:nvSpPr>
      <dsp:spPr>
        <a:xfrm>
          <a:off x="2262311" y="1703452"/>
          <a:ext cx="587945" cy="51125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678DA-92DA-401D-AA63-F471857EA9C6}">
      <dsp:nvSpPr>
        <dsp:cNvPr id="0" name=""/>
        <dsp:cNvSpPr/>
      </dsp:nvSpPr>
      <dsp:spPr>
        <a:xfrm rot="10800000">
          <a:off x="2262311" y="1900090"/>
          <a:ext cx="587945" cy="51125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9868922-DCD0-4D59-A51A-7B63402F3E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85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4863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9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3438"/>
            <a:ext cx="8186737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843B07B-994E-4FD3-A86B-0ED81DD029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1386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9" tIns="47540" rIns="95079" bIns="47540" anchor="b"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64A5C297-8346-4788-B8F1-3822DBBB274D}" type="slidenum">
              <a:rPr lang="en-US" altLang="zh-TW" sz="1200">
                <a:latin typeface="Arial" charset="0"/>
              </a:rPr>
              <a:pPr algn="r"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3438"/>
            <a:ext cx="8186737" cy="319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75391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57C8C966-3007-41F0-B4F4-35BD30E6A6C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5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9" tIns="47540" rIns="95079" bIns="47540" anchor="b"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18D08A60-5475-4C29-9344-2398C8B5AA06}" type="slidenum">
              <a:rPr lang="en-US" altLang="zh-TW" sz="1200">
                <a:latin typeface="Arial" charset="0"/>
              </a:rPr>
              <a:pPr algn="r" eaLnBrk="1" hangingPunct="1"/>
              <a:t>29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4993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1007496-A098-4EB6-BB38-BD17EB830214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3438"/>
            <a:ext cx="8186737" cy="319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516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38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7" tIns="45568" rIns="91137" bIns="45568" anchor="b"/>
          <a:lstStyle>
            <a:lvl1pPr defTabSz="9128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128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128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128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128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53670D08-DD0E-4AFF-9CD9-C9C3A26CD6A3}" type="slidenum">
              <a:rPr lang="en-US" altLang="zh-TW" sz="1200">
                <a:latin typeface="Arial" charset="0"/>
              </a:rPr>
              <a:pPr algn="r" eaLnBrk="1" hangingPunct="1"/>
              <a:t>2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3438"/>
            <a:ext cx="8186737" cy="319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568" rIns="91670" bIns="45568"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1991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9" tIns="47540" rIns="95079" bIns="47540" anchor="b"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F4EF9EEF-6264-4C72-89C7-14A36889AB6E}" type="slidenum">
              <a:rPr lang="en-US" altLang="zh-TW" sz="1200">
                <a:latin typeface="Arial" charset="0"/>
              </a:rPr>
              <a:pPr algn="r" eaLnBrk="1" hangingPunct="1"/>
              <a:t>31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35111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9" tIns="47540" rIns="95079" bIns="47540" anchor="b"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A00CC7C3-BDB4-4A5F-9351-C955744793AF}" type="slidenum">
              <a:rPr lang="en-US" altLang="zh-TW" sz="1200">
                <a:latin typeface="Arial" charset="0"/>
              </a:rPr>
              <a:pPr algn="r" eaLnBrk="1" hangingPunct="1"/>
              <a:t>32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5860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522A82A-8524-4BE9-9CBC-5457C3414EDF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26215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522A82A-8524-4BE9-9CBC-5457C3414EDF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2621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522A82A-8524-4BE9-9CBC-5457C3414EDF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26215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522A82A-8524-4BE9-9CBC-5457C3414EDF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2621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CD476C1-4E18-4982-8CAF-8D9E3B7BCEFF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2853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3438"/>
            <a:ext cx="8186737" cy="319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094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5797550" y="6745288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9" tIns="47540" rIns="95079" bIns="47540" anchor="b"/>
          <a:lstStyle>
            <a:lvl1pPr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defTabSz="950913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A1FAE54D-354D-4685-96D4-0DFFCCF4BA31}" type="slidenum">
              <a:rPr lang="en-US" altLang="zh-TW" sz="1200">
                <a:latin typeface="Arial" charset="0"/>
              </a:rPr>
              <a:pPr algn="r" eaLnBrk="1" hangingPunct="1"/>
              <a:t>5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980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6F9AE7FD-5819-4D9E-A003-75947F62173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15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A16F1065-1AC7-46FE-B0ED-3AFDC9B8F0A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91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03AF8B89-E5AA-4D34-AAE6-2439826F1B8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15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DC6CCC86-1686-42BD-84AC-BE235839425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22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368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A29274-5500-47D8-8A28-3CF94001003B}" type="datetime1">
              <a:rPr lang="zh-TW" altLang="en-US"/>
              <a:pPr>
                <a:defRPr/>
              </a:pPr>
              <a:t>2018/3/7</a:t>
            </a:fld>
            <a:endParaRPr lang="en-US" altLang="zh-TW" dirty="0"/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735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55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355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Thorndale AMT" panose="02020603050405020304" pitchFamily="18" charset="0"/>
                <a:cs typeface="Thorndale AMT" panose="02020603050405020304" pitchFamily="18" charset="0"/>
              </a:defRPr>
            </a:lvl1pPr>
          </a:lstStyle>
          <a:p>
            <a:pPr>
              <a:defRPr/>
            </a:pPr>
            <a:fld id="{7FD67130-F8B4-482F-A13F-1ED610BE313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459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33D8B-39A7-456E-8B12-DA32527F28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66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AE49-7ADD-4891-AC32-88D0CF678188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E63AD23-66D5-42DB-BDA0-B994220AB4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84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0D6D6-ECCC-433F-B362-E776154F27B1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7583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A6CF6-7640-4506-ABFA-3D99B8D98547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21159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CA5F-427C-48BC-B9AC-FCCA98159295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704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83BC-9245-4C53-8CF5-EBEB2B638AA2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8972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EEBAA-3625-4B14-9689-B18832B2A090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1131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02936-5B47-4DD0-A434-BD0B9998A63D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89572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F621-45DC-4276-8A84-FC135110C0CC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802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5C446-DF4A-4E30-9D59-4D7D60EF1D4F}" type="datetime1">
              <a:rPr lang="zh-TW" altLang="en-US"/>
              <a:pPr>
                <a:defRPr/>
              </a:pPr>
              <a:t>2018/3/7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2392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ahoma" panose="020B0604030504040204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67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itchFamily="34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7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itchFamily="34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9" name="投影片編號版面配置區 5"/>
          <p:cNvSpPr txBox="1">
            <a:spLocks noGrp="1"/>
          </p:cNvSpPr>
          <p:nvPr userDrawn="1"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32BC7EB2-63C9-4924-8715-E1336A4AE324}" type="slidenum">
              <a:rPr kumimoji="0" lang="en-US" altLang="zh-TW" sz="1400" smtClean="0">
                <a:latin typeface="Times New Roman" pitchFamily="18" charset="0"/>
              </a:rPr>
              <a:pPr algn="r" eaLnBrk="1" hangingPunct="1">
                <a:defRPr/>
              </a:pPr>
              <a:t>‹#›</a:t>
            </a:fld>
            <a:r>
              <a:rPr kumimoji="0" lang="en-US" altLang="zh-TW" sz="1400" smtClean="0">
                <a:latin typeface="Times New Roman" pitchFamily="18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6" r:id="rId11"/>
    <p:sldLayoutId id="214748462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行銷</a:t>
            </a:r>
            <a:r>
              <a:rPr lang="zh-TW" altLang="en-US" dirty="0">
                <a:ea typeface="標楷體" pitchFamily="65" charset="-120"/>
              </a:rPr>
              <a:t>資料</a:t>
            </a:r>
            <a:r>
              <a:rPr lang="zh-TW" altLang="en-US" dirty="0" smtClean="0">
                <a:ea typeface="標楷體" pitchFamily="65" charset="-120"/>
              </a:rPr>
              <a:t>科學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500438"/>
            <a:ext cx="6400800" cy="2638425"/>
          </a:xfrm>
        </p:spPr>
        <p:txBody>
          <a:bodyPr/>
          <a:lstStyle/>
          <a:p>
            <a:pPr eaLnBrk="1" hangingPunct="1">
              <a:spcBef>
                <a:spcPts val="450"/>
              </a:spcBef>
            </a:pP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450"/>
              </a:spcBef>
            </a:pP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450"/>
              </a:spcBef>
            </a:pP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450"/>
              </a:spcBef>
            </a:pPr>
            <a:endParaRPr lang="en-US" altLang="zh-TW" sz="2800" smtClean="0">
              <a:latin typeface="Times New Roman" pitchFamily="18" charset="0"/>
              <a:ea typeface="標楷體" pitchFamily="65" charset="-120"/>
            </a:endParaRPr>
          </a:p>
          <a:p>
            <a:pPr algn="l" eaLnBrk="1" hangingPunct="1">
              <a:spcBef>
                <a:spcPts val="450"/>
              </a:spcBef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授課教師：台灣科大林孟彥</a:t>
            </a:r>
            <a:endParaRPr lang="zh-TW" altLang="en-US" sz="2800" i="1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TW" sz="2800" i="1" dirty="0">
                <a:latin typeface="Times New Roman" pitchFamily="18" charset="0"/>
                <a:ea typeface="標楷體" pitchFamily="65" charset="-120"/>
              </a:rPr>
              <a:t>Data </a:t>
            </a:r>
            <a:r>
              <a:rPr lang="en-GB" altLang="zh-TW" sz="2800" dirty="0">
                <a:latin typeface="Times New Roman" pitchFamily="18" charset="0"/>
                <a:ea typeface="標楷體" pitchFamily="65" charset="-120"/>
              </a:rPr>
              <a:t>is </a:t>
            </a:r>
            <a:r>
              <a:rPr lang="en-GB" altLang="zh-TW" sz="2800" dirty="0" err="1">
                <a:latin typeface="Times New Roman" pitchFamily="18" charset="0"/>
                <a:ea typeface="標楷體" pitchFamily="65" charset="-120"/>
              </a:rPr>
              <a:t>uninterpreted</a:t>
            </a:r>
            <a:r>
              <a:rPr lang="en-GB" altLang="zh-TW" sz="2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GB" altLang="zh-TW" sz="2800" dirty="0" smtClean="0">
                <a:latin typeface="Times New Roman" pitchFamily="18" charset="0"/>
                <a:ea typeface="標楷體" pitchFamily="65" charset="-120"/>
              </a:rPr>
              <a:t>information</a:t>
            </a:r>
          </a:p>
          <a:p>
            <a:pPr eaLnBrk="1" hangingPunct="1"/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未經解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讀的資訊；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或</a:t>
            </a:r>
            <a:r>
              <a:rPr lang="zh-TW" altLang="zh-TW" sz="2800" dirty="0">
                <a:latin typeface="Times New Roman" pitchFamily="18" charset="0"/>
                <a:ea typeface="標楷體" pitchFamily="65" charset="-120"/>
              </a:rPr>
              <a:t>未經過處裡的原始記錄</a:t>
            </a: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相關的議題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資料如何取得？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如何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解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讀？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解讀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後意涵？</a:t>
            </a:r>
            <a:endParaRPr lang="en-GB" altLang="zh-TW" sz="24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資料的意義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6917">
            <a:off x="6304353" y="590199"/>
            <a:ext cx="2488304" cy="13934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30" y="3906334"/>
            <a:ext cx="2387734" cy="13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0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依來源分類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endParaRPr lang="en-US" altLang="zh-TW" sz="2400" dirty="0" smtClean="0">
              <a:solidFill>
                <a:schemeClr val="bg1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依蒐集者分類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依結構分類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資料的分類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04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SQL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Structured Query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Language</a:t>
            </a:r>
            <a:b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意</a:t>
            </a:r>
            <a:r>
              <a:rPr lang="zh-TW" altLang="zh-TW" sz="2800" dirty="0">
                <a:latin typeface="Times New Roman" pitchFamily="18" charset="0"/>
                <a:ea typeface="標楷體" pitchFamily="65" charset="-120"/>
              </a:rPr>
              <a:t>指「結構化查詢語言</a:t>
            </a: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」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為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結構化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各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資料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皆有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固定欄位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、固定格式、固定順序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...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等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如：銷售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資料庫裡的欄位，通常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有</a:t>
            </a:r>
            <a:r>
              <a:rPr lang="zh-TW" altLang="zh-TW" sz="2000" u="sng" dirty="0" smtClean="0">
                <a:latin typeface="Times New Roman" pitchFamily="18" charset="0"/>
                <a:ea typeface="標楷體" pitchFamily="65" charset="-120"/>
              </a:rPr>
              <a:t>會員編號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zh-TW" altLang="zh-TW" sz="2000" u="sng" dirty="0" smtClean="0">
                <a:latin typeface="Times New Roman" pitchFamily="18" charset="0"/>
                <a:ea typeface="標楷體" pitchFamily="65" charset="-120"/>
              </a:rPr>
              <a:t>購買日期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zh-TW" altLang="zh-TW" sz="2000" u="sng" dirty="0" smtClean="0">
                <a:latin typeface="Times New Roman" pitchFamily="18" charset="0"/>
                <a:ea typeface="標楷體" pitchFamily="65" charset="-120"/>
              </a:rPr>
              <a:t>購買</a:t>
            </a:r>
            <a:r>
              <a:rPr lang="zh-TW" altLang="zh-TW" sz="2000" u="sng" dirty="0">
                <a:latin typeface="Times New Roman" pitchFamily="18" charset="0"/>
                <a:ea typeface="標楷體" pitchFamily="65" charset="-120"/>
              </a:rPr>
              <a:t>品</a:t>
            </a:r>
            <a:r>
              <a:rPr lang="zh-TW" altLang="zh-TW" sz="2000" u="sng" dirty="0" smtClean="0">
                <a:latin typeface="Times New Roman" pitchFamily="18" charset="0"/>
                <a:ea typeface="標楷體" pitchFamily="65" charset="-120"/>
              </a:rPr>
              <a:t>項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zh-TW" altLang="zh-TW" sz="2000" u="sng" dirty="0" smtClean="0">
                <a:latin typeface="Times New Roman" pitchFamily="18" charset="0"/>
                <a:ea typeface="標楷體" pitchFamily="65" charset="-120"/>
              </a:rPr>
              <a:t>購買金額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...</a:t>
            </a: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NoSQL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Not Only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SQL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意</a:t>
            </a:r>
            <a:r>
              <a:rPr lang="zh-TW" altLang="zh-TW" sz="2800" dirty="0">
                <a:latin typeface="Times New Roman" pitchFamily="18" charset="0"/>
                <a:ea typeface="標楷體" pitchFamily="65" charset="-120"/>
              </a:rPr>
              <a:t>指「不只是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SQL</a:t>
            </a: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」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為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非結構化或半結構化資料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外部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具資料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欄位，但並不一致</a:t>
            </a: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如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：文件檔案、影像檔、語音檔、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pdf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email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等</a:t>
            </a: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分類：依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結構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04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針對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所欲瞭解之對象，進行觀察、研究與試驗，而得到的有系統知識（韋氏字典 ）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OR,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以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語言文字及抽象概念，來描述人類生活中所接觸事物的共同普遍性及相互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關係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科學的意義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996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對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自然（或社會）現象進行系統、控制、實證、公開以及批判性的調查。研究的進行係在理論及假說的指引下，針對某一現象所預設的變數關係，進行資料蒐集與分析的工作，以發現事實的真相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（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</a:rPr>
              <a:t>Kerlinger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 &amp; Lee, 2000: 14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）</a:t>
            </a:r>
            <a:endParaRPr lang="zh-TW" altLang="en-US" sz="2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研究的意義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173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2"/>
            <a:ext cx="7772400" cy="429160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+mn-cs"/>
              </a:rPr>
              <a:t>1974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年，彼得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·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諾爾（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Peter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+mn-cs"/>
              </a:rPr>
              <a:t>Naur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）在《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Concise Survey of Computer Methods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》一書中，首次提出資料科學（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data science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）一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詞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+mn-cs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2001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年，威廉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·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克利夫蘭（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William S. Cleveland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）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  <a:cs typeface="+mn-cs"/>
              </a:rPr>
              <a:t>發表〈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Data Science: An Action Plan for Expanding the Technical Areas of the Field of Statistics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〉一文，首次將資料科學作為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  <a:cs typeface="+mn-cs"/>
              </a:rPr>
              <a:t>一單獨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  <a:cs typeface="+mn-cs"/>
              </a:rPr>
              <a:t>的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  <a:cs typeface="+mn-cs"/>
              </a:rPr>
              <a:t>學科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+mn-cs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+mn-cs"/>
              </a:rPr>
              <a:t>Cleveland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+mn-cs"/>
              </a:rPr>
              <a:t>, W.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+mn-cs"/>
              </a:rPr>
              <a:t>S. (2001). Data science: an action plan for expanding the technical areas of the field of statistics. </a:t>
            </a:r>
            <a:r>
              <a:rPr lang="en-US" altLang="zh-TW" sz="1600" i="1" dirty="0">
                <a:latin typeface="Times New Roman" pitchFamily="18" charset="0"/>
                <a:ea typeface="標楷體" pitchFamily="65" charset="-120"/>
                <a:cs typeface="+mn-cs"/>
              </a:rPr>
              <a:t>International Statistical </a:t>
            </a:r>
            <a:r>
              <a:rPr lang="en-US" altLang="zh-TW" sz="1600" i="1" dirty="0" smtClean="0">
                <a:latin typeface="Times New Roman" pitchFamily="18" charset="0"/>
                <a:ea typeface="標楷體" pitchFamily="65" charset="-120"/>
                <a:cs typeface="+mn-cs"/>
              </a:rPr>
              <a:t>Review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+mn-cs"/>
              </a:rPr>
              <a:t>, 21-26.</a:t>
            </a:r>
          </a:p>
          <a:p>
            <a:pPr eaLnBrk="1" hangingPunct="1">
              <a:spcBef>
                <a:spcPts val="600"/>
              </a:spcBef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定義：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「透過科學化方式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，對資料進行分析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的學問，資料</a:t>
            </a:r>
            <a:r>
              <a:rPr lang="zh-TW" altLang="zh-TW" sz="2000" dirty="0">
                <a:latin typeface="Times New Roman" pitchFamily="18" charset="0"/>
                <a:ea typeface="標楷體" pitchFamily="65" charset="-120"/>
              </a:rPr>
              <a:t>科學存在的目的，在於解決問題</a:t>
            </a:r>
            <a:r>
              <a:rPr lang="zh-TW" altLang="zh-TW" sz="2000" dirty="0" smtClean="0">
                <a:latin typeface="Times New Roman" pitchFamily="18" charset="0"/>
                <a:ea typeface="標楷體" pitchFamily="65" charset="-120"/>
              </a:rPr>
              <a:t>」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600"/>
              </a:spcBef>
            </a:pPr>
            <a:endParaRPr lang="zh-TW" altLang="en-US" sz="20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「資料科學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」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意義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03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2"/>
            <a:ext cx="7772400" cy="429160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zh-TW" sz="2400" dirty="0">
                <a:latin typeface="Times New Roman" pitchFamily="18" charset="0"/>
                <a:ea typeface="標楷體" pitchFamily="65" charset="-120"/>
              </a:rPr>
              <a:t>透過科學化的方式，對行銷資料進行分析的一門學問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以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</a:rPr>
              <a:t>解決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</a:rPr>
              <a:t>行銷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</a:rPr>
              <a:t>管理的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相關</a:t>
            </a:r>
            <a:r>
              <a:rPr lang="zh-TW" altLang="zh-TW" sz="2400" dirty="0" smtClean="0">
                <a:latin typeface="Times New Roman" pitchFamily="18" charset="0"/>
                <a:ea typeface="標楷體" pitchFamily="65" charset="-120"/>
              </a:rPr>
              <a:t>問題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行銷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不只適用於商業，對非營利組織同樣適用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如：學校如何留住學生 </a:t>
            </a:r>
            <a:r>
              <a:rPr lang="en-US" altLang="zh-TW" sz="2000" dirty="0" smtClean="0"/>
              <a:t>≈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企業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如何留住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顧客</a:t>
            </a:r>
            <a:endParaRPr lang="en-US" altLang="zh-TW" sz="16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「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行銷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科學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」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意義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44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企管領域：行銷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資管領域：資訊科學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理學院：數學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統計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跨領域的學門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不容易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精通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業界炙手可熱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行銷資料科學的範疇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09" y="2271713"/>
            <a:ext cx="2962275" cy="310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哈佛</a:t>
            </a:r>
            <a:r>
              <a:rPr lang="zh-TW" altLang="en-US" sz="3600" b="0" dirty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教你精通大</a:t>
            </a:r>
            <a:r>
              <a:rPr lang="zh-TW" altLang="en-US" sz="3600" b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數據：</a:t>
            </a:r>
            <a:r>
              <a:rPr lang="zh-TW" altLang="en-US" sz="36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八篇</a:t>
            </a:r>
            <a:r>
              <a:rPr lang="en-US" altLang="zh-TW" sz="36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HBR</a:t>
            </a:r>
            <a:r>
              <a:rPr lang="zh-TW" altLang="en-US" sz="36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文章</a:t>
            </a:r>
            <a:endParaRPr lang="zh-TW" altLang="en-US" sz="3600" b="0" dirty="0"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0" name="內容版面配置區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18059" y="1916832"/>
          <a:ext cx="7962849" cy="439248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585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75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99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章節</a:t>
                      </a:r>
                      <a:endParaRPr lang="zh-TW" sz="12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序號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marL="57794" marR="57794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年代</a:t>
                      </a:r>
                    </a:p>
                  </a:txBody>
                  <a:tcPr marL="57794" marR="57794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英文主題</a:t>
                      </a:r>
                    </a:p>
                  </a:txBody>
                  <a:tcPr marL="57794" marR="57794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中文主題</a:t>
                      </a:r>
                    </a:p>
                  </a:txBody>
                  <a:tcPr marL="57794" marR="57794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趨勢篇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</a:t>
                      </a:r>
                      <a:endParaRPr lang="zh-TW" sz="12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McAfee and </a:t>
                      </a:r>
                      <a:r>
                        <a:rPr lang="en-US" sz="1200" b="0" kern="100" dirty="0" err="1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Brynjolfsson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2012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Big data the management revolution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管理的資訊革命</a:t>
                      </a: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endParaRPr lang="zh-TW" sz="12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2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Davenport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Analytic 3.0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大數據</a:t>
                      </a:r>
                      <a:r>
                        <a:rPr lang="zh-TW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分析</a:t>
                      </a: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3.0</a:t>
                      </a: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</a:t>
                      </a: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管理篇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3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Davenport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Keep up with your quants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打造專家級決策</a:t>
                      </a: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endParaRPr lang="zh-TW" sz="12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Davenport and </a:t>
                      </a:r>
                      <a:r>
                        <a:rPr lang="en-US" sz="1200" b="0" kern="100" dirty="0" err="1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Patil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2012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Data </a:t>
                      </a:r>
                      <a:r>
                        <a:rPr lang="en-US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scientist the sexiest job of the 21st century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企業最誘人的職缺</a:t>
                      </a: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執行篇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5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Ross, Beath and Quaadgras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You may not need big data after all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誰</a:t>
                      </a:r>
                      <a:r>
                        <a:rPr lang="zh-TW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需要</a:t>
                      </a:r>
                      <a:r>
                        <a:rPr lang="zh-TW" altLang="en-US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大數據</a:t>
                      </a:r>
                      <a:r>
                        <a:rPr lang="zh-TW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？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endParaRPr lang="zh-TW" sz="12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6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Redman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Datas</a:t>
                      </a: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credibility problem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盡信資料</a:t>
                      </a:r>
                      <a:r>
                        <a:rPr lang="zh-TW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不如</a:t>
                      </a:r>
                      <a:r>
                        <a:rPr lang="en-US" altLang="zh-TW" sz="1200" b="0" kern="100" dirty="0" smtClean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… …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應用篇</a:t>
                      </a:r>
                      <a:endParaRPr lang="zh-TW" sz="1200" b="1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7</a:t>
                      </a:r>
                      <a:endParaRPr lang="zh-TW" sz="12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Goyal, Hancock and Hatami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2012</a:t>
                      </a:r>
                      <a:endParaRPr lang="zh-TW" sz="1200" b="0" kern="10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Selling into </a:t>
                      </a:r>
                      <a:r>
                        <a:rPr lang="en-US" sz="1200" b="0" kern="100" dirty="0" err="1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micromarkets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小市場大獲利</a:t>
                      </a: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endParaRPr lang="zh-TW" sz="12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785" marR="57785" marT="9525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8</a:t>
                      </a:r>
                      <a:endParaRPr lang="zh-TW" sz="12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Nichols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Advertising analytics 2.0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廣告分析學</a:t>
                      </a:r>
                      <a:r>
                        <a:rPr lang="en-US" sz="1200" b="0" kern="1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2.0</a:t>
                      </a:r>
                      <a:endParaRPr lang="zh-TW" sz="1200" b="0" kern="1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794" marR="57794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本書目的和應用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>
          <a:xfrm>
            <a:off x="467544" y="2017713"/>
            <a:ext cx="5668041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本書</a:t>
            </a:r>
            <a:r>
              <a:rPr lang="zh-TW" altLang="en-US" sz="2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副標題</a:t>
            </a:r>
            <a:r>
              <a:rPr lang="zh-TW" altLang="en-US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不是資訊長也該了解的新策略工具</a:t>
            </a:r>
            <a:endParaRPr lang="en-US" altLang="zh-TW" sz="2200" b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2400"/>
              </a:spcBef>
            </a:pPr>
            <a:r>
              <a:rPr lang="zh-TW" altLang="en-US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目的：</a:t>
            </a:r>
            <a:r>
              <a:rPr lang="en-US" altLang="zh-TW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2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幫助繁忙主管快速瞭解大數據之商業應用</a:t>
            </a:r>
            <a:endParaRPr lang="en-US" altLang="zh-TW" sz="2200" b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6" name="Picture 2" descr="「help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2797046" cy="160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哈佛教你精通大數據 pdf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624">
            <a:off x="6277466" y="2297157"/>
            <a:ext cx="2403085" cy="3528392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/>
          <p:cNvSpPr/>
          <p:nvPr/>
        </p:nvSpPr>
        <p:spPr>
          <a:xfrm rot="452001">
            <a:off x="7007226" y="3763640"/>
            <a:ext cx="1562298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1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3600" smtClean="0">
                <a:ea typeface="標楷體" pitchFamily="65" charset="-120"/>
              </a:rPr>
              <a:t>上課前的一些提醒：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2090738"/>
            <a:ext cx="7772400" cy="42910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TW" altLang="en-US" sz="2000" dirty="0" smtClean="0">
                <a:ea typeface="標楷體" pitchFamily="65" charset="-120"/>
              </a:rPr>
              <a:t>請將手機關閉或改為震動。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ea typeface="標楷體" pitchFamily="65" charset="-120"/>
              </a:rPr>
              <a:t>上課時可錄音，但請勿錄影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ea typeface="標楷體" pitchFamily="65" charset="-120"/>
              </a:rPr>
              <a:t>完整之講義電子檔將於課後提供給學員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ea typeface="標楷體" pitchFamily="65" charset="-120"/>
              </a:rPr>
              <a:t>謝謝！預祝學習順利</a:t>
            </a:r>
            <a:r>
              <a:rPr lang="zh-TW" altLang="en-US" sz="2400" dirty="0" smtClean="0">
                <a:ea typeface="標楷體" pitchFamily="65" charset="-120"/>
              </a:rPr>
              <a:t> </a:t>
            </a:r>
            <a:r>
              <a:rPr lang="zh-TW" altLang="en-US" sz="2600" dirty="0" smtClean="0">
                <a:ea typeface="標楷體" pitchFamily="65" charset="-120"/>
                <a:sym typeface="Wingdings" pitchFamily="2" charset="2"/>
              </a:rPr>
              <a:t></a:t>
            </a:r>
          </a:p>
          <a:p>
            <a:pPr>
              <a:lnSpc>
                <a:spcPct val="80000"/>
              </a:lnSpc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課後作業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本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次課程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心得，</a:t>
            </a:r>
            <a:r>
              <a:rPr lang="zh-TW" altLang="zh-TW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檔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名：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MDS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入門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-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學號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姓名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.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docx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pPr lvl="1"/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於隔週一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20:00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前繳交至 </a:t>
            </a:r>
            <a:r>
              <a:rPr lang="en-GB" altLang="zh-TW" sz="1800" dirty="0">
                <a:latin typeface="Times New Roman" pitchFamily="18" charset="0"/>
                <a:ea typeface="標楷體" pitchFamily="65" charset="-120"/>
              </a:rPr>
              <a:t>Moodle 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平台</a:t>
            </a:r>
            <a:endParaRPr lang="en-US" altLang="zh-TW" sz="1800" dirty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本書章節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7504" y="2017713"/>
          <a:ext cx="511256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716016" y="2276872"/>
            <a:ext cx="4239072" cy="342751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sz="2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趨勢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2200" dirty="0" smtClean="0">
                <a:solidFill>
                  <a:srgbClr val="99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解析何謂大數據，企業應用時該做哪些準備</a:t>
            </a:r>
            <a:endParaRPr lang="en-US" altLang="zh-TW" sz="2200" dirty="0" smtClean="0">
              <a:solidFill>
                <a:srgbClr val="9900CC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sz="2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2200" dirty="0" smtClean="0">
                <a:solidFill>
                  <a:srgbClr val="99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配合大數據時代來臨，主管該具備的能力</a:t>
            </a:r>
            <a:endParaRPr lang="en-US" altLang="zh-TW" sz="2200" dirty="0" smtClean="0">
              <a:solidFill>
                <a:srgbClr val="9900CC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sz="2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2200" dirty="0" smtClean="0">
                <a:solidFill>
                  <a:srgbClr val="99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運用大數據之前，企業應先做好那些基礎工程</a:t>
            </a:r>
            <a:endParaRPr lang="en-US" altLang="zh-TW" sz="2200" dirty="0" smtClean="0">
              <a:solidFill>
                <a:srgbClr val="9900CC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sz="2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應用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2200" dirty="0" smtClean="0">
                <a:solidFill>
                  <a:srgbClr val="9900CC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在銷售、廣告、行銷方面，大數據如何發揮功效</a:t>
            </a:r>
            <a:endParaRPr lang="zh-TW" altLang="en-US" sz="2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F678DA-92DA-401D-AA63-F471857EA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4FF678DA-92DA-401D-AA63-F471857EA9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E899ED-66FF-4A90-B5FD-A6CCE529F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5">
                                            <p:graphicEl>
                                              <a:dgm id="{CCE899ED-66FF-4A90-B5FD-A6CCE529F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8F6176-B700-4C42-89D9-305A96080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B98F6176-B700-4C42-89D9-305A960802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B5A3B2-E470-4E76-B2E9-CD31057A26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17B5A3B2-E470-4E76-B2E9-CD31057A26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866D4F-7E3C-431B-BCFF-C64AEDB3D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3866D4F-7E3C-431B-BCFF-C64AEDB3DF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83FB77-3A93-451F-8914-D9FE2F20B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E483FB77-3A93-451F-8914-D9FE2F20B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管理的資訊</a:t>
            </a:r>
            <a:r>
              <a:rPr lang="zh-TW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革命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920880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整個企業需重新定義：何謂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判斷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諸多證據顯示：根據資料作的決定，常是較好的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決定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者若不接受這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事實，遲早將被接受這事實的人取代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懂得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結合</a:t>
            </a:r>
            <a:r>
              <a:rPr lang="zh-TW" altLang="en-US" sz="2400" b="1" u="sng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產業知識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和</a:t>
            </a:r>
            <a:r>
              <a:rPr lang="zh-TW" altLang="en-US" sz="2400" b="1" u="sng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資料科學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公司，將脫穎而出！</a:t>
            </a:r>
          </a:p>
        </p:txBody>
      </p:sp>
    </p:spTree>
    <p:extLst>
      <p:ext uri="{BB962C8B-B14F-4D97-AF65-F5344CB8AC3E}">
        <p14:creationId xmlns:p14="http://schemas.microsoft.com/office/powerpoint/2010/main" val="19358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kern="1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 </a:t>
            </a:r>
            <a:r>
              <a:rPr lang="zh-TW" altLang="en-US" kern="1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分析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3.0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版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大數據很神，但並非十全十美。它，一直在演化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需從根本處思考：運用大數據後，可為消費者帶來何種附加價值？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打造專家級決策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你不必是專家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但，你必須避免成為大數據的門外漢</a:t>
            </a:r>
          </a:p>
        </p:txBody>
      </p:sp>
    </p:spTree>
    <p:extLst>
      <p:ext uri="{BB962C8B-B14F-4D97-AF65-F5344CB8AC3E}">
        <p14:creationId xmlns:p14="http://schemas.microsoft.com/office/powerpoint/2010/main" val="38950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企業最誘人的職缺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資料科學家炙手可熱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企業要好好物色，並妥善留住他們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年輕人，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MDS: The sexist job of the 21st Century!</a:t>
            </a:r>
            <a:endParaRPr lang="zh-TW" altLang="en-US" sz="2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誰</a:t>
            </a:r>
            <a:r>
              <a:rPr lang="zh-TW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需要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</a:t>
            </a:r>
            <a:r>
              <a:rPr lang="zh-TW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登高自卑，行遠自邇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讓所有員工都能有效運用小資料，比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</a:t>
            </a:r>
            <a:r>
              <a:rPr lang="zh-TW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的導入更重要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多多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盡信資料不如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… …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416824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如何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讓全公司的資料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clean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，是一個不停努力的過程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大數據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4V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之一的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veracity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資料正確性遠比想像重要</a:t>
            </a:r>
            <a:endParaRPr lang="zh-TW" altLang="en-US" sz="2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小市場大獲利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en-US" altLang="zh-TW" sz="24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Please everyone, and you will please no one!</a:t>
            </a:r>
            <a:endParaRPr lang="zh-TW" altLang="en-US" sz="2400" i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8. </a:t>
            </a:r>
            <a:r>
              <a:rPr lang="zh-TW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廣告分析學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2.0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：結語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環境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瞬息萬變，資源的配置也須做因應的調整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SzPct val="110000"/>
              <a:buFont typeface="Arial" pitchFamily="34" charset="0"/>
              <a:buChar char="•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在過去，這是每月甚至是每季該做的事；現在，逐日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的配置調整已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成為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事實</a:t>
            </a:r>
            <a:endParaRPr lang="zh-TW" altLang="en-US" sz="2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常用的決策方式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847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Times New Roman" pitchFamily="18" charset="0"/>
                <a:ea typeface="標楷體" pitchFamily="65" charset="-120"/>
              </a:rPr>
              <a:t>課程大綱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sz="2400" dirty="0">
                <a:latin typeface="Times New Roman" pitchFamily="18" charset="0"/>
                <a:ea typeface="標楷體" pitchFamily="65" charset="-120"/>
              </a:rPr>
              <a:t>序論：一些實例 </a:t>
            </a:r>
            <a:r>
              <a:rPr kumimoji="0" lang="en-US" altLang="zh-TW" sz="2400" dirty="0">
                <a:latin typeface="Times New Roman" pitchFamily="18" charset="0"/>
                <a:ea typeface="標楷體" pitchFamily="65" charset="-120"/>
              </a:rPr>
              <a:t>&amp;</a:t>
            </a:r>
            <a:r>
              <a:rPr kumimoji="0" lang="zh-TW" altLang="en-US" sz="2400" dirty="0">
                <a:latin typeface="Times New Roman" pitchFamily="18" charset="0"/>
                <a:ea typeface="標楷體" pitchFamily="65" charset="-120"/>
              </a:rPr>
              <a:t> 問答</a:t>
            </a:r>
            <a:endParaRPr kumimoji="0" lang="en-US" altLang="zh-TW" sz="2400" dirty="0">
              <a:latin typeface="Times New Roman" pitchFamily="18" charset="0"/>
              <a:ea typeface="標楷體" pitchFamily="65" charset="-120"/>
            </a:endParaRPr>
          </a:p>
          <a:p>
            <a:r>
              <a:rPr kumimoji="0" lang="zh-TW" altLang="en-US" sz="2400" dirty="0" smtClean="0">
                <a:latin typeface="Times New Roman" pitchFamily="18" charset="0"/>
                <a:ea typeface="標楷體" pitchFamily="65" charset="-120"/>
              </a:rPr>
              <a:t>行銷、資料、科學的意義</a:t>
            </a:r>
            <a:endParaRPr kumimoji="0"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kumimoji="0" lang="en-US" altLang="zh-TW" sz="2400" dirty="0" smtClean="0">
                <a:latin typeface="Times New Roman" pitchFamily="18" charset="0"/>
                <a:ea typeface="標楷體" pitchFamily="65" charset="-120"/>
              </a:rPr>
              <a:t>HBR</a:t>
            </a:r>
            <a:r>
              <a:rPr kumimoji="0" lang="zh-TW" altLang="en-US" sz="2400" dirty="0" smtClean="0">
                <a:latin typeface="Times New Roman" pitchFamily="18" charset="0"/>
                <a:ea typeface="標楷體" pitchFamily="65" charset="-120"/>
              </a:rPr>
              <a:t> 大數據</a:t>
            </a:r>
            <a:endParaRPr kumimoji="0"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常用決策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方式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&amp;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kumimoji="0" lang="en-US" altLang="zh-TW" sz="2400" dirty="0" smtClean="0">
                <a:latin typeface="Times New Roman" pitchFamily="18" charset="0"/>
                <a:ea typeface="標楷體" pitchFamily="65" charset="-120"/>
              </a:rPr>
              <a:t>MDS</a:t>
            </a:r>
            <a:r>
              <a:rPr kumimoji="0" lang="zh-TW" altLang="en-US" sz="2400" dirty="0" smtClean="0">
                <a:latin typeface="Times New Roman" pitchFamily="18" charset="0"/>
                <a:ea typeface="標楷體" pitchFamily="65" charset="-120"/>
              </a:rPr>
              <a:t> 與決策：量販店</a:t>
            </a:r>
            <a:endParaRPr kumimoji="0"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WKID</a:t>
            </a:r>
          </a:p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MDS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自學路徑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Wrap-Up</a:t>
            </a:r>
            <a:endParaRPr lang="zh-TW" altLang="en-US" sz="24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960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latin typeface="Times New Roman" pitchFamily="18" charset="0"/>
                <a:ea typeface="標楷體" pitchFamily="65" charset="-120"/>
              </a:rPr>
              <a:t>數據圖像化：練習一下</a:t>
            </a:r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0338" y="2176463"/>
          <a:ext cx="72390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8" name="工作表" r:id="rId4" imgW="6461760" imgH="2682240" progId="Excel.Sheet.8">
                  <p:embed/>
                </p:oleObj>
              </mc:Choice>
              <mc:Fallback>
                <p:oleObj name="工作表" r:id="rId4" imgW="6461760" imgH="268224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176463"/>
                        <a:ext cx="7239000" cy="297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6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latin typeface="Times New Roman" pitchFamily="18" charset="0"/>
                <a:ea typeface="標楷體" pitchFamily="65" charset="-120"/>
              </a:rPr>
              <a:t>圖像化的嘗試！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請在腦海中將數據圖像化</a:t>
            </a:r>
          </a:p>
          <a:p>
            <a:pPr lvl="1" eaLnBrk="1" hangingPunct="1"/>
            <a:r>
              <a:rPr lang="zh-TW" altLang="en-US" sz="240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圖像化：是否容易？</a:t>
            </a:r>
          </a:p>
          <a:p>
            <a:pPr lvl="1" eaLnBrk="1" hangingPunct="1"/>
            <a:r>
              <a:rPr kumimoji="0" lang="zh-TW" altLang="en-US" sz="2400" smtClean="0">
                <a:latin typeface="Times New Roman" pitchFamily="18" charset="0"/>
                <a:ea typeface="標楷體" pitchFamily="65" charset="-120"/>
              </a:rPr>
              <a:t>猜猜看，這</a:t>
            </a: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數據來自何種企業或商店？</a:t>
            </a:r>
          </a:p>
          <a:p>
            <a:pPr lvl="1" eaLnBrk="1" hangingPunct="1"/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… …</a:t>
            </a:r>
          </a:p>
          <a:p>
            <a:pPr lvl="1" eaLnBrk="1" hangingPunct="1"/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到量販店購物的經驗</a:t>
            </a:r>
          </a:p>
          <a:p>
            <a:pPr lvl="2" eaLnBrk="1" hangingPunct="1"/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喜歡</a:t>
            </a:r>
            <a:r>
              <a:rPr lang="zh-TW" altLang="en-US" sz="2000" u="sng" smtClean="0">
                <a:latin typeface="Times New Roman" pitchFamily="18" charset="0"/>
                <a:ea typeface="標楷體" pitchFamily="65" charset="-120"/>
              </a:rPr>
              <a:t>人擠人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或</a:t>
            </a:r>
            <a:r>
              <a:rPr lang="zh-TW" altLang="en-US" sz="2000" u="sng" smtClean="0">
                <a:latin typeface="Times New Roman" pitchFamily="18" charset="0"/>
                <a:ea typeface="標楷體" pitchFamily="65" charset="-120"/>
              </a:rPr>
              <a:t>輕鬆悠閒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的購物？</a:t>
            </a:r>
          </a:p>
          <a:p>
            <a:pPr lvl="2" eaLnBrk="1" hangingPunct="1"/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如何找到</a:t>
            </a:r>
            <a:r>
              <a:rPr lang="zh-TW" altLang="en-US" sz="2000" u="sng" smtClean="0">
                <a:latin typeface="Times New Roman" pitchFamily="18" charset="0"/>
                <a:ea typeface="標楷體" pitchFamily="65" charset="-120"/>
              </a:rPr>
              <a:t>輕鬆悠閒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</a:rPr>
              <a:t>的購物時段？</a:t>
            </a:r>
          </a:p>
          <a:p>
            <a:pPr lvl="1" eaLnBrk="1" hangingPunct="1"/>
            <a:r>
              <a:rPr lang="zh-TW" altLang="en-US" sz="240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您的圖像化：是否精準？</a:t>
            </a:r>
          </a:p>
        </p:txBody>
      </p:sp>
    </p:spTree>
    <p:extLst>
      <p:ext uri="{BB962C8B-B14F-4D97-AF65-F5344CB8AC3E}">
        <p14:creationId xmlns:p14="http://schemas.microsoft.com/office/powerpoint/2010/main" val="2361079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88913"/>
            <a:ext cx="7793037" cy="1462087"/>
          </a:xfrm>
        </p:spPr>
        <p:txBody>
          <a:bodyPr/>
          <a:lstStyle/>
          <a:p>
            <a:pPr eaLnBrk="1" hangingPunct="1"/>
            <a:r>
              <a:rPr lang="zh-TW" altLang="en-US" sz="4000" dirty="0" smtClean="0">
                <a:latin typeface="Times New Roman" pitchFamily="18" charset="0"/>
                <a:ea typeface="標楷體" pitchFamily="65" charset="-120"/>
              </a:rPr>
              <a:t>資料與決策的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WKID</a:t>
            </a:r>
            <a:r>
              <a:rPr lang="zh-TW" altLang="en-US" sz="4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金字塔</a:t>
            </a:r>
          </a:p>
        </p:txBody>
      </p:sp>
      <p:sp>
        <p:nvSpPr>
          <p:cNvPr id="430092" name="Rectangle 1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2363" y="2205038"/>
            <a:ext cx="4022725" cy="39274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由資料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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智慧的決策</a:t>
            </a:r>
          </a:p>
          <a:p>
            <a:pPr eaLnBrk="1" hangingPunct="1">
              <a:lnSpc>
                <a:spcPct val="70000"/>
              </a:lnSpc>
              <a:spcBef>
                <a:spcPct val="5500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isdom: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智慧</a:t>
            </a:r>
            <a:b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knowledge put into action</a:t>
            </a:r>
          </a:p>
          <a:p>
            <a:pPr eaLnBrk="1" hangingPunct="1">
              <a:lnSpc>
                <a:spcPct val="70000"/>
              </a:lnSpc>
              <a:spcBef>
                <a:spcPct val="5500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nowledge: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知識</a:t>
            </a:r>
            <a:b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information organized</a:t>
            </a:r>
          </a:p>
          <a:p>
            <a:pPr marL="400050" lvl="1" indent="0" eaLnBrk="1" hangingPunct="1">
              <a:lnSpc>
                <a:spcPct val="7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(a piece of information; </a:t>
            </a:r>
            <a:r>
              <a:rPr lang="en-US" altLang="zh-TW" sz="1600" b="1" u="sng" dirty="0" smtClean="0">
                <a:latin typeface="Times New Roman" pitchFamily="18" charset="0"/>
                <a:ea typeface="標楷體" pitchFamily="65" charset="-120"/>
              </a:rPr>
              <a:t>piece together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: to combine many small details to give a complete description of something.)</a:t>
            </a:r>
          </a:p>
          <a:p>
            <a:pPr marL="400050" lvl="1" indent="0" eaLnBrk="1" hangingPunct="1">
              <a:lnSpc>
                <a:spcPct val="7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</a:rPr>
              <a:t>Knowledge is power!</a:t>
            </a:r>
          </a:p>
          <a:p>
            <a:pPr eaLnBrk="1" hangingPunct="1">
              <a:lnSpc>
                <a:spcPct val="70000"/>
              </a:lnSpc>
              <a:spcBef>
                <a:spcPct val="5500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nformation: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資訊</a:t>
            </a:r>
            <a:b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data organized to be used</a:t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(put in useful form)</a:t>
            </a:r>
          </a:p>
          <a:p>
            <a:pPr eaLnBrk="1" hangingPunct="1">
              <a:lnSpc>
                <a:spcPct val="70000"/>
              </a:lnSpc>
              <a:spcBef>
                <a:spcPct val="5500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ata: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資料</a:t>
            </a:r>
            <a:b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raw materials to be gathered</a:t>
            </a:r>
          </a:p>
        </p:txBody>
      </p:sp>
      <p:grpSp>
        <p:nvGrpSpPr>
          <p:cNvPr id="2" name="Diagram 6"/>
          <p:cNvGrpSpPr>
            <a:grpSpLocks/>
          </p:cNvGrpSpPr>
          <p:nvPr/>
        </p:nvGrpSpPr>
        <p:grpSpPr bwMode="auto">
          <a:xfrm>
            <a:off x="684213" y="2017713"/>
            <a:ext cx="3810000" cy="4114800"/>
            <a:chOff x="1961" y="675"/>
            <a:chExt cx="2400" cy="2592"/>
          </a:xfrm>
        </p:grpSpPr>
        <p:sp>
          <p:nvSpPr>
            <p:cNvPr id="3" name="_s1028"/>
            <p:cNvSpPr>
              <a:spLocks noChangeArrowheads="1"/>
            </p:cNvSpPr>
            <p:nvPr/>
          </p:nvSpPr>
          <p:spPr bwMode="auto">
            <a:xfrm flipV="1">
              <a:off x="2861" y="932"/>
              <a:ext cx="600" cy="520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9F67F"/>
                </a:gs>
                <a:gs pos="100000">
                  <a:srgbClr val="FFCC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</a:rPr>
                <a:t>智慧</a:t>
              </a:r>
            </a:p>
          </p:txBody>
        </p:sp>
        <p:sp>
          <p:nvSpPr>
            <p:cNvPr id="4" name="_s1029"/>
            <p:cNvSpPr>
              <a:spLocks noChangeArrowheads="1"/>
            </p:cNvSpPr>
            <p:nvPr/>
          </p:nvSpPr>
          <p:spPr bwMode="auto">
            <a:xfrm flipV="1">
              <a:off x="2561" y="1452"/>
              <a:ext cx="1200" cy="51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100000">
                  <a:srgbClr val="FF9933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</a:rPr>
                <a:t>知識</a:t>
              </a:r>
            </a:p>
          </p:txBody>
        </p:sp>
        <p:sp>
          <p:nvSpPr>
            <p:cNvPr id="5" name="_s1030"/>
            <p:cNvSpPr>
              <a:spLocks noChangeArrowheads="1"/>
            </p:cNvSpPr>
            <p:nvPr/>
          </p:nvSpPr>
          <p:spPr bwMode="auto">
            <a:xfrm flipV="1">
              <a:off x="2261" y="1971"/>
              <a:ext cx="1800" cy="520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標楷體" pitchFamily="65" charset="-120"/>
                </a:rPr>
                <a:t>資訊</a:t>
              </a:r>
              <a:endParaRPr kumimoji="1" lang="en-US" altLang="zh-TW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標楷體" pitchFamily="65" charset="-120"/>
              </a:endParaRPr>
            </a:p>
          </p:txBody>
        </p:sp>
        <p:sp>
          <p:nvSpPr>
            <p:cNvPr id="6" name="_s1031"/>
            <p:cNvSpPr>
              <a:spLocks noChangeArrowheads="1"/>
            </p:cNvSpPr>
            <p:nvPr/>
          </p:nvSpPr>
          <p:spPr bwMode="auto">
            <a:xfrm flipV="1">
              <a:off x="1961" y="2491"/>
              <a:ext cx="2400" cy="519"/>
            </a:xfrm>
            <a:custGeom>
              <a:avLst/>
              <a:gdLst>
                <a:gd name="G0" fmla="+- 2700 0 0"/>
                <a:gd name="G1" fmla="+- 21600 0 2700"/>
                <a:gd name="G2" fmla="*/ 2700 1 2"/>
                <a:gd name="G3" fmla="+- 21600 0 G2"/>
                <a:gd name="G4" fmla="+/ 2700 21600 2"/>
                <a:gd name="G5" fmla="+/ G1 0 2"/>
                <a:gd name="G6" fmla="*/ 21600 21600 2700"/>
                <a:gd name="G7" fmla="*/ G6 1 2"/>
                <a:gd name="G8" fmla="+- 21600 0 G7"/>
                <a:gd name="G9" fmla="*/ 21600 1 2"/>
                <a:gd name="G10" fmla="+- 2700 0 G9"/>
                <a:gd name="G11" fmla="?: G10 G8 0"/>
                <a:gd name="G12" fmla="?: G10 G7 21600"/>
                <a:gd name="T0" fmla="*/ 20250 w 21600"/>
                <a:gd name="T1" fmla="*/ 10800 h 21600"/>
                <a:gd name="T2" fmla="*/ 10800 w 21600"/>
                <a:gd name="T3" fmla="*/ 21600 h 21600"/>
                <a:gd name="T4" fmla="*/ 1350 w 21600"/>
                <a:gd name="T5" fmla="*/ 10800 h 21600"/>
                <a:gd name="T6" fmla="*/ 10800 w 21600"/>
                <a:gd name="T7" fmla="*/ 0 h 21600"/>
                <a:gd name="T8" fmla="*/ 3150 w 21600"/>
                <a:gd name="T9" fmla="*/ 3150 h 21600"/>
                <a:gd name="T10" fmla="*/ 18450 w 21600"/>
                <a:gd name="T11" fmla="*/ 18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</a:rPr>
                <a:t>資料</a:t>
              </a:r>
              <a:endParaRPr kumimoji="1" lang="en-US" altLang="zh-TW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864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MDS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的自學：初階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從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資料科學的熱門語言（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與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Python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）學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起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推薦平台</a:t>
            </a:r>
            <a:r>
              <a:rPr lang="zh-TW" altLang="en-US" sz="21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100" dirty="0" err="1" smtClean="0">
                <a:latin typeface="Times New Roman" pitchFamily="18" charset="0"/>
                <a:ea typeface="標楷體" pitchFamily="65" charset="-120"/>
              </a:rPr>
              <a:t>Coursera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2100" dirty="0">
                <a:latin typeface="Times New Roman" pitchFamily="18" charset="0"/>
                <a:ea typeface="標楷體" pitchFamily="65" charset="-120"/>
              </a:rPr>
              <a:t>上面有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許多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優質的課程，如：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R Programming, Introduction to Data Science in Python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等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這些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課程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都</a:t>
            </a:r>
            <a:r>
              <a:rPr lang="zh-TW" altLang="en-US" sz="2100" dirty="0" smtClean="0">
                <a:latin typeface="Times New Roman" pitchFamily="18" charset="0"/>
                <a:ea typeface="標楷體" pitchFamily="65" charset="-120"/>
              </a:rPr>
              <a:t>要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付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些許費用，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但</a:t>
            </a:r>
            <a:r>
              <a:rPr lang="zh-TW" altLang="en-US" sz="2100" dirty="0" smtClean="0">
                <a:latin typeface="Times New Roman" pitchFamily="18" charset="0"/>
                <a:ea typeface="標楷體" pitchFamily="65" charset="-120"/>
              </a:rPr>
              <a:t>若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選擇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旁聽（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audit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）或不要求開立學習證明（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full course, no certificate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）</a:t>
            </a:r>
            <a:r>
              <a:rPr lang="zh-TW" altLang="en-US" sz="2100" dirty="0" smtClean="0">
                <a:latin typeface="Times New Roman" pitchFamily="18" charset="0"/>
                <a:ea typeface="標楷體" pitchFamily="65" charset="-120"/>
              </a:rPr>
              <a:t>則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是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免費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的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所有科目以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英文教學，但仍有不少課程會搭配中文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字幕</a:t>
            </a:r>
            <a:endParaRPr lang="zh-TW" altLang="en-US" sz="21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798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MDS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的自學：中階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已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有程式語言基礎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的學員，可開始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機器學習（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Machine Learning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）方面的課程，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嘗試將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資料轉化為資訊而創造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價值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推薦</a:t>
            </a:r>
            <a:r>
              <a:rPr lang="zh-TW" altLang="en-US" sz="2100" dirty="0" smtClean="0">
                <a:latin typeface="Times New Roman" pitchFamily="18" charset="0"/>
                <a:ea typeface="標楷體" pitchFamily="65" charset="-120"/>
              </a:rPr>
              <a:t>平台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是</a:t>
            </a:r>
            <a:r>
              <a:rPr lang="en-US" altLang="zh-TW" sz="2100" dirty="0" err="1" smtClean="0">
                <a:latin typeface="Times New Roman" pitchFamily="18" charset="0"/>
                <a:ea typeface="標楷體" pitchFamily="65" charset="-120"/>
              </a:rPr>
              <a:t>Udemy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Machine Learning A-Z, Data Science and Machine Learning </a:t>
            </a:r>
            <a:r>
              <a:rPr lang="en-US" altLang="zh-TW" sz="2100" dirty="0" err="1">
                <a:latin typeface="Times New Roman" pitchFamily="18" charset="0"/>
                <a:ea typeface="標楷體" pitchFamily="65" charset="-120"/>
              </a:rPr>
              <a:t>Bootcamp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 with R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等一系列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課程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這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平台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強調解決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問題的實戰能力，且多數課程皆有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與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Python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的開源程式碼（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open source code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），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可直接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套用到現有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專案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702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MDS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的自學：高階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推薦台大電機系李宏毅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教授</a:t>
            </a:r>
            <a:r>
              <a:rPr lang="en-US" altLang="zh-TW" sz="21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100" dirty="0" err="1" smtClean="0">
                <a:latin typeface="Times New Roman" pitchFamily="18" charset="0"/>
                <a:ea typeface="標楷體" pitchFamily="65" charset="-120"/>
              </a:rPr>
              <a:t>YouTube機器學習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與</a:t>
            </a:r>
            <a:r>
              <a:rPr lang="en-US" altLang="zh-TW" sz="2100" dirty="0" err="1">
                <a:latin typeface="Times New Roman" pitchFamily="18" charset="0"/>
                <a:ea typeface="標楷體" pitchFamily="65" charset="-120"/>
              </a:rPr>
              <a:t>深度學習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單元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內容</a:t>
            </a:r>
            <a:r>
              <a:rPr lang="zh-TW" altLang="zh-TW" sz="1700" dirty="0">
                <a:latin typeface="Times New Roman" pitchFamily="18" charset="0"/>
                <a:ea typeface="標楷體" pitchFamily="65" charset="-120"/>
              </a:rPr>
              <a:t>專業十足且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深入淺出</a:t>
            </a:r>
            <a:endParaRPr lang="en-US" altLang="zh-TW" sz="17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涵蓋</a:t>
            </a:r>
            <a:r>
              <a:rPr lang="zh-TW" altLang="zh-TW" sz="1700" dirty="0">
                <a:latin typeface="Times New Roman" pitchFamily="18" charset="0"/>
                <a:ea typeface="標楷體" pitchFamily="65" charset="-120"/>
              </a:rPr>
              <a:t>大數據領域相當完整的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概念</a:t>
            </a:r>
            <a:endParaRPr lang="en-US" altLang="zh-TW" sz="17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也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可到全世界最大的資料科學平台</a:t>
            </a:r>
            <a:r>
              <a:rPr lang="en-US" altLang="zh-TW" sz="2100" dirty="0" err="1">
                <a:latin typeface="Times New Roman" pitchFamily="18" charset="0"/>
                <a:ea typeface="標楷體" pitchFamily="65" charset="-120"/>
              </a:rPr>
              <a:t>Kaggle</a:t>
            </a:r>
            <a:r>
              <a:rPr lang="zh-TW" altLang="zh-TW" sz="2100" dirty="0">
                <a:latin typeface="Times New Roman" pitchFamily="18" charset="0"/>
                <a:ea typeface="標楷體" pitchFamily="65" charset="-120"/>
              </a:rPr>
              <a:t>（</a:t>
            </a:r>
            <a:r>
              <a:rPr lang="en-US" altLang="zh-TW" sz="2100" dirty="0">
                <a:latin typeface="Times New Roman" pitchFamily="18" charset="0"/>
                <a:ea typeface="標楷體" pitchFamily="65" charset="-120"/>
              </a:rPr>
              <a:t>The Home of Data Science &amp; Machine </a:t>
            </a:r>
            <a:r>
              <a:rPr lang="en-US" altLang="zh-TW" sz="2100" dirty="0" smtClean="0">
                <a:latin typeface="Times New Roman" pitchFamily="18" charset="0"/>
                <a:ea typeface="標楷體" pitchFamily="65" charset="-120"/>
              </a:rPr>
              <a:t>Learning</a:t>
            </a:r>
            <a:r>
              <a:rPr lang="zh-TW" altLang="zh-TW" sz="2100" dirty="0" smtClean="0">
                <a:latin typeface="Times New Roman" pitchFamily="18" charset="0"/>
                <a:ea typeface="標楷體" pitchFamily="65" charset="-120"/>
              </a:rPr>
              <a:t>）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TW" sz="1700" dirty="0" smtClean="0">
                <a:latin typeface="Times New Roman" pitchFamily="18" charset="0"/>
                <a:ea typeface="標楷體" pitchFamily="65" charset="-120"/>
              </a:rPr>
              <a:t>competition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單元</a:t>
            </a:r>
            <a:r>
              <a:rPr lang="zh-TW" altLang="en-US" sz="1700" dirty="0" smtClean="0">
                <a:latin typeface="Times New Roman" pitchFamily="18" charset="0"/>
                <a:ea typeface="標楷體" pitchFamily="65" charset="-120"/>
              </a:rPr>
              <a:t>內有企業專案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的競賽</a:t>
            </a:r>
            <a:endParaRPr lang="en-US" altLang="zh-TW" sz="17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其中的</a:t>
            </a:r>
            <a:r>
              <a:rPr lang="zh-TW" altLang="en-US" sz="17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700" dirty="0" smtClean="0">
                <a:latin typeface="Times New Roman" pitchFamily="18" charset="0"/>
                <a:ea typeface="標楷體" pitchFamily="65" charset="-120"/>
              </a:rPr>
              <a:t>Kernel</a:t>
            </a:r>
            <a:r>
              <a:rPr lang="zh-TW" altLang="en-US" sz="17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彙</a:t>
            </a:r>
            <a:r>
              <a:rPr lang="zh-TW" altLang="zh-TW" sz="1700" dirty="0">
                <a:latin typeface="Times New Roman" pitchFamily="18" charset="0"/>
                <a:ea typeface="標楷體" pitchFamily="65" charset="-120"/>
              </a:rPr>
              <a:t>整了全世界頂尖資料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科學家的</a:t>
            </a:r>
            <a:r>
              <a:rPr lang="zh-TW" altLang="zh-TW" sz="1700" dirty="0">
                <a:latin typeface="Times New Roman" pitchFamily="18" charset="0"/>
                <a:ea typeface="標楷體" pitchFamily="65" charset="-120"/>
              </a:rPr>
              <a:t>開源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程式碼</a:t>
            </a:r>
            <a:endParaRPr lang="en-US" altLang="zh-TW" sz="1700" dirty="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比賽主題</a:t>
            </a:r>
            <a:r>
              <a:rPr lang="zh-TW" altLang="zh-TW" sz="1700" dirty="0">
                <a:latin typeface="Times New Roman" pitchFamily="18" charset="0"/>
                <a:ea typeface="標楷體" pitchFamily="65" charset="-120"/>
              </a:rPr>
              <a:t>往往很接近企業的實戰狀況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，在</a:t>
            </a:r>
            <a:r>
              <a:rPr lang="zh-TW" altLang="zh-TW" sz="1700" dirty="0">
                <a:latin typeface="Times New Roman" pitchFamily="18" charset="0"/>
                <a:ea typeface="標楷體" pitchFamily="65" charset="-120"/>
              </a:rPr>
              <a:t>相當程度內可直接套用到企業的</a:t>
            </a:r>
            <a:r>
              <a:rPr lang="zh-TW" altLang="zh-TW" sz="1700" dirty="0" smtClean="0">
                <a:latin typeface="Times New Roman" pitchFamily="18" charset="0"/>
                <a:ea typeface="標楷體" pitchFamily="65" charset="-120"/>
              </a:rPr>
              <a:t>案例</a:t>
            </a:r>
            <a:endParaRPr lang="en-US" altLang="zh-TW" sz="21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012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End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TW" sz="2100" dirty="0" smtClean="0">
                <a:latin typeface="Times New Roman" pitchFamily="18" charset="0"/>
                <a:ea typeface="標楷體" pitchFamily="65" charset="-120"/>
              </a:rPr>
              <a:t>Wrap-Up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sz="2100" dirty="0" smtClean="0">
                <a:latin typeface="Times New Roman" pitchFamily="18" charset="0"/>
                <a:ea typeface="標楷體" pitchFamily="65" charset="-120"/>
              </a:rPr>
              <a:t>Hope you have enjoyed the class!</a:t>
            </a:r>
          </a:p>
        </p:txBody>
      </p:sp>
    </p:spTree>
    <p:extLst>
      <p:ext uri="{BB962C8B-B14F-4D97-AF65-F5344CB8AC3E}">
        <p14:creationId xmlns:p14="http://schemas.microsoft.com/office/powerpoint/2010/main" val="1984084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7750" y="1628775"/>
            <a:ext cx="7772400" cy="1470025"/>
          </a:xfrm>
        </p:spPr>
        <p:txBody>
          <a:bodyPr/>
          <a:lstStyle/>
          <a:p>
            <a:r>
              <a:rPr lang="zh-TW" altLang="en-US" sz="5400" b="1" dirty="0" smtClean="0">
                <a:ea typeface="標楷體" pitchFamily="65" charset="-120"/>
              </a:rPr>
              <a:t>序論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3573463"/>
            <a:ext cx="7010400" cy="287987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itchFamily="18" charset="0"/>
                <a:ea typeface="標楷體" pitchFamily="65" charset="-120"/>
              </a:rPr>
              <a:t>Without good information, managers are left to guess </a:t>
            </a:r>
            <a:r>
              <a:rPr lang="en-US" altLang="zh-TW" sz="2400" i="1" dirty="0" smtClean="0">
                <a:latin typeface="Times New Roman" pitchFamily="18" charset="0"/>
                <a:ea typeface="標楷體" pitchFamily="65" charset="-120"/>
              </a:rPr>
              <a:t>- </a:t>
            </a:r>
            <a:r>
              <a:rPr lang="en-US" altLang="zh-TW" sz="2400" i="1" dirty="0" smtClean="0">
                <a:latin typeface="Times New Roman" pitchFamily="18" charset="0"/>
                <a:ea typeface="標楷體" pitchFamily="65" charset="-120"/>
              </a:rPr>
              <a:t>and in today’s fast-changing markets, that invites failure.</a:t>
            </a:r>
          </a:p>
          <a:p>
            <a:pPr marL="0" indent="0" algn="r">
              <a:buFont typeface="Wingdings" pitchFamily="2" charset="2"/>
              <a:buNone/>
            </a:pP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</a:rPr>
              <a:t>Perreault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McCarthy</a:t>
            </a:r>
          </a:p>
          <a:p>
            <a:pPr marL="0" indent="0">
              <a:buFont typeface="Wingdings" pitchFamily="2" charset="2"/>
              <a:buNone/>
            </a:pPr>
            <a:endParaRPr lang="zh-TW" altLang="en-US" sz="2400" dirty="0" smtClean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年日月潭泳渡的資料：</a:t>
            </a:r>
            <a:r>
              <a:rPr lang="en-GB" altLang="zh-TW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MDS</a:t>
            </a:r>
            <a:r>
              <a:rPr lang="zh-TW" altLang="en-US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實作</a:t>
            </a:r>
            <a:r>
              <a:rPr lang="en-US" altLang="zh-TW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</a:t>
            </a:r>
            <a:r>
              <a:rPr lang="zh-TW" altLang="en-US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日月潭泳渡</a:t>
            </a:r>
            <a:r>
              <a:rPr lang="en-US" altLang="zh-TW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-0.</a:t>
            </a:r>
            <a:r>
              <a:rPr lang="en-GB" altLang="zh-TW" sz="2000" u="sng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docx</a:t>
            </a:r>
            <a:endParaRPr lang="en-GB" altLang="zh-TW" sz="2000" u="sng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打開檔案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後，請和同學討論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看到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什麼？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有何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想法？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good information</a:t>
            </a:r>
            <a:r>
              <a:rPr lang="en-US" altLang="zh-TW" sz="4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zh-TW" altLang="en-US" sz="4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一些實例</a:t>
            </a:r>
            <a:endParaRPr lang="zh-TW" altLang="en-US" sz="4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93125" y="5805488"/>
            <a:ext cx="40005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803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小小討論－行銷是什麼？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行銷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是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52658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行銷的意義（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AMA 1985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600" smtClean="0">
                <a:latin typeface="Times New Roman" pitchFamily="18" charset="0"/>
                <a:ea typeface="標楷體" pitchFamily="65" charset="-120"/>
              </a:rPr>
              <a:t>行銷意指：企業對物品、服務及概念之生產、訂價、促銷與配送過程的規劃與執行，以與目標客戶（個人或組織）交換，來滿足客戶的需求，並創造企業的利潤。</a:t>
            </a:r>
          </a:p>
          <a:p>
            <a:pPr eaLnBrk="1" hangingPunct="1"/>
            <a:r>
              <a:rPr lang="en-US" altLang="zh-TW" sz="2600" i="1" smtClean="0">
                <a:latin typeface="Times New Roman" pitchFamily="18" charset="0"/>
                <a:ea typeface="標楷體" pitchFamily="65" charset="-120"/>
              </a:rPr>
              <a:t>Marketing is the process of planning and executing the conception, pricing, promotion, and distribution of ideas, goods, and services to create exchanges that satisfy individual and organizational objectives</a:t>
            </a:r>
          </a:p>
        </p:txBody>
      </p:sp>
    </p:spTree>
    <p:extLst>
      <p:ext uri="{BB962C8B-B14F-4D97-AF65-F5344CB8AC3E}">
        <p14:creationId xmlns:p14="http://schemas.microsoft.com/office/powerpoint/2010/main" val="1397795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行銷的意義（</a:t>
            </a:r>
            <a:r>
              <a:rPr lang="en-US" altLang="zh-TW" sz="3200" smtClean="0">
                <a:latin typeface="Times New Roman" pitchFamily="18" charset="0"/>
                <a:ea typeface="標楷體" pitchFamily="65" charset="-120"/>
              </a:rPr>
              <a:t>Perreault and Mcarthy 1996</a:t>
            </a:r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pic>
        <p:nvPicPr>
          <p:cNvPr id="22533" name="Picture 9" descr="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22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7950" y="6224588"/>
            <a:ext cx="8893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TW" sz="14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Perreault</a:t>
            </a:r>
            <a:r>
              <a:rPr lang="en-US" altLang="zh-TW" sz="14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, William D. Jr. and E. Jerome </a:t>
            </a:r>
            <a:r>
              <a:rPr lang="en-US" altLang="zh-TW" sz="14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Mcarthy</a:t>
            </a:r>
            <a:r>
              <a:rPr lang="en-US" altLang="zh-TW" sz="14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 (1996), </a:t>
            </a:r>
            <a:r>
              <a:rPr lang="en-US" altLang="zh-TW" sz="1400" u="sng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Basic Marketing: A Global-Managerial Approach</a:t>
            </a:r>
            <a:r>
              <a:rPr lang="en-US" altLang="zh-TW" sz="14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, 12th ed., Irwin., p.62.</a:t>
            </a:r>
          </a:p>
        </p:txBody>
      </p:sp>
    </p:spTree>
    <p:extLst>
      <p:ext uri="{BB962C8B-B14F-4D97-AF65-F5344CB8AC3E}">
        <p14:creationId xmlns:p14="http://schemas.microsoft.com/office/powerpoint/2010/main" val="41363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 smtClean="0">
                <a:latin typeface="Times New Roman" pitchFamily="18" charset="0"/>
                <a:ea typeface="標楷體" pitchFamily="65" charset="-120"/>
              </a:rPr>
              <a:t>行銷的意義（</a:t>
            </a:r>
            <a:r>
              <a:rPr lang="en-US" altLang="zh-TW" sz="4000" smtClean="0">
                <a:latin typeface="Times New Roman" pitchFamily="18" charset="0"/>
                <a:ea typeface="標楷體" pitchFamily="65" charset="-120"/>
              </a:rPr>
              <a:t>Lamb et al. 1998</a:t>
            </a:r>
            <a:r>
              <a:rPr lang="zh-TW" altLang="en-US" sz="4000" smtClean="0">
                <a:latin typeface="Times New Roman" pitchFamily="18" charset="0"/>
                <a:ea typeface="標楷體" pitchFamily="65" charset="-120"/>
              </a:rPr>
              <a:t>）</a:t>
            </a:r>
          </a:p>
        </p:txBody>
      </p:sp>
      <p:pic>
        <p:nvPicPr>
          <p:cNvPr id="24581" name="Picture 8" descr="d 的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26988"/>
            <a:ext cx="9150350" cy="624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6050" y="6165850"/>
            <a:ext cx="89630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5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Lamb, Charles W., Jr., Joseph F. Hair, Jr., and  Carl McDaniel (1998), </a:t>
            </a:r>
            <a:r>
              <a:rPr lang="en-US" altLang="zh-TW" sz="1500" u="sng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TW" sz="15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, 4th ed., South-Western College Publishing, p.53.</a:t>
            </a:r>
          </a:p>
        </p:txBody>
      </p:sp>
    </p:spTree>
    <p:extLst>
      <p:ext uri="{BB962C8B-B14F-4D97-AF65-F5344CB8AC3E}">
        <p14:creationId xmlns:p14="http://schemas.microsoft.com/office/powerpoint/2010/main" val="41162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17418</TotalTime>
  <Words>1598</Words>
  <Application>Microsoft Office PowerPoint</Application>
  <PresentationFormat>如螢幕大小 (4:3)</PresentationFormat>
  <Paragraphs>239</Paragraphs>
  <Slides>36</Slides>
  <Notes>25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8" baseType="lpstr">
      <vt:lpstr>Blends</vt:lpstr>
      <vt:lpstr>工作表</vt:lpstr>
      <vt:lpstr>行銷資料科學</vt:lpstr>
      <vt:lpstr>上課前的一些提醒：</vt:lpstr>
      <vt:lpstr>課程大綱</vt:lpstr>
      <vt:lpstr>序論</vt:lpstr>
      <vt:lpstr>good information: 一些實例</vt:lpstr>
      <vt:lpstr>小小討論－行銷是什麼？</vt:lpstr>
      <vt:lpstr>行銷的意義（AMA 1985）</vt:lpstr>
      <vt:lpstr>行銷的意義（Perreault and Mcarthy 1996）</vt:lpstr>
      <vt:lpstr>行銷的意義（Lamb et al. 1998）</vt:lpstr>
      <vt:lpstr>資料的意義</vt:lpstr>
      <vt:lpstr>資料的分類</vt:lpstr>
      <vt:lpstr>資料的分類：依結構</vt:lpstr>
      <vt:lpstr>科學的意義</vt:lpstr>
      <vt:lpstr>研究的意義</vt:lpstr>
      <vt:lpstr>「資料科學」的意義</vt:lpstr>
      <vt:lpstr>「行銷資料科學」的意義</vt:lpstr>
      <vt:lpstr>行銷資料科學的範疇</vt:lpstr>
      <vt:lpstr>哈佛教你精通大數據：八篇HBR文章</vt:lpstr>
      <vt:lpstr>本書目的和應用</vt:lpstr>
      <vt:lpstr>本書章節</vt:lpstr>
      <vt:lpstr>1. 管理的資訊革命：結語</vt:lpstr>
      <vt:lpstr>2. 大數據分析3.0版：結語</vt:lpstr>
      <vt:lpstr>3. 打造專家級決策：結語</vt:lpstr>
      <vt:lpstr>4. 企業最誘人的職缺：結語</vt:lpstr>
      <vt:lpstr>5. 誰需要大數據？ ：結語</vt:lpstr>
      <vt:lpstr>6. 盡信資料不如 … … ：結語</vt:lpstr>
      <vt:lpstr>7. 小市場大獲利：結語</vt:lpstr>
      <vt:lpstr>8. 廣告分析學2.0：結語</vt:lpstr>
      <vt:lpstr>常用的決策方式</vt:lpstr>
      <vt:lpstr>數據圖像化：練習一下</vt:lpstr>
      <vt:lpstr>圖像化的嘗試！</vt:lpstr>
      <vt:lpstr>資料與決策的WKID金字塔</vt:lpstr>
      <vt:lpstr>MDS 的自學：初階</vt:lpstr>
      <vt:lpstr>MDS 的自學：中階</vt:lpstr>
      <vt:lpstr>MDS 的自學：高階</vt:lpstr>
      <vt:lpstr>End</vt:lpstr>
    </vt:vector>
  </TitlesOfParts>
  <Company>NTUST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行銷資訊與行銷研究</dc:title>
  <dc:creator>Tom Lin 林孟彥</dc:creator>
  <cp:lastModifiedBy>Tom</cp:lastModifiedBy>
  <cp:revision>619</cp:revision>
  <dcterms:created xsi:type="dcterms:W3CDTF">2004-03-13T09:20:45Z</dcterms:created>
  <dcterms:modified xsi:type="dcterms:W3CDTF">2018-03-07T09:16:11Z</dcterms:modified>
</cp:coreProperties>
</file>