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62" r:id="rId6"/>
    <p:sldId id="259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442" autoAdjust="0"/>
  </p:normalViewPr>
  <p:slideViewPr>
    <p:cSldViewPr snapToGrid="0">
      <p:cViewPr varScale="1">
        <p:scale>
          <a:sx n="106" d="100"/>
          <a:sy n="106" d="100"/>
        </p:scale>
        <p:origin x="73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zh-TW" dirty="0">
                <a:sym typeface="+mn-ea"/>
              </a:rPr>
              <a:t>Brief introduction to pytorch</a:t>
            </a:r>
          </a:p>
          <a:p>
            <a:r>
              <a:rPr lang="x-none" altLang="zh-TW" dirty="0"/>
              <a:t>  why pytorch: place speed </a:t>
            </a:r>
          </a:p>
          <a:p>
            <a:r>
              <a:rPr lang="x-none" altLang="zh-TW" dirty="0"/>
              <a:t>  easy to use</a:t>
            </a:r>
          </a:p>
          <a:p>
            <a:endParaRPr lang="x-none" altLang="zh-TW" dirty="0"/>
          </a:p>
          <a:p>
            <a:endParaRPr lang="x-none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x-none" altLang="zh-TW" dirty="0" smtClean="0"/>
              <a:t>Dataset used in Stacked AutoEncoders</a:t>
            </a:r>
          </a:p>
          <a:p>
            <a:endParaRPr lang="x-none" altLang="zh-TW" dirty="0"/>
          </a:p>
          <a:p>
            <a:endParaRPr lang="x-none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Cntk</a:t>
            </a:r>
            <a:r>
              <a:rPr lang="zh-TW" altLang="en-US" dirty="0" smtClean="0"/>
              <a:t>則是因為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43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99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所以從這邊就可以聽出來，我一個</a:t>
            </a:r>
            <a:r>
              <a:rPr lang="en-US" altLang="zh-TW" dirty="0" smtClean="0"/>
              <a:t>sample</a:t>
            </a:r>
            <a:r>
              <a:rPr lang="zh-TW" altLang="en-US" dirty="0" smtClean="0"/>
              <a:t>的維度其時就很大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20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補圖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9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</p:grpSp>
      <p:sp>
        <p:nvSpPr>
          <p:cNvPr id="6348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6348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6ED9FBB-58D9-4351-BD17-AF44E4A0EA54}" type="datetime1">
              <a:rPr lang="en-US" altLang="zh-TW" smtClean="0"/>
              <a:t>6/15/2017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44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4A44D3-82C3-4B56-B028-EEB286C48A05}" type="datetime1">
              <a:rPr lang="en-US" altLang="zh-TW" smtClean="0"/>
              <a:t>6/15/2017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1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0219F-D917-424C-8E97-522FFC3FA3B6}" type="datetime1">
              <a:rPr lang="en-US" altLang="zh-TW" smtClean="0"/>
              <a:t>6/15/2017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26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01E423-D342-4DDD-A2E3-32250E2EE621}" type="datetime1">
              <a:rPr lang="en-US" altLang="zh-TW" smtClean="0"/>
              <a:t>6/15/2017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29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r>
              <a:rPr lang="en-US" altLang="zh-TW" noProof="0" smtClean="0"/>
              <a:t>Click icon to add chart</a:t>
            </a:r>
            <a:endParaRPr lang="zh-TW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E124B-D49E-4E6E-A7A6-2397ED13ED44}" type="datetime1">
              <a:rPr lang="en-US" altLang="zh-TW" smtClean="0"/>
              <a:t>6/15/2017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78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r>
              <a:rPr lang="en-US" altLang="zh-TW" noProof="0" smtClean="0"/>
              <a:t>Click icon to add table</a:t>
            </a:r>
            <a:endParaRPr lang="zh-TW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81C1DA-C1C3-4079-B76B-38F7BCDF22D3}" type="datetime1">
              <a:rPr lang="en-US" altLang="zh-TW" smtClean="0"/>
              <a:t>6/15/2017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4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97A1A-D1B2-4084-912B-B67C708A24C4}" type="datetime1">
              <a:rPr lang="en-US" altLang="zh-TW" smtClean="0"/>
              <a:t>6/15/2017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64651" y="61325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Image result for pytorch advantages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5" r="30801"/>
          <a:stretch/>
        </p:blipFill>
        <p:spPr bwMode="auto">
          <a:xfrm>
            <a:off x="11262033" y="5584694"/>
            <a:ext cx="773334" cy="117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92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727FA4-94C6-4377-A1E5-6C21D1D8CD61}" type="datetime1">
              <a:rPr lang="en-US" altLang="zh-TW" smtClean="0"/>
              <a:t>6/15/2017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2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5AA8FB-ED6C-449E-9CA1-8790B598FB17}" type="datetime1">
              <a:rPr lang="en-US" altLang="zh-TW" smtClean="0"/>
              <a:t>6/15/2017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C3E9BD-D022-4966-B369-D6EAB41C1F19}" type="datetime1">
              <a:rPr lang="en-US" altLang="zh-TW" smtClean="0"/>
              <a:t>6/15/2017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7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B79B6C-55DB-4B86-B739-2D54F83B8AA7}" type="datetime1">
              <a:rPr lang="en-US" altLang="zh-TW" smtClean="0"/>
              <a:t>6/15/2017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5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61AD25-37CA-4CA8-A478-5EC8315E953A}" type="datetime1">
              <a:rPr lang="en-US" altLang="zh-TW" smtClean="0"/>
              <a:t>6/15/2017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6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A236B9-B9CA-4A80-AE26-1906D9385D3E}" type="datetime1">
              <a:rPr lang="en-US" altLang="zh-TW" smtClean="0"/>
              <a:t>6/15/2017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9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TW" noProof="0" smtClean="0"/>
              <a:t>Click icon to add picture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B80342-9864-46CB-9985-BBD2772F9011}" type="datetime1">
              <a:rPr lang="en-US" altLang="zh-TW" smtClean="0"/>
              <a:t>6/15/2017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338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ea typeface="新細明體" pitchFamily="18" charset="-120"/>
              </a:defRPr>
            </a:lvl1pPr>
          </a:lstStyle>
          <a:p>
            <a:fld id="{96CB9039-1860-4E72-B4C5-AB33E282298C}" type="datetime1">
              <a:rPr lang="en-US" altLang="zh-TW" smtClean="0"/>
              <a:t>6/15/2017</a:t>
            </a:fld>
            <a:endParaRPr lang="en-US"/>
          </a:p>
        </p:txBody>
      </p:sp>
      <p:sp>
        <p:nvSpPr>
          <p:cNvPr id="6338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ea typeface="新細明體" pitchFamily="18" charset="-120"/>
              </a:defRPr>
            </a:lvl1pPr>
          </a:lstStyle>
          <a:p>
            <a:endParaRPr lang="en-US"/>
          </a:p>
        </p:txBody>
      </p:sp>
      <p:sp>
        <p:nvSpPr>
          <p:cNvPr id="2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64651" y="6248400"/>
            <a:ext cx="2540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1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3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ü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dlbench.comp.hkbu.edu.hk/logs/?f=cntk-cnn-alexnet-gpu0-K80-b256-Mon_Mar__6_11:29:30_2017-gpu20.log" TargetMode="External"/><Relationship Id="rId13" Type="http://schemas.openxmlformats.org/officeDocument/2006/relationships/hyperlink" Target="http://dlbench.comp.hkbu.edu.hk/logs/?f=cntk-cnn-resnet-gpu2-K80-b32-Wed_Apr_26_13:26:52_2017-gpu21.log" TargetMode="External"/><Relationship Id="rId18" Type="http://schemas.openxmlformats.org/officeDocument/2006/relationships/hyperlink" Target="http://dlbench.comp.hkbu.edu.hk/logs/?f=mxnet-rnn-lstm-gpu0-K80-b256-Tue_Mar__7_20:37:41_2017-gpu20.log" TargetMode="External"/><Relationship Id="rId3" Type="http://schemas.openxmlformats.org/officeDocument/2006/relationships/hyperlink" Target="http://dlbench.comp.hkbu.edu.hk/logs/?f=cntk-fc-fcn5-gpu0-K80-b1024-Mon_Mar__6_11:07:22_2017-gpu20.log" TargetMode="External"/><Relationship Id="rId7" Type="http://schemas.openxmlformats.org/officeDocument/2006/relationships/hyperlink" Target="http://dlbench.comp.hkbu.edu.hk/logs/?f=caffe-cnn-alexnet-gpu0-K80-b256-Sun_Mar__5_18:54:49_2017-gpu20.log" TargetMode="External"/><Relationship Id="rId12" Type="http://schemas.openxmlformats.org/officeDocument/2006/relationships/hyperlink" Target="http://dlbench.comp.hkbu.edu.hk/logs/?f=caffe-cnn-resnet-gpu0-K80-b32-Sun_Mar__5_23:07:32_2017-gpu20.log" TargetMode="External"/><Relationship Id="rId17" Type="http://schemas.openxmlformats.org/officeDocument/2006/relationships/hyperlink" Target="http://dlbench.comp.hkbu.edu.hk/logs/?f=cntk-rnn-lstm-gpu0-K80-b256-Tue_Mar__7_04:49:53_2017-gpu20.log" TargetMode="External"/><Relationship Id="rId2" Type="http://schemas.openxmlformats.org/officeDocument/2006/relationships/hyperlink" Target="http://dlbench.comp.hkbu.edu.hk/logs/?f=caffe-fc-fcn5-gpu0-K80-b1024-Sun_Mar__5_18:30:50_2017-gpu20.log" TargetMode="External"/><Relationship Id="rId16" Type="http://schemas.openxmlformats.org/officeDocument/2006/relationships/hyperlink" Target="http://dlbench.comp.hkbu.edu.hk/logs/?f=torch-cnn-resnet-gpu0-K80-b32-Fri_Mar_10_18:33:51_2017-gpu20.log" TargetMode="Externa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lbench.comp.hkbu.edu.hk/logs/?f=torch-fc-fcn5-gpu0-K80-b1024-Fri_Mar_10_14:57:56_2017-gpu20.log" TargetMode="External"/><Relationship Id="rId11" Type="http://schemas.openxmlformats.org/officeDocument/2006/relationships/hyperlink" Target="http://dlbench.comp.hkbu.edu.hk/logs/?f=torch-cnn-alexnet-gpu0-K80-b256-Fri_Mar_10_15:21:17_2017-gpu20.log" TargetMode="External"/><Relationship Id="rId5" Type="http://schemas.openxmlformats.org/officeDocument/2006/relationships/hyperlink" Target="http://dlbench.comp.hkbu.edu.hk/logs/?f=mxnet-fc-fcn5-gpu0-K80-b1024-Tue_Mar__7_10:49:40_2017-gpu20.log" TargetMode="External"/><Relationship Id="rId15" Type="http://schemas.openxmlformats.org/officeDocument/2006/relationships/hyperlink" Target="http://dlbench.comp.hkbu.edu.hk/logs/?f=mxnet-cnn-resnet-gpu0-K80-b32-Tue_Mar__7_13:48:28_2017-gpu20.log" TargetMode="External"/><Relationship Id="rId10" Type="http://schemas.openxmlformats.org/officeDocument/2006/relationships/hyperlink" Target="http://dlbench.comp.hkbu.edu.hk/logs/?f=mxnet-cnn-alexnet-gpu0-K80-b256-Tue_Mar__7_11:09:38_2017-gpu20.log" TargetMode="External"/><Relationship Id="rId19" Type="http://schemas.openxmlformats.org/officeDocument/2006/relationships/hyperlink" Target="http://dlbench.comp.hkbu.edu.hk/logs/?f=torch-rnn-lstm-gpu0-K80-b256-Sun_Mar__5_15:35:58_2017-gpu20.log" TargetMode="External"/><Relationship Id="rId4" Type="http://schemas.openxmlformats.org/officeDocument/2006/relationships/hyperlink" Target="http://dlbench.comp.hkbu.edu.hk/logs/?f=tensorflow-fc-fcn5-gpu0-K80-b1024-Tue_Mar__7_21:57:42_2017-gpu20.log" TargetMode="External"/><Relationship Id="rId9" Type="http://schemas.openxmlformats.org/officeDocument/2006/relationships/hyperlink" Target="http://dlbench.comp.hkbu.edu.hk/logs/?f=tensorflow-cnn-alexnet-gpu0-K80-b256-Tue_Mar__7_22:46:47_2017-gpu20.log" TargetMode="External"/><Relationship Id="rId14" Type="http://schemas.openxmlformats.org/officeDocument/2006/relationships/hyperlink" Target="http://dlbench.comp.hkbu.edu.hk/logs/?f=tensorflow-cnn-resnet-gpu0-K80-b32-Wed_Mar__8_04:34:31_2017-gpu20.lo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dlbench.comp.hkbu.edu.hk/logs/?f=caffe-cnn-alexnet-gpu0-K80-b256-Sun_Mar__5_18:54:49_2017-gpu20.log" TargetMode="External"/><Relationship Id="rId13" Type="http://schemas.openxmlformats.org/officeDocument/2006/relationships/hyperlink" Target="http://dlbench.comp.hkbu.edu.hk/logs/?f=caffe-cnn-resnet-gpu0-K80-b32-Sun_Mar__5_23:07:32_2017-gpu20.log" TargetMode="External"/><Relationship Id="rId18" Type="http://schemas.openxmlformats.org/officeDocument/2006/relationships/hyperlink" Target="http://dlbench.comp.hkbu.edu.hk/logs/?f=cntk-rnn-lstm-gpu0-K80-b256-Tue_Mar__7_04:49:53_2017-gpu20.log" TargetMode="External"/><Relationship Id="rId3" Type="http://schemas.openxmlformats.org/officeDocument/2006/relationships/hyperlink" Target="http://dlbench.comp.hkbu.edu.hk/logs/?f=caffe-fc-fcn5-gpu0-K80-b1024-Sun_Mar__5_18:30:50_2017-gpu20.log" TargetMode="External"/><Relationship Id="rId21" Type="http://schemas.openxmlformats.org/officeDocument/2006/relationships/image" Target="../media/image2.jpeg"/><Relationship Id="rId7" Type="http://schemas.openxmlformats.org/officeDocument/2006/relationships/hyperlink" Target="http://dlbench.comp.hkbu.edu.hk/logs/?f=torch-fc-fcn5-gpu0-K80-b1024-Fri_Mar_10_14:57:56_2017-gpu20.log" TargetMode="External"/><Relationship Id="rId12" Type="http://schemas.openxmlformats.org/officeDocument/2006/relationships/hyperlink" Target="http://dlbench.comp.hkbu.edu.hk/logs/?f=torch-cnn-alexnet-gpu0-K80-b256-Fri_Mar_10_15:21:17_2017-gpu20.log" TargetMode="External"/><Relationship Id="rId17" Type="http://schemas.openxmlformats.org/officeDocument/2006/relationships/hyperlink" Target="http://dlbench.comp.hkbu.edu.hk/logs/?f=torch-cnn-resnet-gpu0-K80-b32-Fri_Mar_10_18:33:51_2017-gpu20.log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://dlbench.comp.hkbu.edu.hk/logs/?f=mxnet-cnn-resnet-gpu0-K80-b32-Tue_Mar__7_13:48:28_2017-gpu20.log" TargetMode="External"/><Relationship Id="rId20" Type="http://schemas.openxmlformats.org/officeDocument/2006/relationships/hyperlink" Target="http://dlbench.comp.hkbu.edu.hk/logs/?f=torch-rnn-lstm-gpu0-K80-b256-Sun_Mar__5_15:35:58_2017-gpu20.lo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lbench.comp.hkbu.edu.hk/logs/?f=mxnet-fc-fcn5-gpu0-K80-b1024-Tue_Mar__7_10:49:40_2017-gpu20.log" TargetMode="External"/><Relationship Id="rId11" Type="http://schemas.openxmlformats.org/officeDocument/2006/relationships/hyperlink" Target="http://dlbench.comp.hkbu.edu.hk/logs/?f=mxnet-cnn-alexnet-gpu0-K80-b256-Tue_Mar__7_11:09:38_2017-gpu20.log" TargetMode="External"/><Relationship Id="rId5" Type="http://schemas.openxmlformats.org/officeDocument/2006/relationships/hyperlink" Target="http://dlbench.comp.hkbu.edu.hk/logs/?f=tensorflow-fc-fcn5-gpu0-K80-b1024-Tue_Mar__7_21:57:42_2017-gpu20.log" TargetMode="External"/><Relationship Id="rId15" Type="http://schemas.openxmlformats.org/officeDocument/2006/relationships/hyperlink" Target="http://dlbench.comp.hkbu.edu.hk/logs/?f=tensorflow-cnn-resnet-gpu0-K80-b32-Wed_Mar__8_04:34:31_2017-gpu20.log" TargetMode="External"/><Relationship Id="rId10" Type="http://schemas.openxmlformats.org/officeDocument/2006/relationships/hyperlink" Target="http://dlbench.comp.hkbu.edu.hk/logs/?f=tensorflow-cnn-alexnet-gpu0-K80-b256-Tue_Mar__7_22:46:47_2017-gpu20.log" TargetMode="External"/><Relationship Id="rId19" Type="http://schemas.openxmlformats.org/officeDocument/2006/relationships/hyperlink" Target="http://dlbench.comp.hkbu.edu.hk/logs/?f=mxnet-rnn-lstm-gpu0-K80-b256-Tue_Mar__7_20:37:41_2017-gpu20.log" TargetMode="External"/><Relationship Id="rId4" Type="http://schemas.openxmlformats.org/officeDocument/2006/relationships/hyperlink" Target="http://dlbench.comp.hkbu.edu.hk/logs/?f=cntk-fc-fcn5-gpu0-K80-b1024-Mon_Mar__6_11:07:22_2017-gpu20.log" TargetMode="External"/><Relationship Id="rId9" Type="http://schemas.openxmlformats.org/officeDocument/2006/relationships/hyperlink" Target="http://dlbench.comp.hkbu.edu.hk/logs/?f=cntk-cnn-alexnet-gpu0-K80-b256-Mon_Mar__6_11:29:30_2017-gpu20.log" TargetMode="External"/><Relationship Id="rId14" Type="http://schemas.openxmlformats.org/officeDocument/2006/relationships/hyperlink" Target="http://dlbench.comp.hkbu.edu.hk/logs/?f=cntk-cnn-resnet-gpu2-K80-b32-Wed_Apr_26_13:26:52_2017-gpu21.lo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rxiv.org/pdf/1706.02515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臺大黑客松</a:t>
            </a:r>
            <a:r>
              <a:rPr lang="en-US" altLang="zh-TW" dirty="0" smtClean="0"/>
              <a:t>-Demo</a:t>
            </a:r>
            <a:r>
              <a:rPr lang="zh-TW" altLang="en-US" dirty="0" smtClean="0"/>
              <a:t> </a:t>
            </a:r>
            <a:r>
              <a:rPr lang="en-US" altLang="zh-TW" dirty="0" smtClean="0"/>
              <a:t>Day</a:t>
            </a:r>
            <a:br>
              <a:rPr lang="en-US" altLang="zh-TW" dirty="0" smtClean="0"/>
            </a:br>
            <a:r>
              <a:rPr lang="zh-TW" altLang="en-US" dirty="0" smtClean="0"/>
              <a:t>使用</a:t>
            </a:r>
            <a:r>
              <a:rPr lang="en-US" altLang="zh-TW" dirty="0" err="1" smtClean="0"/>
              <a:t>AutoEncoder</a:t>
            </a:r>
            <a:r>
              <a:rPr lang="zh-TW" altLang="en-US" dirty="0" smtClean="0"/>
              <a:t>製作推薦系統演算法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10172700" cy="2971800"/>
          </a:xfrm>
        </p:spPr>
        <p:txBody>
          <a:bodyPr/>
          <a:lstStyle/>
          <a:p>
            <a:pPr algn="l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時間：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2017/6/15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週四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地點：台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灣大學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436688" indent="-1436688" algn="l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報告人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：鍾皓軒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436688" indent="-1436688" algn="l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組員：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鍾皓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軒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436688" indent="-1436688" algn="l"/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800" dirty="0" smtClean="0"/>
              <a:t>ht</a:t>
            </a:r>
            <a:r>
              <a:rPr lang="zh-TW" altLang="en-US" sz="2800" dirty="0"/>
              <a:t>tps://github.com/HowardNTUST/Hackntu2017_dem</a:t>
            </a:r>
            <a:r>
              <a:rPr lang="zh-TW" altLang="en-US" sz="2800" dirty="0" smtClean="0"/>
              <a:t>o</a:t>
            </a:r>
            <a:endParaRPr lang="zh-TW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893" y="201475"/>
            <a:ext cx="10771715" cy="1462087"/>
          </a:xfrm>
        </p:spPr>
        <p:txBody>
          <a:bodyPr/>
          <a:lstStyle/>
          <a:p>
            <a:r>
              <a:rPr lang="en-US" altLang="zh-TW" dirty="0"/>
              <a:t>Business Application of </a:t>
            </a:r>
            <a:r>
              <a:rPr lang="x-none" altLang="zh-TW" dirty="0" smtClean="0"/>
              <a:t>AutoEncoder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800" dirty="0" smtClean="0"/>
              <a:t>Stacked </a:t>
            </a:r>
            <a:r>
              <a:rPr lang="x-none" altLang="zh-TW" sz="2800" dirty="0" smtClean="0"/>
              <a:t>AutoEncoder</a:t>
            </a:r>
            <a:r>
              <a:rPr lang="en-US" altLang="zh-TW" sz="2800" dirty="0" smtClean="0"/>
              <a:t> to make core algorithms of recommendation system</a:t>
            </a:r>
            <a:endParaRPr lang="zh-TW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83608" y="3912590"/>
            <a:ext cx="1901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+mj-lt"/>
              </a:rPr>
              <a:t>1682 types of products in total</a:t>
            </a:r>
            <a:endParaRPr lang="zh-TW" altLang="en-US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87216" y="3912590"/>
            <a:ext cx="1901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+mj-lt"/>
              </a:rPr>
              <a:t>1682 types of products in total</a:t>
            </a:r>
            <a:endParaRPr lang="zh-TW" altLang="en-US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9867" y="2492707"/>
            <a:ext cx="3258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+mj-lt"/>
              </a:rPr>
              <a:t>Activation function=Sigmoid</a:t>
            </a:r>
            <a:endParaRPr lang="zh-TW" altLang="en-US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562131" y="2842788"/>
            <a:ext cx="4925085" cy="3289725"/>
            <a:chOff x="3032911" y="2842788"/>
            <a:chExt cx="4925085" cy="3289725"/>
          </a:xfrm>
        </p:grpSpPr>
        <p:pic>
          <p:nvPicPr>
            <p:cNvPr id="4" name="Picture 2" descr="Image result for AutoEncoder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67" t="8388" r="37773"/>
            <a:stretch/>
          </p:blipFill>
          <p:spPr bwMode="auto">
            <a:xfrm>
              <a:off x="3032911" y="2842788"/>
              <a:ext cx="4925085" cy="3289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0646" y="5400782"/>
              <a:ext cx="3032003" cy="695325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3374786" y="5724096"/>
            <a:ext cx="1163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+mj-lt"/>
              </a:rPr>
              <a:t>Neurons=20</a:t>
            </a:r>
            <a:endParaRPr lang="zh-TW" altLang="en-US" sz="1400" dirty="0">
              <a:latin typeface="+mj-l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956440" y="5141702"/>
            <a:ext cx="0" cy="5181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39443" y="5728776"/>
            <a:ext cx="1163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+mj-lt"/>
              </a:rPr>
              <a:t>Neurons=10</a:t>
            </a:r>
            <a:endParaRPr lang="zh-TW" altLang="en-US" sz="1400" dirty="0">
              <a:latin typeface="+mj-lt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021097" y="4800600"/>
            <a:ext cx="0" cy="8639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93642" y="5728776"/>
            <a:ext cx="1163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+mj-lt"/>
              </a:rPr>
              <a:t>Neurons=20</a:t>
            </a:r>
            <a:endParaRPr lang="zh-TW" altLang="en-US" sz="1400" dirty="0">
              <a:latin typeface="+mj-lt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8401712" y="3299201"/>
            <a:ext cx="0" cy="6805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7747826" y="2775326"/>
            <a:ext cx="2218098" cy="523875"/>
            <a:chOff x="9236422" y="3005512"/>
            <a:chExt cx="2218098" cy="523875"/>
          </a:xfrm>
        </p:grpSpPr>
        <p:sp>
          <p:nvSpPr>
            <p:cNvPr id="7" name="TextBox 6"/>
            <p:cNvSpPr txBox="1"/>
            <p:nvPr/>
          </p:nvSpPr>
          <p:spPr>
            <a:xfrm>
              <a:off x="9236422" y="3098172"/>
              <a:ext cx="1564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</a:rPr>
                <a:t>Loss function</a:t>
              </a:r>
              <a:endParaRPr lang="zh-TW" altLang="en-US" sz="1600" dirty="0">
                <a:latin typeface="+mj-lt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4"/>
            <a:srcRect l="52844"/>
            <a:stretch/>
          </p:blipFill>
          <p:spPr>
            <a:xfrm>
              <a:off x="10538233" y="3005512"/>
              <a:ext cx="916287" cy="523875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7736068" y="5288432"/>
            <a:ext cx="2419698" cy="883638"/>
            <a:chOff x="9236422" y="4803148"/>
            <a:chExt cx="2419698" cy="883638"/>
          </a:xfrm>
        </p:grpSpPr>
        <p:sp>
          <p:nvSpPr>
            <p:cNvPr id="8" name="TextBox 7"/>
            <p:cNvSpPr txBox="1"/>
            <p:nvPr/>
          </p:nvSpPr>
          <p:spPr>
            <a:xfrm>
              <a:off x="9236422" y="4803148"/>
              <a:ext cx="22633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</a:rPr>
                <a:t>Optimizer=</a:t>
              </a:r>
              <a:r>
                <a:rPr lang="en-US" altLang="zh-TW" sz="1600" dirty="0" err="1" smtClean="0">
                  <a:latin typeface="+mj-lt"/>
                </a:rPr>
                <a:t>RMSprop</a:t>
              </a:r>
              <a:endParaRPr lang="zh-TW" altLang="en-US" sz="1600" dirty="0">
                <a:latin typeface="+mj-lt"/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89170" y="5115286"/>
              <a:ext cx="2266950" cy="571500"/>
            </a:xfrm>
            <a:prstGeom prst="rect">
              <a:avLst/>
            </a:prstGeom>
          </p:spPr>
        </p:pic>
      </p:grpSp>
      <p:cxnSp>
        <p:nvCxnSpPr>
          <p:cNvPr id="27" name="Straight Arrow Connector 26"/>
          <p:cNvCxnSpPr/>
          <p:nvPr/>
        </p:nvCxnSpPr>
        <p:spPr>
          <a:xfrm>
            <a:off x="8401712" y="4568743"/>
            <a:ext cx="17619" cy="6133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099565" y="5141702"/>
            <a:ext cx="0" cy="5181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9110072" y="4223963"/>
            <a:ext cx="658523" cy="117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768595" y="4007477"/>
            <a:ext cx="2251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+mj-lt"/>
              </a:rPr>
              <a:t>Predict ratings of other movies</a:t>
            </a:r>
            <a:endParaRPr lang="zh-TW" altLang="en-US" dirty="0">
              <a:latin typeface="+mj-lt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TW" dirty="0"/>
              <a:t>Training demo and </a:t>
            </a:r>
            <a:r>
              <a:rPr lang="x-none" altLang="zh-TW" dirty="0" smtClean="0"/>
              <a:t>result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341058" y="2168723"/>
            <a:ext cx="5726742" cy="2700259"/>
            <a:chOff x="2553658" y="3235523"/>
            <a:chExt cx="5726742" cy="2700259"/>
          </a:xfrm>
        </p:grpSpPr>
        <p:pic>
          <p:nvPicPr>
            <p:cNvPr id="7170" name="Picture 2" descr="Image result for pytorch image dem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8175" y="3235523"/>
              <a:ext cx="2562225" cy="2562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2553658" y="3719791"/>
              <a:ext cx="3802644" cy="2215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3800" dirty="0" smtClean="0"/>
                <a:t>D</a:t>
              </a:r>
              <a:r>
                <a:rPr lang="x-none" altLang="zh-TW" sz="13800" dirty="0" smtClean="0"/>
                <a:t>em</a:t>
              </a:r>
              <a:endParaRPr lang="zh-TW" altLang="en-US" sz="13800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806317" y="5091640"/>
            <a:ext cx="8901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/>
              <a:t>https://github.com/HowardNTUST/Hackntu2017_demo</a:t>
            </a:r>
          </a:p>
        </p:txBody>
      </p:sp>
    </p:spTree>
    <p:extLst>
      <p:ext uri="{BB962C8B-B14F-4D97-AF65-F5344CB8AC3E}">
        <p14:creationId xmlns:p14="http://schemas.microsoft.com/office/powerpoint/2010/main" val="208499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Table </a:t>
            </a:r>
            <a:r>
              <a:rPr lang="en-US" altLang="zh-TW" dirty="0"/>
              <a:t>of </a:t>
            </a:r>
            <a:r>
              <a:rPr lang="en-US" altLang="zh-TW" dirty="0" smtClean="0"/>
              <a:t>Contents</a:t>
            </a:r>
            <a:endParaRPr lang="x-none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zh-TW" dirty="0"/>
              <a:t>Brief introduction to pytorch</a:t>
            </a:r>
          </a:p>
          <a:p>
            <a:r>
              <a:rPr lang="x-none" altLang="zh-TW" dirty="0" smtClean="0"/>
              <a:t>Intuitive Concept of AutoEncoder</a:t>
            </a:r>
            <a:endParaRPr lang="x-none" altLang="zh-TW" dirty="0"/>
          </a:p>
          <a:p>
            <a:r>
              <a:rPr lang="en-US" altLang="zh-TW" dirty="0" smtClean="0"/>
              <a:t>Business Application of </a:t>
            </a:r>
            <a:r>
              <a:rPr lang="x-none" altLang="zh-TW" dirty="0"/>
              <a:t>AutoEncoder</a:t>
            </a:r>
            <a:endParaRPr lang="en-US" altLang="zh-TW" dirty="0" smtClean="0"/>
          </a:p>
          <a:p>
            <a:r>
              <a:rPr lang="x-none" altLang="zh-TW" dirty="0" smtClean="0"/>
              <a:t>Training </a:t>
            </a:r>
            <a:r>
              <a:rPr lang="x-none" altLang="zh-TW" dirty="0"/>
              <a:t>demo and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TW" dirty="0"/>
              <a:t>Brief introduction to pytorch</a:t>
            </a:r>
            <a:br>
              <a:rPr lang="x-none" altLang="zh-TW" dirty="0"/>
            </a:br>
            <a:r>
              <a:rPr lang="en-US" altLang="zh-TW" sz="3600" dirty="0"/>
              <a:t>Why </a:t>
            </a:r>
            <a:r>
              <a:rPr lang="en-US" altLang="zh-TW" sz="3600" dirty="0" err="1"/>
              <a:t>pytorch</a:t>
            </a:r>
            <a:r>
              <a:rPr lang="en-US" altLang="zh-TW" sz="3600" dirty="0"/>
              <a:t>-speed</a:t>
            </a:r>
            <a:endParaRPr lang="zh-TW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876652"/>
              </p:ext>
            </p:extLst>
          </p:nvPr>
        </p:nvGraphicFramePr>
        <p:xfrm>
          <a:off x="1719411" y="2314826"/>
          <a:ext cx="8951834" cy="28346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538044">
                  <a:extLst>
                    <a:ext uri="{9D8B030D-6E8A-4147-A177-3AD203B41FA5}">
                      <a16:colId xmlns:a16="http://schemas.microsoft.com/office/drawing/2014/main" val="3062744474"/>
                    </a:ext>
                  </a:extLst>
                </a:gridCol>
                <a:gridCol w="1482758">
                  <a:extLst>
                    <a:ext uri="{9D8B030D-6E8A-4147-A177-3AD203B41FA5}">
                      <a16:colId xmlns:a16="http://schemas.microsoft.com/office/drawing/2014/main" val="1309519765"/>
                    </a:ext>
                  </a:extLst>
                </a:gridCol>
                <a:gridCol w="1482758">
                  <a:extLst>
                    <a:ext uri="{9D8B030D-6E8A-4147-A177-3AD203B41FA5}">
                      <a16:colId xmlns:a16="http://schemas.microsoft.com/office/drawing/2014/main" val="3096096097"/>
                    </a:ext>
                  </a:extLst>
                </a:gridCol>
                <a:gridCol w="1482758">
                  <a:extLst>
                    <a:ext uri="{9D8B030D-6E8A-4147-A177-3AD203B41FA5}">
                      <a16:colId xmlns:a16="http://schemas.microsoft.com/office/drawing/2014/main" val="1765840454"/>
                    </a:ext>
                  </a:extLst>
                </a:gridCol>
                <a:gridCol w="1482758">
                  <a:extLst>
                    <a:ext uri="{9D8B030D-6E8A-4147-A177-3AD203B41FA5}">
                      <a16:colId xmlns:a16="http://schemas.microsoft.com/office/drawing/2014/main" val="509155254"/>
                    </a:ext>
                  </a:extLst>
                </a:gridCol>
                <a:gridCol w="1482758">
                  <a:extLst>
                    <a:ext uri="{9D8B030D-6E8A-4147-A177-3AD203B41FA5}">
                      <a16:colId xmlns:a16="http://schemas.microsoft.com/office/drawing/2014/main" val="1024354083"/>
                    </a:ext>
                  </a:extLst>
                </a:gridCol>
              </a:tblGrid>
              <a:tr h="33506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NN</a:t>
                      </a:r>
                    </a:p>
                    <a:p>
                      <a:r>
                        <a:rPr lang="en-US" altLang="zh-TW" dirty="0" smtClean="0"/>
                        <a:t>(batch size)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Caffe</a:t>
                      </a:r>
                      <a:r>
                        <a:rPr lang="en-US" altLang="zh-TW" dirty="0" smtClean="0"/>
                        <a:t> 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cntk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TensorFlow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MxNet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Torch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100663"/>
                  </a:ext>
                </a:extLst>
              </a:tr>
              <a:tr h="39090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FCN5 (</a:t>
                      </a:r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1024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 smtClean="0">
                          <a:solidFill>
                            <a:schemeClr val="tx2"/>
                          </a:solidFill>
                          <a:effectLst/>
                          <a:hlinkClick r:id="rId2"/>
                        </a:rPr>
                        <a:t>(</a:t>
                      </a:r>
                      <a:r>
                        <a:rPr lang="en-US" u="none" strike="noStrike" dirty="0">
                          <a:solidFill>
                            <a:schemeClr val="tx2"/>
                          </a:solidFill>
                          <a:effectLst/>
                          <a:hlinkClick r:id="rId2"/>
                        </a:rPr>
                        <a:t>151.994s)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 smtClean="0">
                          <a:solidFill>
                            <a:schemeClr val="tx2"/>
                          </a:solidFill>
                          <a:effectLst/>
                          <a:hlinkClick r:id="rId3"/>
                        </a:rPr>
                        <a:t>(</a:t>
                      </a:r>
                      <a:r>
                        <a:rPr lang="en-US" u="none" strike="noStrike" dirty="0">
                          <a:solidFill>
                            <a:schemeClr val="tx2"/>
                          </a:solidFill>
                          <a:effectLst/>
                          <a:hlinkClick r:id="rId3"/>
                        </a:rPr>
                        <a:t>205.680s)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 smtClean="0">
                          <a:solidFill>
                            <a:schemeClr val="tx2"/>
                          </a:solidFill>
                          <a:effectLst/>
                          <a:hlinkClick r:id="rId4"/>
                        </a:rPr>
                        <a:t>(</a:t>
                      </a:r>
                      <a:r>
                        <a:rPr lang="en-US" u="none" strike="noStrike" dirty="0">
                          <a:solidFill>
                            <a:schemeClr val="tx2"/>
                          </a:solidFill>
                          <a:effectLst/>
                          <a:hlinkClick r:id="rId4"/>
                        </a:rPr>
                        <a:t>159.047s)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 smtClean="0">
                          <a:solidFill>
                            <a:schemeClr val="tx2"/>
                          </a:solidFill>
                          <a:effectLst/>
                          <a:hlinkClick r:id="rId5"/>
                        </a:rPr>
                        <a:t>(</a:t>
                      </a:r>
                      <a:r>
                        <a:rPr lang="en-US" u="none" strike="noStrike" dirty="0">
                          <a:solidFill>
                            <a:schemeClr val="tx2"/>
                          </a:solidFill>
                          <a:effectLst/>
                          <a:hlinkClick r:id="rId5"/>
                        </a:rPr>
                        <a:t>144.837s)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 dirty="0" smtClean="0">
                          <a:solidFill>
                            <a:schemeClr val="tx2"/>
                          </a:solidFill>
                          <a:effectLst/>
                          <a:hlinkClick r:id="rId6"/>
                        </a:rPr>
                        <a:t>(</a:t>
                      </a:r>
                      <a:r>
                        <a:rPr lang="en-US" b="1" u="none" strike="noStrike" dirty="0">
                          <a:solidFill>
                            <a:schemeClr val="tx2"/>
                          </a:solidFill>
                          <a:effectLst/>
                          <a:hlinkClick r:id="rId6"/>
                        </a:rPr>
                        <a:t>135.299s)</a:t>
                      </a:r>
                      <a:endParaRPr lang="en-US" b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257651124"/>
                  </a:ext>
                </a:extLst>
              </a:tr>
              <a:tr h="390905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AlexNet</a:t>
                      </a:r>
                      <a:r>
                        <a:rPr lang="en-US" altLang="zh-TW" dirty="0" smtClean="0"/>
                        <a:t> (</a:t>
                      </a:r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 smtClean="0">
                          <a:solidFill>
                            <a:srgbClr val="337AB7"/>
                          </a:solidFill>
                          <a:effectLst/>
                          <a:hlinkClick r:id="rId7"/>
                        </a:rPr>
                        <a:t>(</a:t>
                      </a:r>
                      <a:r>
                        <a:rPr lang="en-US" u="none" strike="noStrike" dirty="0">
                          <a:solidFill>
                            <a:srgbClr val="337AB7"/>
                          </a:solidFill>
                          <a:effectLst/>
                          <a:hlinkClick r:id="rId7"/>
                        </a:rPr>
                        <a:t>311.379s)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 smtClean="0">
                          <a:solidFill>
                            <a:srgbClr val="337AB7"/>
                          </a:solidFill>
                          <a:effectLst/>
                          <a:hlinkClick r:id="rId8"/>
                        </a:rPr>
                        <a:t>(</a:t>
                      </a:r>
                      <a:r>
                        <a:rPr lang="en-US" u="none" strike="noStrike" dirty="0">
                          <a:solidFill>
                            <a:srgbClr val="337AB7"/>
                          </a:solidFill>
                          <a:effectLst/>
                          <a:hlinkClick r:id="rId8"/>
                        </a:rPr>
                        <a:t>217.514s)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(818.209s)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 smtClean="0">
                          <a:solidFill>
                            <a:srgbClr val="337AB7"/>
                          </a:solidFill>
                          <a:effectLst/>
                          <a:hlinkClick r:id="rId10"/>
                        </a:rPr>
                        <a:t>(229.586s</a:t>
                      </a:r>
                      <a:r>
                        <a:rPr lang="en-US" u="none" strike="noStrike" dirty="0">
                          <a:solidFill>
                            <a:srgbClr val="337AB7"/>
                          </a:solidFill>
                          <a:effectLst/>
                          <a:hlinkClick r:id="rId10"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(315.710s)</a:t>
                      </a:r>
                      <a:endParaRPr lang="en-US" b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27577089"/>
                  </a:ext>
                </a:extLst>
              </a:tr>
              <a:tr h="390905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ResNet</a:t>
                      </a:r>
                      <a:r>
                        <a:rPr lang="en-US" altLang="zh-TW" dirty="0" smtClean="0"/>
                        <a:t> (32)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 smtClean="0">
                          <a:solidFill>
                            <a:schemeClr val="tx2"/>
                          </a:solidFill>
                          <a:effectLst/>
                          <a:hlinkClick r:id="rId12"/>
                        </a:rPr>
                        <a:t>(9561.758s</a:t>
                      </a:r>
                      <a:r>
                        <a:rPr lang="en-US" u="none" strike="noStrike" dirty="0">
                          <a:solidFill>
                            <a:schemeClr val="tx2"/>
                          </a:solidFill>
                          <a:effectLst/>
                          <a:hlinkClick r:id="rId12"/>
                        </a:rPr>
                        <a:t>)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 smtClean="0">
                          <a:solidFill>
                            <a:schemeClr val="tx2"/>
                          </a:solidFill>
                          <a:effectLst/>
                          <a:hlinkClick r:id="rId13"/>
                        </a:rPr>
                        <a:t>(</a:t>
                      </a:r>
                      <a:r>
                        <a:rPr lang="en-US" u="none" strike="noStrike" dirty="0">
                          <a:solidFill>
                            <a:schemeClr val="tx2"/>
                          </a:solidFill>
                          <a:effectLst/>
                          <a:hlinkClick r:id="rId13"/>
                        </a:rPr>
                        <a:t>5112.876s)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 smtClean="0">
                          <a:solidFill>
                            <a:schemeClr val="tx2"/>
                          </a:solidFill>
                          <a:effectLst/>
                          <a:hlinkClick r:id="rId14"/>
                        </a:rPr>
                        <a:t>(</a:t>
                      </a:r>
                      <a:r>
                        <a:rPr lang="en-US" u="none" strike="noStrike" dirty="0">
                          <a:solidFill>
                            <a:schemeClr val="tx2"/>
                          </a:solidFill>
                          <a:effectLst/>
                          <a:hlinkClick r:id="rId14"/>
                        </a:rPr>
                        <a:t>11365.723s)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 smtClean="0">
                          <a:solidFill>
                            <a:schemeClr val="tx2"/>
                          </a:solidFill>
                          <a:effectLst/>
                          <a:hlinkClick r:id="rId15"/>
                        </a:rPr>
                        <a:t>(</a:t>
                      </a:r>
                      <a:r>
                        <a:rPr lang="en-US" u="none" strike="noStrike" dirty="0">
                          <a:solidFill>
                            <a:schemeClr val="tx2"/>
                          </a:solidFill>
                          <a:effectLst/>
                          <a:hlinkClick r:id="rId15"/>
                        </a:rPr>
                        <a:t>5287.561s)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 dirty="0" smtClean="0">
                          <a:solidFill>
                            <a:schemeClr val="tx2"/>
                          </a:solidFill>
                          <a:effectLst/>
                          <a:hlinkClick r:id="rId16"/>
                        </a:rPr>
                        <a:t>(</a:t>
                      </a:r>
                      <a:r>
                        <a:rPr lang="en-US" b="1" u="none" strike="noStrike" dirty="0">
                          <a:solidFill>
                            <a:schemeClr val="tx2"/>
                          </a:solidFill>
                          <a:effectLst/>
                          <a:hlinkClick r:id="rId16"/>
                        </a:rPr>
                        <a:t>6021.554s)</a:t>
                      </a:r>
                      <a:endParaRPr lang="en-US" b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90832017"/>
                  </a:ext>
                </a:extLst>
              </a:tr>
              <a:tr h="80175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LSTM (256)</a:t>
                      </a:r>
                    </a:p>
                    <a:p>
                      <a:r>
                        <a:rPr lang="en-US" altLang="zh-TW" dirty="0" smtClean="0"/>
                        <a:t>(v7 benchmark)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2"/>
                          </a:solidFill>
                          <a:effectLst/>
                        </a:rPr>
                        <a:t>NAN</a:t>
                      </a:r>
                      <a:endParaRPr lang="zh-TW" altLang="en-US" dirty="0" smtClean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 smtClean="0">
                          <a:solidFill>
                            <a:schemeClr val="tx2"/>
                          </a:solidFill>
                          <a:effectLst/>
                          <a:hlinkClick r:id="rId17"/>
                        </a:rPr>
                        <a:t>(</a:t>
                      </a:r>
                      <a:r>
                        <a:rPr lang="en-US" u="none" strike="noStrike" dirty="0">
                          <a:solidFill>
                            <a:schemeClr val="tx2"/>
                          </a:solidFill>
                          <a:effectLst/>
                          <a:hlinkClick r:id="rId17"/>
                        </a:rPr>
                        <a:t>3187.478s)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dirty="0" smtClean="0">
                          <a:solidFill>
                            <a:schemeClr val="tx2"/>
                          </a:solidFill>
                          <a:effectLst/>
                        </a:rPr>
                        <a:t>NAN</a:t>
                      </a:r>
                      <a:endParaRPr lang="zh-TW" alt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 smtClean="0">
                          <a:solidFill>
                            <a:schemeClr val="tx2"/>
                          </a:solidFill>
                          <a:effectLst/>
                          <a:hlinkClick r:id="rId18"/>
                        </a:rPr>
                        <a:t>(</a:t>
                      </a:r>
                      <a:r>
                        <a:rPr lang="en-US" u="none" strike="noStrike" dirty="0">
                          <a:solidFill>
                            <a:schemeClr val="tx2"/>
                          </a:solidFill>
                          <a:effectLst/>
                          <a:hlinkClick r:id="rId18"/>
                        </a:rPr>
                        <a:t>1381.371s)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 dirty="0" smtClean="0">
                          <a:solidFill>
                            <a:schemeClr val="tx2"/>
                          </a:solidFill>
                          <a:effectLst/>
                          <a:hlinkClick r:id="rId19"/>
                        </a:rPr>
                        <a:t>(</a:t>
                      </a:r>
                      <a:r>
                        <a:rPr lang="en-US" b="1" u="none" strike="noStrike" dirty="0">
                          <a:solidFill>
                            <a:schemeClr val="tx2"/>
                          </a:solidFill>
                          <a:effectLst/>
                          <a:hlinkClick r:id="rId19"/>
                        </a:rPr>
                        <a:t>3408.770s)</a:t>
                      </a:r>
                      <a:endParaRPr lang="en-US" b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5699417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031898" y="6280021"/>
            <a:ext cx="504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Source: </a:t>
            </a:r>
            <a:r>
              <a:rPr lang="zh-TW" altLang="en-US" dirty="0" smtClean="0"/>
              <a:t>http://dlbench.comp.hkbu.edu.hk/#rnn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5726553" y="1137757"/>
            <a:ext cx="61987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GPU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Tesla </a:t>
            </a:r>
            <a:r>
              <a:rPr lang="en-US" altLang="zh-TW" dirty="0"/>
              <a:t>K80, CUDA: 8.0 CUDNN: v5.1 CUDA_DRIVER: 367.48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3</a:t>
            </a:fld>
            <a:endParaRPr lang="en-US"/>
          </a:p>
        </p:txBody>
      </p:sp>
      <p:pic>
        <p:nvPicPr>
          <p:cNvPr id="4104" name="Picture 8" descr="Image result for pytorch image"/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8" b="23581"/>
          <a:stretch/>
        </p:blipFill>
        <p:spPr bwMode="auto">
          <a:xfrm>
            <a:off x="6273800" y="397284"/>
            <a:ext cx="3065384" cy="67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16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TW" dirty="0"/>
              <a:t>Brief introduction to pytorch</a:t>
            </a:r>
            <a:br>
              <a:rPr lang="x-none" altLang="zh-TW" dirty="0"/>
            </a:br>
            <a:r>
              <a:rPr lang="en-US" altLang="zh-TW" sz="3600" dirty="0" smtClean="0"/>
              <a:t>Why </a:t>
            </a:r>
            <a:r>
              <a:rPr lang="en-US" altLang="zh-TW" sz="3600" dirty="0" err="1" smtClean="0"/>
              <a:t>pytorch</a:t>
            </a:r>
            <a:r>
              <a:rPr lang="en-US" altLang="zh-TW" sz="3600" dirty="0" smtClean="0"/>
              <a:t>-speed</a:t>
            </a:r>
            <a:endParaRPr lang="zh-TW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31898" y="6280021"/>
            <a:ext cx="504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Source: </a:t>
            </a:r>
            <a:r>
              <a:rPr lang="zh-TW" altLang="en-US" dirty="0" smtClean="0"/>
              <a:t>h</a:t>
            </a:r>
            <a:r>
              <a:rPr lang="zh-TW" altLang="en-US" dirty="0"/>
              <a:t>ttp://dlbench.comp.hkbu.edu.hk/#rnn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810274"/>
              </p:ext>
            </p:extLst>
          </p:nvPr>
        </p:nvGraphicFramePr>
        <p:xfrm>
          <a:off x="1719411" y="2314826"/>
          <a:ext cx="8951834" cy="28346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538044">
                  <a:extLst>
                    <a:ext uri="{9D8B030D-6E8A-4147-A177-3AD203B41FA5}">
                      <a16:colId xmlns:a16="http://schemas.microsoft.com/office/drawing/2014/main" val="3062744474"/>
                    </a:ext>
                  </a:extLst>
                </a:gridCol>
                <a:gridCol w="1482758">
                  <a:extLst>
                    <a:ext uri="{9D8B030D-6E8A-4147-A177-3AD203B41FA5}">
                      <a16:colId xmlns:a16="http://schemas.microsoft.com/office/drawing/2014/main" val="1309519765"/>
                    </a:ext>
                  </a:extLst>
                </a:gridCol>
                <a:gridCol w="1482758">
                  <a:extLst>
                    <a:ext uri="{9D8B030D-6E8A-4147-A177-3AD203B41FA5}">
                      <a16:colId xmlns:a16="http://schemas.microsoft.com/office/drawing/2014/main" val="3096096097"/>
                    </a:ext>
                  </a:extLst>
                </a:gridCol>
                <a:gridCol w="1482758">
                  <a:extLst>
                    <a:ext uri="{9D8B030D-6E8A-4147-A177-3AD203B41FA5}">
                      <a16:colId xmlns:a16="http://schemas.microsoft.com/office/drawing/2014/main" val="1765840454"/>
                    </a:ext>
                  </a:extLst>
                </a:gridCol>
                <a:gridCol w="1482758">
                  <a:extLst>
                    <a:ext uri="{9D8B030D-6E8A-4147-A177-3AD203B41FA5}">
                      <a16:colId xmlns:a16="http://schemas.microsoft.com/office/drawing/2014/main" val="509155254"/>
                    </a:ext>
                  </a:extLst>
                </a:gridCol>
                <a:gridCol w="1482758">
                  <a:extLst>
                    <a:ext uri="{9D8B030D-6E8A-4147-A177-3AD203B41FA5}">
                      <a16:colId xmlns:a16="http://schemas.microsoft.com/office/drawing/2014/main" val="1024354083"/>
                    </a:ext>
                  </a:extLst>
                </a:gridCol>
              </a:tblGrid>
              <a:tr h="33506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NN</a:t>
                      </a:r>
                    </a:p>
                    <a:p>
                      <a:r>
                        <a:rPr lang="en-US" altLang="zh-TW" dirty="0" smtClean="0"/>
                        <a:t>(batch size)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Caffe</a:t>
                      </a:r>
                      <a:r>
                        <a:rPr lang="en-US" altLang="zh-TW" dirty="0" smtClean="0"/>
                        <a:t> 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cntk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TensorFlow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MxNet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Torch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100663"/>
                  </a:ext>
                </a:extLst>
              </a:tr>
              <a:tr h="39090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FCN5 (</a:t>
                      </a:r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1024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 smtClean="0">
                          <a:solidFill>
                            <a:schemeClr val="tx2"/>
                          </a:solidFill>
                          <a:effectLst/>
                          <a:hlinkClick r:id="rId3"/>
                        </a:rPr>
                        <a:t>(</a:t>
                      </a:r>
                      <a:r>
                        <a:rPr lang="en-US" u="none" strike="noStrike" dirty="0">
                          <a:solidFill>
                            <a:schemeClr val="tx2"/>
                          </a:solidFill>
                          <a:effectLst/>
                          <a:hlinkClick r:id="rId3"/>
                        </a:rPr>
                        <a:t>151.994s)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 smtClean="0">
                          <a:solidFill>
                            <a:schemeClr val="tx2"/>
                          </a:solidFill>
                          <a:effectLst/>
                          <a:hlinkClick r:id="rId4"/>
                        </a:rPr>
                        <a:t>(</a:t>
                      </a:r>
                      <a:r>
                        <a:rPr lang="en-US" u="none" strike="noStrike" dirty="0">
                          <a:solidFill>
                            <a:schemeClr val="tx2"/>
                          </a:solidFill>
                          <a:effectLst/>
                          <a:hlinkClick r:id="rId4"/>
                        </a:rPr>
                        <a:t>205.680s)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 smtClean="0">
                          <a:solidFill>
                            <a:schemeClr val="tx2"/>
                          </a:solidFill>
                          <a:effectLst/>
                          <a:hlinkClick r:id="rId5"/>
                        </a:rPr>
                        <a:t>(</a:t>
                      </a:r>
                      <a:r>
                        <a:rPr lang="en-US" u="none" strike="noStrike" dirty="0">
                          <a:solidFill>
                            <a:schemeClr val="tx2"/>
                          </a:solidFill>
                          <a:effectLst/>
                          <a:hlinkClick r:id="rId5"/>
                        </a:rPr>
                        <a:t>159.047s)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 smtClean="0">
                          <a:solidFill>
                            <a:schemeClr val="tx2"/>
                          </a:solidFill>
                          <a:effectLst/>
                          <a:hlinkClick r:id="rId6"/>
                        </a:rPr>
                        <a:t>(</a:t>
                      </a:r>
                      <a:r>
                        <a:rPr lang="en-US" u="none" strike="noStrike" dirty="0">
                          <a:solidFill>
                            <a:schemeClr val="tx2"/>
                          </a:solidFill>
                          <a:effectLst/>
                          <a:hlinkClick r:id="rId6"/>
                        </a:rPr>
                        <a:t>144.837s)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 dirty="0" smtClean="0">
                          <a:solidFill>
                            <a:schemeClr val="tx2"/>
                          </a:solidFill>
                          <a:effectLst/>
                          <a:hlinkClick r:id="rId7"/>
                        </a:rPr>
                        <a:t>(</a:t>
                      </a:r>
                      <a:r>
                        <a:rPr lang="en-US" b="1" u="none" strike="noStrike" dirty="0">
                          <a:solidFill>
                            <a:schemeClr val="tx2"/>
                          </a:solidFill>
                          <a:effectLst/>
                          <a:hlinkClick r:id="rId7"/>
                        </a:rPr>
                        <a:t>135.299s)</a:t>
                      </a:r>
                      <a:endParaRPr lang="en-US" b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257651124"/>
                  </a:ext>
                </a:extLst>
              </a:tr>
              <a:tr h="390905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AlexNet</a:t>
                      </a:r>
                      <a:r>
                        <a:rPr lang="en-US" altLang="zh-TW" dirty="0" smtClean="0"/>
                        <a:t> (</a:t>
                      </a:r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 smtClean="0">
                          <a:solidFill>
                            <a:srgbClr val="337AB7"/>
                          </a:solidFill>
                          <a:effectLst/>
                          <a:hlinkClick r:id="rId8"/>
                        </a:rPr>
                        <a:t>(</a:t>
                      </a:r>
                      <a:r>
                        <a:rPr lang="en-US" u="none" strike="noStrike" dirty="0">
                          <a:solidFill>
                            <a:srgbClr val="337AB7"/>
                          </a:solidFill>
                          <a:effectLst/>
                          <a:hlinkClick r:id="rId8"/>
                        </a:rPr>
                        <a:t>311.379s)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 smtClean="0">
                          <a:solidFill>
                            <a:srgbClr val="337AB7"/>
                          </a:solidFill>
                          <a:effectLst/>
                          <a:hlinkClick r:id="rId9"/>
                        </a:rPr>
                        <a:t>(</a:t>
                      </a:r>
                      <a:r>
                        <a:rPr lang="en-US" u="none" strike="noStrike" dirty="0">
                          <a:solidFill>
                            <a:srgbClr val="337AB7"/>
                          </a:solidFill>
                          <a:effectLst/>
                          <a:hlinkClick r:id="rId9"/>
                        </a:rPr>
                        <a:t>217.514s)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(818.209s)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 smtClean="0">
                          <a:solidFill>
                            <a:srgbClr val="337AB7"/>
                          </a:solidFill>
                          <a:effectLst/>
                          <a:hlinkClick r:id="rId11"/>
                        </a:rPr>
                        <a:t>(229.586s</a:t>
                      </a:r>
                      <a:r>
                        <a:rPr lang="en-US" u="none" strike="noStrike" dirty="0">
                          <a:solidFill>
                            <a:srgbClr val="337AB7"/>
                          </a:solidFill>
                          <a:effectLst/>
                          <a:hlinkClick r:id="rId11"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(315.710s)</a:t>
                      </a:r>
                      <a:endParaRPr lang="en-US" b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27577089"/>
                  </a:ext>
                </a:extLst>
              </a:tr>
              <a:tr h="390905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ResNet</a:t>
                      </a:r>
                      <a:r>
                        <a:rPr lang="en-US" altLang="zh-TW" dirty="0" smtClean="0"/>
                        <a:t> (32)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 smtClean="0">
                          <a:solidFill>
                            <a:schemeClr val="tx2"/>
                          </a:solidFill>
                          <a:effectLst/>
                          <a:hlinkClick r:id="rId13"/>
                        </a:rPr>
                        <a:t>(9561.758s</a:t>
                      </a:r>
                      <a:r>
                        <a:rPr lang="en-US" u="none" strike="noStrike" dirty="0">
                          <a:solidFill>
                            <a:schemeClr val="tx2"/>
                          </a:solidFill>
                          <a:effectLst/>
                          <a:hlinkClick r:id="rId13"/>
                        </a:rPr>
                        <a:t>)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 smtClean="0">
                          <a:solidFill>
                            <a:schemeClr val="tx2"/>
                          </a:solidFill>
                          <a:effectLst/>
                          <a:hlinkClick r:id="rId14"/>
                        </a:rPr>
                        <a:t>(</a:t>
                      </a:r>
                      <a:r>
                        <a:rPr lang="en-US" u="none" strike="noStrike" dirty="0">
                          <a:solidFill>
                            <a:schemeClr val="tx2"/>
                          </a:solidFill>
                          <a:effectLst/>
                          <a:hlinkClick r:id="rId14"/>
                        </a:rPr>
                        <a:t>5112.876s)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 smtClean="0">
                          <a:solidFill>
                            <a:schemeClr val="tx2"/>
                          </a:solidFill>
                          <a:effectLst/>
                          <a:hlinkClick r:id="rId15"/>
                        </a:rPr>
                        <a:t>(</a:t>
                      </a:r>
                      <a:r>
                        <a:rPr lang="en-US" u="none" strike="noStrike" dirty="0">
                          <a:solidFill>
                            <a:schemeClr val="tx2"/>
                          </a:solidFill>
                          <a:effectLst/>
                          <a:hlinkClick r:id="rId15"/>
                        </a:rPr>
                        <a:t>11365.723s)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 smtClean="0">
                          <a:solidFill>
                            <a:schemeClr val="tx2"/>
                          </a:solidFill>
                          <a:effectLst/>
                          <a:hlinkClick r:id="rId16"/>
                        </a:rPr>
                        <a:t>(</a:t>
                      </a:r>
                      <a:r>
                        <a:rPr lang="en-US" u="none" strike="noStrike" dirty="0">
                          <a:solidFill>
                            <a:schemeClr val="tx2"/>
                          </a:solidFill>
                          <a:effectLst/>
                          <a:hlinkClick r:id="rId16"/>
                        </a:rPr>
                        <a:t>5287.561s)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 dirty="0" smtClean="0">
                          <a:solidFill>
                            <a:schemeClr val="tx2"/>
                          </a:solidFill>
                          <a:effectLst/>
                          <a:hlinkClick r:id="rId17"/>
                        </a:rPr>
                        <a:t>(</a:t>
                      </a:r>
                      <a:r>
                        <a:rPr lang="en-US" b="1" u="none" strike="noStrike" dirty="0">
                          <a:solidFill>
                            <a:schemeClr val="tx2"/>
                          </a:solidFill>
                          <a:effectLst/>
                          <a:hlinkClick r:id="rId17"/>
                        </a:rPr>
                        <a:t>6021.554s)</a:t>
                      </a:r>
                      <a:endParaRPr lang="en-US" b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90832017"/>
                  </a:ext>
                </a:extLst>
              </a:tr>
              <a:tr h="80175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LSTM (256)</a:t>
                      </a:r>
                    </a:p>
                    <a:p>
                      <a:r>
                        <a:rPr lang="en-US" altLang="zh-TW" dirty="0" smtClean="0"/>
                        <a:t>(v7 benchmark)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2"/>
                          </a:solidFill>
                          <a:effectLst/>
                        </a:rPr>
                        <a:t>NAN</a:t>
                      </a:r>
                      <a:endParaRPr lang="zh-TW" altLang="en-US" dirty="0" smtClean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 smtClean="0">
                          <a:solidFill>
                            <a:schemeClr val="tx2"/>
                          </a:solidFill>
                          <a:effectLst/>
                          <a:hlinkClick r:id="rId18"/>
                        </a:rPr>
                        <a:t>(</a:t>
                      </a:r>
                      <a:r>
                        <a:rPr lang="en-US" u="none" strike="noStrike" dirty="0">
                          <a:solidFill>
                            <a:schemeClr val="tx2"/>
                          </a:solidFill>
                          <a:effectLst/>
                          <a:hlinkClick r:id="rId18"/>
                        </a:rPr>
                        <a:t>3187.478s)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dirty="0" smtClean="0">
                          <a:solidFill>
                            <a:schemeClr val="tx2"/>
                          </a:solidFill>
                          <a:effectLst/>
                        </a:rPr>
                        <a:t>NAN</a:t>
                      </a:r>
                      <a:endParaRPr lang="zh-TW" alt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 smtClean="0">
                          <a:solidFill>
                            <a:schemeClr val="tx2"/>
                          </a:solidFill>
                          <a:effectLst/>
                          <a:hlinkClick r:id="rId19"/>
                        </a:rPr>
                        <a:t>(</a:t>
                      </a:r>
                      <a:r>
                        <a:rPr lang="en-US" u="none" strike="noStrike" dirty="0">
                          <a:solidFill>
                            <a:schemeClr val="tx2"/>
                          </a:solidFill>
                          <a:effectLst/>
                          <a:hlinkClick r:id="rId19"/>
                        </a:rPr>
                        <a:t>1381.371s)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 dirty="0" smtClean="0">
                          <a:solidFill>
                            <a:schemeClr val="tx2"/>
                          </a:solidFill>
                          <a:effectLst/>
                          <a:hlinkClick r:id="rId20"/>
                        </a:rPr>
                        <a:t>(</a:t>
                      </a:r>
                      <a:r>
                        <a:rPr lang="en-US" b="1" u="none" strike="noStrike" dirty="0">
                          <a:solidFill>
                            <a:schemeClr val="tx2"/>
                          </a:solidFill>
                          <a:effectLst/>
                          <a:hlinkClick r:id="rId20"/>
                        </a:rPr>
                        <a:t>3408.770s)</a:t>
                      </a:r>
                      <a:endParaRPr lang="en-US" b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56994175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7683083" y="2314826"/>
            <a:ext cx="1515699" cy="283464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http://dlbench.comp.hkbu.edu.hk/#rnn</a:t>
            </a:r>
            <a:endParaRPr lang="zh-TW" altLang="en-US"/>
          </a:p>
        </p:txBody>
      </p:sp>
      <p:sp>
        <p:nvSpPr>
          <p:cNvPr id="21" name="Rectangle 20"/>
          <p:cNvSpPr/>
          <p:nvPr/>
        </p:nvSpPr>
        <p:spPr>
          <a:xfrm>
            <a:off x="3157558" y="2314826"/>
            <a:ext cx="1515699" cy="283464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683083" y="3040430"/>
            <a:ext cx="1515699" cy="1122708"/>
            <a:chOff x="11327850" y="4213965"/>
            <a:chExt cx="1515699" cy="1122708"/>
          </a:xfrm>
        </p:grpSpPr>
        <p:sp>
          <p:nvSpPr>
            <p:cNvPr id="9" name="TextBox 8"/>
            <p:cNvSpPr txBox="1"/>
            <p:nvPr/>
          </p:nvSpPr>
          <p:spPr>
            <a:xfrm>
              <a:off x="11340835" y="4213965"/>
              <a:ext cx="1502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solidFill>
                    <a:schemeClr val="tx2"/>
                  </a:solidFill>
                  <a:latin typeface="+mj-lt"/>
                  <a:ea typeface="+mj-ea"/>
                </a:rPr>
                <a:t>快</a:t>
              </a:r>
              <a:r>
                <a:rPr lang="en-US" altLang="zh-TW" dirty="0" err="1" smtClean="0">
                  <a:solidFill>
                    <a:schemeClr val="tx2"/>
                  </a:solidFill>
                  <a:latin typeface="+mj-lt"/>
                  <a:ea typeface="+mj-ea"/>
                </a:rPr>
                <a:t>tf</a:t>
              </a:r>
              <a:r>
                <a:rPr lang="zh-TW" altLang="en-US" dirty="0" smtClean="0">
                  <a:solidFill>
                    <a:schemeClr val="tx2"/>
                  </a:solidFill>
                  <a:latin typeface="+mj-lt"/>
                  <a:ea typeface="+mj-ea"/>
                </a:rPr>
                <a:t> </a:t>
              </a:r>
              <a:r>
                <a:rPr lang="en-US" altLang="zh-TW" dirty="0" smtClean="0">
                  <a:solidFill>
                    <a:schemeClr val="tx2"/>
                  </a:solidFill>
                  <a:latin typeface="+mj-lt"/>
                  <a:ea typeface="+mj-ea"/>
                </a:rPr>
                <a:t>1.17</a:t>
              </a:r>
              <a:r>
                <a:rPr lang="zh-TW" altLang="en-US" dirty="0" smtClean="0">
                  <a:solidFill>
                    <a:schemeClr val="tx2"/>
                  </a:solidFill>
                  <a:latin typeface="+mj-lt"/>
                  <a:ea typeface="+mj-ea"/>
                </a:rPr>
                <a:t>倍</a:t>
              </a:r>
              <a:endParaRPr lang="zh-TW" altLang="en-US" dirty="0">
                <a:solidFill>
                  <a:schemeClr val="tx2"/>
                </a:solidFill>
                <a:latin typeface="+mj-lt"/>
                <a:ea typeface="+mj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59256" y="4583297"/>
              <a:ext cx="1359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solidFill>
                    <a:schemeClr val="tx2"/>
                  </a:solidFill>
                  <a:latin typeface="+mj-lt"/>
                  <a:ea typeface="+mj-ea"/>
                </a:rPr>
                <a:t>快</a:t>
              </a:r>
              <a:r>
                <a:rPr lang="en-US" altLang="zh-TW" dirty="0" err="1" smtClean="0">
                  <a:solidFill>
                    <a:schemeClr val="tx2"/>
                  </a:solidFill>
                  <a:latin typeface="+mj-lt"/>
                  <a:ea typeface="+mj-ea"/>
                </a:rPr>
                <a:t>tf</a:t>
              </a:r>
              <a:r>
                <a:rPr lang="zh-TW" altLang="en-US" dirty="0" smtClean="0">
                  <a:solidFill>
                    <a:schemeClr val="tx2"/>
                  </a:solidFill>
                  <a:latin typeface="+mj-lt"/>
                  <a:ea typeface="+mj-ea"/>
                </a:rPr>
                <a:t> </a:t>
              </a:r>
              <a:r>
                <a:rPr lang="en-US" altLang="zh-TW" dirty="0" smtClean="0">
                  <a:solidFill>
                    <a:schemeClr val="tx2"/>
                  </a:solidFill>
                  <a:latin typeface="+mj-lt"/>
                  <a:ea typeface="+mj-ea"/>
                </a:rPr>
                <a:t>2.6</a:t>
              </a:r>
              <a:r>
                <a:rPr lang="zh-TW" altLang="en-US" dirty="0" smtClean="0">
                  <a:solidFill>
                    <a:schemeClr val="tx2"/>
                  </a:solidFill>
                  <a:latin typeface="+mj-lt"/>
                  <a:ea typeface="+mj-ea"/>
                </a:rPr>
                <a:t>倍</a:t>
              </a:r>
              <a:endParaRPr lang="zh-TW" altLang="en-US" dirty="0">
                <a:solidFill>
                  <a:schemeClr val="tx2"/>
                </a:solidFill>
                <a:latin typeface="+mj-lt"/>
                <a:ea typeface="+mj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327850" y="4967341"/>
              <a:ext cx="1359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solidFill>
                    <a:schemeClr val="tx2"/>
                  </a:solidFill>
                  <a:latin typeface="+mj-lt"/>
                  <a:ea typeface="+mj-ea"/>
                </a:rPr>
                <a:t>快</a:t>
              </a:r>
              <a:r>
                <a:rPr lang="en-US" altLang="zh-TW" dirty="0" err="1" smtClean="0">
                  <a:solidFill>
                    <a:schemeClr val="tx2"/>
                  </a:solidFill>
                  <a:latin typeface="+mj-lt"/>
                  <a:ea typeface="+mj-ea"/>
                </a:rPr>
                <a:t>tf</a:t>
              </a:r>
              <a:r>
                <a:rPr lang="zh-TW" altLang="en-US" dirty="0" smtClean="0">
                  <a:solidFill>
                    <a:schemeClr val="tx2"/>
                  </a:solidFill>
                  <a:latin typeface="+mj-lt"/>
                  <a:ea typeface="+mj-ea"/>
                </a:rPr>
                <a:t> </a:t>
              </a:r>
              <a:r>
                <a:rPr lang="en-US" altLang="zh-TW" dirty="0" smtClean="0">
                  <a:solidFill>
                    <a:schemeClr val="tx2"/>
                  </a:solidFill>
                  <a:latin typeface="+mj-lt"/>
                  <a:ea typeface="+mj-ea"/>
                </a:rPr>
                <a:t>2.01</a:t>
              </a:r>
              <a:r>
                <a:rPr lang="zh-TW" altLang="en-US" dirty="0" smtClean="0">
                  <a:solidFill>
                    <a:schemeClr val="tx2"/>
                  </a:solidFill>
                  <a:latin typeface="+mj-lt"/>
                  <a:ea typeface="+mj-ea"/>
                </a:rPr>
                <a:t>倍</a:t>
              </a:r>
              <a:endParaRPr lang="zh-TW" altLang="en-US" dirty="0">
                <a:solidFill>
                  <a:schemeClr val="tx2"/>
                </a:solidFill>
                <a:latin typeface="+mj-lt"/>
                <a:ea typeface="+mj-ea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5726553" y="1137757"/>
            <a:ext cx="61987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GPU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Tesla </a:t>
            </a:r>
            <a:r>
              <a:rPr lang="en-US" altLang="zh-TW" dirty="0"/>
              <a:t>K80, CUDA: 8.0 CUDNN: v5.1 CUDA_DRIVER: 367.48</a:t>
            </a:r>
            <a:endParaRPr lang="zh-TW" alt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4</a:t>
            </a:fld>
            <a:endParaRPr lang="en-US"/>
          </a:p>
        </p:txBody>
      </p:sp>
      <p:pic>
        <p:nvPicPr>
          <p:cNvPr id="24" name="Picture 8" descr="Image result for pytorch image"/>
          <p:cNvPicPr>
            <a:picLocks noChangeAspect="1"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8" b="23581"/>
          <a:stretch/>
        </p:blipFill>
        <p:spPr bwMode="auto">
          <a:xfrm>
            <a:off x="6273800" y="397284"/>
            <a:ext cx="3065384" cy="67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32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TW" dirty="0"/>
              <a:t>Brief introduction to pytorch</a:t>
            </a:r>
            <a:br>
              <a:rPr lang="x-none" altLang="zh-TW" dirty="0"/>
            </a:br>
            <a:r>
              <a:rPr lang="en-US" altLang="zh-TW" sz="3600" dirty="0"/>
              <a:t>Why </a:t>
            </a:r>
            <a:r>
              <a:rPr lang="en-US" altLang="zh-TW" sz="3600" dirty="0" err="1"/>
              <a:t>pytorch</a:t>
            </a:r>
            <a:r>
              <a:rPr lang="en-US" altLang="zh-TW" sz="3600" dirty="0"/>
              <a:t>-fast searchable result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917" y="1925380"/>
            <a:ext cx="10348384" cy="4114800"/>
          </a:xfrm>
        </p:spPr>
        <p:txBody>
          <a:bodyPr/>
          <a:lstStyle/>
          <a:p>
            <a:r>
              <a:rPr lang="en-US" altLang="zh-TW" dirty="0"/>
              <a:t>N</a:t>
            </a:r>
            <a:r>
              <a:rPr lang="en-US" altLang="zh-TW" dirty="0" smtClean="0"/>
              <a:t>ew activation function </a:t>
            </a:r>
            <a:r>
              <a:rPr lang="en-US" altLang="zh-TW" dirty="0" err="1" smtClean="0"/>
              <a:t>Selu</a:t>
            </a:r>
            <a:r>
              <a:rPr lang="en-US" altLang="zh-TW" dirty="0" smtClean="0"/>
              <a:t> published on 10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, June, 2017</a:t>
            </a:r>
            <a:endParaRPr lang="zh-TW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868619" y="6289159"/>
            <a:ext cx="4791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Source: </a:t>
            </a:r>
            <a:r>
              <a:rPr lang="zh-TW" altLang="en-US" dirty="0" smtClean="0">
                <a:hlinkClick r:id="rId2"/>
              </a:rPr>
              <a:t>h</a:t>
            </a:r>
            <a:r>
              <a:rPr lang="zh-TW" altLang="en-US" dirty="0">
                <a:hlinkClick r:id="rId2"/>
              </a:rPr>
              <a:t>ttps://arxiv.org/pdf/1706.02515.pd</a:t>
            </a:r>
            <a:r>
              <a:rPr lang="zh-TW" altLang="en-US" dirty="0" smtClean="0">
                <a:hlinkClick r:id="rId2"/>
              </a:rPr>
              <a:t>f</a:t>
            </a:r>
            <a:endParaRPr lang="en-US" altLang="zh-TW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5748"/>
          <a:stretch/>
        </p:blipFill>
        <p:spPr>
          <a:xfrm>
            <a:off x="2577042" y="2933700"/>
            <a:ext cx="4706405" cy="30211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51119"/>
          <a:stretch/>
        </p:blipFill>
        <p:spPr>
          <a:xfrm>
            <a:off x="8020279" y="4707644"/>
            <a:ext cx="2562225" cy="19731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49018"/>
          <a:stretch/>
        </p:blipFill>
        <p:spPr>
          <a:xfrm>
            <a:off x="7775542" y="2734461"/>
            <a:ext cx="2672354" cy="197318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 descr="Image result for pytorch imag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8" b="23581"/>
          <a:stretch/>
        </p:blipFill>
        <p:spPr bwMode="auto">
          <a:xfrm>
            <a:off x="6273800" y="397284"/>
            <a:ext cx="3065384" cy="67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44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TW" dirty="0"/>
              <a:t>Brief introduction to pytorch</a:t>
            </a:r>
            <a:br>
              <a:rPr lang="x-none" altLang="zh-TW" dirty="0"/>
            </a:br>
            <a:r>
              <a:rPr lang="en-US" altLang="zh-TW" sz="3600" dirty="0"/>
              <a:t>Why </a:t>
            </a:r>
            <a:r>
              <a:rPr lang="en-US" altLang="zh-TW" sz="3600" dirty="0" err="1" smtClean="0"/>
              <a:t>pytorch</a:t>
            </a:r>
            <a:r>
              <a:rPr lang="en-US" altLang="zh-TW" sz="3600" dirty="0" smtClean="0"/>
              <a:t>-fast searchable result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99" y="2361862"/>
            <a:ext cx="4102974" cy="3877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149" y="2361862"/>
            <a:ext cx="4537974" cy="3012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41396"/>
          <a:stretch/>
        </p:blipFill>
        <p:spPr>
          <a:xfrm>
            <a:off x="6504621" y="3903080"/>
            <a:ext cx="5334951" cy="2335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ounded Rectangle 6"/>
          <p:cNvSpPr/>
          <p:nvPr/>
        </p:nvSpPr>
        <p:spPr>
          <a:xfrm>
            <a:off x="2064192" y="1865014"/>
            <a:ext cx="1919334" cy="3751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cntk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497469" y="1865014"/>
            <a:ext cx="1919334" cy="3751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pytorch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064192" y="6386276"/>
            <a:ext cx="1919334" cy="375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Still no result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605110" y="6386276"/>
            <a:ext cx="5133975" cy="375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Codes released on the day when paper was published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6</a:t>
            </a:fld>
            <a:endParaRPr lang="en-US"/>
          </a:p>
        </p:txBody>
      </p:sp>
      <p:pic>
        <p:nvPicPr>
          <p:cNvPr id="12" name="Picture 8" descr="Image result for pytorch imag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8" b="23581"/>
          <a:stretch/>
        </p:blipFill>
        <p:spPr bwMode="auto">
          <a:xfrm>
            <a:off x="6273800" y="397284"/>
            <a:ext cx="3065384" cy="67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98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2083" y="3167062"/>
            <a:ext cx="5181215" cy="2093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TW" dirty="0" smtClean="0"/>
              <a:t>Brief introduction to pytorch</a:t>
            </a:r>
            <a:br>
              <a:rPr lang="x-none" altLang="zh-TW" dirty="0" smtClean="0"/>
            </a:br>
            <a:r>
              <a:rPr lang="en-US" altLang="zh-TW" dirty="0" smtClean="0"/>
              <a:t>Why </a:t>
            </a:r>
            <a:r>
              <a:rPr lang="en-US" altLang="zh-TW" dirty="0" err="1" smtClean="0"/>
              <a:t>pytorch</a:t>
            </a:r>
            <a:r>
              <a:rPr lang="en-US" altLang="zh-TW" dirty="0" smtClean="0"/>
              <a:t>-</a:t>
            </a:r>
            <a:r>
              <a:rPr lang="en-US" altLang="zh-TW" dirty="0"/>
              <a:t>Easy to use</a:t>
            </a:r>
            <a:endParaRPr lang="zh-TW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" y="3167062"/>
            <a:ext cx="5086350" cy="2162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2254692" y="2588914"/>
            <a:ext cx="1919334" cy="3751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687969" y="2588914"/>
            <a:ext cx="1919334" cy="3751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pytorch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64192" y="5681426"/>
            <a:ext cx="1919334" cy="375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不太直覺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043023" y="5681426"/>
            <a:ext cx="1919334" cy="375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直覺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7</a:t>
            </a:fld>
            <a:endParaRPr lang="en-US"/>
          </a:p>
        </p:txBody>
      </p:sp>
      <p:pic>
        <p:nvPicPr>
          <p:cNvPr id="11" name="Picture 8" descr="Image result for pytorch imag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8" b="23581"/>
          <a:stretch/>
        </p:blipFill>
        <p:spPr bwMode="auto">
          <a:xfrm>
            <a:off x="6241290" y="269521"/>
            <a:ext cx="3065384" cy="67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94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TW" dirty="0"/>
              <a:t>Intuitive Concept of AutoEncoder</a:t>
            </a:r>
            <a:br>
              <a:rPr lang="x-none" altLang="zh-TW" dirty="0"/>
            </a:br>
            <a:r>
              <a:rPr lang="en-US" altLang="zh-TW" sz="3600" dirty="0" smtClean="0"/>
              <a:t>Designed for feature extraction</a:t>
            </a:r>
            <a:endParaRPr lang="zh-TW" altLang="en-US" dirty="0"/>
          </a:p>
        </p:txBody>
      </p:sp>
      <p:pic>
        <p:nvPicPr>
          <p:cNvPr id="2050" name="Picture 2" descr="Image result for AutoEncod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" t="-1385" r="11193" b="1385"/>
          <a:stretch/>
        </p:blipFill>
        <p:spPr bwMode="auto">
          <a:xfrm>
            <a:off x="0" y="2819400"/>
            <a:ext cx="5951533" cy="275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b="2570"/>
          <a:stretch/>
        </p:blipFill>
        <p:spPr>
          <a:xfrm>
            <a:off x="5951533" y="1966913"/>
            <a:ext cx="5680191" cy="4394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78726" y="6501366"/>
            <a:ext cx="9624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Source: </a:t>
            </a:r>
            <a:r>
              <a:rPr lang="zh-TW" altLang="en-US" dirty="0" smtClean="0"/>
              <a:t>h</a:t>
            </a:r>
            <a:r>
              <a:rPr lang="zh-TW" altLang="en-US" dirty="0"/>
              <a:t>ttps://morvanzhou.github.io/tutorials/machine-learning/ML-intro/2-5-autoencoder/</a:t>
            </a:r>
          </a:p>
        </p:txBody>
      </p:sp>
    </p:spTree>
    <p:extLst>
      <p:ext uri="{BB962C8B-B14F-4D97-AF65-F5344CB8AC3E}">
        <p14:creationId xmlns:p14="http://schemas.microsoft.com/office/powerpoint/2010/main" val="903925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Business Application of </a:t>
            </a:r>
            <a:r>
              <a:rPr lang="x-none" altLang="zh-TW" dirty="0" smtClean="0"/>
              <a:t>AutoEncoder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600" dirty="0" smtClean="0"/>
              <a:t>How dataset looks like?</a:t>
            </a:r>
            <a:endParaRPr lang="en-US" altLang="zh-TW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6092669"/>
              </p:ext>
            </p:extLst>
          </p:nvPr>
        </p:nvGraphicFramePr>
        <p:xfrm>
          <a:off x="5252095" y="3109702"/>
          <a:ext cx="4281204" cy="1854200"/>
        </p:xfrm>
        <a:graphic>
          <a:graphicData uri="http://schemas.openxmlformats.org/drawingml/2006/table">
            <a:tbl>
              <a:tblPr bandRow="1">
                <a:tableStyleId>{284E427A-3D55-4303-BF80-6455036E1DE7}</a:tableStyleId>
              </a:tblPr>
              <a:tblGrid>
                <a:gridCol w="698205">
                  <a:extLst>
                    <a:ext uri="{9D8B030D-6E8A-4147-A177-3AD203B41FA5}">
                      <a16:colId xmlns:a16="http://schemas.microsoft.com/office/drawing/2014/main" val="3003460352"/>
                    </a:ext>
                  </a:extLst>
                </a:gridCol>
                <a:gridCol w="955844">
                  <a:extLst>
                    <a:ext uri="{9D8B030D-6E8A-4147-A177-3AD203B41FA5}">
                      <a16:colId xmlns:a16="http://schemas.microsoft.com/office/drawing/2014/main" val="1224744659"/>
                    </a:ext>
                  </a:extLst>
                </a:gridCol>
                <a:gridCol w="914674">
                  <a:extLst>
                    <a:ext uri="{9D8B030D-6E8A-4147-A177-3AD203B41FA5}">
                      <a16:colId xmlns:a16="http://schemas.microsoft.com/office/drawing/2014/main" val="3510634724"/>
                    </a:ext>
                  </a:extLst>
                </a:gridCol>
                <a:gridCol w="875256">
                  <a:extLst>
                    <a:ext uri="{9D8B030D-6E8A-4147-A177-3AD203B41FA5}">
                      <a16:colId xmlns:a16="http://schemas.microsoft.com/office/drawing/2014/main" val="374411407"/>
                    </a:ext>
                  </a:extLst>
                </a:gridCol>
                <a:gridCol w="837225">
                  <a:extLst>
                    <a:ext uri="{9D8B030D-6E8A-4147-A177-3AD203B41FA5}">
                      <a16:colId xmlns:a16="http://schemas.microsoft.com/office/drawing/2014/main" val="1799697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Prod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Prod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B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Prod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C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Prod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D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179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1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ID02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428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ID03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43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ID04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03029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89770" y="5075516"/>
            <a:ext cx="615553" cy="3440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…</a:t>
            </a:r>
            <a:endParaRPr lang="zh-TW" altLang="en-US" sz="28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2981" y="5364990"/>
            <a:ext cx="205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+mj-lt"/>
              </a:rPr>
              <a:t>943 users in total</a:t>
            </a:r>
            <a:endParaRPr lang="zh-TW" altLang="en-US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9505455" y="3864786"/>
            <a:ext cx="615553" cy="3440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…</a:t>
            </a:r>
            <a:endParaRPr lang="zh-TW" altLang="en-US" sz="28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85247" y="3866604"/>
            <a:ext cx="1901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+mj-lt"/>
              </a:rPr>
              <a:t>1682 types of products in total</a:t>
            </a:r>
            <a:endParaRPr lang="zh-TW" altLang="en-US" dirty="0">
              <a:latin typeface="+mj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144000" y="2949666"/>
            <a:ext cx="841247" cy="668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070847" y="2206906"/>
            <a:ext cx="301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+mj-lt"/>
              </a:rPr>
              <a:t>Ratings</a:t>
            </a:r>
          </a:p>
          <a:p>
            <a:r>
              <a:rPr lang="en-US" altLang="zh-TW" dirty="0" smtClean="0">
                <a:latin typeface="+mj-lt"/>
              </a:rPr>
              <a:t>(max=5; min=1; none=0)</a:t>
            </a:r>
            <a:endParaRPr lang="zh-TW" altLang="en-US" dirty="0">
              <a:latin typeface="+mj-l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646" y="2734498"/>
            <a:ext cx="2127870" cy="29998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Rectangle 18"/>
          <p:cNvSpPr/>
          <p:nvPr/>
        </p:nvSpPr>
        <p:spPr>
          <a:xfrm>
            <a:off x="1716646" y="2347845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+mj-lt"/>
              </a:rPr>
              <a:t>ID</a:t>
            </a:r>
            <a:endParaRPr lang="zh-TW" altLang="en-US" dirty="0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64375" y="2347845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+mj-lt"/>
              </a:rPr>
              <a:t>prod</a:t>
            </a:r>
            <a:endParaRPr lang="zh-TW" altLang="en-US" dirty="0"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12104" y="2347845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+mj-lt"/>
              </a:rPr>
              <a:t>ratings</a:t>
            </a:r>
            <a:endParaRPr lang="zh-TW" altLang="en-US" dirty="0">
              <a:latin typeface="+mj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029046" y="4019550"/>
            <a:ext cx="1100377" cy="172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747590" y="1972673"/>
            <a:ext cx="2065981" cy="3751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+mj-lt"/>
              </a:rPr>
              <a:t>Dataset</a:t>
            </a:r>
            <a:endParaRPr lang="zh-TW" altLang="en-US" dirty="0">
              <a:latin typeface="+mj-lt"/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6542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ustom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2" id="{DF1DAF89-CE42-4C38-A10D-D7169C76D26C}" vid="{F39E2278-C839-42E9-B02D-34D73B0C23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1358</TotalTime>
  <Words>778</Words>
  <Application>Microsoft Office PowerPoint</Application>
  <PresentationFormat>Widescreen</PresentationFormat>
  <Paragraphs>174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新細明體</vt:lpstr>
      <vt:lpstr>標楷體</vt:lpstr>
      <vt:lpstr>Calibri</vt:lpstr>
      <vt:lpstr>Tahoma</vt:lpstr>
      <vt:lpstr>Times New Roman</vt:lpstr>
      <vt:lpstr>Wingdings</vt:lpstr>
      <vt:lpstr>Theme2</vt:lpstr>
      <vt:lpstr>臺大黑客松-Demo Day 使用AutoEncoder製作推薦系統演算法</vt:lpstr>
      <vt:lpstr>Table of Contents</vt:lpstr>
      <vt:lpstr>Brief introduction to pytorch Why pytorch-speed</vt:lpstr>
      <vt:lpstr>Brief introduction to pytorch Why pytorch-speed</vt:lpstr>
      <vt:lpstr>Brief introduction to pytorch Why pytorch-fast searchable result</vt:lpstr>
      <vt:lpstr>Brief introduction to pytorch Why pytorch-fast searchable result</vt:lpstr>
      <vt:lpstr>Brief introduction to pytorch Why pytorch-Easy to use</vt:lpstr>
      <vt:lpstr>Intuitive Concept of AutoEncoder Designed for feature extraction</vt:lpstr>
      <vt:lpstr>Business Application of AutoEncoder How dataset looks like?</vt:lpstr>
      <vt:lpstr>Business Application of AutoEncoder Stacked AutoEncoder to make core algorithms of recommendation system</vt:lpstr>
      <vt:lpstr>Training demo and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slave1</dc:creator>
  <cp:lastModifiedBy>User</cp:lastModifiedBy>
  <cp:revision>66</cp:revision>
  <dcterms:created xsi:type="dcterms:W3CDTF">2017-06-13T13:32:56Z</dcterms:created>
  <dcterms:modified xsi:type="dcterms:W3CDTF">2017-06-15T03:44:02Z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1028-10.1.0.5672</vt:lpwstr>
  </property>
</Properties>
</file>