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2" r:id="rId26"/>
    <p:sldId id="280" r:id="rId27"/>
    <p:sldId id="281" r:id="rId28"/>
    <p:sldId id="283" r:id="rId29"/>
    <p:sldId id="284" r:id="rId30"/>
    <p:sldId id="285" r:id="rId31"/>
    <p:sldId id="286" r:id="rId32"/>
    <p:sldId id="287" r:id="rId33"/>
    <p:sldId id="288" r:id="rId34"/>
    <p:sldId id="289" r:id="rId35"/>
    <p:sldId id="290" r:id="rId36"/>
    <p:sldId id="291" r:id="rId37"/>
    <p:sldId id="292" r:id="rId38"/>
    <p:sldId id="294" r:id="rId39"/>
    <p:sldId id="295" r:id="rId40"/>
    <p:sldId id="296" r:id="rId41"/>
    <p:sldId id="293"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1" d="100"/>
          <a:sy n="121" d="100"/>
        </p:scale>
        <p:origin x="-1260"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2010/5/17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2010/5/17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2010/5/17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2010/5/17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2010/5/17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2010/5/17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2010/5/17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2010/5/17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2010/5/17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2010/5/17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2010/5/17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2010/5/17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latin typeface="华文新魏" pitchFamily="2" charset="-122"/>
                <a:ea typeface="华文新魏" pitchFamily="2" charset="-122"/>
              </a:rPr>
              <a:t>第八章 代码生成</a:t>
            </a:r>
            <a:endParaRPr lang="zh-CN" altLang="en-US" dirty="0">
              <a:latin typeface="华文新魏" pitchFamily="2" charset="-122"/>
              <a:ea typeface="华文新魏" pitchFamily="2" charset="-122"/>
            </a:endParaRPr>
          </a:p>
        </p:txBody>
      </p:sp>
      <p:sp>
        <p:nvSpPr>
          <p:cNvPr id="3" name="副标题 2"/>
          <p:cNvSpPr>
            <a:spLocks noGrp="1"/>
          </p:cNvSpPr>
          <p:nvPr>
            <p:ph type="subTitle" idx="1"/>
          </p:nvPr>
        </p:nvSpPr>
        <p:spPr/>
        <p:txBody>
          <a:bodyPr/>
          <a:lstStyle/>
          <a:p>
            <a:r>
              <a:rPr lang="zh-CN" altLang="en-US" dirty="0" smtClean="0">
                <a:latin typeface="隶书" pitchFamily="49" charset="-122"/>
                <a:ea typeface="隶书" pitchFamily="49" charset="-122"/>
              </a:rPr>
              <a:t>南京大学计算机系</a:t>
            </a:r>
            <a:endParaRPr lang="en-US" altLang="zh-CN" dirty="0" smtClean="0">
              <a:latin typeface="隶书" pitchFamily="49" charset="-122"/>
              <a:ea typeface="隶书" pitchFamily="49" charset="-122"/>
            </a:endParaRPr>
          </a:p>
          <a:p>
            <a:r>
              <a:rPr lang="zh-CN" altLang="en-US" dirty="0" smtClean="0">
                <a:latin typeface="隶书" pitchFamily="49" charset="-122"/>
                <a:ea typeface="隶书" pitchFamily="49" charset="-122"/>
              </a:rPr>
              <a:t>赵建华</a:t>
            </a:r>
            <a:endParaRPr lang="zh-CN" altLang="en-US" dirty="0">
              <a:latin typeface="隶书" pitchFamily="49" charset="-122"/>
              <a:ea typeface="隶书"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活动记</a:t>
            </a:r>
            <a:r>
              <a:rPr lang="zh-CN" altLang="en-US" dirty="0" smtClean="0">
                <a:latin typeface="华文新魏" pitchFamily="2" charset="-122"/>
                <a:ea typeface="华文新魏" pitchFamily="2" charset="-122"/>
              </a:rPr>
              <a:t>录的静</a:t>
            </a:r>
            <a:r>
              <a:rPr lang="zh-CN" altLang="en-US" dirty="0" smtClean="0">
                <a:latin typeface="华文新魏" pitchFamily="2" charset="-122"/>
                <a:ea typeface="华文新魏" pitchFamily="2" charset="-122"/>
              </a:rPr>
              <a:t>态分配</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lstStyle/>
          <a:p>
            <a:r>
              <a:rPr lang="zh-CN" altLang="en-US" dirty="0" smtClean="0">
                <a:latin typeface="Times New Roman" pitchFamily="18" charset="0"/>
                <a:ea typeface="隶书" pitchFamily="49" charset="-122"/>
                <a:cs typeface="Times New Roman" pitchFamily="18" charset="0"/>
              </a:rPr>
              <a:t>每个过程静态地分配一个数据区域，开始位置用</a:t>
            </a:r>
            <a:r>
              <a:rPr lang="en-US" altLang="zh-CN" dirty="0" err="1" smtClean="0">
                <a:latin typeface="Times New Roman" pitchFamily="18" charset="0"/>
                <a:ea typeface="隶书" pitchFamily="49" charset="-122"/>
                <a:cs typeface="Times New Roman" pitchFamily="18" charset="0"/>
              </a:rPr>
              <a:t>staticArea</a:t>
            </a:r>
            <a:r>
              <a:rPr lang="zh-CN" altLang="en-US" dirty="0" smtClean="0">
                <a:latin typeface="Times New Roman" pitchFamily="18" charset="0"/>
                <a:ea typeface="隶书" pitchFamily="49" charset="-122"/>
                <a:cs typeface="Times New Roman" pitchFamily="18" charset="0"/>
              </a:rPr>
              <a:t>表示</a:t>
            </a:r>
            <a:endParaRPr lang="en-US" altLang="zh-CN" dirty="0" smtClean="0">
              <a:latin typeface="Times New Roman" pitchFamily="18" charset="0"/>
              <a:ea typeface="隶书" pitchFamily="49" charset="-122"/>
              <a:cs typeface="Times New Roman" pitchFamily="18" charset="0"/>
            </a:endParaRPr>
          </a:p>
          <a:p>
            <a:r>
              <a:rPr lang="en-US" altLang="zh-CN" dirty="0" smtClean="0">
                <a:latin typeface="Times New Roman" pitchFamily="18" charset="0"/>
                <a:ea typeface="隶书" pitchFamily="49" charset="-122"/>
                <a:cs typeface="Times New Roman" pitchFamily="18" charset="0"/>
              </a:rPr>
              <a:t>call</a:t>
            </a:r>
            <a:r>
              <a:rPr lang="zh-CN" altLang="en-US" dirty="0" smtClean="0">
                <a:latin typeface="Times New Roman" pitchFamily="18" charset="0"/>
                <a:ea typeface="隶书" pitchFamily="49" charset="-122"/>
                <a:cs typeface="Times New Roman" pitchFamily="18" charset="0"/>
              </a:rPr>
              <a:t> </a:t>
            </a:r>
            <a:r>
              <a:rPr lang="en-US" altLang="zh-CN" dirty="0" err="1" smtClean="0">
                <a:latin typeface="Times New Roman" pitchFamily="18" charset="0"/>
                <a:ea typeface="隶书" pitchFamily="49" charset="-122"/>
                <a:cs typeface="Times New Roman" pitchFamily="18" charset="0"/>
              </a:rPr>
              <a:t>callee</a:t>
            </a:r>
            <a:r>
              <a:rPr lang="zh-CN" altLang="en-US" dirty="0" smtClean="0">
                <a:latin typeface="Times New Roman" pitchFamily="18" charset="0"/>
                <a:ea typeface="隶书" pitchFamily="49" charset="-122"/>
                <a:cs typeface="Times New Roman" pitchFamily="18" charset="0"/>
              </a:rPr>
              <a:t>的实现</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ST	</a:t>
            </a:r>
            <a:r>
              <a:rPr lang="en-US" altLang="zh-CN" dirty="0" err="1" smtClean="0">
                <a:latin typeface="Times New Roman" pitchFamily="18" charset="0"/>
                <a:ea typeface="隶书" pitchFamily="49" charset="-122"/>
                <a:cs typeface="Times New Roman" pitchFamily="18" charset="0"/>
              </a:rPr>
              <a:t>callee.staticArea</a:t>
            </a:r>
            <a:r>
              <a:rPr lang="en-US" altLang="zh-CN" dirty="0" smtClean="0">
                <a:latin typeface="Times New Roman" pitchFamily="18" charset="0"/>
                <a:ea typeface="隶书" pitchFamily="49" charset="-122"/>
                <a:cs typeface="Times New Roman" pitchFamily="18" charset="0"/>
              </a:rPr>
              <a:t>, #here+20	//</a:t>
            </a:r>
            <a:r>
              <a:rPr lang="zh-CN" altLang="en-US" dirty="0" smtClean="0">
                <a:latin typeface="Times New Roman" pitchFamily="18" charset="0"/>
                <a:ea typeface="隶书" pitchFamily="49" charset="-122"/>
                <a:cs typeface="Times New Roman" pitchFamily="18" charset="0"/>
              </a:rPr>
              <a:t>存放返回地址</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BR	</a:t>
            </a:r>
            <a:r>
              <a:rPr lang="en-US" altLang="zh-CN" dirty="0" err="1" smtClean="0">
                <a:latin typeface="Times New Roman" pitchFamily="18" charset="0"/>
                <a:ea typeface="隶书" pitchFamily="49" charset="-122"/>
                <a:cs typeface="Times New Roman" pitchFamily="18" charset="0"/>
              </a:rPr>
              <a:t>callee.codeArea</a:t>
            </a:r>
            <a:endParaRPr lang="en-US" altLang="zh-CN" dirty="0" smtClean="0">
              <a:latin typeface="Times New Roman" pitchFamily="18" charset="0"/>
              <a:ea typeface="隶书" pitchFamily="49" charset="-122"/>
              <a:cs typeface="Times New Roman" pitchFamily="18" charset="0"/>
            </a:endParaRPr>
          </a:p>
          <a:p>
            <a:r>
              <a:rPr lang="en-US" altLang="zh-CN" dirty="0" err="1" smtClean="0">
                <a:latin typeface="Times New Roman" pitchFamily="18" charset="0"/>
                <a:ea typeface="隶书" pitchFamily="49" charset="-122"/>
                <a:cs typeface="Times New Roman" pitchFamily="18" charset="0"/>
              </a:rPr>
              <a:t>Callee</a:t>
            </a:r>
            <a:r>
              <a:rPr lang="zh-CN" altLang="en-US" dirty="0" smtClean="0">
                <a:latin typeface="Times New Roman" pitchFamily="18" charset="0"/>
                <a:ea typeface="隶书" pitchFamily="49" charset="-122"/>
                <a:cs typeface="Times New Roman" pitchFamily="18" charset="0"/>
              </a:rPr>
              <a:t>中的语句</a:t>
            </a:r>
            <a:r>
              <a:rPr lang="en-US" altLang="zh-CN" dirty="0" smtClean="0">
                <a:latin typeface="Times New Roman" pitchFamily="18" charset="0"/>
                <a:ea typeface="隶书" pitchFamily="49" charset="-122"/>
                <a:cs typeface="Times New Roman" pitchFamily="18" charset="0"/>
              </a:rPr>
              <a:t>return</a:t>
            </a:r>
          </a:p>
          <a:p>
            <a:pPr lvl="1"/>
            <a:r>
              <a:rPr lang="en-US" altLang="zh-CN" dirty="0" smtClean="0">
                <a:latin typeface="Times New Roman" pitchFamily="18" charset="0"/>
                <a:ea typeface="隶书" pitchFamily="49" charset="-122"/>
                <a:cs typeface="Times New Roman" pitchFamily="18" charset="0"/>
              </a:rPr>
              <a:t>BR	*</a:t>
            </a:r>
            <a:r>
              <a:rPr lang="en-US" altLang="zh-CN" dirty="0" err="1" smtClean="0">
                <a:latin typeface="Times New Roman" pitchFamily="18" charset="0"/>
                <a:ea typeface="隶书" pitchFamily="49" charset="-122"/>
                <a:cs typeface="Times New Roman" pitchFamily="18" charset="0"/>
              </a:rPr>
              <a:t>callee.staticArea</a:t>
            </a:r>
            <a:endParaRPr lang="zh-CN" altLang="en-US" dirty="0">
              <a:latin typeface="Times New Roman" pitchFamily="18" charset="0"/>
              <a:ea typeface="隶书" pitchFamily="49" charset="-122"/>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例子</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0"/>
            <a:ext cx="2686040" cy="4525963"/>
          </a:xfrm>
        </p:spPr>
        <p:txBody>
          <a:bodyPr/>
          <a:lstStyle/>
          <a:p>
            <a:r>
              <a:rPr lang="zh-CN" altLang="en-US" dirty="0" smtClean="0">
                <a:latin typeface="Times New Roman" pitchFamily="18" charset="0"/>
                <a:ea typeface="隶书" pitchFamily="49" charset="-122"/>
                <a:cs typeface="Times New Roman" pitchFamily="18" charset="0"/>
              </a:rPr>
              <a:t>三地址代码</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action1</a:t>
            </a:r>
          </a:p>
          <a:p>
            <a:pPr lvl="1"/>
            <a:r>
              <a:rPr lang="en-US" altLang="zh-CN" dirty="0" smtClean="0">
                <a:latin typeface="Times New Roman" pitchFamily="18" charset="0"/>
                <a:ea typeface="隶书" pitchFamily="49" charset="-122"/>
                <a:cs typeface="Times New Roman" pitchFamily="18" charset="0"/>
              </a:rPr>
              <a:t>call p</a:t>
            </a:r>
          </a:p>
          <a:p>
            <a:pPr lvl="1"/>
            <a:r>
              <a:rPr lang="en-US" altLang="zh-CN" dirty="0" smtClean="0">
                <a:latin typeface="Times New Roman" pitchFamily="18" charset="0"/>
                <a:ea typeface="隶书" pitchFamily="49" charset="-122"/>
                <a:cs typeface="Times New Roman" pitchFamily="18" charset="0"/>
              </a:rPr>
              <a:t>action 2</a:t>
            </a:r>
          </a:p>
          <a:p>
            <a:pPr lvl="1"/>
            <a:r>
              <a:rPr lang="en-US" altLang="zh-CN" dirty="0" smtClean="0">
                <a:latin typeface="Times New Roman" pitchFamily="18" charset="0"/>
                <a:ea typeface="隶书" pitchFamily="49" charset="-122"/>
                <a:cs typeface="Times New Roman" pitchFamily="18" charset="0"/>
              </a:rPr>
              <a:t>halt</a:t>
            </a:r>
          </a:p>
          <a:p>
            <a:pPr lvl="1">
              <a:buNone/>
            </a:pPr>
            <a:r>
              <a:rPr lang="en-US" altLang="zh-CN" dirty="0" smtClean="0">
                <a:latin typeface="Times New Roman" pitchFamily="18" charset="0"/>
                <a:ea typeface="隶书" pitchFamily="49" charset="-122"/>
                <a:cs typeface="Times New Roman" pitchFamily="18" charset="0"/>
              </a:rPr>
              <a:t>//p</a:t>
            </a:r>
            <a:r>
              <a:rPr lang="zh-CN" altLang="en-US" dirty="0" smtClean="0">
                <a:latin typeface="Times New Roman" pitchFamily="18" charset="0"/>
                <a:ea typeface="隶书" pitchFamily="49" charset="-122"/>
                <a:cs typeface="Times New Roman" pitchFamily="18" charset="0"/>
              </a:rPr>
              <a:t>的代码</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action3</a:t>
            </a:r>
          </a:p>
          <a:p>
            <a:pPr lvl="1"/>
            <a:r>
              <a:rPr lang="en-US" altLang="zh-CN" dirty="0" smtClean="0">
                <a:latin typeface="Times New Roman" pitchFamily="18" charset="0"/>
                <a:ea typeface="隶书" pitchFamily="49" charset="-122"/>
                <a:cs typeface="Times New Roman" pitchFamily="18" charset="0"/>
              </a:rPr>
              <a:t>return </a:t>
            </a:r>
            <a:endParaRPr lang="zh-CN" altLang="en-US" dirty="0">
              <a:latin typeface="Times New Roman" pitchFamily="18" charset="0"/>
              <a:ea typeface="隶书" pitchFamily="49" charset="-122"/>
              <a:cs typeface="Times New Roman" pitchFamily="18" charset="0"/>
            </a:endParaRPr>
          </a:p>
        </p:txBody>
      </p:sp>
      <p:pic>
        <p:nvPicPr>
          <p:cNvPr id="2050" name="Picture 2"/>
          <p:cNvPicPr>
            <a:picLocks noChangeAspect="1" noChangeArrowheads="1"/>
          </p:cNvPicPr>
          <p:nvPr/>
        </p:nvPicPr>
        <p:blipFill>
          <a:blip r:embed="rId2" cstate="print"/>
          <a:srcRect/>
          <a:stretch>
            <a:fillRect/>
          </a:stretch>
        </p:blipFill>
        <p:spPr bwMode="auto">
          <a:xfrm>
            <a:off x="3159725" y="1500174"/>
            <a:ext cx="5984275" cy="4957775"/>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活动记录栈式分配</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fontScale="92500" lnSpcReduction="20000"/>
          </a:bodyPr>
          <a:lstStyle/>
          <a:p>
            <a:r>
              <a:rPr lang="zh-CN" altLang="en-US" dirty="0" smtClean="0">
                <a:latin typeface="Times New Roman" pitchFamily="18" charset="0"/>
                <a:ea typeface="隶书" pitchFamily="49" charset="-122"/>
                <a:cs typeface="Times New Roman" pitchFamily="18" charset="0"/>
              </a:rPr>
              <a:t>寄存器</a:t>
            </a:r>
            <a:r>
              <a:rPr lang="en-US" altLang="zh-CN" dirty="0" smtClean="0">
                <a:latin typeface="Times New Roman" pitchFamily="18" charset="0"/>
                <a:ea typeface="隶书" pitchFamily="49" charset="-122"/>
                <a:cs typeface="Times New Roman" pitchFamily="18" charset="0"/>
              </a:rPr>
              <a:t>SP</a:t>
            </a:r>
            <a:r>
              <a:rPr lang="zh-CN" altLang="en-US" dirty="0" smtClean="0">
                <a:latin typeface="Times New Roman" pitchFamily="18" charset="0"/>
                <a:ea typeface="隶书" pitchFamily="49" charset="-122"/>
                <a:cs typeface="Times New Roman" pitchFamily="18" charset="0"/>
              </a:rPr>
              <a:t>指向栈顶</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第一个过程（</a:t>
            </a:r>
            <a:r>
              <a:rPr lang="en-US" altLang="zh-CN" dirty="0" smtClean="0">
                <a:latin typeface="Times New Roman" pitchFamily="18" charset="0"/>
                <a:ea typeface="隶书" pitchFamily="49" charset="-122"/>
                <a:cs typeface="Times New Roman" pitchFamily="18" charset="0"/>
              </a:rPr>
              <a:t>main</a:t>
            </a:r>
            <a:r>
              <a:rPr lang="zh-CN" altLang="en-US" dirty="0" smtClean="0">
                <a:latin typeface="Times New Roman" pitchFamily="18" charset="0"/>
                <a:ea typeface="隶书" pitchFamily="49" charset="-122"/>
                <a:cs typeface="Times New Roman" pitchFamily="18" charset="0"/>
              </a:rPr>
              <a:t>）初始化栈区</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过程调用指令序列</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ADD</a:t>
            </a:r>
            <a:r>
              <a:rPr lang="zh-CN" altLang="en-US" dirty="0" smtClean="0">
                <a:latin typeface="Times New Roman" pitchFamily="18" charset="0"/>
                <a:ea typeface="隶书" pitchFamily="49" charset="-122"/>
                <a:cs typeface="Times New Roman" pitchFamily="18" charset="0"/>
              </a:rPr>
              <a:t> </a:t>
            </a:r>
            <a:r>
              <a:rPr lang="en-US" altLang="zh-CN" dirty="0" smtClean="0">
                <a:latin typeface="Times New Roman" pitchFamily="18" charset="0"/>
                <a:ea typeface="隶书" pitchFamily="49" charset="-122"/>
                <a:cs typeface="Times New Roman" pitchFamily="18" charset="0"/>
              </a:rPr>
              <a:t>SP, SP, #</a:t>
            </a:r>
            <a:r>
              <a:rPr lang="en-US" altLang="zh-CN" dirty="0" err="1" smtClean="0">
                <a:latin typeface="Times New Roman" pitchFamily="18" charset="0"/>
                <a:ea typeface="隶书" pitchFamily="49" charset="-122"/>
                <a:cs typeface="Times New Roman" pitchFamily="18" charset="0"/>
              </a:rPr>
              <a:t>caller.recordSize</a:t>
            </a:r>
            <a:r>
              <a:rPr lang="en-US" altLang="zh-CN" dirty="0" smtClean="0">
                <a:latin typeface="Times New Roman" pitchFamily="18" charset="0"/>
                <a:ea typeface="隶书" pitchFamily="49" charset="-122"/>
                <a:cs typeface="Times New Roman" pitchFamily="18" charset="0"/>
              </a:rPr>
              <a:t>	//</a:t>
            </a:r>
            <a:r>
              <a:rPr lang="zh-CN" altLang="en-US" dirty="0" smtClean="0">
                <a:latin typeface="Times New Roman" pitchFamily="18" charset="0"/>
                <a:ea typeface="隶书" pitchFamily="49" charset="-122"/>
                <a:cs typeface="Times New Roman" pitchFamily="18" charset="0"/>
              </a:rPr>
              <a:t>增加栈指针</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ST</a:t>
            </a:r>
            <a:r>
              <a:rPr lang="zh-CN" altLang="en-US" dirty="0" smtClean="0">
                <a:latin typeface="Times New Roman" pitchFamily="18" charset="0"/>
                <a:ea typeface="隶书" pitchFamily="49" charset="-122"/>
                <a:cs typeface="Times New Roman" pitchFamily="18" charset="0"/>
              </a:rPr>
              <a:t>  </a:t>
            </a:r>
            <a:r>
              <a:rPr lang="en-US" altLang="zh-CN" dirty="0" smtClean="0">
                <a:latin typeface="Times New Roman" pitchFamily="18" charset="0"/>
                <a:ea typeface="隶书" pitchFamily="49" charset="-122"/>
                <a:cs typeface="Times New Roman" pitchFamily="18" charset="0"/>
              </a:rPr>
              <a:t>0(SP), #here+16			//</a:t>
            </a:r>
            <a:r>
              <a:rPr lang="zh-CN" altLang="en-US" dirty="0" smtClean="0">
                <a:latin typeface="Times New Roman" pitchFamily="18" charset="0"/>
                <a:ea typeface="隶书" pitchFamily="49" charset="-122"/>
                <a:cs typeface="Times New Roman" pitchFamily="18" charset="0"/>
              </a:rPr>
              <a:t>保存返回地址</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BR</a:t>
            </a:r>
            <a:r>
              <a:rPr lang="zh-CN" altLang="en-US" dirty="0" smtClean="0">
                <a:latin typeface="Times New Roman" pitchFamily="18" charset="0"/>
                <a:ea typeface="隶书" pitchFamily="49" charset="-122"/>
                <a:cs typeface="Times New Roman" pitchFamily="18" charset="0"/>
              </a:rPr>
              <a:t> </a:t>
            </a:r>
            <a:r>
              <a:rPr lang="en-US" altLang="zh-CN" dirty="0" err="1" smtClean="0">
                <a:latin typeface="Times New Roman" pitchFamily="18" charset="0"/>
                <a:ea typeface="隶书" pitchFamily="49" charset="-122"/>
                <a:cs typeface="Times New Roman" pitchFamily="18" charset="0"/>
              </a:rPr>
              <a:t>callee.codeArea</a:t>
            </a:r>
            <a:r>
              <a:rPr lang="en-US" altLang="zh-CN" dirty="0" smtClean="0">
                <a:latin typeface="Times New Roman" pitchFamily="18" charset="0"/>
                <a:ea typeface="隶书" pitchFamily="49" charset="-122"/>
                <a:cs typeface="Times New Roman" pitchFamily="18" charset="0"/>
              </a:rPr>
              <a:t>		//</a:t>
            </a:r>
            <a:r>
              <a:rPr lang="zh-CN" altLang="en-US" dirty="0" smtClean="0">
                <a:latin typeface="Times New Roman" pitchFamily="18" charset="0"/>
                <a:ea typeface="隶书" pitchFamily="49" charset="-122"/>
                <a:cs typeface="Times New Roman" pitchFamily="18" charset="0"/>
              </a:rPr>
              <a:t>转移到被调用者</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返回指令序列</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BR   *0(SP)	//</a:t>
            </a:r>
            <a:r>
              <a:rPr lang="zh-CN" altLang="en-US" dirty="0" smtClean="0">
                <a:latin typeface="Times New Roman" pitchFamily="18" charset="0"/>
                <a:ea typeface="隶书" pitchFamily="49" charset="-122"/>
                <a:cs typeface="Times New Roman" pitchFamily="18" charset="0"/>
              </a:rPr>
              <a:t>被调用者执行，返回调用者</a:t>
            </a:r>
            <a:endParaRPr lang="en-US" altLang="zh-CN" dirty="0" smtClean="0">
              <a:latin typeface="Times New Roman" pitchFamily="18" charset="0"/>
              <a:ea typeface="隶书" pitchFamily="49" charset="-122"/>
              <a:cs typeface="Times New Roman" pitchFamily="18" charset="0"/>
            </a:endParaRPr>
          </a:p>
          <a:p>
            <a:pPr lvl="1"/>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SUP</a:t>
            </a:r>
            <a:r>
              <a:rPr lang="zh-CN" altLang="en-US" dirty="0" smtClean="0">
                <a:latin typeface="Times New Roman" pitchFamily="18" charset="0"/>
                <a:ea typeface="隶书" pitchFamily="49" charset="-122"/>
                <a:cs typeface="Times New Roman" pitchFamily="18" charset="0"/>
              </a:rPr>
              <a:t> </a:t>
            </a:r>
            <a:r>
              <a:rPr lang="en-US" altLang="zh-CN" dirty="0" smtClean="0">
                <a:latin typeface="Times New Roman" pitchFamily="18" charset="0"/>
                <a:ea typeface="隶书" pitchFamily="49" charset="-122"/>
                <a:cs typeface="Times New Roman" pitchFamily="18" charset="0"/>
              </a:rPr>
              <a:t>SP, SP, #</a:t>
            </a:r>
            <a:r>
              <a:rPr lang="en-US" altLang="zh-CN" dirty="0" err="1" smtClean="0">
                <a:latin typeface="Times New Roman" pitchFamily="18" charset="0"/>
                <a:ea typeface="隶书" pitchFamily="49" charset="-122"/>
                <a:cs typeface="Times New Roman" pitchFamily="18" charset="0"/>
              </a:rPr>
              <a:t>caller.recordSize</a:t>
            </a:r>
            <a:r>
              <a:rPr lang="zh-CN" altLang="en-US" dirty="0" smtClean="0">
                <a:latin typeface="Times New Roman" pitchFamily="18" charset="0"/>
                <a:ea typeface="隶书" pitchFamily="49" charset="-122"/>
                <a:cs typeface="Times New Roman" pitchFamily="18" charset="0"/>
              </a:rPr>
              <a:t>  </a:t>
            </a:r>
            <a:r>
              <a:rPr lang="en-US" altLang="zh-CN" dirty="0" smtClean="0">
                <a:solidFill>
                  <a:srgbClr val="FF0000"/>
                </a:solidFill>
                <a:latin typeface="Times New Roman" pitchFamily="18" charset="0"/>
                <a:ea typeface="隶书" pitchFamily="49" charset="-122"/>
                <a:cs typeface="Times New Roman" pitchFamily="18" charset="0"/>
              </a:rPr>
              <a:t>//</a:t>
            </a:r>
            <a:r>
              <a:rPr lang="zh-CN" altLang="en-US" dirty="0" smtClean="0">
                <a:solidFill>
                  <a:srgbClr val="FF0000"/>
                </a:solidFill>
                <a:latin typeface="Times New Roman" pitchFamily="18" charset="0"/>
                <a:ea typeface="隶书" pitchFamily="49" charset="-122"/>
                <a:cs typeface="Times New Roman" pitchFamily="18" charset="0"/>
              </a:rPr>
              <a:t>调用者减低栈指针</a:t>
            </a:r>
            <a:endParaRPr lang="en-US" altLang="zh-CN" dirty="0" smtClean="0">
              <a:solidFill>
                <a:srgbClr val="FF0000"/>
              </a:solidFill>
              <a:latin typeface="Times New Roman" pitchFamily="18" charset="0"/>
              <a:ea typeface="隶书" pitchFamily="49" charset="-122"/>
              <a:cs typeface="Times New Roman" pitchFamily="18" charset="0"/>
            </a:endParaRPr>
          </a:p>
          <a:p>
            <a:pPr lvl="1"/>
            <a:endParaRPr lang="en-US" altLang="zh-CN"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例子</a:t>
            </a:r>
            <a:endParaRPr lang="zh-CN" altLang="en-US"/>
          </a:p>
        </p:txBody>
      </p:sp>
      <p:pic>
        <p:nvPicPr>
          <p:cNvPr id="3074" name="Picture 2"/>
          <p:cNvPicPr>
            <a:picLocks noGrp="1" noChangeAspect="1" noChangeArrowheads="1"/>
          </p:cNvPicPr>
          <p:nvPr>
            <p:ph idx="1"/>
          </p:nvPr>
        </p:nvPicPr>
        <p:blipFill>
          <a:blip r:embed="rId2" cstate="print"/>
          <a:srcRect/>
          <a:stretch>
            <a:fillRect/>
          </a:stretch>
        </p:blipFill>
        <p:spPr bwMode="auto">
          <a:xfrm>
            <a:off x="0" y="1571613"/>
            <a:ext cx="5036171" cy="4572032"/>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cstate="print"/>
          <a:srcRect/>
          <a:stretch>
            <a:fillRect/>
          </a:stretch>
        </p:blipFill>
        <p:spPr bwMode="auto">
          <a:xfrm>
            <a:off x="3669523" y="4000504"/>
            <a:ext cx="5474477" cy="2705104"/>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名字的运行时刻地址</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lstStyle/>
          <a:p>
            <a:r>
              <a:rPr lang="zh-CN" altLang="en-US" dirty="0" smtClean="0">
                <a:latin typeface="Times New Roman" pitchFamily="18" charset="0"/>
                <a:ea typeface="隶书" pitchFamily="49" charset="-122"/>
                <a:cs typeface="Times New Roman" pitchFamily="18" charset="0"/>
              </a:rPr>
              <a:t>在三地址语句中使用名字（实际上是指向符号表条目）来引用变量</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语句</a:t>
            </a:r>
            <a:r>
              <a:rPr lang="en-US" altLang="zh-CN" dirty="0" smtClean="0">
                <a:latin typeface="Times New Roman" pitchFamily="18" charset="0"/>
                <a:ea typeface="隶书" pitchFamily="49" charset="-122"/>
                <a:cs typeface="Times New Roman" pitchFamily="18" charset="0"/>
              </a:rPr>
              <a:t>x=0</a:t>
            </a:r>
          </a:p>
          <a:p>
            <a:pPr lvl="1"/>
            <a:r>
              <a:rPr lang="zh-CN" altLang="en-US" dirty="0" smtClean="0">
                <a:latin typeface="Times New Roman" pitchFamily="18" charset="0"/>
                <a:ea typeface="隶书" pitchFamily="49" charset="-122"/>
                <a:cs typeface="Times New Roman" pitchFamily="18" charset="0"/>
              </a:rPr>
              <a:t>如果</a:t>
            </a:r>
            <a:r>
              <a:rPr lang="en-US" altLang="zh-CN" dirty="0" smtClean="0">
                <a:latin typeface="Times New Roman" pitchFamily="18" charset="0"/>
                <a:ea typeface="隶书" pitchFamily="49" charset="-122"/>
                <a:cs typeface="Times New Roman" pitchFamily="18" charset="0"/>
              </a:rPr>
              <a:t>x</a:t>
            </a:r>
            <a:r>
              <a:rPr lang="zh-CN" altLang="en-US" dirty="0" smtClean="0">
                <a:latin typeface="Times New Roman" pitchFamily="18" charset="0"/>
                <a:ea typeface="隶书" pitchFamily="49" charset="-122"/>
                <a:cs typeface="Times New Roman" pitchFamily="18" charset="0"/>
              </a:rPr>
              <a:t>分配在静态区域，</a:t>
            </a:r>
            <a:r>
              <a:rPr lang="zh-CN" altLang="en-US" dirty="0" smtClean="0">
                <a:latin typeface="Times New Roman" pitchFamily="18" charset="0"/>
                <a:ea typeface="隶书" pitchFamily="49" charset="-122"/>
                <a:cs typeface="Times New Roman" pitchFamily="18" charset="0"/>
              </a:rPr>
              <a:t>且静态区开</a:t>
            </a:r>
            <a:r>
              <a:rPr lang="zh-CN" altLang="en-US" dirty="0" smtClean="0">
                <a:latin typeface="Times New Roman" pitchFamily="18" charset="0"/>
                <a:ea typeface="隶书" pitchFamily="49" charset="-122"/>
                <a:cs typeface="Times New Roman" pitchFamily="18" charset="0"/>
              </a:rPr>
              <a:t>始位置为</a:t>
            </a:r>
            <a:r>
              <a:rPr lang="en-US" altLang="zh-CN" dirty="0" smtClean="0">
                <a:latin typeface="Times New Roman" pitchFamily="18" charset="0"/>
                <a:ea typeface="隶书" pitchFamily="49" charset="-122"/>
                <a:cs typeface="Times New Roman" pitchFamily="18" charset="0"/>
              </a:rPr>
              <a:t>static</a:t>
            </a:r>
            <a:r>
              <a:rPr lang="zh-CN" altLang="en-US" dirty="0" smtClean="0">
                <a:latin typeface="Times New Roman" pitchFamily="18" charset="0"/>
                <a:ea typeface="隶书" pitchFamily="49" charset="-122"/>
                <a:cs typeface="Times New Roman" pitchFamily="18" charset="0"/>
              </a:rPr>
              <a:t>。</a:t>
            </a:r>
            <a:endParaRPr lang="en-US" altLang="zh-CN" dirty="0" smtClean="0">
              <a:latin typeface="Times New Roman" pitchFamily="18" charset="0"/>
              <a:ea typeface="隶书" pitchFamily="49" charset="-122"/>
              <a:cs typeface="Times New Roman" pitchFamily="18" charset="0"/>
            </a:endParaRPr>
          </a:p>
          <a:p>
            <a:pPr lvl="2"/>
            <a:r>
              <a:rPr lang="en-US" altLang="zh-CN" dirty="0" smtClean="0">
                <a:latin typeface="Times New Roman" pitchFamily="18" charset="0"/>
                <a:ea typeface="隶书" pitchFamily="49" charset="-122"/>
                <a:cs typeface="Times New Roman" pitchFamily="18" charset="0"/>
              </a:rPr>
              <a:t>static[12] = 0		</a:t>
            </a:r>
            <a:r>
              <a:rPr lang="en-US" altLang="zh-CN" dirty="0" smtClean="0">
                <a:latin typeface="Times New Roman" pitchFamily="18" charset="0"/>
                <a:ea typeface="隶书" pitchFamily="49" charset="-122"/>
                <a:cs typeface="Times New Roman" pitchFamily="18" charset="0"/>
              </a:rPr>
              <a:t>ST   </a:t>
            </a:r>
            <a:r>
              <a:rPr lang="en-US" altLang="zh-CN" dirty="0" smtClean="0">
                <a:latin typeface="Times New Roman" pitchFamily="18" charset="0"/>
                <a:ea typeface="隶书" pitchFamily="49" charset="-122"/>
                <a:cs typeface="Times New Roman" pitchFamily="18" charset="0"/>
              </a:rPr>
              <a:t>112    #0</a:t>
            </a:r>
          </a:p>
          <a:p>
            <a:pPr lvl="1"/>
            <a:r>
              <a:rPr lang="zh-CN" altLang="en-US" dirty="0" smtClean="0">
                <a:latin typeface="Times New Roman" pitchFamily="18" charset="0"/>
                <a:ea typeface="隶书" pitchFamily="49" charset="-122"/>
                <a:cs typeface="Times New Roman" pitchFamily="18" charset="0"/>
              </a:rPr>
              <a:t>如果</a:t>
            </a:r>
            <a:r>
              <a:rPr lang="en-US" altLang="zh-CN" dirty="0" smtClean="0">
                <a:latin typeface="Times New Roman" pitchFamily="18" charset="0"/>
                <a:ea typeface="隶书" pitchFamily="49" charset="-122"/>
                <a:cs typeface="Times New Roman" pitchFamily="18" charset="0"/>
              </a:rPr>
              <a:t>x</a:t>
            </a:r>
            <a:r>
              <a:rPr lang="zh-CN" altLang="en-US" dirty="0" smtClean="0">
                <a:latin typeface="Times New Roman" pitchFamily="18" charset="0"/>
                <a:ea typeface="隶书" pitchFamily="49" charset="-122"/>
                <a:cs typeface="Times New Roman" pitchFamily="18" charset="0"/>
              </a:rPr>
              <a:t>分配在栈区，且相对地址为</a:t>
            </a:r>
            <a:r>
              <a:rPr lang="en-US" altLang="zh-CN" dirty="0" smtClean="0">
                <a:latin typeface="Times New Roman" pitchFamily="18" charset="0"/>
                <a:ea typeface="隶书" pitchFamily="49" charset="-122"/>
                <a:cs typeface="Times New Roman" pitchFamily="18" charset="0"/>
              </a:rPr>
              <a:t>12</a:t>
            </a:r>
            <a:r>
              <a:rPr lang="zh-CN" altLang="en-US" dirty="0" smtClean="0">
                <a:latin typeface="Times New Roman" pitchFamily="18" charset="0"/>
                <a:ea typeface="隶书" pitchFamily="49" charset="-122"/>
                <a:cs typeface="Times New Roman" pitchFamily="18" charset="0"/>
              </a:rPr>
              <a:t>，则</a:t>
            </a:r>
            <a:endParaRPr lang="en-US" altLang="zh-CN" dirty="0" smtClean="0">
              <a:latin typeface="Times New Roman" pitchFamily="18" charset="0"/>
              <a:ea typeface="隶书" pitchFamily="49" charset="-122"/>
              <a:cs typeface="Times New Roman" pitchFamily="18" charset="0"/>
            </a:endParaRPr>
          </a:p>
          <a:p>
            <a:pPr lvl="2"/>
            <a:r>
              <a:rPr lang="en-US" altLang="zh-CN" dirty="0" smtClean="0">
                <a:latin typeface="Times New Roman" pitchFamily="18" charset="0"/>
                <a:ea typeface="隶书" pitchFamily="49" charset="-122"/>
                <a:cs typeface="Times New Roman" pitchFamily="18" charset="0"/>
              </a:rPr>
              <a:t>ST</a:t>
            </a:r>
            <a:r>
              <a:rPr lang="en-US" altLang="zh-CN" dirty="0" smtClean="0">
                <a:latin typeface="Times New Roman" pitchFamily="18" charset="0"/>
                <a:ea typeface="隶书" pitchFamily="49" charset="-122"/>
                <a:cs typeface="Times New Roman" pitchFamily="18" charset="0"/>
              </a:rPr>
              <a:t>  </a:t>
            </a:r>
            <a:r>
              <a:rPr lang="en-US" altLang="zh-CN" dirty="0" smtClean="0">
                <a:latin typeface="Times New Roman" pitchFamily="18" charset="0"/>
                <a:ea typeface="隶书" pitchFamily="49" charset="-122"/>
                <a:cs typeface="Times New Roman" pitchFamily="18" charset="0"/>
              </a:rPr>
              <a:t>12(SP) </a:t>
            </a:r>
            <a:r>
              <a:rPr lang="en-US" altLang="zh-CN" dirty="0" smtClean="0">
                <a:latin typeface="Times New Roman" pitchFamily="18" charset="0"/>
                <a:ea typeface="隶书" pitchFamily="49" charset="-122"/>
                <a:cs typeface="Times New Roman" pitchFamily="18" charset="0"/>
              </a:rPr>
              <a:t>	#</a:t>
            </a:r>
            <a:r>
              <a:rPr lang="en-US" altLang="zh-CN" dirty="0" smtClean="0">
                <a:latin typeface="Times New Roman" pitchFamily="18" charset="0"/>
                <a:ea typeface="隶书" pitchFamily="49" charset="-122"/>
                <a:cs typeface="Times New Roman" pitchFamily="18" charset="0"/>
              </a:rPr>
              <a:t>0</a:t>
            </a:r>
          </a:p>
          <a:p>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基本块和流图</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lnSpcReduction="10000"/>
          </a:bodyPr>
          <a:lstStyle/>
          <a:p>
            <a:r>
              <a:rPr lang="zh-CN" altLang="en-US" dirty="0" smtClean="0">
                <a:latin typeface="Times New Roman" pitchFamily="18" charset="0"/>
                <a:ea typeface="隶书" pitchFamily="49" charset="-122"/>
                <a:cs typeface="Times New Roman" pitchFamily="18" charset="0"/>
              </a:rPr>
              <a:t>中间代码的流图表示法</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中间代码划分成为基本块</a:t>
            </a:r>
            <a:r>
              <a:rPr lang="en-US" altLang="zh-CN" dirty="0" smtClean="0">
                <a:latin typeface="Times New Roman" pitchFamily="18" charset="0"/>
                <a:ea typeface="隶书" pitchFamily="49" charset="-122"/>
                <a:cs typeface="Times New Roman" pitchFamily="18" charset="0"/>
              </a:rPr>
              <a:t>(basic block)</a:t>
            </a:r>
            <a:r>
              <a:rPr lang="zh-CN" altLang="en-US" dirty="0" smtClean="0">
                <a:latin typeface="Times New Roman" pitchFamily="18" charset="0"/>
                <a:ea typeface="隶书" pitchFamily="49" charset="-122"/>
                <a:cs typeface="Times New Roman" pitchFamily="18" charset="0"/>
              </a:rPr>
              <a:t>。</a:t>
            </a:r>
            <a:endParaRPr lang="en-US" altLang="zh-CN" dirty="0" smtClean="0">
              <a:latin typeface="Times New Roman" pitchFamily="18" charset="0"/>
              <a:ea typeface="隶书" pitchFamily="49" charset="-122"/>
              <a:cs typeface="Times New Roman" pitchFamily="18" charset="0"/>
            </a:endParaRPr>
          </a:p>
          <a:p>
            <a:pPr lvl="2"/>
            <a:r>
              <a:rPr lang="zh-CN" altLang="en-US" dirty="0" smtClean="0">
                <a:latin typeface="Times New Roman" pitchFamily="18" charset="0"/>
                <a:ea typeface="隶书" pitchFamily="49" charset="-122"/>
                <a:cs typeface="Times New Roman" pitchFamily="18" charset="0"/>
              </a:rPr>
              <a:t>控制</a:t>
            </a:r>
            <a:r>
              <a:rPr lang="zh-CN" altLang="en-US" dirty="0" smtClean="0">
                <a:latin typeface="Times New Roman" pitchFamily="18" charset="0"/>
                <a:ea typeface="隶书" pitchFamily="49" charset="-122"/>
                <a:cs typeface="Times New Roman" pitchFamily="18" charset="0"/>
              </a:rPr>
              <a:t>流只能</a:t>
            </a:r>
            <a:r>
              <a:rPr lang="zh-CN" altLang="en-US" dirty="0" smtClean="0">
                <a:latin typeface="Times New Roman" pitchFamily="18" charset="0"/>
                <a:ea typeface="隶书" pitchFamily="49" charset="-122"/>
                <a:cs typeface="Times New Roman" pitchFamily="18" charset="0"/>
              </a:rPr>
              <a:t>从第一个指令进入</a:t>
            </a:r>
            <a:endParaRPr lang="en-US" altLang="zh-CN" dirty="0" smtClean="0">
              <a:latin typeface="Times New Roman" pitchFamily="18" charset="0"/>
              <a:ea typeface="隶书" pitchFamily="49" charset="-122"/>
              <a:cs typeface="Times New Roman" pitchFamily="18" charset="0"/>
            </a:endParaRPr>
          </a:p>
          <a:p>
            <a:pPr lvl="2"/>
            <a:r>
              <a:rPr lang="zh-CN" altLang="en-US" dirty="0" smtClean="0">
                <a:latin typeface="Times New Roman" pitchFamily="18" charset="0"/>
                <a:ea typeface="隶书" pitchFamily="49" charset="-122"/>
                <a:cs typeface="Times New Roman" pitchFamily="18" charset="0"/>
              </a:rPr>
              <a:t>除基</a:t>
            </a:r>
            <a:r>
              <a:rPr lang="zh-CN" altLang="en-US" dirty="0" smtClean="0">
                <a:latin typeface="Times New Roman" pitchFamily="18" charset="0"/>
                <a:ea typeface="隶书" pitchFamily="49" charset="-122"/>
                <a:cs typeface="Times New Roman" pitchFamily="18" charset="0"/>
              </a:rPr>
              <a:t>本</a:t>
            </a:r>
            <a:r>
              <a:rPr lang="zh-CN" altLang="en-US" dirty="0" smtClean="0">
                <a:latin typeface="Times New Roman" pitchFamily="18" charset="0"/>
                <a:ea typeface="隶书" pitchFamily="49" charset="-122"/>
                <a:cs typeface="Times New Roman" pitchFamily="18" charset="0"/>
              </a:rPr>
              <a:t>块的最</a:t>
            </a:r>
            <a:r>
              <a:rPr lang="zh-CN" altLang="en-US" dirty="0" smtClean="0">
                <a:latin typeface="Times New Roman" pitchFamily="18" charset="0"/>
                <a:ea typeface="隶书" pitchFamily="49" charset="-122"/>
                <a:cs typeface="Times New Roman" pitchFamily="18" charset="0"/>
              </a:rPr>
              <a:t>后一</a:t>
            </a:r>
            <a:r>
              <a:rPr lang="zh-CN" altLang="en-US" dirty="0" smtClean="0">
                <a:latin typeface="Times New Roman" pitchFamily="18" charset="0"/>
                <a:ea typeface="隶书" pitchFamily="49" charset="-122"/>
                <a:cs typeface="Times New Roman" pitchFamily="18" charset="0"/>
              </a:rPr>
              <a:t>个指令外，</a:t>
            </a:r>
            <a:r>
              <a:rPr lang="zh-CN" altLang="en-US" dirty="0" smtClean="0">
                <a:latin typeface="Times New Roman" pitchFamily="18" charset="0"/>
                <a:ea typeface="隶书" pitchFamily="49" charset="-122"/>
                <a:cs typeface="Times New Roman" pitchFamily="18" charset="0"/>
              </a:rPr>
              <a:t>控制流不会跳转</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停机</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流图的结点是基本块。流图的边指明了哪些基本块可以跟在一个基本块之后运行</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流图可以作为优化的基础</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它指出了基本块之间的控制流</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可以根据流图了解到一个值是否会被使用等信息</a:t>
            </a:r>
            <a:endParaRPr lang="zh-CN" altLang="en-US" dirty="0">
              <a:latin typeface="Times New Roman" pitchFamily="18" charset="0"/>
              <a:ea typeface="隶书" pitchFamily="49" charset="-122"/>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划分基本块的算法</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lnSpcReduction="10000"/>
          </a:bodyPr>
          <a:lstStyle/>
          <a:p>
            <a:r>
              <a:rPr lang="zh-CN" altLang="en-US" dirty="0" smtClean="0">
                <a:latin typeface="Times New Roman" pitchFamily="18" charset="0"/>
                <a:ea typeface="隶书" pitchFamily="49" charset="-122"/>
                <a:cs typeface="Times New Roman" pitchFamily="18" charset="0"/>
              </a:rPr>
              <a:t>输入：三地址指令序列</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输出：基本块的列表</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方法：</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确定</a:t>
            </a:r>
            <a:r>
              <a:rPr lang="en-US" altLang="zh-CN" dirty="0" smtClean="0">
                <a:latin typeface="Times New Roman" pitchFamily="18" charset="0"/>
                <a:ea typeface="隶书" pitchFamily="49" charset="-122"/>
                <a:cs typeface="Times New Roman" pitchFamily="18" charset="0"/>
              </a:rPr>
              <a:t>leader</a:t>
            </a:r>
            <a:r>
              <a:rPr lang="zh-CN" altLang="en-US" dirty="0" smtClean="0">
                <a:latin typeface="Times New Roman" pitchFamily="18" charset="0"/>
                <a:ea typeface="隶书" pitchFamily="49" charset="-122"/>
                <a:cs typeface="Times New Roman" pitchFamily="18" charset="0"/>
              </a:rPr>
              <a:t>指令（基本块的第一个指令）</a:t>
            </a:r>
            <a:endParaRPr lang="en-US" altLang="zh-CN" dirty="0" smtClean="0">
              <a:latin typeface="Times New Roman" pitchFamily="18" charset="0"/>
              <a:ea typeface="隶书" pitchFamily="49" charset="-122"/>
              <a:cs typeface="Times New Roman" pitchFamily="18" charset="0"/>
            </a:endParaRPr>
          </a:p>
          <a:p>
            <a:pPr lvl="2"/>
            <a:r>
              <a:rPr lang="zh-CN" altLang="en-US" dirty="0" smtClean="0">
                <a:latin typeface="Times New Roman" pitchFamily="18" charset="0"/>
                <a:ea typeface="隶书" pitchFamily="49" charset="-122"/>
                <a:cs typeface="Times New Roman" pitchFamily="18" charset="0"/>
              </a:rPr>
              <a:t>第一个三地址指令</a:t>
            </a:r>
            <a:endParaRPr lang="en-US" altLang="zh-CN" dirty="0" smtClean="0">
              <a:latin typeface="Times New Roman" pitchFamily="18" charset="0"/>
              <a:ea typeface="隶书" pitchFamily="49" charset="-122"/>
              <a:cs typeface="Times New Roman" pitchFamily="18" charset="0"/>
            </a:endParaRPr>
          </a:p>
          <a:p>
            <a:pPr lvl="2"/>
            <a:r>
              <a:rPr lang="zh-CN" altLang="en-US" dirty="0" smtClean="0">
                <a:latin typeface="Times New Roman" pitchFamily="18" charset="0"/>
                <a:ea typeface="隶书" pitchFamily="49" charset="-122"/>
                <a:cs typeface="Times New Roman" pitchFamily="18" charset="0"/>
              </a:rPr>
              <a:t>任意一个条件或无条件转移指令的目标指令</a:t>
            </a:r>
            <a:endParaRPr lang="en-US" altLang="zh-CN" dirty="0" smtClean="0">
              <a:latin typeface="Times New Roman" pitchFamily="18" charset="0"/>
              <a:ea typeface="隶书" pitchFamily="49" charset="-122"/>
              <a:cs typeface="Times New Roman" pitchFamily="18" charset="0"/>
            </a:endParaRPr>
          </a:p>
          <a:p>
            <a:pPr lvl="2"/>
            <a:r>
              <a:rPr lang="zh-CN" altLang="en-US" dirty="0" smtClean="0">
                <a:latin typeface="Times New Roman" pitchFamily="18" charset="0"/>
                <a:ea typeface="隶书" pitchFamily="49" charset="-122"/>
                <a:cs typeface="Times New Roman" pitchFamily="18" charset="0"/>
              </a:rPr>
              <a:t>紧跟在一个条件</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无条件转移指令之后的指令</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确定基本块</a:t>
            </a:r>
            <a:endParaRPr lang="en-US" altLang="zh-CN" dirty="0" smtClean="0">
              <a:latin typeface="Times New Roman" pitchFamily="18" charset="0"/>
              <a:ea typeface="隶书" pitchFamily="49" charset="-122"/>
              <a:cs typeface="Times New Roman" pitchFamily="18" charset="0"/>
            </a:endParaRPr>
          </a:p>
          <a:p>
            <a:pPr lvl="2"/>
            <a:r>
              <a:rPr lang="zh-CN" altLang="en-US" dirty="0" smtClean="0">
                <a:latin typeface="Times New Roman" pitchFamily="18" charset="0"/>
                <a:ea typeface="隶书" pitchFamily="49" charset="-122"/>
                <a:cs typeface="Times New Roman" pitchFamily="18" charset="0"/>
              </a:rPr>
              <a:t>每个首指令对应于一个基本块：从首指令开始到下一个首指令</a:t>
            </a:r>
            <a:endParaRPr lang="zh-CN" altLang="en-US" dirty="0">
              <a:latin typeface="Times New Roman" pitchFamily="18" charset="0"/>
              <a:ea typeface="隶书" pitchFamily="49" charset="-122"/>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基本块划分的例子</a:t>
            </a:r>
            <a:endParaRPr lang="zh-CN" altLang="en-US"/>
          </a:p>
        </p:txBody>
      </p:sp>
      <p:sp>
        <p:nvSpPr>
          <p:cNvPr id="3" name="内容占位符 2"/>
          <p:cNvSpPr>
            <a:spLocks noGrp="1"/>
          </p:cNvSpPr>
          <p:nvPr>
            <p:ph idx="1"/>
          </p:nvPr>
        </p:nvSpPr>
        <p:spPr/>
        <p:txBody>
          <a:bodyPr>
            <a:normAutofit lnSpcReduction="10000"/>
          </a:bodyPr>
          <a:lstStyle/>
          <a:p>
            <a:r>
              <a:rPr lang="zh-CN" altLang="en-US" smtClean="0"/>
              <a:t>第一个指令</a:t>
            </a:r>
            <a:endParaRPr lang="en-US" altLang="zh-CN" smtClean="0"/>
          </a:p>
          <a:p>
            <a:pPr lvl="1"/>
            <a:r>
              <a:rPr lang="en-US" altLang="zh-CN" smtClean="0"/>
              <a:t>1</a:t>
            </a:r>
          </a:p>
          <a:p>
            <a:r>
              <a:rPr lang="zh-CN" altLang="en-US" smtClean="0"/>
              <a:t>跳转指令的目标</a:t>
            </a:r>
            <a:endParaRPr lang="en-US" altLang="zh-CN" smtClean="0"/>
          </a:p>
          <a:p>
            <a:pPr lvl="1"/>
            <a:r>
              <a:rPr lang="en-US" altLang="zh-CN" smtClean="0"/>
              <a:t>3</a:t>
            </a:r>
            <a:r>
              <a:rPr lang="zh-CN" altLang="en-US" smtClean="0"/>
              <a:t>、</a:t>
            </a:r>
            <a:r>
              <a:rPr lang="en-US" altLang="zh-CN" smtClean="0"/>
              <a:t>2</a:t>
            </a:r>
            <a:r>
              <a:rPr lang="zh-CN" altLang="en-US" smtClean="0"/>
              <a:t>、</a:t>
            </a:r>
            <a:r>
              <a:rPr lang="en-US" altLang="zh-CN" smtClean="0"/>
              <a:t>13</a:t>
            </a:r>
          </a:p>
          <a:p>
            <a:r>
              <a:rPr lang="zh-CN" altLang="en-US" smtClean="0"/>
              <a:t>跳转指令的下一条指令</a:t>
            </a:r>
            <a:endParaRPr lang="en-US" altLang="zh-CN" smtClean="0"/>
          </a:p>
          <a:p>
            <a:pPr lvl="1"/>
            <a:r>
              <a:rPr lang="en-US" altLang="zh-CN" smtClean="0"/>
              <a:t>10</a:t>
            </a:r>
            <a:r>
              <a:rPr lang="zh-CN" altLang="en-US" smtClean="0"/>
              <a:t>、</a:t>
            </a:r>
            <a:r>
              <a:rPr lang="en-US" altLang="zh-CN" smtClean="0"/>
              <a:t>12</a:t>
            </a:r>
          </a:p>
          <a:p>
            <a:r>
              <a:rPr lang="zh-CN" altLang="en-US" smtClean="0"/>
              <a:t>基本块：</a:t>
            </a:r>
            <a:endParaRPr lang="en-US" altLang="zh-CN" smtClean="0"/>
          </a:p>
          <a:p>
            <a:pPr lvl="1"/>
            <a:r>
              <a:rPr lang="en-US" altLang="zh-CN" smtClean="0"/>
              <a:t>1-1</a:t>
            </a:r>
            <a:r>
              <a:rPr lang="zh-CN" altLang="en-US" smtClean="0"/>
              <a:t>；</a:t>
            </a:r>
            <a:r>
              <a:rPr lang="en-US" altLang="zh-CN" smtClean="0"/>
              <a:t>2-2</a:t>
            </a:r>
            <a:r>
              <a:rPr lang="zh-CN" altLang="en-US" smtClean="0"/>
              <a:t>；</a:t>
            </a:r>
            <a:r>
              <a:rPr lang="en-US" altLang="zh-CN" smtClean="0"/>
              <a:t>3-9</a:t>
            </a:r>
            <a:r>
              <a:rPr lang="zh-CN" altLang="en-US" smtClean="0"/>
              <a:t>；</a:t>
            </a:r>
            <a:r>
              <a:rPr lang="en-US" altLang="zh-CN" smtClean="0"/>
              <a:t>10-11</a:t>
            </a:r>
            <a:r>
              <a:rPr lang="zh-CN" altLang="en-US" smtClean="0"/>
              <a:t>；</a:t>
            </a:r>
            <a:endParaRPr lang="en-US" altLang="zh-CN" smtClean="0"/>
          </a:p>
          <a:p>
            <a:pPr lvl="1"/>
            <a:r>
              <a:rPr lang="en-US" altLang="zh-CN" smtClean="0"/>
              <a:t>12-12</a:t>
            </a:r>
            <a:r>
              <a:rPr lang="zh-CN" altLang="en-US" smtClean="0"/>
              <a:t>；</a:t>
            </a:r>
            <a:r>
              <a:rPr lang="en-US" altLang="zh-CN" smtClean="0"/>
              <a:t>13-17</a:t>
            </a:r>
          </a:p>
          <a:p>
            <a:pPr lvl="1"/>
            <a:endParaRPr lang="zh-CN" altLang="en-US"/>
          </a:p>
        </p:txBody>
      </p:sp>
      <p:pic>
        <p:nvPicPr>
          <p:cNvPr id="1026" name="Picture 2"/>
          <p:cNvPicPr>
            <a:picLocks noChangeAspect="1" noChangeArrowheads="1"/>
          </p:cNvPicPr>
          <p:nvPr/>
        </p:nvPicPr>
        <p:blipFill>
          <a:blip r:embed="rId2" cstate="print"/>
          <a:srcRect/>
          <a:stretch>
            <a:fillRect/>
          </a:stretch>
        </p:blipFill>
        <p:spPr bwMode="auto">
          <a:xfrm>
            <a:off x="5286380" y="1260100"/>
            <a:ext cx="3729035" cy="5597899"/>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后续使用信息</a:t>
            </a:r>
            <a:endParaRPr lang="zh-CN" altLang="en-US"/>
          </a:p>
        </p:txBody>
      </p:sp>
      <p:sp>
        <p:nvSpPr>
          <p:cNvPr id="3" name="内容占位符 2"/>
          <p:cNvSpPr>
            <a:spLocks noGrp="1"/>
          </p:cNvSpPr>
          <p:nvPr>
            <p:ph idx="1"/>
          </p:nvPr>
        </p:nvSpPr>
        <p:spPr/>
        <p:txBody>
          <a:bodyPr/>
          <a:lstStyle/>
          <a:p>
            <a:r>
              <a:rPr lang="zh-CN" altLang="en-US" smtClean="0"/>
              <a:t>变量值的使用</a:t>
            </a:r>
            <a:endParaRPr lang="en-US" altLang="zh-CN" smtClean="0"/>
          </a:p>
          <a:p>
            <a:pPr lvl="1"/>
            <a:r>
              <a:rPr lang="zh-CN" altLang="en-US" smtClean="0"/>
              <a:t>三地址语句</a:t>
            </a:r>
            <a:r>
              <a:rPr lang="en-US" altLang="zh-CN" smtClean="0"/>
              <a:t>i</a:t>
            </a:r>
            <a:r>
              <a:rPr lang="zh-CN" altLang="en-US" smtClean="0"/>
              <a:t>向</a:t>
            </a:r>
            <a:r>
              <a:rPr lang="en-US" altLang="zh-CN" smtClean="0"/>
              <a:t>x</a:t>
            </a:r>
            <a:r>
              <a:rPr lang="zh-CN" altLang="en-US" smtClean="0"/>
              <a:t>赋值、如果</a:t>
            </a:r>
            <a:r>
              <a:rPr lang="en-US" altLang="zh-CN" smtClean="0"/>
              <a:t>j</a:t>
            </a:r>
            <a:r>
              <a:rPr lang="zh-CN" altLang="en-US" smtClean="0"/>
              <a:t>的运算分量为</a:t>
            </a:r>
            <a:r>
              <a:rPr lang="en-US" altLang="zh-CN" smtClean="0"/>
              <a:t>x</a:t>
            </a:r>
            <a:r>
              <a:rPr lang="zh-CN" altLang="en-US" smtClean="0"/>
              <a:t>，且从</a:t>
            </a:r>
            <a:r>
              <a:rPr lang="en-US" altLang="zh-CN" smtClean="0"/>
              <a:t>i</a:t>
            </a:r>
            <a:r>
              <a:rPr lang="zh-CN" altLang="en-US" smtClean="0"/>
              <a:t>开始有一条路径到达</a:t>
            </a:r>
            <a:r>
              <a:rPr lang="en-US" altLang="zh-CN" smtClean="0"/>
              <a:t>j</a:t>
            </a:r>
            <a:r>
              <a:rPr lang="zh-CN" altLang="en-US" smtClean="0"/>
              <a:t>，且路径上没有对</a:t>
            </a:r>
            <a:r>
              <a:rPr lang="en-US" altLang="zh-CN" smtClean="0"/>
              <a:t>x</a:t>
            </a:r>
            <a:r>
              <a:rPr lang="zh-CN" altLang="en-US" smtClean="0"/>
              <a:t>赋值，那么</a:t>
            </a:r>
            <a:r>
              <a:rPr lang="en-US" altLang="zh-CN" smtClean="0"/>
              <a:t>j</a:t>
            </a:r>
            <a:r>
              <a:rPr lang="zh-CN" altLang="en-US" smtClean="0"/>
              <a:t>就使用了</a:t>
            </a:r>
            <a:r>
              <a:rPr lang="en-US" altLang="zh-CN" smtClean="0"/>
              <a:t>i</a:t>
            </a:r>
            <a:r>
              <a:rPr lang="zh-CN" altLang="en-US" smtClean="0"/>
              <a:t>处计算得到的</a:t>
            </a:r>
            <a:r>
              <a:rPr lang="en-US" altLang="zh-CN" smtClean="0"/>
              <a:t>x</a:t>
            </a:r>
            <a:r>
              <a:rPr lang="zh-CN" altLang="en-US" smtClean="0"/>
              <a:t>的值。</a:t>
            </a:r>
            <a:endParaRPr lang="en-US" altLang="zh-CN" smtClean="0"/>
          </a:p>
          <a:p>
            <a:pPr lvl="1"/>
            <a:r>
              <a:rPr lang="en-US" altLang="zh-CN" smtClean="0"/>
              <a:t>x</a:t>
            </a:r>
            <a:r>
              <a:rPr lang="zh-CN" altLang="en-US" smtClean="0"/>
              <a:t>在语句</a:t>
            </a:r>
            <a:r>
              <a:rPr lang="en-US" altLang="zh-CN" smtClean="0"/>
              <a:t>i</a:t>
            </a:r>
            <a:r>
              <a:rPr lang="zh-CN" altLang="en-US" smtClean="0"/>
              <a:t>处活跃</a:t>
            </a:r>
            <a:endParaRPr lang="en-US" altLang="zh-CN" smtClean="0"/>
          </a:p>
          <a:p>
            <a:r>
              <a:rPr lang="zh-CN" altLang="en-US" smtClean="0"/>
              <a:t>这些信息可以用于代码生成</a:t>
            </a:r>
            <a:endParaRPr lang="en-US" altLang="zh-CN" smtClean="0"/>
          </a:p>
          <a:p>
            <a:pPr lvl="1"/>
            <a:r>
              <a:rPr lang="zh-CN" altLang="en-US" smtClean="0"/>
              <a:t>如果</a:t>
            </a:r>
            <a:r>
              <a:rPr lang="en-US" altLang="zh-CN" smtClean="0"/>
              <a:t>x</a:t>
            </a:r>
            <a:r>
              <a:rPr lang="zh-CN" altLang="en-US" smtClean="0"/>
              <a:t>在</a:t>
            </a:r>
            <a:r>
              <a:rPr lang="en-US" altLang="zh-CN" smtClean="0"/>
              <a:t>i</a:t>
            </a:r>
            <a:r>
              <a:rPr lang="zh-CN" altLang="en-US" smtClean="0"/>
              <a:t>处不活跃，且</a:t>
            </a:r>
            <a:r>
              <a:rPr lang="en-US" altLang="zh-CN" smtClean="0"/>
              <a:t>x</a:t>
            </a:r>
            <a:r>
              <a:rPr lang="zh-CN" altLang="en-US" smtClean="0"/>
              <a:t>占用了一个寄存器，我们可以把这个寄存器用于其它目的。</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smtClean="0"/>
              <a:t>确定基本块中的活跃性、后续使用</a:t>
            </a:r>
            <a:endParaRPr lang="zh-CN" altLang="en-US"/>
          </a:p>
        </p:txBody>
      </p:sp>
      <p:sp>
        <p:nvSpPr>
          <p:cNvPr id="3" name="内容占位符 2"/>
          <p:cNvSpPr>
            <a:spLocks noGrp="1"/>
          </p:cNvSpPr>
          <p:nvPr>
            <p:ph idx="1"/>
          </p:nvPr>
        </p:nvSpPr>
        <p:spPr/>
        <p:txBody>
          <a:bodyPr>
            <a:normAutofit fontScale="92500" lnSpcReduction="10000"/>
          </a:bodyPr>
          <a:lstStyle/>
          <a:p>
            <a:r>
              <a:rPr lang="zh-CN" altLang="en-US" smtClean="0"/>
              <a:t>输入：基本块</a:t>
            </a:r>
            <a:r>
              <a:rPr lang="en-US" altLang="zh-CN" smtClean="0"/>
              <a:t>B</a:t>
            </a:r>
            <a:r>
              <a:rPr lang="zh-CN" altLang="en-US" smtClean="0"/>
              <a:t>，开始时</a:t>
            </a:r>
            <a:r>
              <a:rPr lang="en-US" altLang="zh-CN" smtClean="0"/>
              <a:t>B</a:t>
            </a:r>
            <a:r>
              <a:rPr lang="zh-CN" altLang="en-US" smtClean="0"/>
              <a:t>的所有非临时变量都是活跃的；</a:t>
            </a:r>
            <a:endParaRPr lang="en-US" altLang="zh-CN" smtClean="0"/>
          </a:p>
          <a:p>
            <a:r>
              <a:rPr lang="zh-CN" altLang="en-US" smtClean="0"/>
              <a:t>输出：各个语句</a:t>
            </a:r>
            <a:r>
              <a:rPr lang="en-US" altLang="zh-CN" smtClean="0"/>
              <a:t>i</a:t>
            </a:r>
            <a:r>
              <a:rPr lang="zh-CN" altLang="en-US" smtClean="0"/>
              <a:t>上的变量的活跃性、后续使用信息</a:t>
            </a:r>
            <a:endParaRPr lang="en-US" altLang="zh-CN" smtClean="0"/>
          </a:p>
          <a:p>
            <a:r>
              <a:rPr lang="zh-CN" altLang="en-US" smtClean="0"/>
              <a:t>方法：</a:t>
            </a:r>
            <a:endParaRPr lang="en-US" altLang="zh-CN" smtClean="0"/>
          </a:p>
          <a:p>
            <a:pPr lvl="1"/>
            <a:r>
              <a:rPr lang="zh-CN" altLang="en-US" smtClean="0"/>
              <a:t>从</a:t>
            </a:r>
            <a:r>
              <a:rPr lang="en-US" altLang="zh-CN" smtClean="0"/>
              <a:t>B</a:t>
            </a:r>
            <a:r>
              <a:rPr lang="zh-CN" altLang="en-US" smtClean="0"/>
              <a:t>的最后一个语句开始反向扫描</a:t>
            </a:r>
            <a:endParaRPr lang="en-US" altLang="zh-CN" smtClean="0"/>
          </a:p>
          <a:p>
            <a:pPr lvl="1"/>
            <a:r>
              <a:rPr lang="zh-CN" altLang="en-US" smtClean="0"/>
              <a:t>对于每个语句</a:t>
            </a:r>
            <a:r>
              <a:rPr lang="en-US" altLang="zh-CN" smtClean="0"/>
              <a:t>i</a:t>
            </a:r>
            <a:r>
              <a:rPr lang="zh-CN" altLang="en-US" smtClean="0"/>
              <a:t>：</a:t>
            </a:r>
            <a:r>
              <a:rPr lang="en-US" altLang="zh-CN" smtClean="0"/>
              <a:t>x=y+z</a:t>
            </a:r>
            <a:r>
              <a:rPr lang="zh-CN" altLang="en-US" smtClean="0"/>
              <a:t>。</a:t>
            </a:r>
            <a:endParaRPr lang="en-US" altLang="zh-CN" smtClean="0"/>
          </a:p>
          <a:p>
            <a:pPr lvl="2"/>
            <a:r>
              <a:rPr lang="zh-CN" altLang="en-US" smtClean="0"/>
              <a:t>令语句</a:t>
            </a:r>
            <a:r>
              <a:rPr lang="en-US" altLang="zh-CN" smtClean="0"/>
              <a:t>i</a:t>
            </a:r>
            <a:r>
              <a:rPr lang="zh-CN" altLang="en-US" smtClean="0"/>
              <a:t>和</a:t>
            </a:r>
            <a:r>
              <a:rPr lang="en-US" altLang="zh-CN" smtClean="0"/>
              <a:t>x</a:t>
            </a:r>
            <a:r>
              <a:rPr lang="zh-CN" altLang="en-US" smtClean="0"/>
              <a:t>、</a:t>
            </a:r>
            <a:r>
              <a:rPr lang="en-US" altLang="zh-CN" smtClean="0"/>
              <a:t>y</a:t>
            </a:r>
            <a:r>
              <a:rPr lang="zh-CN" altLang="en-US" smtClean="0"/>
              <a:t>、</a:t>
            </a:r>
            <a:r>
              <a:rPr lang="en-US" altLang="zh-CN" smtClean="0"/>
              <a:t>z</a:t>
            </a:r>
            <a:r>
              <a:rPr lang="zh-CN" altLang="en-US" smtClean="0"/>
              <a:t>的当前活跃性信息</a:t>
            </a:r>
            <a:r>
              <a:rPr lang="en-US" altLang="zh-CN" smtClean="0"/>
              <a:t>/</a:t>
            </a:r>
            <a:r>
              <a:rPr lang="zh-CN" altLang="en-US" smtClean="0"/>
              <a:t>使用信息关联</a:t>
            </a:r>
            <a:endParaRPr lang="en-US" altLang="zh-CN" smtClean="0"/>
          </a:p>
          <a:p>
            <a:pPr lvl="2"/>
            <a:r>
              <a:rPr lang="zh-CN" altLang="en-US" smtClean="0"/>
              <a:t>设置</a:t>
            </a:r>
            <a:r>
              <a:rPr lang="en-US" altLang="zh-CN" smtClean="0"/>
              <a:t>x</a:t>
            </a:r>
            <a:r>
              <a:rPr lang="zh-CN" altLang="en-US" smtClean="0"/>
              <a:t>为不活跃、无后续使用</a:t>
            </a:r>
            <a:endParaRPr lang="en-US" altLang="zh-CN" smtClean="0"/>
          </a:p>
          <a:p>
            <a:pPr lvl="2"/>
            <a:r>
              <a:rPr lang="zh-CN" altLang="en-US" smtClean="0"/>
              <a:t>设置</a:t>
            </a:r>
            <a:r>
              <a:rPr lang="en-US" altLang="zh-CN" smtClean="0"/>
              <a:t>y</a:t>
            </a:r>
            <a:r>
              <a:rPr lang="zh-CN" altLang="en-US" smtClean="0"/>
              <a:t>和</a:t>
            </a:r>
            <a:r>
              <a:rPr lang="en-US" altLang="zh-CN" smtClean="0"/>
              <a:t>z</a:t>
            </a:r>
            <a:r>
              <a:rPr lang="zh-CN" altLang="en-US" smtClean="0"/>
              <a:t>为活跃，并指明它们的下一次使用为语句</a:t>
            </a:r>
            <a:r>
              <a:rPr lang="en-US" altLang="zh-CN" smtClean="0"/>
              <a:t>i</a:t>
            </a:r>
          </a:p>
          <a:p>
            <a:pPr lvl="1"/>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代码生成器的位置</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3214686"/>
            <a:ext cx="8229600" cy="2911477"/>
          </a:xfrm>
        </p:spPr>
        <p:txBody>
          <a:bodyPr>
            <a:normAutofit fontScale="92500" lnSpcReduction="10000"/>
          </a:bodyPr>
          <a:lstStyle/>
          <a:p>
            <a:r>
              <a:rPr lang="zh-CN" altLang="en-US" dirty="0" smtClean="0">
                <a:latin typeface="Times New Roman" pitchFamily="18" charset="0"/>
                <a:ea typeface="隶书" pitchFamily="49" charset="-122"/>
                <a:cs typeface="Times New Roman" pitchFamily="18" charset="0"/>
              </a:rPr>
              <a:t>根据中间表示生成代码</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代码生成器之前可能有一个优化组件</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代码生成器的三个任务</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指令选择：选择适当的指令实现</a:t>
            </a:r>
            <a:r>
              <a:rPr lang="en-US" altLang="zh-CN" dirty="0" smtClean="0">
                <a:latin typeface="Times New Roman" pitchFamily="18" charset="0"/>
                <a:ea typeface="隶书" pitchFamily="49" charset="-122"/>
                <a:cs typeface="Times New Roman" pitchFamily="18" charset="0"/>
              </a:rPr>
              <a:t>IR</a:t>
            </a:r>
            <a:r>
              <a:rPr lang="zh-CN" altLang="en-US" dirty="0" smtClean="0">
                <a:latin typeface="Times New Roman" pitchFamily="18" charset="0"/>
                <a:ea typeface="隶书" pitchFamily="49" charset="-122"/>
                <a:cs typeface="Times New Roman" pitchFamily="18" charset="0"/>
              </a:rPr>
              <a:t>语句</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寄存器分配和指派：把哪个值放在哪个寄存器中</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指令排序：按照什么顺序安排指令执行</a:t>
            </a:r>
            <a:endParaRPr lang="en-US" altLang="zh-CN" dirty="0" smtClean="0">
              <a:latin typeface="Times New Roman" pitchFamily="18" charset="0"/>
              <a:ea typeface="隶书" pitchFamily="49" charset="-122"/>
              <a:cs typeface="Times New Roman" pitchFamily="18" charset="0"/>
            </a:endParaRPr>
          </a:p>
        </p:txBody>
      </p:sp>
      <p:pic>
        <p:nvPicPr>
          <p:cNvPr id="1026" name="Picture 2"/>
          <p:cNvPicPr>
            <a:picLocks noChangeAspect="1" noChangeArrowheads="1"/>
          </p:cNvPicPr>
          <p:nvPr/>
        </p:nvPicPr>
        <p:blipFill>
          <a:blip r:embed="rId2" cstate="print"/>
          <a:srcRect/>
          <a:stretch>
            <a:fillRect/>
          </a:stretch>
        </p:blipFill>
        <p:spPr bwMode="auto">
          <a:xfrm>
            <a:off x="182763" y="1142984"/>
            <a:ext cx="8961237" cy="1857388"/>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流图的构造</a:t>
            </a:r>
            <a:endParaRPr lang="zh-CN" altLang="en-US"/>
          </a:p>
        </p:txBody>
      </p:sp>
      <p:sp>
        <p:nvSpPr>
          <p:cNvPr id="3" name="内容占位符 2"/>
          <p:cNvSpPr>
            <a:spLocks noGrp="1"/>
          </p:cNvSpPr>
          <p:nvPr>
            <p:ph idx="1"/>
          </p:nvPr>
        </p:nvSpPr>
        <p:spPr/>
        <p:txBody>
          <a:bodyPr>
            <a:normAutofit fontScale="85000" lnSpcReduction="20000"/>
          </a:bodyPr>
          <a:lstStyle/>
          <a:p>
            <a:r>
              <a:rPr lang="zh-CN" altLang="en-US" smtClean="0"/>
              <a:t>流图的顶点是基本块</a:t>
            </a:r>
            <a:endParaRPr lang="en-US" altLang="zh-CN" smtClean="0"/>
          </a:p>
          <a:p>
            <a:r>
              <a:rPr lang="zh-CN" altLang="en-US" smtClean="0"/>
              <a:t>两个顶点</a:t>
            </a:r>
            <a:r>
              <a:rPr lang="en-US" altLang="zh-CN" smtClean="0"/>
              <a:t>B</a:t>
            </a:r>
            <a:r>
              <a:rPr lang="zh-CN" altLang="en-US" smtClean="0"/>
              <a:t>和</a:t>
            </a:r>
            <a:r>
              <a:rPr lang="en-US" altLang="zh-CN" smtClean="0"/>
              <a:t>C</a:t>
            </a:r>
            <a:r>
              <a:rPr lang="zh-CN" altLang="en-US" smtClean="0"/>
              <a:t>之间有一条有向边，</a:t>
            </a:r>
            <a:r>
              <a:rPr lang="en-US" altLang="zh-CN" smtClean="0"/>
              <a:t>iff</a:t>
            </a:r>
            <a:r>
              <a:rPr lang="zh-CN" altLang="en-US" smtClean="0"/>
              <a:t>基本块</a:t>
            </a:r>
            <a:r>
              <a:rPr lang="en-US" altLang="zh-CN" smtClean="0"/>
              <a:t>C</a:t>
            </a:r>
            <a:r>
              <a:rPr lang="zh-CN" altLang="en-US" smtClean="0"/>
              <a:t>的第一个指令可能在</a:t>
            </a:r>
            <a:r>
              <a:rPr lang="en-US" altLang="zh-CN" smtClean="0"/>
              <a:t>B</a:t>
            </a:r>
            <a:r>
              <a:rPr lang="zh-CN" altLang="en-US" smtClean="0"/>
              <a:t>的最后一个指令之后执行。原因：</a:t>
            </a:r>
            <a:endParaRPr lang="en-US" altLang="zh-CN" smtClean="0"/>
          </a:p>
          <a:p>
            <a:pPr lvl="1"/>
            <a:r>
              <a:rPr lang="zh-CN" altLang="en-US" smtClean="0"/>
              <a:t>从</a:t>
            </a:r>
            <a:r>
              <a:rPr lang="en-US" altLang="zh-CN" smtClean="0"/>
              <a:t>B</a:t>
            </a:r>
            <a:r>
              <a:rPr lang="zh-CN" altLang="en-US" smtClean="0"/>
              <a:t>的结尾指令是一条跳转到</a:t>
            </a:r>
            <a:r>
              <a:rPr lang="en-US" altLang="zh-CN" smtClean="0"/>
              <a:t>C</a:t>
            </a:r>
            <a:r>
              <a:rPr lang="zh-CN" altLang="en-US" smtClean="0"/>
              <a:t>的开头的条件</a:t>
            </a:r>
            <a:r>
              <a:rPr lang="en-US" altLang="zh-CN" smtClean="0"/>
              <a:t>/</a:t>
            </a:r>
            <a:r>
              <a:rPr lang="zh-CN" altLang="en-US" smtClean="0"/>
              <a:t>无条件语句</a:t>
            </a:r>
            <a:endParaRPr lang="en-US" altLang="zh-CN" smtClean="0"/>
          </a:p>
          <a:p>
            <a:pPr lvl="1"/>
            <a:r>
              <a:rPr lang="zh-CN" altLang="en-US" smtClean="0"/>
              <a:t>在原来的序列中，</a:t>
            </a:r>
            <a:r>
              <a:rPr lang="en-US" altLang="zh-CN" smtClean="0"/>
              <a:t>C</a:t>
            </a:r>
            <a:r>
              <a:rPr lang="zh-CN" altLang="en-US" smtClean="0"/>
              <a:t>紧跟在</a:t>
            </a:r>
            <a:r>
              <a:rPr lang="en-US" altLang="zh-CN" smtClean="0"/>
              <a:t>B</a:t>
            </a:r>
            <a:r>
              <a:rPr lang="zh-CN" altLang="en-US" smtClean="0"/>
              <a:t>之后，且</a:t>
            </a:r>
            <a:r>
              <a:rPr lang="en-US" altLang="zh-CN" smtClean="0"/>
              <a:t>B</a:t>
            </a:r>
            <a:r>
              <a:rPr lang="zh-CN" altLang="en-US" smtClean="0"/>
              <a:t>的结尾不是无条件跳转语句</a:t>
            </a:r>
            <a:endParaRPr lang="en-US" altLang="zh-CN" smtClean="0"/>
          </a:p>
          <a:p>
            <a:pPr lvl="1"/>
            <a:r>
              <a:rPr lang="en-US" altLang="zh-CN" smtClean="0"/>
              <a:t>B</a:t>
            </a:r>
            <a:r>
              <a:rPr lang="zh-CN" altLang="en-US" smtClean="0"/>
              <a:t>是</a:t>
            </a:r>
            <a:r>
              <a:rPr lang="en-US" altLang="zh-CN" smtClean="0"/>
              <a:t>C</a:t>
            </a:r>
            <a:r>
              <a:rPr lang="zh-CN" altLang="en-US" smtClean="0"/>
              <a:t>的前驱，</a:t>
            </a:r>
            <a:r>
              <a:rPr lang="en-US" altLang="zh-CN" smtClean="0"/>
              <a:t>C</a:t>
            </a:r>
            <a:r>
              <a:rPr lang="zh-CN" altLang="en-US" smtClean="0"/>
              <a:t>是</a:t>
            </a:r>
            <a:r>
              <a:rPr lang="en-US" altLang="zh-CN" smtClean="0"/>
              <a:t>B</a:t>
            </a:r>
            <a:r>
              <a:rPr lang="zh-CN" altLang="en-US" smtClean="0"/>
              <a:t>的后继</a:t>
            </a:r>
            <a:endParaRPr lang="en-US" altLang="zh-CN" smtClean="0"/>
          </a:p>
          <a:p>
            <a:r>
              <a:rPr lang="zh-CN" altLang="en-US" smtClean="0"/>
              <a:t>入口，出口结点</a:t>
            </a:r>
            <a:endParaRPr lang="en-US" altLang="zh-CN" smtClean="0"/>
          </a:p>
          <a:p>
            <a:pPr lvl="1"/>
            <a:r>
              <a:rPr lang="zh-CN" altLang="en-US" smtClean="0"/>
              <a:t>不和中间指令对应</a:t>
            </a:r>
            <a:endParaRPr lang="en-US" altLang="zh-CN" smtClean="0"/>
          </a:p>
          <a:p>
            <a:pPr lvl="1"/>
            <a:r>
              <a:rPr lang="zh-CN" altLang="en-US" smtClean="0"/>
              <a:t>入口到第一条指令有一条边</a:t>
            </a:r>
            <a:endParaRPr lang="en-US" altLang="zh-CN" smtClean="0"/>
          </a:p>
          <a:p>
            <a:pPr lvl="1"/>
            <a:r>
              <a:rPr lang="zh-CN" altLang="en-US" smtClean="0"/>
              <a:t>从任何可能使最后执行的基本块到出口有一条边</a:t>
            </a: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4614866" cy="1143000"/>
          </a:xfrm>
        </p:spPr>
        <p:txBody>
          <a:bodyPr/>
          <a:lstStyle/>
          <a:p>
            <a:pPr algn="l"/>
            <a:r>
              <a:rPr lang="zh-CN" altLang="en-US" smtClean="0"/>
              <a:t>流图的例子</a:t>
            </a:r>
            <a:endParaRPr lang="zh-CN" altLang="en-US"/>
          </a:p>
        </p:txBody>
      </p:sp>
      <p:sp>
        <p:nvSpPr>
          <p:cNvPr id="3" name="内容占位符 2"/>
          <p:cNvSpPr>
            <a:spLocks noGrp="1"/>
          </p:cNvSpPr>
          <p:nvPr>
            <p:ph idx="1"/>
          </p:nvPr>
        </p:nvSpPr>
        <p:spPr>
          <a:xfrm>
            <a:off x="457200" y="1600200"/>
            <a:ext cx="4829180" cy="4525963"/>
          </a:xfrm>
        </p:spPr>
        <p:txBody>
          <a:bodyPr/>
          <a:lstStyle/>
          <a:p>
            <a:r>
              <a:rPr lang="zh-CN" altLang="en-US" smtClean="0"/>
              <a:t>因跳转而生成的边</a:t>
            </a:r>
            <a:endParaRPr lang="en-US" altLang="zh-CN" smtClean="0"/>
          </a:p>
          <a:p>
            <a:pPr lvl="1"/>
            <a:r>
              <a:rPr lang="en-US" altLang="zh-CN" smtClean="0"/>
              <a:t>B3</a:t>
            </a:r>
            <a:r>
              <a:rPr lang="en-US" altLang="zh-CN" smtClean="0">
                <a:sym typeface="Wingdings" pitchFamily="2" charset="2"/>
              </a:rPr>
              <a:t>B3</a:t>
            </a:r>
          </a:p>
          <a:p>
            <a:pPr lvl="1"/>
            <a:r>
              <a:rPr lang="en-US" altLang="zh-CN" smtClean="0">
                <a:sym typeface="Wingdings" pitchFamily="2" charset="2"/>
              </a:rPr>
              <a:t>B4B2</a:t>
            </a:r>
          </a:p>
          <a:p>
            <a:pPr lvl="1"/>
            <a:r>
              <a:rPr lang="en-US" altLang="zh-CN" smtClean="0">
                <a:sym typeface="Wingdings" pitchFamily="2" charset="2"/>
              </a:rPr>
              <a:t>B6B6</a:t>
            </a:r>
          </a:p>
          <a:p>
            <a:r>
              <a:rPr lang="zh-CN" altLang="en-US" smtClean="0">
                <a:sym typeface="Wingdings" pitchFamily="2" charset="2"/>
              </a:rPr>
              <a:t>因为顺序而生成的边</a:t>
            </a:r>
            <a:endParaRPr lang="en-US" altLang="zh-CN" smtClean="0">
              <a:sym typeface="Wingdings" pitchFamily="2" charset="2"/>
            </a:endParaRPr>
          </a:p>
          <a:p>
            <a:pPr lvl="1"/>
            <a:r>
              <a:rPr lang="zh-CN" altLang="en-US" smtClean="0">
                <a:sym typeface="Wingdings" pitchFamily="2" charset="2"/>
              </a:rPr>
              <a:t>其它</a:t>
            </a:r>
            <a:endParaRPr lang="zh-CN" altLang="en-US"/>
          </a:p>
        </p:txBody>
      </p:sp>
      <p:pic>
        <p:nvPicPr>
          <p:cNvPr id="2050" name="Picture 2"/>
          <p:cNvPicPr>
            <a:picLocks noChangeAspect="1" noChangeArrowheads="1"/>
          </p:cNvPicPr>
          <p:nvPr/>
        </p:nvPicPr>
        <p:blipFill>
          <a:blip r:embed="rId2" cstate="print"/>
          <a:srcRect/>
          <a:stretch>
            <a:fillRect/>
          </a:stretch>
        </p:blipFill>
        <p:spPr bwMode="auto">
          <a:xfrm>
            <a:off x="5191125" y="285728"/>
            <a:ext cx="3952875" cy="6238875"/>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循环</a:t>
            </a:r>
            <a:endParaRPr lang="zh-CN" altLang="en-US"/>
          </a:p>
        </p:txBody>
      </p:sp>
      <p:sp>
        <p:nvSpPr>
          <p:cNvPr id="3" name="内容占位符 2"/>
          <p:cNvSpPr>
            <a:spLocks noGrp="1"/>
          </p:cNvSpPr>
          <p:nvPr>
            <p:ph idx="1"/>
          </p:nvPr>
        </p:nvSpPr>
        <p:spPr/>
        <p:txBody>
          <a:bodyPr/>
          <a:lstStyle/>
          <a:p>
            <a:r>
              <a:rPr lang="zh-CN" altLang="en-US" smtClean="0"/>
              <a:t>程序的大部分运行时间花费在循环上</a:t>
            </a:r>
            <a:endParaRPr lang="en-US" altLang="zh-CN" smtClean="0"/>
          </a:p>
          <a:p>
            <a:r>
              <a:rPr lang="zh-CN" altLang="en-US" smtClean="0"/>
              <a:t>因此循环是识别的重点</a:t>
            </a:r>
            <a:endParaRPr lang="en-US" altLang="zh-CN" smtClean="0"/>
          </a:p>
          <a:p>
            <a:r>
              <a:rPr lang="zh-CN" altLang="en-US" smtClean="0"/>
              <a:t>循环的定义</a:t>
            </a:r>
            <a:endParaRPr lang="en-US" altLang="zh-CN" smtClean="0"/>
          </a:p>
          <a:p>
            <a:pPr lvl="1"/>
            <a:r>
              <a:rPr lang="zh-CN" altLang="en-US" smtClean="0"/>
              <a:t>循环</a:t>
            </a:r>
            <a:r>
              <a:rPr lang="en-US" altLang="zh-CN" smtClean="0"/>
              <a:t>L</a:t>
            </a:r>
            <a:r>
              <a:rPr lang="zh-CN" altLang="en-US" smtClean="0"/>
              <a:t>是一个结点集合</a:t>
            </a:r>
            <a:endParaRPr lang="en-US" altLang="zh-CN" smtClean="0"/>
          </a:p>
          <a:p>
            <a:pPr lvl="1"/>
            <a:r>
              <a:rPr lang="zh-CN" altLang="en-US" smtClean="0"/>
              <a:t>存在一个循环入口（</a:t>
            </a:r>
            <a:r>
              <a:rPr lang="en-US" altLang="zh-CN" smtClean="0"/>
              <a:t>loop</a:t>
            </a:r>
            <a:r>
              <a:rPr lang="zh-CN" altLang="en-US" smtClean="0"/>
              <a:t> </a:t>
            </a:r>
            <a:r>
              <a:rPr lang="en-US" altLang="zh-CN" smtClean="0"/>
              <a:t>entry</a:t>
            </a:r>
            <a:r>
              <a:rPr lang="zh-CN" altLang="en-US" smtClean="0"/>
              <a:t>）节点。唯一的其前驱可以在循环</a:t>
            </a:r>
            <a:r>
              <a:rPr lang="en-US" altLang="zh-CN" smtClean="0"/>
              <a:t>L</a:t>
            </a:r>
            <a:r>
              <a:rPr lang="zh-CN" altLang="en-US" smtClean="0"/>
              <a:t>之外的结点</a:t>
            </a:r>
            <a:endParaRPr lang="en-US" altLang="zh-CN" smtClean="0"/>
          </a:p>
          <a:p>
            <a:pPr lvl="1"/>
            <a:r>
              <a:rPr lang="zh-CN" altLang="en-US" smtClean="0"/>
              <a:t>其余结点都存在到达</a:t>
            </a:r>
            <a:r>
              <a:rPr lang="en-US" altLang="zh-CN" smtClean="0"/>
              <a:t>L</a:t>
            </a:r>
            <a:r>
              <a:rPr lang="zh-CN" altLang="en-US" smtClean="0"/>
              <a:t>的非空路径，且路径都在</a:t>
            </a:r>
            <a:r>
              <a:rPr lang="en-US" altLang="zh-CN" smtClean="0"/>
              <a:t>L</a:t>
            </a:r>
            <a:r>
              <a:rPr lang="zh-CN" altLang="en-US" smtClean="0"/>
              <a:t>中。</a:t>
            </a:r>
            <a:endParaRPr lang="en-US" altLang="zh-CN"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4686304" cy="1143000"/>
          </a:xfrm>
        </p:spPr>
        <p:txBody>
          <a:bodyPr/>
          <a:lstStyle/>
          <a:p>
            <a:r>
              <a:rPr lang="zh-CN" altLang="en-US" smtClean="0"/>
              <a:t>循环的例子</a:t>
            </a:r>
            <a:endParaRPr lang="zh-CN" altLang="en-US"/>
          </a:p>
        </p:txBody>
      </p:sp>
      <p:sp>
        <p:nvSpPr>
          <p:cNvPr id="3" name="内容占位符 2"/>
          <p:cNvSpPr>
            <a:spLocks noGrp="1"/>
          </p:cNvSpPr>
          <p:nvPr>
            <p:ph idx="1"/>
          </p:nvPr>
        </p:nvSpPr>
        <p:spPr>
          <a:xfrm>
            <a:off x="457200" y="1600200"/>
            <a:ext cx="4471990" cy="4525963"/>
          </a:xfrm>
        </p:spPr>
        <p:txBody>
          <a:bodyPr/>
          <a:lstStyle/>
          <a:p>
            <a:r>
              <a:rPr lang="zh-CN" altLang="en-US" smtClean="0"/>
              <a:t>循环</a:t>
            </a:r>
            <a:endParaRPr lang="en-US" altLang="zh-CN" smtClean="0"/>
          </a:p>
          <a:p>
            <a:pPr lvl="1"/>
            <a:r>
              <a:rPr lang="en-US" altLang="zh-CN" smtClean="0"/>
              <a:t>{B3}</a:t>
            </a:r>
          </a:p>
          <a:p>
            <a:pPr lvl="1"/>
            <a:r>
              <a:rPr lang="en-US" altLang="zh-CN" smtClean="0"/>
              <a:t>{B6}</a:t>
            </a:r>
          </a:p>
          <a:p>
            <a:pPr lvl="1"/>
            <a:r>
              <a:rPr lang="en-US" altLang="zh-CN" smtClean="0"/>
              <a:t>{B2,B3,B4}</a:t>
            </a:r>
            <a:endParaRPr lang="zh-CN" altLang="en-US"/>
          </a:p>
        </p:txBody>
      </p:sp>
      <p:pic>
        <p:nvPicPr>
          <p:cNvPr id="4" name="Picture 2"/>
          <p:cNvPicPr>
            <a:picLocks noChangeAspect="1" noChangeArrowheads="1"/>
          </p:cNvPicPr>
          <p:nvPr/>
        </p:nvPicPr>
        <p:blipFill>
          <a:blip r:embed="rId2" cstate="print"/>
          <a:srcRect/>
          <a:stretch>
            <a:fillRect/>
          </a:stretch>
        </p:blipFill>
        <p:spPr bwMode="auto">
          <a:xfrm>
            <a:off x="5191125" y="285728"/>
            <a:ext cx="3952875" cy="6238875"/>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基本块的优化</a:t>
            </a:r>
            <a:endParaRPr lang="zh-CN" altLang="en-US"/>
          </a:p>
        </p:txBody>
      </p:sp>
      <p:sp>
        <p:nvSpPr>
          <p:cNvPr id="3" name="内容占位符 2"/>
          <p:cNvSpPr>
            <a:spLocks noGrp="1"/>
          </p:cNvSpPr>
          <p:nvPr>
            <p:ph idx="1"/>
          </p:nvPr>
        </p:nvSpPr>
        <p:spPr/>
        <p:txBody>
          <a:bodyPr/>
          <a:lstStyle/>
          <a:p>
            <a:r>
              <a:rPr lang="zh-CN" altLang="en-US" smtClean="0"/>
              <a:t>针对基本块的优化可以有很好的效果</a:t>
            </a:r>
            <a:endParaRPr lang="en-US" altLang="zh-CN" smtClean="0"/>
          </a:p>
          <a:p>
            <a:r>
              <a:rPr lang="zh-CN" altLang="en-US" smtClean="0"/>
              <a:t>基本块可以用</a:t>
            </a:r>
            <a:r>
              <a:rPr lang="en-US" altLang="zh-CN" smtClean="0"/>
              <a:t>DAG</a:t>
            </a:r>
            <a:r>
              <a:rPr lang="zh-CN" altLang="en-US" smtClean="0"/>
              <a:t>图表示</a:t>
            </a:r>
            <a:endParaRPr lang="en-US" altLang="zh-CN" smtClean="0"/>
          </a:p>
          <a:p>
            <a:pPr lvl="1"/>
            <a:r>
              <a:rPr lang="zh-CN" altLang="en-US" smtClean="0"/>
              <a:t>每个变量对应于</a:t>
            </a:r>
            <a:r>
              <a:rPr lang="en-US" altLang="zh-CN" smtClean="0"/>
              <a:t>DAG</a:t>
            </a:r>
            <a:r>
              <a:rPr lang="zh-CN" altLang="en-US" smtClean="0"/>
              <a:t>图的结点</a:t>
            </a:r>
            <a:endParaRPr lang="en-US" altLang="zh-CN" smtClean="0"/>
          </a:p>
          <a:p>
            <a:pPr lvl="1"/>
            <a:r>
              <a:rPr lang="zh-CN" altLang="en-US" smtClean="0"/>
              <a:t>每个语句</a:t>
            </a:r>
            <a:r>
              <a:rPr lang="en-US" altLang="zh-CN" smtClean="0"/>
              <a:t>s</a:t>
            </a:r>
            <a:r>
              <a:rPr lang="zh-CN" altLang="en-US" smtClean="0"/>
              <a:t>有一个相关的结点</a:t>
            </a:r>
            <a:r>
              <a:rPr lang="en-US" altLang="zh-CN" smtClean="0"/>
              <a:t>N</a:t>
            </a:r>
            <a:r>
              <a:rPr lang="zh-CN" altLang="en-US" smtClean="0"/>
              <a:t>。</a:t>
            </a:r>
            <a:endParaRPr lang="en-US" altLang="zh-CN" smtClean="0"/>
          </a:p>
          <a:p>
            <a:pPr lvl="2"/>
            <a:r>
              <a:rPr lang="en-US" altLang="zh-CN" smtClean="0"/>
              <a:t>N</a:t>
            </a:r>
            <a:r>
              <a:rPr lang="zh-CN" altLang="en-US" smtClean="0"/>
              <a:t>的子结点对应于其它语句。</a:t>
            </a:r>
            <a:endParaRPr lang="en-US" altLang="zh-CN" smtClean="0"/>
          </a:p>
          <a:p>
            <a:pPr lvl="2"/>
            <a:r>
              <a:rPr lang="zh-CN" altLang="en-US" smtClean="0"/>
              <a:t>结点</a:t>
            </a:r>
            <a:r>
              <a:rPr lang="en-US" altLang="zh-CN" smtClean="0"/>
              <a:t>N</a:t>
            </a:r>
            <a:r>
              <a:rPr lang="zh-CN" altLang="en-US" smtClean="0"/>
              <a:t>的标号是</a:t>
            </a:r>
            <a:r>
              <a:rPr lang="en-US" altLang="zh-CN" smtClean="0"/>
              <a:t>s</a:t>
            </a:r>
            <a:r>
              <a:rPr lang="zh-CN" altLang="en-US" smtClean="0"/>
              <a:t>的运算符</a:t>
            </a:r>
            <a:endParaRPr lang="en-US" altLang="zh-CN" smtClean="0"/>
          </a:p>
          <a:p>
            <a:pPr lvl="2"/>
            <a:r>
              <a:rPr lang="en-US" altLang="zh-CN" smtClean="0"/>
              <a:t>N</a:t>
            </a:r>
            <a:r>
              <a:rPr lang="zh-CN" altLang="en-US" smtClean="0"/>
              <a:t>和一组变量关联，表示</a:t>
            </a:r>
            <a:r>
              <a:rPr lang="en-US" altLang="zh-CN" smtClean="0"/>
              <a:t>s</a:t>
            </a:r>
            <a:r>
              <a:rPr lang="zh-CN" altLang="en-US" smtClean="0"/>
              <a:t>是在此基本块内最晚对它们定值的语句。</a:t>
            </a:r>
            <a:endParaRPr lang="en-US" altLang="zh-CN" smtClean="0"/>
          </a:p>
          <a:p>
            <a:pPr lvl="2"/>
            <a:r>
              <a:rPr lang="zh-CN" altLang="en-US" smtClean="0"/>
              <a:t>输出结点：结点对应的变量在基本块出口处活跃</a:t>
            </a:r>
            <a:endParaRPr lang="en-US" altLang="zh-CN"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DAG</a:t>
            </a:r>
            <a:r>
              <a:rPr lang="zh-CN" altLang="en-US" smtClean="0"/>
              <a:t>图的构造</a:t>
            </a:r>
            <a:endParaRPr lang="zh-CN" altLang="en-US"/>
          </a:p>
        </p:txBody>
      </p:sp>
      <p:sp>
        <p:nvSpPr>
          <p:cNvPr id="3" name="内容占位符 2"/>
          <p:cNvSpPr>
            <a:spLocks noGrp="1"/>
          </p:cNvSpPr>
          <p:nvPr>
            <p:ph idx="1"/>
          </p:nvPr>
        </p:nvSpPr>
        <p:spPr/>
        <p:txBody>
          <a:bodyPr>
            <a:normAutofit fontScale="85000" lnSpcReduction="20000"/>
          </a:bodyPr>
          <a:lstStyle/>
          <a:p>
            <a:r>
              <a:rPr lang="zh-CN" altLang="en-US" smtClean="0"/>
              <a:t>为基本块中出现的每个变量建立结点（表示基本值）</a:t>
            </a:r>
            <a:endParaRPr lang="en-US" altLang="zh-CN" smtClean="0"/>
          </a:p>
          <a:p>
            <a:r>
              <a:rPr lang="zh-CN" altLang="en-US" smtClean="0"/>
              <a:t>顺序扫描各个三地址指令</a:t>
            </a:r>
            <a:endParaRPr lang="en-US" altLang="zh-CN" smtClean="0"/>
          </a:p>
          <a:p>
            <a:r>
              <a:rPr lang="zh-CN" altLang="en-US" smtClean="0"/>
              <a:t>如果指令为</a:t>
            </a:r>
            <a:r>
              <a:rPr lang="en-US" altLang="zh-CN" smtClean="0"/>
              <a:t>x=y</a:t>
            </a:r>
            <a:r>
              <a:rPr lang="zh-CN" altLang="en-US" smtClean="0"/>
              <a:t> </a:t>
            </a:r>
            <a:r>
              <a:rPr lang="en-US" altLang="zh-CN" smtClean="0"/>
              <a:t>op</a:t>
            </a:r>
            <a:r>
              <a:rPr lang="zh-CN" altLang="en-US" smtClean="0"/>
              <a:t> </a:t>
            </a:r>
            <a:r>
              <a:rPr lang="en-US" altLang="zh-CN" smtClean="0"/>
              <a:t>z</a:t>
            </a:r>
          </a:p>
          <a:p>
            <a:pPr lvl="1"/>
            <a:r>
              <a:rPr lang="zh-CN" altLang="en-US" smtClean="0"/>
              <a:t>为这个指令建立结点</a:t>
            </a:r>
            <a:r>
              <a:rPr lang="en-US" altLang="zh-CN" smtClean="0"/>
              <a:t>N</a:t>
            </a:r>
            <a:r>
              <a:rPr lang="zh-CN" altLang="en-US" smtClean="0"/>
              <a:t>，标号为</a:t>
            </a:r>
            <a:r>
              <a:rPr lang="en-US" altLang="zh-CN" smtClean="0"/>
              <a:t>op</a:t>
            </a:r>
            <a:r>
              <a:rPr lang="zh-CN" altLang="en-US" smtClean="0"/>
              <a:t>；</a:t>
            </a:r>
            <a:endParaRPr lang="en-US" altLang="zh-CN" smtClean="0"/>
          </a:p>
          <a:p>
            <a:pPr lvl="1"/>
            <a:r>
              <a:rPr lang="en-US" altLang="zh-CN" smtClean="0"/>
              <a:t>N</a:t>
            </a:r>
            <a:r>
              <a:rPr lang="zh-CN" altLang="en-US" smtClean="0"/>
              <a:t>的子结点为</a:t>
            </a:r>
            <a:r>
              <a:rPr lang="en-US" altLang="zh-CN" smtClean="0"/>
              <a:t>y</a:t>
            </a:r>
            <a:r>
              <a:rPr lang="zh-CN" altLang="en-US" smtClean="0"/>
              <a:t>、</a:t>
            </a:r>
            <a:r>
              <a:rPr lang="en-US" altLang="zh-CN" smtClean="0"/>
              <a:t>z</a:t>
            </a:r>
            <a:r>
              <a:rPr lang="zh-CN" altLang="en-US" smtClean="0"/>
              <a:t>当前关联的结点；</a:t>
            </a:r>
            <a:endParaRPr lang="en-US" altLang="zh-CN" smtClean="0"/>
          </a:p>
          <a:p>
            <a:pPr lvl="1"/>
            <a:r>
              <a:rPr lang="en-US" altLang="zh-CN" smtClean="0"/>
              <a:t>X</a:t>
            </a:r>
            <a:r>
              <a:rPr lang="zh-CN" altLang="en-US" smtClean="0"/>
              <a:t>和</a:t>
            </a:r>
            <a:r>
              <a:rPr lang="en-US" altLang="zh-CN" smtClean="0"/>
              <a:t>N</a:t>
            </a:r>
            <a:r>
              <a:rPr lang="zh-CN" altLang="en-US" smtClean="0"/>
              <a:t>关联；</a:t>
            </a:r>
            <a:endParaRPr lang="en-US" altLang="zh-CN" smtClean="0"/>
          </a:p>
          <a:p>
            <a:r>
              <a:rPr lang="zh-CN" altLang="en-US" smtClean="0"/>
              <a:t>如果指令为</a:t>
            </a:r>
            <a:r>
              <a:rPr lang="en-US" altLang="zh-CN" smtClean="0"/>
              <a:t>x=y</a:t>
            </a:r>
            <a:r>
              <a:rPr lang="zh-CN" altLang="en-US" smtClean="0"/>
              <a:t>；</a:t>
            </a:r>
            <a:endParaRPr lang="en-US" altLang="zh-CN" smtClean="0"/>
          </a:p>
          <a:p>
            <a:pPr lvl="1"/>
            <a:r>
              <a:rPr lang="zh-CN" altLang="en-US" smtClean="0"/>
              <a:t>不建立新结点；</a:t>
            </a:r>
            <a:endParaRPr lang="en-US" altLang="zh-CN" smtClean="0"/>
          </a:p>
          <a:p>
            <a:pPr lvl="1"/>
            <a:r>
              <a:rPr lang="zh-CN" altLang="en-US" smtClean="0"/>
              <a:t>设</a:t>
            </a:r>
            <a:r>
              <a:rPr lang="en-US" altLang="zh-CN" smtClean="0"/>
              <a:t>y</a:t>
            </a:r>
            <a:r>
              <a:rPr lang="zh-CN" altLang="en-US" smtClean="0"/>
              <a:t>关联到</a:t>
            </a:r>
            <a:r>
              <a:rPr lang="en-US" altLang="zh-CN" smtClean="0"/>
              <a:t>N</a:t>
            </a:r>
            <a:r>
              <a:rPr lang="zh-CN" altLang="en-US" smtClean="0"/>
              <a:t>，那么</a:t>
            </a:r>
            <a:r>
              <a:rPr lang="en-US" altLang="zh-CN" smtClean="0"/>
              <a:t>x</a:t>
            </a:r>
            <a:r>
              <a:rPr lang="zh-CN" altLang="en-US" smtClean="0"/>
              <a:t>现在也关联到</a:t>
            </a:r>
            <a:r>
              <a:rPr lang="en-US" altLang="zh-CN" smtClean="0"/>
              <a:t>N</a:t>
            </a:r>
          </a:p>
          <a:p>
            <a:r>
              <a:rPr lang="zh-CN" altLang="en-US" smtClean="0"/>
              <a:t>扫描结束后，对于所有在出口处活跃的变量</a:t>
            </a:r>
            <a:r>
              <a:rPr lang="en-US" altLang="zh-CN" smtClean="0"/>
              <a:t>x</a:t>
            </a:r>
            <a:r>
              <a:rPr lang="zh-CN" altLang="en-US" smtClean="0"/>
              <a:t>，将</a:t>
            </a:r>
            <a:r>
              <a:rPr lang="en-US" altLang="zh-CN" smtClean="0"/>
              <a:t>x</a:t>
            </a:r>
            <a:r>
              <a:rPr lang="zh-CN" altLang="en-US" smtClean="0"/>
              <a:t>所关联的结点设置为输出结点</a:t>
            </a:r>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DAG</a:t>
            </a:r>
            <a:r>
              <a:rPr lang="zh-CN" altLang="en-US" smtClean="0"/>
              <a:t>的作用</a:t>
            </a:r>
            <a:endParaRPr lang="zh-CN" altLang="en-US"/>
          </a:p>
        </p:txBody>
      </p:sp>
      <p:sp>
        <p:nvSpPr>
          <p:cNvPr id="3" name="内容占位符 2"/>
          <p:cNvSpPr>
            <a:spLocks noGrp="1"/>
          </p:cNvSpPr>
          <p:nvPr>
            <p:ph idx="1"/>
          </p:nvPr>
        </p:nvSpPr>
        <p:spPr/>
        <p:txBody>
          <a:bodyPr/>
          <a:lstStyle/>
          <a:p>
            <a:r>
              <a:rPr lang="en-US" altLang="zh-CN" smtClean="0"/>
              <a:t>DAG</a:t>
            </a:r>
            <a:r>
              <a:rPr lang="zh-CN" altLang="en-US" smtClean="0"/>
              <a:t>图描述了基本块运行时各个值之间的关系。</a:t>
            </a:r>
            <a:endParaRPr lang="en-US" altLang="zh-CN" smtClean="0"/>
          </a:p>
          <a:p>
            <a:r>
              <a:rPr lang="zh-CN" altLang="en-US" smtClean="0"/>
              <a:t>我们可以以</a:t>
            </a:r>
            <a:r>
              <a:rPr lang="en-US" altLang="zh-CN" smtClean="0"/>
              <a:t>DAG</a:t>
            </a:r>
            <a:r>
              <a:rPr lang="zh-CN" altLang="en-US" smtClean="0"/>
              <a:t>为基础，对代码进行转换</a:t>
            </a:r>
            <a:endParaRPr lang="en-US" altLang="zh-CN" smtClean="0"/>
          </a:p>
          <a:p>
            <a:pPr lvl="1"/>
            <a:r>
              <a:rPr lang="zh-CN" altLang="en-US" smtClean="0"/>
              <a:t>消除局部公共子表达式</a:t>
            </a:r>
            <a:endParaRPr lang="en-US" altLang="zh-CN" smtClean="0"/>
          </a:p>
          <a:p>
            <a:pPr lvl="1"/>
            <a:r>
              <a:rPr lang="zh-CN" altLang="en-US" smtClean="0"/>
              <a:t>消除死代码</a:t>
            </a:r>
            <a:endParaRPr lang="en-US" altLang="zh-CN" smtClean="0"/>
          </a:p>
          <a:p>
            <a:pPr lvl="1"/>
            <a:r>
              <a:rPr lang="zh-CN" altLang="en-US" smtClean="0"/>
              <a:t>对语句重新排序</a:t>
            </a:r>
            <a:endParaRPr lang="en-US" altLang="zh-CN" smtClean="0"/>
          </a:p>
          <a:p>
            <a:pPr lvl="1"/>
            <a:r>
              <a:rPr lang="zh-CN" altLang="en-US" smtClean="0"/>
              <a:t>重新排序运算分量的顺序</a:t>
            </a:r>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局部公共子表达式</a:t>
            </a:r>
            <a:endParaRPr lang="zh-CN" altLang="en-US"/>
          </a:p>
        </p:txBody>
      </p:sp>
      <p:sp>
        <p:nvSpPr>
          <p:cNvPr id="3" name="内容占位符 2"/>
          <p:cNvSpPr>
            <a:spLocks noGrp="1"/>
          </p:cNvSpPr>
          <p:nvPr>
            <p:ph idx="1"/>
          </p:nvPr>
        </p:nvSpPr>
        <p:spPr>
          <a:xfrm>
            <a:off x="457200" y="1600200"/>
            <a:ext cx="5043494" cy="4525963"/>
          </a:xfrm>
        </p:spPr>
        <p:txBody>
          <a:bodyPr>
            <a:normAutofit fontScale="70000" lnSpcReduction="20000"/>
          </a:bodyPr>
          <a:lstStyle/>
          <a:p>
            <a:r>
              <a:rPr lang="zh-CN" altLang="en-US" smtClean="0"/>
              <a:t>局部公共子表达式的发现</a:t>
            </a:r>
            <a:endParaRPr lang="en-US" altLang="zh-CN" smtClean="0"/>
          </a:p>
          <a:p>
            <a:pPr lvl="1"/>
            <a:r>
              <a:rPr lang="zh-CN" altLang="en-US" smtClean="0"/>
              <a:t>建立某个结点</a:t>
            </a:r>
            <a:r>
              <a:rPr lang="en-US" altLang="zh-CN" smtClean="0"/>
              <a:t>M</a:t>
            </a:r>
            <a:r>
              <a:rPr lang="zh-CN" altLang="en-US" smtClean="0"/>
              <a:t>之前，首先检查是否存在一个结点</a:t>
            </a:r>
            <a:r>
              <a:rPr lang="en-US" altLang="zh-CN" smtClean="0"/>
              <a:t>N</a:t>
            </a:r>
            <a:r>
              <a:rPr lang="zh-CN" altLang="en-US" smtClean="0"/>
              <a:t>，它和</a:t>
            </a:r>
            <a:r>
              <a:rPr lang="en-US" altLang="zh-CN" smtClean="0"/>
              <a:t>M</a:t>
            </a:r>
            <a:r>
              <a:rPr lang="zh-CN" altLang="en-US" smtClean="0"/>
              <a:t>具有相同的运算符和子结点（顺序相同）。</a:t>
            </a:r>
            <a:endParaRPr lang="en-US" altLang="zh-CN" smtClean="0"/>
          </a:p>
          <a:p>
            <a:pPr lvl="1"/>
            <a:r>
              <a:rPr lang="zh-CN" altLang="en-US" smtClean="0"/>
              <a:t>如果存在，则不需要生成新的结点，用</a:t>
            </a:r>
            <a:r>
              <a:rPr lang="en-US" altLang="zh-CN" smtClean="0"/>
              <a:t>N</a:t>
            </a:r>
            <a:r>
              <a:rPr lang="zh-CN" altLang="en-US" smtClean="0"/>
              <a:t>代表</a:t>
            </a:r>
            <a:r>
              <a:rPr lang="en-US" altLang="zh-CN" smtClean="0"/>
              <a:t>M</a:t>
            </a:r>
            <a:r>
              <a:rPr lang="zh-CN" altLang="en-US" smtClean="0"/>
              <a:t>；</a:t>
            </a:r>
            <a:endParaRPr lang="en-US" altLang="zh-CN" smtClean="0"/>
          </a:p>
          <a:p>
            <a:r>
              <a:rPr lang="zh-CN" altLang="en-US" smtClean="0"/>
              <a:t>例如：</a:t>
            </a:r>
            <a:endParaRPr lang="en-US" altLang="zh-CN" smtClean="0"/>
          </a:p>
          <a:p>
            <a:pPr lvl="1"/>
            <a:r>
              <a:rPr lang="en-US" altLang="zh-CN" smtClean="0"/>
              <a:t>a=b+c</a:t>
            </a:r>
          </a:p>
          <a:p>
            <a:pPr lvl="1"/>
            <a:r>
              <a:rPr lang="en-US" altLang="zh-CN" smtClean="0"/>
              <a:t>b=a-d</a:t>
            </a:r>
          </a:p>
          <a:p>
            <a:pPr lvl="1"/>
            <a:r>
              <a:rPr lang="en-US" altLang="zh-CN" smtClean="0"/>
              <a:t>c=b+c</a:t>
            </a:r>
          </a:p>
          <a:p>
            <a:pPr lvl="1"/>
            <a:r>
              <a:rPr lang="en-US" altLang="zh-CN" smtClean="0"/>
              <a:t>d=a-d</a:t>
            </a:r>
          </a:p>
          <a:p>
            <a:r>
              <a:rPr lang="zh-CN" altLang="en-US" smtClean="0"/>
              <a:t>注意：两个</a:t>
            </a:r>
            <a:r>
              <a:rPr lang="en-US" altLang="zh-CN" smtClean="0"/>
              <a:t>b+c</a:t>
            </a:r>
            <a:r>
              <a:rPr lang="zh-CN" altLang="en-US" smtClean="0"/>
              <a:t>实际上并不是公共子表达式</a:t>
            </a:r>
            <a:endParaRPr lang="zh-CN" altLang="en-US"/>
          </a:p>
        </p:txBody>
      </p:sp>
      <p:pic>
        <p:nvPicPr>
          <p:cNvPr id="3074" name="Picture 2"/>
          <p:cNvPicPr>
            <a:picLocks noChangeAspect="1" noChangeArrowheads="1"/>
          </p:cNvPicPr>
          <p:nvPr/>
        </p:nvPicPr>
        <p:blipFill>
          <a:blip r:embed="rId2" cstate="print"/>
          <a:srcRect/>
          <a:stretch>
            <a:fillRect/>
          </a:stretch>
        </p:blipFill>
        <p:spPr bwMode="auto">
          <a:xfrm>
            <a:off x="5294270" y="3714752"/>
            <a:ext cx="3849729" cy="2847971"/>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消除死代码</a:t>
            </a:r>
            <a:endParaRPr lang="zh-CN" altLang="en-US"/>
          </a:p>
        </p:txBody>
      </p:sp>
      <p:sp>
        <p:nvSpPr>
          <p:cNvPr id="3" name="内容占位符 2"/>
          <p:cNvSpPr>
            <a:spLocks noGrp="1"/>
          </p:cNvSpPr>
          <p:nvPr>
            <p:ph idx="1"/>
          </p:nvPr>
        </p:nvSpPr>
        <p:spPr/>
        <p:txBody>
          <a:bodyPr/>
          <a:lstStyle/>
          <a:p>
            <a:r>
              <a:rPr lang="zh-CN" altLang="en-US" smtClean="0"/>
              <a:t>在</a:t>
            </a:r>
            <a:r>
              <a:rPr lang="en-US" altLang="zh-CN" smtClean="0"/>
              <a:t>DAG</a:t>
            </a:r>
            <a:r>
              <a:rPr lang="zh-CN" altLang="en-US" smtClean="0"/>
              <a:t>图上消除没有附加活跃变量的根结点（没有父结点的结点），即可消除死代码</a:t>
            </a:r>
            <a:endParaRPr lang="en-US" altLang="zh-CN" smtClean="0"/>
          </a:p>
          <a:p>
            <a:r>
              <a:rPr lang="zh-CN" altLang="en-US" smtClean="0"/>
              <a:t>如果图中</a:t>
            </a:r>
            <a:r>
              <a:rPr lang="en-US" altLang="zh-CN" smtClean="0"/>
              <a:t>c</a:t>
            </a:r>
            <a:r>
              <a:rPr lang="zh-CN" altLang="en-US" smtClean="0"/>
              <a:t>、</a:t>
            </a:r>
            <a:r>
              <a:rPr lang="en-US" altLang="zh-CN" smtClean="0"/>
              <a:t>e</a:t>
            </a:r>
            <a:r>
              <a:rPr lang="zh-CN" altLang="en-US" smtClean="0"/>
              <a:t>不是活跃变量，则可以删除标号为</a:t>
            </a:r>
            <a:r>
              <a:rPr lang="en-US" altLang="zh-CN" smtClean="0"/>
              <a:t>e</a:t>
            </a:r>
            <a:r>
              <a:rPr lang="zh-CN" altLang="en-US" smtClean="0"/>
              <a:t>、</a:t>
            </a:r>
            <a:r>
              <a:rPr lang="en-US" altLang="zh-CN" smtClean="0"/>
              <a:t>c</a:t>
            </a:r>
            <a:r>
              <a:rPr lang="zh-CN" altLang="en-US" smtClean="0"/>
              <a:t>的结点。</a:t>
            </a:r>
            <a:endParaRPr lang="zh-CN" altLang="en-US"/>
          </a:p>
        </p:txBody>
      </p:sp>
      <p:pic>
        <p:nvPicPr>
          <p:cNvPr id="4098" name="Picture 2"/>
          <p:cNvPicPr>
            <a:picLocks noChangeAspect="1" noChangeArrowheads="1"/>
          </p:cNvPicPr>
          <p:nvPr/>
        </p:nvPicPr>
        <p:blipFill>
          <a:blip r:embed="rId2" cstate="print"/>
          <a:srcRect/>
          <a:stretch>
            <a:fillRect/>
          </a:stretch>
        </p:blipFill>
        <p:spPr bwMode="auto">
          <a:xfrm>
            <a:off x="4543425" y="3429000"/>
            <a:ext cx="4600575" cy="3076575"/>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应用代数恒等式的优化</a:t>
            </a:r>
            <a:endParaRPr lang="zh-CN" altLang="en-US"/>
          </a:p>
        </p:txBody>
      </p:sp>
      <p:sp>
        <p:nvSpPr>
          <p:cNvPr id="3" name="内容占位符 2"/>
          <p:cNvSpPr>
            <a:spLocks noGrp="1"/>
          </p:cNvSpPr>
          <p:nvPr>
            <p:ph idx="1"/>
          </p:nvPr>
        </p:nvSpPr>
        <p:spPr/>
        <p:txBody>
          <a:bodyPr>
            <a:normAutofit lnSpcReduction="10000"/>
          </a:bodyPr>
          <a:lstStyle/>
          <a:p>
            <a:r>
              <a:rPr lang="zh-CN" altLang="en-US" smtClean="0"/>
              <a:t>消除计算步骤</a:t>
            </a:r>
            <a:endParaRPr lang="en-US" altLang="zh-CN" smtClean="0"/>
          </a:p>
          <a:p>
            <a:pPr lvl="1"/>
            <a:r>
              <a:rPr lang="en-US" altLang="zh-CN" smtClean="0"/>
              <a:t>x+0=0+x=x		x-0=x</a:t>
            </a:r>
          </a:p>
          <a:p>
            <a:pPr lvl="1"/>
            <a:r>
              <a:rPr lang="en-US" altLang="zh-CN" smtClean="0"/>
              <a:t>x*1=1*x=x		x/1=x</a:t>
            </a:r>
          </a:p>
          <a:p>
            <a:r>
              <a:rPr lang="zh-CN" altLang="en-US" smtClean="0"/>
              <a:t>降低计算强度</a:t>
            </a:r>
            <a:endParaRPr lang="en-US" altLang="zh-CN" smtClean="0"/>
          </a:p>
          <a:p>
            <a:pPr lvl="1"/>
            <a:r>
              <a:rPr lang="en-US" altLang="zh-CN" smtClean="0"/>
              <a:t>X</a:t>
            </a:r>
            <a:r>
              <a:rPr lang="en-US" altLang="zh-CN" baseline="30000" smtClean="0"/>
              <a:t>2</a:t>
            </a:r>
            <a:r>
              <a:rPr lang="en-US" altLang="zh-CN" smtClean="0"/>
              <a:t>=x*x		2*x=x+x</a:t>
            </a:r>
          </a:p>
          <a:p>
            <a:r>
              <a:rPr lang="zh-CN" altLang="en-US" smtClean="0"/>
              <a:t>常量合并</a:t>
            </a:r>
            <a:endParaRPr lang="en-US" altLang="zh-CN" smtClean="0"/>
          </a:p>
          <a:p>
            <a:pPr lvl="1"/>
            <a:r>
              <a:rPr lang="en-US" altLang="zh-CN" smtClean="0"/>
              <a:t>2*3.14</a:t>
            </a:r>
            <a:r>
              <a:rPr lang="zh-CN" altLang="en-US" smtClean="0"/>
              <a:t>可以用</a:t>
            </a:r>
            <a:r>
              <a:rPr lang="en-US" altLang="zh-CN" smtClean="0"/>
              <a:t>6.28</a:t>
            </a:r>
            <a:r>
              <a:rPr lang="zh-CN" altLang="en-US" smtClean="0"/>
              <a:t>替换</a:t>
            </a:r>
            <a:endParaRPr lang="en-US" altLang="zh-CN" smtClean="0"/>
          </a:p>
          <a:p>
            <a:r>
              <a:rPr lang="zh-CN" altLang="en-US" smtClean="0"/>
              <a:t>实现这些优化时，只需要在</a:t>
            </a:r>
            <a:r>
              <a:rPr lang="en-US" altLang="zh-CN" smtClean="0"/>
              <a:t>DAG</a:t>
            </a:r>
            <a:r>
              <a:rPr lang="zh-CN" altLang="en-US" smtClean="0"/>
              <a:t>图上寻找特定的模式</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主要内容</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lstStyle/>
          <a:p>
            <a:r>
              <a:rPr lang="zh-CN" altLang="en-US" dirty="0" smtClean="0">
                <a:latin typeface="隶书" pitchFamily="49" charset="-122"/>
                <a:ea typeface="隶书" pitchFamily="49" charset="-122"/>
              </a:rPr>
              <a:t>要解决的问题</a:t>
            </a:r>
            <a:endParaRPr lang="en-US" altLang="zh-CN" dirty="0" smtClean="0">
              <a:latin typeface="隶书" pitchFamily="49" charset="-122"/>
              <a:ea typeface="隶书" pitchFamily="49" charset="-122"/>
            </a:endParaRPr>
          </a:p>
          <a:p>
            <a:r>
              <a:rPr lang="zh-CN" altLang="en-US" dirty="0" smtClean="0">
                <a:latin typeface="隶书" pitchFamily="49" charset="-122"/>
                <a:ea typeface="隶书" pitchFamily="49" charset="-122"/>
              </a:rPr>
              <a:t>机器模型</a:t>
            </a:r>
            <a:endParaRPr lang="en-US" altLang="zh-CN" dirty="0" smtClean="0">
              <a:latin typeface="隶书" pitchFamily="49" charset="-122"/>
              <a:ea typeface="隶书" pitchFamily="49" charset="-122"/>
            </a:endParaRPr>
          </a:p>
          <a:p>
            <a:r>
              <a:rPr lang="zh-CN" altLang="en-US" dirty="0" smtClean="0">
                <a:latin typeface="隶书" pitchFamily="49" charset="-122"/>
                <a:ea typeface="隶书" pitchFamily="49" charset="-122"/>
              </a:rPr>
              <a:t>静态</a:t>
            </a:r>
            <a:r>
              <a:rPr lang="en-US" altLang="zh-CN" dirty="0" smtClean="0">
                <a:latin typeface="隶书" pitchFamily="49" charset="-122"/>
                <a:ea typeface="隶书" pitchFamily="49" charset="-122"/>
              </a:rPr>
              <a:t>/</a:t>
            </a:r>
            <a:r>
              <a:rPr lang="zh-CN" altLang="en-US" dirty="0" smtClean="0">
                <a:latin typeface="隶书" pitchFamily="49" charset="-122"/>
                <a:ea typeface="隶书" pitchFamily="49" charset="-122"/>
              </a:rPr>
              <a:t>栈式数据区分配</a:t>
            </a:r>
            <a:endParaRPr lang="en-US" altLang="zh-CN" dirty="0" smtClean="0">
              <a:latin typeface="隶书" pitchFamily="49" charset="-122"/>
              <a:ea typeface="隶书" pitchFamily="49" charset="-122"/>
            </a:endParaRPr>
          </a:p>
          <a:p>
            <a:r>
              <a:rPr lang="zh-CN" altLang="en-US" dirty="0" smtClean="0">
                <a:latin typeface="隶书" pitchFamily="49" charset="-122"/>
                <a:ea typeface="隶书" pitchFamily="49" charset="-122"/>
              </a:rPr>
              <a:t>基本块相关的代码生成</a:t>
            </a:r>
            <a:endParaRPr lang="en-US" altLang="zh-CN" dirty="0" smtClean="0">
              <a:latin typeface="隶书" pitchFamily="49" charset="-122"/>
              <a:ea typeface="隶书" pitchFamily="49" charset="-122"/>
            </a:endParaRPr>
          </a:p>
          <a:p>
            <a:r>
              <a:rPr lang="zh-CN" altLang="en-US" dirty="0" smtClean="0">
                <a:latin typeface="隶书" pitchFamily="49" charset="-122"/>
                <a:ea typeface="隶书" pitchFamily="49" charset="-122"/>
              </a:rPr>
              <a:t>简单的代码生成算法</a:t>
            </a:r>
            <a:endParaRPr lang="en-US" altLang="zh-CN" dirty="0" smtClean="0">
              <a:latin typeface="隶书" pitchFamily="49" charset="-122"/>
              <a:ea typeface="隶书" pitchFamily="49" charset="-122"/>
            </a:endParaRPr>
          </a:p>
          <a:p>
            <a:r>
              <a:rPr lang="zh-CN" altLang="en-US" dirty="0" smtClean="0">
                <a:latin typeface="隶书" pitchFamily="49" charset="-122"/>
                <a:ea typeface="隶书" pitchFamily="49" charset="-122"/>
              </a:rPr>
              <a:t>窥孔优化</a:t>
            </a:r>
            <a:endParaRPr lang="zh-CN" altLang="en-US" dirty="0">
              <a:latin typeface="隶书" pitchFamily="49" charset="-122"/>
              <a:ea typeface="隶书" pitchFamily="49"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数组引用</a:t>
            </a:r>
            <a:endParaRPr lang="zh-CN" altLang="en-US"/>
          </a:p>
        </p:txBody>
      </p:sp>
      <p:sp>
        <p:nvSpPr>
          <p:cNvPr id="3" name="内容占位符 2"/>
          <p:cNvSpPr>
            <a:spLocks noGrp="1"/>
          </p:cNvSpPr>
          <p:nvPr>
            <p:ph idx="1"/>
          </p:nvPr>
        </p:nvSpPr>
        <p:spPr/>
        <p:txBody>
          <a:bodyPr>
            <a:normAutofit lnSpcReduction="10000"/>
          </a:bodyPr>
          <a:lstStyle/>
          <a:p>
            <a:r>
              <a:rPr lang="zh-CN" altLang="en-US" smtClean="0"/>
              <a:t>注意：</a:t>
            </a:r>
            <a:r>
              <a:rPr lang="en-US" altLang="zh-CN" smtClean="0"/>
              <a:t>a[j]</a:t>
            </a:r>
            <a:r>
              <a:rPr lang="zh-CN" altLang="en-US" smtClean="0"/>
              <a:t>可能改变</a:t>
            </a:r>
            <a:r>
              <a:rPr lang="en-US" altLang="zh-CN" smtClean="0"/>
              <a:t>a[i]</a:t>
            </a:r>
            <a:r>
              <a:rPr lang="zh-CN" altLang="en-US" smtClean="0"/>
              <a:t>的值，因此不能和普通的运算符一样构造相应的结点</a:t>
            </a:r>
            <a:endParaRPr lang="en-US" altLang="zh-CN" smtClean="0"/>
          </a:p>
          <a:p>
            <a:pPr lvl="1"/>
            <a:r>
              <a:rPr lang="en-US" altLang="zh-CN" smtClean="0"/>
              <a:t>x=a[i]</a:t>
            </a:r>
          </a:p>
          <a:p>
            <a:pPr lvl="1"/>
            <a:r>
              <a:rPr lang="en-US" altLang="zh-CN" smtClean="0"/>
              <a:t>a[j]=y</a:t>
            </a:r>
          </a:p>
          <a:p>
            <a:pPr lvl="1"/>
            <a:r>
              <a:rPr lang="en-US" altLang="zh-CN" smtClean="0"/>
              <a:t>z=a[i]</a:t>
            </a:r>
          </a:p>
          <a:p>
            <a:r>
              <a:rPr lang="zh-CN" altLang="en-US" smtClean="0"/>
              <a:t>从数组取值的运算</a:t>
            </a:r>
            <a:r>
              <a:rPr lang="en-US" altLang="zh-CN" smtClean="0"/>
              <a:t>x=a[i]</a:t>
            </a:r>
            <a:r>
              <a:rPr lang="zh-CN" altLang="en-US" smtClean="0"/>
              <a:t>对应于</a:t>
            </a:r>
            <a:r>
              <a:rPr lang="en-US" altLang="zh-CN" smtClean="0"/>
              <a:t>=[]</a:t>
            </a:r>
            <a:r>
              <a:rPr lang="zh-CN" altLang="en-US" smtClean="0"/>
              <a:t>的结点，</a:t>
            </a:r>
            <a:r>
              <a:rPr lang="en-US" altLang="zh-CN" smtClean="0"/>
              <a:t>x</a:t>
            </a:r>
            <a:r>
              <a:rPr lang="zh-CN" altLang="en-US" smtClean="0"/>
              <a:t>作为这个结点的标号之一；</a:t>
            </a:r>
            <a:endParaRPr lang="en-US" altLang="zh-CN" smtClean="0"/>
          </a:p>
          <a:p>
            <a:r>
              <a:rPr lang="zh-CN" altLang="en-US" smtClean="0"/>
              <a:t>对数组赋值的运算对应于</a:t>
            </a:r>
            <a:r>
              <a:rPr lang="en-US" altLang="zh-CN" smtClean="0"/>
              <a:t>[]=</a:t>
            </a:r>
            <a:r>
              <a:rPr lang="zh-CN" altLang="en-US" smtClean="0"/>
              <a:t>的结点；没有关联的变量、且杀死所有依赖于</a:t>
            </a:r>
            <a:r>
              <a:rPr lang="en-US" altLang="zh-CN" smtClean="0"/>
              <a:t>a</a:t>
            </a:r>
            <a:r>
              <a:rPr lang="zh-CN" altLang="en-US" smtClean="0"/>
              <a:t>的变量；</a:t>
            </a:r>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数组引用的</a:t>
            </a:r>
            <a:r>
              <a:rPr lang="en-US" altLang="zh-CN" smtClean="0"/>
              <a:t>DAG</a:t>
            </a:r>
            <a:r>
              <a:rPr lang="zh-CN" altLang="en-US" smtClean="0"/>
              <a:t>的例子</a:t>
            </a:r>
            <a:endParaRPr lang="zh-CN" altLang="en-US"/>
          </a:p>
        </p:txBody>
      </p:sp>
      <p:sp>
        <p:nvSpPr>
          <p:cNvPr id="3" name="内容占位符 2"/>
          <p:cNvSpPr>
            <a:spLocks noGrp="1"/>
          </p:cNvSpPr>
          <p:nvPr>
            <p:ph idx="1"/>
          </p:nvPr>
        </p:nvSpPr>
        <p:spPr>
          <a:xfrm>
            <a:off x="457200" y="1600200"/>
            <a:ext cx="4186238" cy="4525963"/>
          </a:xfrm>
        </p:spPr>
        <p:txBody>
          <a:bodyPr/>
          <a:lstStyle/>
          <a:p>
            <a:r>
              <a:rPr lang="en-US" altLang="zh-CN" smtClean="0"/>
              <a:t>b=12+a</a:t>
            </a:r>
          </a:p>
          <a:p>
            <a:r>
              <a:rPr lang="en-US" altLang="zh-CN" smtClean="0"/>
              <a:t>x=b[i]</a:t>
            </a:r>
          </a:p>
          <a:p>
            <a:r>
              <a:rPr lang="en-US" altLang="zh-CN" smtClean="0"/>
              <a:t>b[j]=y</a:t>
            </a:r>
          </a:p>
          <a:p>
            <a:r>
              <a:rPr lang="zh-CN" altLang="en-US" smtClean="0"/>
              <a:t>注意</a:t>
            </a:r>
            <a:r>
              <a:rPr lang="en-US" altLang="zh-CN" smtClean="0"/>
              <a:t>a</a:t>
            </a:r>
            <a:r>
              <a:rPr lang="zh-CN" altLang="en-US" smtClean="0"/>
              <a:t>是被杀死的结点的孙结点。</a:t>
            </a:r>
            <a:endParaRPr lang="en-US" altLang="zh-CN" smtClean="0"/>
          </a:p>
        </p:txBody>
      </p:sp>
      <p:pic>
        <p:nvPicPr>
          <p:cNvPr id="5122" name="Picture 2"/>
          <p:cNvPicPr>
            <a:picLocks noChangeAspect="1" noChangeArrowheads="1"/>
          </p:cNvPicPr>
          <p:nvPr/>
        </p:nvPicPr>
        <p:blipFill>
          <a:blip r:embed="rId2" cstate="print"/>
          <a:srcRect/>
          <a:stretch>
            <a:fillRect/>
          </a:stretch>
        </p:blipFill>
        <p:spPr bwMode="auto">
          <a:xfrm>
            <a:off x="4500562" y="1285860"/>
            <a:ext cx="4386790" cy="2828677"/>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指针赋值</a:t>
            </a:r>
            <a:r>
              <a:rPr lang="en-US" altLang="zh-CN" smtClean="0"/>
              <a:t>/</a:t>
            </a:r>
            <a:r>
              <a:rPr lang="zh-CN" altLang="en-US" smtClean="0"/>
              <a:t>过程调用</a:t>
            </a:r>
            <a:endParaRPr lang="zh-CN" altLang="en-US"/>
          </a:p>
        </p:txBody>
      </p:sp>
      <p:sp>
        <p:nvSpPr>
          <p:cNvPr id="3" name="内容占位符 2"/>
          <p:cNvSpPr>
            <a:spLocks noGrp="1"/>
          </p:cNvSpPr>
          <p:nvPr>
            <p:ph idx="1"/>
          </p:nvPr>
        </p:nvSpPr>
        <p:spPr/>
        <p:txBody>
          <a:bodyPr>
            <a:normAutofit fontScale="92500"/>
          </a:bodyPr>
          <a:lstStyle/>
          <a:p>
            <a:r>
              <a:rPr lang="zh-CN" altLang="en-US" smtClean="0"/>
              <a:t>通过指针进行取值</a:t>
            </a:r>
            <a:r>
              <a:rPr lang="en-US" altLang="zh-CN" smtClean="0"/>
              <a:t>/</a:t>
            </a:r>
            <a:r>
              <a:rPr lang="zh-CN" altLang="en-US" smtClean="0"/>
              <a:t>赋值：</a:t>
            </a:r>
            <a:r>
              <a:rPr lang="en-US" altLang="zh-CN" smtClean="0"/>
              <a:t>x=*p   *q=y</a:t>
            </a:r>
            <a:r>
              <a:rPr lang="zh-CN" altLang="en-US" smtClean="0"/>
              <a:t>。最粗略地估计：</a:t>
            </a:r>
            <a:endParaRPr lang="en-US" altLang="zh-CN" smtClean="0"/>
          </a:p>
          <a:p>
            <a:pPr lvl="1"/>
            <a:r>
              <a:rPr lang="en-US" altLang="zh-CN" smtClean="0"/>
              <a:t>x</a:t>
            </a:r>
            <a:r>
              <a:rPr lang="zh-CN" altLang="en-US" smtClean="0"/>
              <a:t>使用了任意变量，因此无法消除死代码</a:t>
            </a:r>
            <a:endParaRPr lang="en-US" altLang="zh-CN" smtClean="0"/>
          </a:p>
          <a:p>
            <a:pPr lvl="1"/>
            <a:r>
              <a:rPr lang="zh-CN" altLang="en-US" smtClean="0"/>
              <a:t>而</a:t>
            </a:r>
            <a:r>
              <a:rPr lang="en-US" altLang="zh-CN" smtClean="0"/>
              <a:t>*q=y</a:t>
            </a:r>
            <a:r>
              <a:rPr lang="zh-CN" altLang="en-US" smtClean="0"/>
              <a:t>对任意变量赋值，因此杀死了全部其他结点</a:t>
            </a:r>
            <a:endParaRPr lang="en-US" altLang="zh-CN" smtClean="0"/>
          </a:p>
          <a:p>
            <a:r>
              <a:rPr lang="zh-CN" altLang="en-US" smtClean="0"/>
              <a:t>可以通过（全局</a:t>
            </a:r>
            <a:r>
              <a:rPr lang="en-US" altLang="zh-CN" smtClean="0"/>
              <a:t>/</a:t>
            </a:r>
            <a:r>
              <a:rPr lang="zh-CN" altLang="en-US" smtClean="0"/>
              <a:t>局部）指针分析部分解决这个问题；</a:t>
            </a:r>
            <a:endParaRPr lang="en-US" altLang="zh-CN" smtClean="0"/>
          </a:p>
          <a:p>
            <a:r>
              <a:rPr lang="zh-CN" altLang="en-US" smtClean="0"/>
              <a:t>过程调用也类似：</a:t>
            </a:r>
            <a:endParaRPr lang="en-US" altLang="zh-CN" smtClean="0"/>
          </a:p>
          <a:p>
            <a:pPr lvl="1"/>
            <a:r>
              <a:rPr lang="zh-CN" altLang="en-US" smtClean="0"/>
              <a:t>必须安全地假设它使用了访问范围内所有变量</a:t>
            </a:r>
            <a:endParaRPr lang="en-US" altLang="zh-CN" smtClean="0"/>
          </a:p>
          <a:p>
            <a:pPr lvl="1"/>
            <a:r>
              <a:rPr lang="zh-CN" altLang="en-US" smtClean="0"/>
              <a:t>修改了访问范围内的所有变量</a:t>
            </a:r>
            <a:endParaRPr lang="en-US" altLang="zh-CN" smtClean="0"/>
          </a:p>
          <a:p>
            <a:endParaRPr lang="en-US" altLang="zh-CN" smtClean="0"/>
          </a:p>
          <a:p>
            <a:pPr lvl="1"/>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从</a:t>
            </a:r>
            <a:r>
              <a:rPr lang="en-US" altLang="zh-CN" smtClean="0"/>
              <a:t>DAG</a:t>
            </a:r>
            <a:r>
              <a:rPr lang="zh-CN" altLang="en-US" smtClean="0"/>
              <a:t>到基本块</a:t>
            </a:r>
            <a:endParaRPr lang="zh-CN" altLang="en-US"/>
          </a:p>
        </p:txBody>
      </p:sp>
      <p:sp>
        <p:nvSpPr>
          <p:cNvPr id="3" name="内容占位符 2"/>
          <p:cNvSpPr>
            <a:spLocks noGrp="1"/>
          </p:cNvSpPr>
          <p:nvPr>
            <p:ph idx="1"/>
          </p:nvPr>
        </p:nvSpPr>
        <p:spPr/>
        <p:txBody>
          <a:bodyPr/>
          <a:lstStyle/>
          <a:p>
            <a:r>
              <a:rPr lang="zh-CN" altLang="en-US" smtClean="0"/>
              <a:t>重构的方法</a:t>
            </a:r>
            <a:endParaRPr lang="en-US" altLang="zh-CN" smtClean="0"/>
          </a:p>
          <a:p>
            <a:pPr lvl="1"/>
            <a:r>
              <a:rPr lang="zh-CN" altLang="en-US" smtClean="0"/>
              <a:t>对每个结点构造一个三地址语句来计算对应的值</a:t>
            </a:r>
            <a:endParaRPr lang="en-US" altLang="zh-CN" smtClean="0"/>
          </a:p>
          <a:p>
            <a:pPr lvl="1"/>
            <a:r>
              <a:rPr lang="zh-CN" altLang="en-US" smtClean="0"/>
              <a:t>结果应该尽量赋给一个活跃的变量</a:t>
            </a:r>
            <a:endParaRPr lang="en-US" altLang="zh-CN" smtClean="0"/>
          </a:p>
          <a:p>
            <a:pPr lvl="1"/>
            <a:r>
              <a:rPr lang="zh-CN" altLang="en-US" smtClean="0"/>
              <a:t>如果结点有多个关联的变量，则需要用复制语句进行赋值。</a:t>
            </a:r>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重组基本块的例子</a:t>
            </a:r>
            <a:endParaRPr lang="zh-CN" altLang="en-US"/>
          </a:p>
        </p:txBody>
      </p:sp>
      <p:sp>
        <p:nvSpPr>
          <p:cNvPr id="3" name="内容占位符 2"/>
          <p:cNvSpPr>
            <a:spLocks noGrp="1"/>
          </p:cNvSpPr>
          <p:nvPr>
            <p:ph idx="1"/>
          </p:nvPr>
        </p:nvSpPr>
        <p:spPr>
          <a:xfrm>
            <a:off x="457200" y="1600200"/>
            <a:ext cx="3829048" cy="4525963"/>
          </a:xfrm>
        </p:spPr>
        <p:txBody>
          <a:bodyPr/>
          <a:lstStyle/>
          <a:p>
            <a:r>
              <a:rPr lang="zh-CN" altLang="en-US" smtClean="0"/>
              <a:t>根据</a:t>
            </a:r>
            <a:r>
              <a:rPr lang="en-US" altLang="zh-CN" smtClean="0"/>
              <a:t>DAG</a:t>
            </a:r>
            <a:r>
              <a:rPr lang="zh-CN" altLang="en-US" smtClean="0"/>
              <a:t>构造是结点产生的顺序</a:t>
            </a:r>
            <a:endParaRPr lang="en-US" altLang="zh-CN" smtClean="0"/>
          </a:p>
          <a:p>
            <a:r>
              <a:rPr lang="en-US" altLang="zh-CN" smtClean="0"/>
              <a:t>a=b+c</a:t>
            </a:r>
          </a:p>
          <a:p>
            <a:r>
              <a:rPr lang="en-US" altLang="zh-CN" smtClean="0"/>
              <a:t>d=a-d</a:t>
            </a:r>
          </a:p>
          <a:p>
            <a:r>
              <a:rPr lang="en-US" altLang="zh-CN" smtClean="0"/>
              <a:t>b=d</a:t>
            </a:r>
          </a:p>
          <a:p>
            <a:r>
              <a:rPr lang="en-US" altLang="zh-CN" smtClean="0"/>
              <a:t>c=d+c</a:t>
            </a:r>
            <a:endParaRPr lang="zh-CN" altLang="en-US"/>
          </a:p>
        </p:txBody>
      </p:sp>
      <p:pic>
        <p:nvPicPr>
          <p:cNvPr id="4" name="Picture 2"/>
          <p:cNvPicPr>
            <a:picLocks noChangeAspect="1" noChangeArrowheads="1"/>
          </p:cNvPicPr>
          <p:nvPr/>
        </p:nvPicPr>
        <p:blipFill>
          <a:blip r:embed="rId2" cstate="print"/>
          <a:srcRect/>
          <a:stretch>
            <a:fillRect/>
          </a:stretch>
        </p:blipFill>
        <p:spPr bwMode="auto">
          <a:xfrm>
            <a:off x="4143372" y="1928802"/>
            <a:ext cx="3849729" cy="2847971"/>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重组的规则</a:t>
            </a:r>
            <a:endParaRPr lang="zh-CN" altLang="en-US"/>
          </a:p>
        </p:txBody>
      </p:sp>
      <p:sp>
        <p:nvSpPr>
          <p:cNvPr id="3" name="内容占位符 2"/>
          <p:cNvSpPr>
            <a:spLocks noGrp="1"/>
          </p:cNvSpPr>
          <p:nvPr>
            <p:ph idx="1"/>
          </p:nvPr>
        </p:nvSpPr>
        <p:spPr/>
        <p:txBody>
          <a:bodyPr>
            <a:normAutofit fontScale="85000" lnSpcReduction="20000"/>
          </a:bodyPr>
          <a:lstStyle/>
          <a:p>
            <a:r>
              <a:rPr lang="zh-CN" altLang="en-US" smtClean="0"/>
              <a:t>重组时应该注意求值的顺序</a:t>
            </a:r>
            <a:endParaRPr lang="en-US" altLang="zh-CN" smtClean="0"/>
          </a:p>
          <a:p>
            <a:pPr lvl="1"/>
            <a:r>
              <a:rPr lang="zh-CN" altLang="en-US" smtClean="0"/>
              <a:t>指令的顺序必须遵守</a:t>
            </a:r>
            <a:r>
              <a:rPr lang="en-US" altLang="zh-CN" smtClean="0"/>
              <a:t>DAG</a:t>
            </a:r>
            <a:r>
              <a:rPr lang="zh-CN" altLang="en-US" smtClean="0"/>
              <a:t>中结点的顺序</a:t>
            </a:r>
            <a:endParaRPr lang="en-US" altLang="zh-CN" smtClean="0"/>
          </a:p>
          <a:p>
            <a:pPr lvl="1"/>
            <a:r>
              <a:rPr lang="zh-CN" altLang="en-US" smtClean="0"/>
              <a:t>对数组的赋值必须跟在所有原来在它之前的赋值</a:t>
            </a:r>
            <a:r>
              <a:rPr lang="en-US" altLang="zh-CN" smtClean="0"/>
              <a:t>/</a:t>
            </a:r>
            <a:r>
              <a:rPr lang="zh-CN" altLang="en-US" smtClean="0"/>
              <a:t>求值操作之后。</a:t>
            </a:r>
            <a:endParaRPr lang="en-US" altLang="zh-CN" smtClean="0"/>
          </a:p>
          <a:p>
            <a:pPr lvl="1"/>
            <a:r>
              <a:rPr lang="zh-CN" altLang="en-US" smtClean="0"/>
              <a:t>对数组元素的求值必须跟在所有原来在它之前的赋值指令之后</a:t>
            </a:r>
            <a:endParaRPr lang="en-US" altLang="zh-CN" smtClean="0"/>
          </a:p>
          <a:p>
            <a:pPr lvl="1"/>
            <a:r>
              <a:rPr lang="zh-CN" altLang="en-US" smtClean="0"/>
              <a:t>对变量的使用必须跟在所有原来在它之前的过程调用和指针间接赋值之后</a:t>
            </a:r>
            <a:endParaRPr lang="en-US" altLang="zh-CN" smtClean="0"/>
          </a:p>
          <a:p>
            <a:pPr lvl="1"/>
            <a:r>
              <a:rPr lang="zh-CN" altLang="en-US" smtClean="0"/>
              <a:t>任何过程调用或者指针间接赋值必须跟在原来在它之前的变量求值之后。</a:t>
            </a:r>
            <a:endParaRPr lang="en-US" altLang="zh-CN" smtClean="0"/>
          </a:p>
          <a:p>
            <a:r>
              <a:rPr lang="zh-CN" altLang="en-US" smtClean="0"/>
              <a:t>总的来说，我们必须保证：如果两个指令之间可能相互影响，那么他们的顺序就不应该改变。</a:t>
            </a:r>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代码生成器</a:t>
            </a:r>
            <a:endParaRPr lang="zh-CN" altLang="en-US"/>
          </a:p>
        </p:txBody>
      </p:sp>
      <p:sp>
        <p:nvSpPr>
          <p:cNvPr id="3" name="内容占位符 2"/>
          <p:cNvSpPr>
            <a:spLocks noGrp="1"/>
          </p:cNvSpPr>
          <p:nvPr>
            <p:ph idx="1"/>
          </p:nvPr>
        </p:nvSpPr>
        <p:spPr/>
        <p:txBody>
          <a:bodyPr>
            <a:normAutofit fontScale="92500" lnSpcReduction="20000"/>
          </a:bodyPr>
          <a:lstStyle/>
          <a:p>
            <a:r>
              <a:rPr lang="zh-CN" altLang="en-US" smtClean="0"/>
              <a:t>根据三地址序列声称及其指令</a:t>
            </a:r>
            <a:endParaRPr lang="en-US" altLang="zh-CN" smtClean="0"/>
          </a:p>
          <a:p>
            <a:pPr lvl="1"/>
            <a:r>
              <a:rPr lang="zh-CN" altLang="en-US" smtClean="0"/>
              <a:t>假设：每个三地址指令只有一个对应的机器指令</a:t>
            </a:r>
            <a:endParaRPr lang="en-US" altLang="zh-CN" smtClean="0"/>
          </a:p>
          <a:p>
            <a:pPr lvl="1"/>
            <a:r>
              <a:rPr lang="zh-CN" altLang="en-US" smtClean="0"/>
              <a:t>有一组寄存器用于计算基本块内部的值；</a:t>
            </a:r>
            <a:endParaRPr lang="en-US" altLang="zh-CN" smtClean="0"/>
          </a:p>
          <a:p>
            <a:r>
              <a:rPr lang="zh-CN" altLang="en-US" smtClean="0"/>
              <a:t>主要的目标是尽量减少加载和保存指令，即最大限度利用寄存器；</a:t>
            </a:r>
            <a:endParaRPr lang="en-US" altLang="zh-CN" smtClean="0"/>
          </a:p>
          <a:p>
            <a:r>
              <a:rPr lang="zh-CN" altLang="en-US" smtClean="0"/>
              <a:t>寄存器的使用方法</a:t>
            </a:r>
            <a:endParaRPr lang="en-US" altLang="zh-CN" smtClean="0"/>
          </a:p>
          <a:p>
            <a:pPr lvl="1"/>
            <a:r>
              <a:rPr lang="zh-CN" altLang="en-US" smtClean="0"/>
              <a:t>执行运算时，运算分量必须放在寄存器中；</a:t>
            </a:r>
            <a:endParaRPr lang="en-US" altLang="zh-CN" smtClean="0"/>
          </a:p>
          <a:p>
            <a:pPr lvl="1"/>
            <a:r>
              <a:rPr lang="zh-CN" altLang="en-US" smtClean="0"/>
              <a:t>用于临时变量</a:t>
            </a:r>
            <a:endParaRPr lang="en-US" altLang="zh-CN" smtClean="0"/>
          </a:p>
          <a:p>
            <a:pPr lvl="1"/>
            <a:r>
              <a:rPr lang="zh-CN" altLang="en-US" smtClean="0"/>
              <a:t>存放全局的值</a:t>
            </a:r>
            <a:endParaRPr lang="en-US" altLang="zh-CN" smtClean="0"/>
          </a:p>
          <a:p>
            <a:pPr lvl="1"/>
            <a:r>
              <a:rPr lang="zh-CN" altLang="en-US" smtClean="0"/>
              <a:t>进行运行时刻管理（比如：栈顶指针）</a:t>
            </a:r>
            <a:endParaRPr lang="en-US" altLang="zh-CN" smtClean="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算法的基本思想的数据结构</a:t>
            </a:r>
            <a:endParaRPr lang="zh-CN" altLang="en-US"/>
          </a:p>
        </p:txBody>
      </p:sp>
      <p:sp>
        <p:nvSpPr>
          <p:cNvPr id="3" name="内容占位符 2"/>
          <p:cNvSpPr>
            <a:spLocks noGrp="1"/>
          </p:cNvSpPr>
          <p:nvPr>
            <p:ph idx="1"/>
          </p:nvPr>
        </p:nvSpPr>
        <p:spPr/>
        <p:txBody>
          <a:bodyPr>
            <a:normAutofit fontScale="92500" lnSpcReduction="10000"/>
          </a:bodyPr>
          <a:lstStyle/>
          <a:p>
            <a:r>
              <a:rPr lang="zh-CN" altLang="en-US" smtClean="0"/>
              <a:t>依次考虑各个指令，尽可能把值保留在寄存器中，以减少寄存器</a:t>
            </a:r>
            <a:r>
              <a:rPr lang="en-US" altLang="zh-CN" smtClean="0"/>
              <a:t>/</a:t>
            </a:r>
            <a:r>
              <a:rPr lang="zh-CN" altLang="en-US" smtClean="0"/>
              <a:t>内存之间的数据交换</a:t>
            </a:r>
            <a:endParaRPr lang="en-US" altLang="zh-CN" smtClean="0"/>
          </a:p>
          <a:p>
            <a:r>
              <a:rPr lang="zh-CN" altLang="en-US" smtClean="0"/>
              <a:t>为一个三地址指令生成机器指令时，只有当运算分量不在寄存器中时，才从内存载入；尽量保证寄存器中值不被使用时，才把它覆盖掉。</a:t>
            </a:r>
            <a:endParaRPr lang="en-US" altLang="zh-CN" smtClean="0"/>
          </a:p>
          <a:p>
            <a:r>
              <a:rPr lang="zh-CN" altLang="en-US" smtClean="0"/>
              <a:t>数据结构：记录各个值对应的位置</a:t>
            </a:r>
            <a:endParaRPr lang="en-US" altLang="zh-CN" smtClean="0"/>
          </a:p>
          <a:p>
            <a:pPr lvl="1"/>
            <a:r>
              <a:rPr lang="zh-CN" altLang="en-US" smtClean="0"/>
              <a:t>寄存器描述符：跟踪哪些变量的当前值存放在寄存器内；</a:t>
            </a:r>
            <a:endParaRPr lang="en-US" altLang="zh-CN" smtClean="0"/>
          </a:p>
          <a:p>
            <a:pPr lvl="1"/>
            <a:r>
              <a:rPr lang="zh-CN" altLang="en-US" smtClean="0"/>
              <a:t>地址描述符：在哪个或哪些位置上可以找到该变量的当前值；</a:t>
            </a:r>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代码生成算法（</a:t>
            </a:r>
            <a:r>
              <a:rPr lang="en-US" altLang="zh-CN" smtClean="0"/>
              <a:t>1</a:t>
            </a:r>
            <a:r>
              <a:rPr lang="zh-CN" altLang="en-US" smtClean="0"/>
              <a:t>）</a:t>
            </a:r>
            <a:endParaRPr lang="zh-CN" altLang="en-US"/>
          </a:p>
        </p:txBody>
      </p:sp>
      <p:sp>
        <p:nvSpPr>
          <p:cNvPr id="3" name="内容占位符 2"/>
          <p:cNvSpPr>
            <a:spLocks noGrp="1"/>
          </p:cNvSpPr>
          <p:nvPr>
            <p:ph idx="1"/>
          </p:nvPr>
        </p:nvSpPr>
        <p:spPr/>
        <p:txBody>
          <a:bodyPr/>
          <a:lstStyle/>
          <a:p>
            <a:r>
              <a:rPr lang="zh-CN" altLang="en-US" smtClean="0"/>
              <a:t>重要子函数：</a:t>
            </a:r>
            <a:r>
              <a:rPr lang="en-US" altLang="zh-CN" smtClean="0"/>
              <a:t>getReg(I)</a:t>
            </a:r>
          </a:p>
          <a:p>
            <a:pPr lvl="1"/>
            <a:r>
              <a:rPr lang="zh-CN" altLang="en-US" smtClean="0"/>
              <a:t>为三地址指令</a:t>
            </a:r>
            <a:r>
              <a:rPr lang="en-US" altLang="zh-CN" smtClean="0"/>
              <a:t>I</a:t>
            </a:r>
            <a:r>
              <a:rPr lang="zh-CN" altLang="en-US" smtClean="0"/>
              <a:t>选择寄存器；</a:t>
            </a:r>
            <a:endParaRPr lang="en-US" altLang="zh-CN" smtClean="0"/>
          </a:p>
          <a:p>
            <a:pPr lvl="1"/>
            <a:r>
              <a:rPr lang="zh-CN" altLang="en-US" smtClean="0"/>
              <a:t>根据寄存器描述符和地址描述符、以及数据流信息来分配最佳的寄存器；</a:t>
            </a:r>
            <a:endParaRPr lang="en-US" altLang="zh-CN" smtClean="0"/>
          </a:p>
          <a:p>
            <a:pPr lvl="1"/>
            <a:r>
              <a:rPr lang="zh-CN" altLang="en-US" smtClean="0"/>
              <a:t>得到的机器指令的质量依赖于</a:t>
            </a:r>
            <a:r>
              <a:rPr lang="en-US" altLang="zh-CN" smtClean="0"/>
              <a:t>getReg</a:t>
            </a:r>
            <a:r>
              <a:rPr lang="zh-CN" altLang="en-US" smtClean="0"/>
              <a:t>函数选取寄存器的算法；</a:t>
            </a:r>
            <a:endParaRPr lang="en-US" altLang="zh-CN" smtClean="0"/>
          </a:p>
          <a:p>
            <a:r>
              <a:rPr lang="zh-CN" altLang="en-US" smtClean="0"/>
              <a:t>代码生成算法逐个处理三地址指令</a:t>
            </a:r>
            <a:endParaRPr lang="en-US" altLang="zh-CN" smtClean="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代码生成算法（</a:t>
            </a:r>
            <a:r>
              <a:rPr lang="en-US" altLang="zh-CN" smtClean="0"/>
              <a:t>2</a:t>
            </a:r>
            <a:r>
              <a:rPr lang="zh-CN" altLang="en-US" smtClean="0"/>
              <a:t>）</a:t>
            </a:r>
            <a:endParaRPr lang="zh-CN" altLang="en-US"/>
          </a:p>
        </p:txBody>
      </p:sp>
      <p:sp>
        <p:nvSpPr>
          <p:cNvPr id="3" name="内容占位符 2"/>
          <p:cNvSpPr>
            <a:spLocks noGrp="1"/>
          </p:cNvSpPr>
          <p:nvPr>
            <p:ph idx="1"/>
          </p:nvPr>
        </p:nvSpPr>
        <p:spPr/>
        <p:txBody>
          <a:bodyPr>
            <a:normAutofit fontScale="85000" lnSpcReduction="20000"/>
          </a:bodyPr>
          <a:lstStyle/>
          <a:p>
            <a:r>
              <a:rPr lang="en-US" altLang="zh-CN" smtClean="0"/>
              <a:t>x=y+z</a:t>
            </a:r>
          </a:p>
          <a:p>
            <a:pPr lvl="1"/>
            <a:r>
              <a:rPr lang="zh-CN" altLang="en-US" smtClean="0"/>
              <a:t>调用</a:t>
            </a:r>
            <a:r>
              <a:rPr lang="en-US" altLang="zh-CN" smtClean="0"/>
              <a:t>getReg(x=y+z)</a:t>
            </a:r>
            <a:r>
              <a:rPr lang="zh-CN" altLang="en-US" smtClean="0"/>
              <a:t>，为</a:t>
            </a:r>
            <a:r>
              <a:rPr lang="en-US" altLang="zh-CN" smtClean="0"/>
              <a:t>x,y,z</a:t>
            </a:r>
            <a:r>
              <a:rPr lang="zh-CN" altLang="en-US" smtClean="0"/>
              <a:t>选择寄存器</a:t>
            </a:r>
            <a:r>
              <a:rPr lang="en-US" altLang="zh-CN" smtClean="0"/>
              <a:t>Rx,Ry,Rz</a:t>
            </a:r>
          </a:p>
          <a:p>
            <a:pPr lvl="1"/>
            <a:r>
              <a:rPr lang="zh-CN" altLang="en-US" smtClean="0"/>
              <a:t>查</a:t>
            </a:r>
            <a:r>
              <a:rPr lang="en-US" altLang="zh-CN" smtClean="0"/>
              <a:t>Ry</a:t>
            </a:r>
            <a:r>
              <a:rPr lang="zh-CN" altLang="en-US" smtClean="0"/>
              <a:t>的寄存器描述符，如果</a:t>
            </a:r>
            <a:r>
              <a:rPr lang="en-US" altLang="zh-CN" smtClean="0"/>
              <a:t>y</a:t>
            </a:r>
            <a:r>
              <a:rPr lang="zh-CN" altLang="en-US" smtClean="0"/>
              <a:t>不在</a:t>
            </a:r>
            <a:r>
              <a:rPr lang="en-US" altLang="zh-CN" smtClean="0"/>
              <a:t>Ry</a:t>
            </a:r>
            <a:r>
              <a:rPr lang="zh-CN" altLang="en-US" smtClean="0"/>
              <a:t>中则生成指令：</a:t>
            </a:r>
            <a:r>
              <a:rPr lang="en-US" altLang="zh-CN" smtClean="0"/>
              <a:t>LD</a:t>
            </a:r>
            <a:r>
              <a:rPr lang="zh-CN" altLang="en-US" smtClean="0"/>
              <a:t> </a:t>
            </a:r>
            <a:r>
              <a:rPr lang="en-US" altLang="zh-CN" smtClean="0"/>
              <a:t>Ry y’</a:t>
            </a:r>
          </a:p>
          <a:p>
            <a:pPr lvl="1"/>
            <a:r>
              <a:rPr lang="zh-CN" altLang="en-US" smtClean="0"/>
              <a:t>类似地，确定是否生成</a:t>
            </a:r>
            <a:r>
              <a:rPr lang="en-US" altLang="zh-CN" smtClean="0"/>
              <a:t>LD Rz,z’</a:t>
            </a:r>
          </a:p>
          <a:p>
            <a:pPr lvl="1"/>
            <a:r>
              <a:rPr lang="zh-CN" altLang="en-US" smtClean="0"/>
              <a:t>生成指令</a:t>
            </a:r>
            <a:r>
              <a:rPr lang="en-US" altLang="zh-CN" smtClean="0"/>
              <a:t>ADD</a:t>
            </a:r>
            <a:r>
              <a:rPr lang="zh-CN" altLang="en-US" smtClean="0"/>
              <a:t> </a:t>
            </a:r>
            <a:r>
              <a:rPr lang="en-US" altLang="zh-CN" smtClean="0"/>
              <a:t>Rx, Ry, Rz</a:t>
            </a:r>
          </a:p>
          <a:p>
            <a:r>
              <a:rPr lang="zh-CN" altLang="en-US" smtClean="0"/>
              <a:t>复制语句：</a:t>
            </a:r>
            <a:r>
              <a:rPr lang="en-US" altLang="zh-CN" smtClean="0"/>
              <a:t>x=y</a:t>
            </a:r>
          </a:p>
          <a:p>
            <a:pPr lvl="1"/>
            <a:r>
              <a:rPr lang="en-US" altLang="zh-CN" smtClean="0"/>
              <a:t>getReg(x=y)</a:t>
            </a:r>
            <a:r>
              <a:rPr lang="zh-CN" altLang="en-US" smtClean="0"/>
              <a:t>总是为</a:t>
            </a:r>
            <a:r>
              <a:rPr lang="en-US" altLang="zh-CN" smtClean="0"/>
              <a:t>x</a:t>
            </a:r>
            <a:r>
              <a:rPr lang="zh-CN" altLang="en-US" smtClean="0"/>
              <a:t>和</a:t>
            </a:r>
            <a:r>
              <a:rPr lang="en-US" altLang="zh-CN" smtClean="0"/>
              <a:t>y</a:t>
            </a:r>
            <a:r>
              <a:rPr lang="zh-CN" altLang="en-US" smtClean="0"/>
              <a:t>选择相同的寄存器</a:t>
            </a:r>
            <a:endParaRPr lang="en-US" altLang="zh-CN" smtClean="0"/>
          </a:p>
          <a:p>
            <a:pPr lvl="1"/>
            <a:r>
              <a:rPr lang="zh-CN" altLang="en-US" smtClean="0"/>
              <a:t>如果</a:t>
            </a:r>
            <a:r>
              <a:rPr lang="en-US" altLang="zh-CN" smtClean="0"/>
              <a:t>y</a:t>
            </a:r>
            <a:r>
              <a:rPr lang="zh-CN" altLang="en-US" smtClean="0"/>
              <a:t>不在</a:t>
            </a:r>
            <a:r>
              <a:rPr lang="en-US" altLang="zh-CN" smtClean="0"/>
              <a:t>Ry</a:t>
            </a:r>
            <a:r>
              <a:rPr lang="zh-CN" altLang="en-US" smtClean="0"/>
              <a:t>中，生成机器指令</a:t>
            </a:r>
            <a:r>
              <a:rPr lang="en-US" altLang="zh-CN" smtClean="0"/>
              <a:t>LD Ry, y</a:t>
            </a:r>
          </a:p>
          <a:p>
            <a:r>
              <a:rPr lang="zh-CN" altLang="en-US" smtClean="0"/>
              <a:t>基本块的收尾</a:t>
            </a:r>
            <a:endParaRPr lang="en-US" altLang="zh-CN" smtClean="0"/>
          </a:p>
          <a:p>
            <a:pPr lvl="1"/>
            <a:r>
              <a:rPr lang="zh-CN" altLang="en-US" smtClean="0"/>
              <a:t>如果变量</a:t>
            </a:r>
            <a:r>
              <a:rPr lang="en-US" altLang="zh-CN" smtClean="0"/>
              <a:t>x</a:t>
            </a:r>
            <a:r>
              <a:rPr lang="zh-CN" altLang="en-US" smtClean="0"/>
              <a:t>在出口处活跃，且</a:t>
            </a:r>
            <a:r>
              <a:rPr lang="en-US" altLang="zh-CN" smtClean="0"/>
              <a:t>x</a:t>
            </a:r>
            <a:r>
              <a:rPr lang="zh-CN" altLang="en-US" smtClean="0"/>
              <a:t>现在不在内存，那么生成指令</a:t>
            </a:r>
            <a:r>
              <a:rPr lang="en-US" altLang="zh-CN" smtClean="0"/>
              <a:t>ST x, Rx</a:t>
            </a:r>
            <a:r>
              <a:rPr lang="zh-CN" altLang="en-US" smtClean="0"/>
              <a:t>。</a:t>
            </a:r>
            <a:endParaRPr lang="en-US" altLang="zh-CN" smtClean="0"/>
          </a:p>
          <a:p>
            <a:pPr lvl="1"/>
            <a:endParaRPr lang="en-US" altLang="zh-CN"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要解决的问题</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lstStyle/>
          <a:p>
            <a:r>
              <a:rPr lang="zh-CN" altLang="en-US" dirty="0" smtClean="0">
                <a:latin typeface="Times New Roman" pitchFamily="18" charset="0"/>
                <a:ea typeface="隶书" pitchFamily="49" charset="-122"/>
                <a:cs typeface="Times New Roman" pitchFamily="18" charset="0"/>
              </a:rPr>
              <a:t>正确</a:t>
            </a:r>
            <a:r>
              <a:rPr lang="zh-CN" altLang="en-US" dirty="0" smtClean="0">
                <a:latin typeface="Times New Roman" pitchFamily="18" charset="0"/>
                <a:ea typeface="隶书" pitchFamily="49" charset="-122"/>
                <a:cs typeface="Times New Roman" pitchFamily="18" charset="0"/>
              </a:rPr>
              <a:t>性</a:t>
            </a:r>
            <a:r>
              <a:rPr lang="zh-CN" altLang="en-US" dirty="0" smtClean="0">
                <a:latin typeface="Times New Roman" pitchFamily="18" charset="0"/>
                <a:ea typeface="隶书" pitchFamily="49" charset="-122"/>
                <a:cs typeface="Times New Roman" pitchFamily="18" charset="0"/>
              </a:rPr>
              <a:t>：正确的机器指令</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易于实现、测试和维护</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输入</a:t>
            </a:r>
            <a:r>
              <a:rPr lang="en-US" altLang="zh-CN" dirty="0" smtClean="0">
                <a:latin typeface="Times New Roman" pitchFamily="18" charset="0"/>
                <a:ea typeface="隶书" pitchFamily="49" charset="-122"/>
                <a:cs typeface="Times New Roman" pitchFamily="18" charset="0"/>
              </a:rPr>
              <a:t>IR</a:t>
            </a:r>
            <a:r>
              <a:rPr lang="zh-CN" altLang="en-US" dirty="0" smtClean="0">
                <a:latin typeface="Times New Roman" pitchFamily="18" charset="0"/>
                <a:ea typeface="隶书" pitchFamily="49" charset="-122"/>
                <a:cs typeface="Times New Roman" pitchFamily="18" charset="0"/>
              </a:rPr>
              <a:t>的选择</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四元式、三元式、字节代码、堆栈机代码、后缀表示、抽象语法树、</a:t>
            </a:r>
            <a:r>
              <a:rPr lang="en-US" altLang="zh-CN" dirty="0" smtClean="0">
                <a:latin typeface="Times New Roman" pitchFamily="18" charset="0"/>
                <a:ea typeface="隶书" pitchFamily="49" charset="-122"/>
                <a:cs typeface="Times New Roman" pitchFamily="18" charset="0"/>
              </a:rPr>
              <a:t>DAG</a:t>
            </a:r>
            <a:r>
              <a:rPr lang="zh-CN" altLang="en-US" dirty="0" smtClean="0">
                <a:latin typeface="Times New Roman" pitchFamily="18" charset="0"/>
                <a:ea typeface="隶书" pitchFamily="49" charset="-122"/>
                <a:cs typeface="Times New Roman" pitchFamily="18" charset="0"/>
              </a:rPr>
              <a:t>图、</a:t>
            </a:r>
            <a:r>
              <a:rPr lang="en-US" altLang="zh-CN" dirty="0" smtClean="0">
                <a:latin typeface="Times New Roman" pitchFamily="18" charset="0"/>
                <a:ea typeface="隶书" pitchFamily="49" charset="-122"/>
                <a:cs typeface="Times New Roman" pitchFamily="18" charset="0"/>
              </a:rPr>
              <a:t>…</a:t>
            </a:r>
          </a:p>
          <a:p>
            <a:r>
              <a:rPr lang="zh-CN" altLang="en-US" dirty="0" smtClean="0">
                <a:latin typeface="Times New Roman" pitchFamily="18" charset="0"/>
                <a:ea typeface="隶书" pitchFamily="49" charset="-122"/>
                <a:cs typeface="Times New Roman" pitchFamily="18" charset="0"/>
              </a:rPr>
              <a:t>输出</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RISC</a:t>
            </a:r>
            <a:r>
              <a:rPr lang="zh-CN" altLang="en-US" dirty="0" smtClean="0">
                <a:latin typeface="Times New Roman" pitchFamily="18" charset="0"/>
                <a:ea typeface="隶书" pitchFamily="49" charset="-122"/>
                <a:cs typeface="Times New Roman" pitchFamily="18" charset="0"/>
              </a:rPr>
              <a:t>、</a:t>
            </a:r>
            <a:r>
              <a:rPr lang="en-US" altLang="zh-CN" dirty="0" smtClean="0">
                <a:latin typeface="Times New Roman" pitchFamily="18" charset="0"/>
                <a:ea typeface="隶书" pitchFamily="49" charset="-122"/>
                <a:cs typeface="Times New Roman" pitchFamily="18" charset="0"/>
              </a:rPr>
              <a:t>CISC</a:t>
            </a:r>
            <a:r>
              <a:rPr lang="zh-CN" altLang="en-US" dirty="0" smtClean="0">
                <a:latin typeface="Times New Roman" pitchFamily="18" charset="0"/>
                <a:ea typeface="隶书" pitchFamily="49" charset="-122"/>
                <a:cs typeface="Times New Roman" pitchFamily="18" charset="0"/>
              </a:rPr>
              <a:t>；</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可重定向代码、汇编语言</a:t>
            </a:r>
            <a:endParaRPr lang="zh-CN" altLang="en-US" dirty="0">
              <a:latin typeface="Times New Roman" pitchFamily="18" charset="0"/>
              <a:ea typeface="隶书" pitchFamily="49" charset="-122"/>
              <a:cs typeface="Times New Roman"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代码生成算法（</a:t>
            </a:r>
            <a:r>
              <a:rPr lang="en-US" altLang="zh-CN" smtClean="0"/>
              <a:t>3</a:t>
            </a:r>
            <a:r>
              <a:rPr lang="zh-CN" altLang="en-US" smtClean="0"/>
              <a:t>）</a:t>
            </a:r>
            <a:endParaRPr lang="zh-CN" altLang="en-US"/>
          </a:p>
        </p:txBody>
      </p:sp>
      <p:sp>
        <p:nvSpPr>
          <p:cNvPr id="3" name="内容占位符 2"/>
          <p:cNvSpPr>
            <a:spLocks noGrp="1"/>
          </p:cNvSpPr>
          <p:nvPr>
            <p:ph idx="1"/>
          </p:nvPr>
        </p:nvSpPr>
        <p:spPr/>
        <p:txBody>
          <a:bodyPr>
            <a:normAutofit/>
          </a:bodyPr>
          <a:lstStyle/>
          <a:p>
            <a:r>
              <a:rPr lang="zh-CN" altLang="en-US" smtClean="0"/>
              <a:t>代码生成时必须更新寄存器和地址描述符</a:t>
            </a:r>
            <a:endParaRPr lang="en-US" altLang="zh-CN" smtClean="0"/>
          </a:p>
          <a:p>
            <a:r>
              <a:rPr lang="zh-CN" altLang="en-US" smtClean="0"/>
              <a:t>处理普通指令时生成</a:t>
            </a:r>
            <a:r>
              <a:rPr lang="en-US" altLang="zh-CN" smtClean="0"/>
              <a:t>LD</a:t>
            </a:r>
            <a:r>
              <a:rPr lang="zh-CN" altLang="en-US" smtClean="0"/>
              <a:t>  </a:t>
            </a:r>
            <a:r>
              <a:rPr lang="en-US" altLang="zh-CN" smtClean="0"/>
              <a:t>R</a:t>
            </a:r>
            <a:r>
              <a:rPr lang="zh-CN" altLang="en-US" smtClean="0"/>
              <a:t> </a:t>
            </a:r>
            <a:r>
              <a:rPr lang="en-US" altLang="zh-CN" smtClean="0"/>
              <a:t>x</a:t>
            </a:r>
          </a:p>
          <a:p>
            <a:pPr lvl="1"/>
            <a:r>
              <a:rPr lang="en-US" altLang="zh-CN" smtClean="0"/>
              <a:t>R</a:t>
            </a:r>
            <a:r>
              <a:rPr lang="zh-CN" altLang="en-US" smtClean="0"/>
              <a:t>的寄存器描述符：只包含</a:t>
            </a:r>
            <a:r>
              <a:rPr lang="en-US" altLang="zh-CN" smtClean="0"/>
              <a:t>x</a:t>
            </a:r>
          </a:p>
          <a:p>
            <a:pPr lvl="1"/>
            <a:r>
              <a:rPr lang="en-US" altLang="zh-CN" smtClean="0"/>
              <a:t>x</a:t>
            </a:r>
            <a:r>
              <a:rPr lang="zh-CN" altLang="en-US" smtClean="0"/>
              <a:t>的地址描述符：</a:t>
            </a:r>
            <a:r>
              <a:rPr lang="en-US" altLang="zh-CN" smtClean="0"/>
              <a:t>R</a:t>
            </a:r>
            <a:r>
              <a:rPr lang="zh-CN" altLang="en-US" smtClean="0"/>
              <a:t>作为新位置加入到</a:t>
            </a:r>
            <a:r>
              <a:rPr lang="en-US" altLang="zh-CN" smtClean="0"/>
              <a:t>x</a:t>
            </a:r>
            <a:r>
              <a:rPr lang="zh-CN" altLang="en-US" smtClean="0"/>
              <a:t>的位置集合中</a:t>
            </a:r>
            <a:endParaRPr lang="en-US" altLang="zh-CN" smtClean="0"/>
          </a:p>
          <a:p>
            <a:pPr lvl="1"/>
            <a:r>
              <a:rPr lang="zh-CN" altLang="en-US" smtClean="0"/>
              <a:t>从任何不同于</a:t>
            </a:r>
            <a:r>
              <a:rPr lang="en-US" altLang="zh-CN" smtClean="0"/>
              <a:t>x</a:t>
            </a:r>
            <a:r>
              <a:rPr lang="zh-CN" altLang="en-US" smtClean="0"/>
              <a:t>的变量的地址描述符中删除</a:t>
            </a:r>
            <a:r>
              <a:rPr lang="en-US" altLang="zh-CN" smtClean="0"/>
              <a:t>R</a:t>
            </a:r>
          </a:p>
          <a:p>
            <a:r>
              <a:rPr lang="en-US" altLang="zh-CN" smtClean="0"/>
              <a:t>ST</a:t>
            </a:r>
            <a:r>
              <a:rPr lang="zh-CN" altLang="en-US" smtClean="0"/>
              <a:t> </a:t>
            </a:r>
            <a:r>
              <a:rPr lang="en-US" altLang="zh-CN" smtClean="0"/>
              <a:t>x, R</a:t>
            </a:r>
          </a:p>
          <a:p>
            <a:pPr lvl="1"/>
            <a:r>
              <a:rPr lang="zh-CN" altLang="en-US" smtClean="0"/>
              <a:t>修改</a:t>
            </a:r>
            <a:r>
              <a:rPr lang="en-US" altLang="zh-CN" smtClean="0"/>
              <a:t>x</a:t>
            </a:r>
            <a:r>
              <a:rPr lang="zh-CN" altLang="en-US" smtClean="0"/>
              <a:t>的地址描述符，包含自己的内存位置</a:t>
            </a:r>
            <a:endParaRPr lang="en-US" altLang="zh-CN" smtClean="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代码生成算法（</a:t>
            </a:r>
            <a:r>
              <a:rPr lang="en-US" altLang="zh-CN" smtClean="0"/>
              <a:t>4</a:t>
            </a:r>
            <a:r>
              <a:rPr lang="zh-CN" altLang="en-US" smtClean="0"/>
              <a:t>）</a:t>
            </a:r>
            <a:endParaRPr lang="zh-CN" altLang="en-US"/>
          </a:p>
        </p:txBody>
      </p:sp>
      <p:sp>
        <p:nvSpPr>
          <p:cNvPr id="3" name="内容占位符 2"/>
          <p:cNvSpPr>
            <a:spLocks noGrp="1"/>
          </p:cNvSpPr>
          <p:nvPr>
            <p:ph idx="1"/>
          </p:nvPr>
        </p:nvSpPr>
        <p:spPr/>
        <p:txBody>
          <a:bodyPr>
            <a:normAutofit lnSpcReduction="10000"/>
          </a:bodyPr>
          <a:lstStyle/>
          <a:p>
            <a:r>
              <a:rPr lang="en-US" altLang="zh-CN" smtClean="0"/>
              <a:t>ADD Rx, Ry, Rz</a:t>
            </a:r>
          </a:p>
          <a:p>
            <a:pPr lvl="1"/>
            <a:r>
              <a:rPr lang="en-US" altLang="zh-CN" smtClean="0"/>
              <a:t>Rx</a:t>
            </a:r>
            <a:r>
              <a:rPr lang="zh-CN" altLang="en-US" smtClean="0"/>
              <a:t>的寄存器描述符只包含</a:t>
            </a:r>
            <a:r>
              <a:rPr lang="en-US" altLang="zh-CN" smtClean="0"/>
              <a:t>x</a:t>
            </a:r>
          </a:p>
          <a:p>
            <a:pPr lvl="1"/>
            <a:r>
              <a:rPr lang="en-US" altLang="zh-CN" smtClean="0"/>
              <a:t>X</a:t>
            </a:r>
            <a:r>
              <a:rPr lang="zh-CN" altLang="en-US" smtClean="0"/>
              <a:t>的地址描述符只包含</a:t>
            </a:r>
            <a:r>
              <a:rPr lang="en-US" altLang="zh-CN" smtClean="0"/>
              <a:t>Rx</a:t>
            </a:r>
            <a:r>
              <a:rPr lang="zh-CN" altLang="en-US" smtClean="0"/>
              <a:t>（不包含</a:t>
            </a:r>
            <a:r>
              <a:rPr lang="en-US" altLang="zh-CN" smtClean="0"/>
              <a:t>x</a:t>
            </a:r>
            <a:r>
              <a:rPr lang="zh-CN" altLang="en-US" smtClean="0"/>
              <a:t>的内存位置！）</a:t>
            </a:r>
            <a:endParaRPr lang="en-US" altLang="zh-CN" smtClean="0"/>
          </a:p>
          <a:p>
            <a:pPr lvl="1"/>
            <a:r>
              <a:rPr lang="zh-CN" altLang="en-US" smtClean="0"/>
              <a:t>从任何不同于</a:t>
            </a:r>
            <a:r>
              <a:rPr lang="en-US" altLang="zh-CN" smtClean="0"/>
              <a:t>x</a:t>
            </a:r>
            <a:r>
              <a:rPr lang="zh-CN" altLang="en-US" smtClean="0"/>
              <a:t>的变量的地址描述符中删除</a:t>
            </a:r>
            <a:r>
              <a:rPr lang="en-US" altLang="zh-CN" smtClean="0"/>
              <a:t>Rx</a:t>
            </a:r>
            <a:r>
              <a:rPr lang="zh-CN" altLang="en-US" smtClean="0"/>
              <a:t>。</a:t>
            </a:r>
          </a:p>
          <a:p>
            <a:r>
              <a:rPr lang="zh-CN" altLang="en-US" smtClean="0"/>
              <a:t>处理</a:t>
            </a:r>
            <a:r>
              <a:rPr lang="en-US" altLang="zh-CN" smtClean="0"/>
              <a:t>x=y</a:t>
            </a:r>
            <a:r>
              <a:rPr lang="zh-CN" altLang="en-US" smtClean="0"/>
              <a:t>时，如果生成</a:t>
            </a:r>
            <a:r>
              <a:rPr lang="en-US" altLang="zh-CN" smtClean="0"/>
              <a:t>LD</a:t>
            </a:r>
            <a:r>
              <a:rPr lang="zh-CN" altLang="en-US" smtClean="0"/>
              <a:t> </a:t>
            </a:r>
            <a:r>
              <a:rPr lang="en-US" altLang="zh-CN" smtClean="0"/>
              <a:t>Ry y</a:t>
            </a:r>
          </a:p>
          <a:p>
            <a:pPr lvl="1"/>
            <a:r>
              <a:rPr lang="zh-CN" altLang="en-US" smtClean="0"/>
              <a:t>按照第一个规则处理；</a:t>
            </a:r>
            <a:endParaRPr lang="en-US" altLang="zh-CN" smtClean="0"/>
          </a:p>
          <a:p>
            <a:pPr lvl="1"/>
            <a:r>
              <a:rPr lang="zh-CN" altLang="en-US" smtClean="0"/>
              <a:t>把</a:t>
            </a:r>
            <a:r>
              <a:rPr lang="en-US" altLang="zh-CN" smtClean="0"/>
              <a:t>x</a:t>
            </a:r>
            <a:r>
              <a:rPr lang="zh-CN" altLang="en-US" smtClean="0"/>
              <a:t>加入到</a:t>
            </a:r>
            <a:r>
              <a:rPr lang="en-US" altLang="zh-CN" smtClean="0"/>
              <a:t>Ry</a:t>
            </a:r>
            <a:r>
              <a:rPr lang="zh-CN" altLang="en-US" smtClean="0"/>
              <a:t>中；</a:t>
            </a:r>
            <a:endParaRPr lang="en-US" altLang="zh-CN" smtClean="0"/>
          </a:p>
          <a:p>
            <a:pPr lvl="1"/>
            <a:r>
              <a:rPr lang="zh-CN" altLang="en-US" smtClean="0"/>
              <a:t>修改</a:t>
            </a:r>
            <a:r>
              <a:rPr lang="en-US" altLang="zh-CN" smtClean="0"/>
              <a:t>x</a:t>
            </a:r>
            <a:r>
              <a:rPr lang="zh-CN" altLang="en-US" smtClean="0"/>
              <a:t>的地址描述符，使它只包含</a:t>
            </a:r>
            <a:r>
              <a:rPr lang="en-US" altLang="zh-CN" smtClean="0"/>
              <a:t>Ry</a:t>
            </a:r>
            <a:r>
              <a:rPr lang="zh-CN" altLang="en-US" smtClean="0"/>
              <a:t>。</a:t>
            </a:r>
            <a:endParaRPr lang="en-US" altLang="zh-CN" smtClean="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例子（</a:t>
            </a:r>
            <a:r>
              <a:rPr lang="en-US" altLang="zh-CN" smtClean="0"/>
              <a:t>1</a:t>
            </a:r>
            <a:r>
              <a:rPr lang="zh-CN" altLang="en-US" smtClean="0"/>
              <a:t>）</a:t>
            </a:r>
            <a:endParaRPr lang="zh-CN" altLang="en-US"/>
          </a:p>
        </p:txBody>
      </p:sp>
      <p:sp>
        <p:nvSpPr>
          <p:cNvPr id="3" name="内容占位符 2"/>
          <p:cNvSpPr>
            <a:spLocks noGrp="1"/>
          </p:cNvSpPr>
          <p:nvPr>
            <p:ph idx="1"/>
          </p:nvPr>
        </p:nvSpPr>
        <p:spPr>
          <a:xfrm>
            <a:off x="457200" y="1600201"/>
            <a:ext cx="8401080" cy="1400172"/>
          </a:xfrm>
        </p:spPr>
        <p:txBody>
          <a:bodyPr/>
          <a:lstStyle/>
          <a:p>
            <a:r>
              <a:rPr lang="en-US" altLang="zh-CN" smtClean="0"/>
              <a:t>a</a:t>
            </a:r>
            <a:r>
              <a:rPr lang="zh-CN" altLang="en-US" smtClean="0"/>
              <a:t>、</a:t>
            </a:r>
            <a:r>
              <a:rPr lang="en-US" altLang="zh-CN" smtClean="0"/>
              <a:t>b</a:t>
            </a:r>
            <a:r>
              <a:rPr lang="zh-CN" altLang="en-US" smtClean="0"/>
              <a:t>、</a:t>
            </a:r>
            <a:r>
              <a:rPr lang="en-US" altLang="zh-CN" smtClean="0"/>
              <a:t>c</a:t>
            </a:r>
            <a:r>
              <a:rPr lang="zh-CN" altLang="en-US" smtClean="0"/>
              <a:t>、</a:t>
            </a:r>
            <a:r>
              <a:rPr lang="en-US" altLang="zh-CN" smtClean="0"/>
              <a:t>d</a:t>
            </a:r>
            <a:r>
              <a:rPr lang="zh-CN" altLang="en-US" smtClean="0"/>
              <a:t>在出口处活跃</a:t>
            </a:r>
            <a:endParaRPr lang="en-US" altLang="zh-CN" smtClean="0"/>
          </a:p>
          <a:p>
            <a:r>
              <a:rPr lang="en-US" altLang="zh-CN" smtClean="0"/>
              <a:t>t</a:t>
            </a:r>
            <a:r>
              <a:rPr lang="zh-CN" altLang="en-US" smtClean="0"/>
              <a:t>、</a:t>
            </a:r>
            <a:r>
              <a:rPr lang="en-US" altLang="zh-CN" smtClean="0"/>
              <a:t>u</a:t>
            </a:r>
            <a:r>
              <a:rPr lang="zh-CN" altLang="en-US" smtClean="0"/>
              <a:t>、</a:t>
            </a:r>
            <a:r>
              <a:rPr lang="en-US" altLang="zh-CN" smtClean="0"/>
              <a:t>v</a:t>
            </a:r>
            <a:r>
              <a:rPr lang="zh-CN" altLang="en-US" smtClean="0"/>
              <a:t>是局部临时变量</a:t>
            </a:r>
            <a:endParaRPr lang="zh-CN" altLang="en-US"/>
          </a:p>
        </p:txBody>
      </p:sp>
      <p:sp>
        <p:nvSpPr>
          <p:cNvPr id="4" name="TextBox 3"/>
          <p:cNvSpPr txBox="1"/>
          <p:nvPr/>
        </p:nvSpPr>
        <p:spPr>
          <a:xfrm>
            <a:off x="2857488" y="2928934"/>
            <a:ext cx="3929090" cy="3046988"/>
          </a:xfrm>
          <a:prstGeom prst="rect">
            <a:avLst/>
          </a:prstGeom>
          <a:noFill/>
        </p:spPr>
        <p:txBody>
          <a:bodyPr wrap="square" rtlCol="0">
            <a:spAutoFit/>
          </a:bodyPr>
          <a:lstStyle/>
          <a:p>
            <a:pPr>
              <a:buNone/>
            </a:pPr>
            <a:r>
              <a:rPr lang="en-US" altLang="zh-CN" sz="3200" smtClean="0"/>
              <a:t>t = a - b</a:t>
            </a:r>
          </a:p>
          <a:p>
            <a:pPr>
              <a:buNone/>
            </a:pPr>
            <a:r>
              <a:rPr lang="en-US" altLang="zh-CN" sz="3200" smtClean="0"/>
              <a:t>u = a – c</a:t>
            </a:r>
          </a:p>
          <a:p>
            <a:pPr>
              <a:buNone/>
            </a:pPr>
            <a:r>
              <a:rPr lang="en-US" altLang="zh-CN" sz="3200" smtClean="0"/>
              <a:t>v = t + u</a:t>
            </a:r>
          </a:p>
          <a:p>
            <a:pPr>
              <a:buNone/>
            </a:pPr>
            <a:r>
              <a:rPr lang="en-US" altLang="zh-CN" sz="3200" smtClean="0"/>
              <a:t>a = d</a:t>
            </a:r>
          </a:p>
          <a:p>
            <a:pPr>
              <a:buNone/>
            </a:pPr>
            <a:r>
              <a:rPr lang="en-US" altLang="zh-CN" sz="3200" smtClean="0"/>
              <a:t>d = v + u</a:t>
            </a:r>
          </a:p>
          <a:p>
            <a:endParaRPr lang="zh-CN" altLang="en-US" sz="32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例子（</a:t>
            </a:r>
            <a:r>
              <a:rPr lang="en-US" altLang="zh-CN" smtClean="0"/>
              <a:t>2</a:t>
            </a:r>
            <a:r>
              <a:rPr lang="zh-CN" altLang="en-US" smtClean="0"/>
              <a:t>）</a:t>
            </a:r>
            <a:endParaRPr lang="zh-CN" altLang="en-US"/>
          </a:p>
        </p:txBody>
      </p:sp>
      <p:pic>
        <p:nvPicPr>
          <p:cNvPr id="1026" name="Picture 2"/>
          <p:cNvPicPr>
            <a:picLocks noChangeAspect="1" noChangeArrowheads="1"/>
          </p:cNvPicPr>
          <p:nvPr/>
        </p:nvPicPr>
        <p:blipFill>
          <a:blip r:embed="rId2" cstate="print"/>
          <a:srcRect/>
          <a:stretch>
            <a:fillRect/>
          </a:stretch>
        </p:blipFill>
        <p:spPr bwMode="auto">
          <a:xfrm>
            <a:off x="285720" y="1643050"/>
            <a:ext cx="8670246" cy="4481525"/>
          </a:xfrm>
          <a:prstGeom prst="rect">
            <a:avLst/>
          </a:prstGeom>
          <a:noFill/>
          <a:ln w="9525">
            <a:noFill/>
            <a:miter lim="800000"/>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mtClean="0"/>
              <a:t>例子（</a:t>
            </a:r>
            <a:r>
              <a:rPr lang="en-US" altLang="zh-CN" smtClean="0"/>
              <a:t>3</a:t>
            </a:r>
            <a:r>
              <a:rPr lang="zh-CN" altLang="en-US" smtClean="0"/>
              <a:t>）</a:t>
            </a:r>
            <a:endParaRPr lang="zh-CN" altLang="en-US"/>
          </a:p>
        </p:txBody>
      </p:sp>
      <p:pic>
        <p:nvPicPr>
          <p:cNvPr id="2051" name="Picture 3"/>
          <p:cNvPicPr>
            <a:picLocks noChangeAspect="1" noChangeArrowheads="1"/>
          </p:cNvPicPr>
          <p:nvPr/>
        </p:nvPicPr>
        <p:blipFill>
          <a:blip r:embed="rId2" cstate="print"/>
          <a:srcRect/>
          <a:stretch>
            <a:fillRect/>
          </a:stretch>
        </p:blipFill>
        <p:spPr bwMode="auto">
          <a:xfrm>
            <a:off x="82605" y="1857364"/>
            <a:ext cx="9061395" cy="3448061"/>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getReg</a:t>
            </a:r>
            <a:r>
              <a:rPr lang="zh-CN" altLang="en-US" smtClean="0"/>
              <a:t>函数（</a:t>
            </a:r>
            <a:r>
              <a:rPr lang="en-US" altLang="zh-CN" smtClean="0"/>
              <a:t>1</a:t>
            </a:r>
            <a:r>
              <a:rPr lang="zh-CN" altLang="en-US" smtClean="0"/>
              <a:t>）</a:t>
            </a:r>
            <a:endParaRPr lang="zh-CN" altLang="en-US"/>
          </a:p>
        </p:txBody>
      </p:sp>
      <p:sp>
        <p:nvSpPr>
          <p:cNvPr id="3" name="内容占位符 2"/>
          <p:cNvSpPr>
            <a:spLocks noGrp="1"/>
          </p:cNvSpPr>
          <p:nvPr>
            <p:ph idx="1"/>
          </p:nvPr>
        </p:nvSpPr>
        <p:spPr/>
        <p:txBody>
          <a:bodyPr>
            <a:normAutofit/>
          </a:bodyPr>
          <a:lstStyle/>
          <a:p>
            <a:r>
              <a:rPr lang="en-US" altLang="zh-CN" smtClean="0"/>
              <a:t>getReg</a:t>
            </a:r>
            <a:r>
              <a:rPr lang="zh-CN" altLang="en-US" smtClean="0"/>
              <a:t>的目标：减少</a:t>
            </a:r>
            <a:r>
              <a:rPr lang="en-US" altLang="zh-CN" smtClean="0"/>
              <a:t>LD/ST</a:t>
            </a:r>
            <a:r>
              <a:rPr lang="zh-CN" altLang="en-US" smtClean="0"/>
              <a:t>指令</a:t>
            </a:r>
            <a:endParaRPr lang="en-US" altLang="zh-CN" smtClean="0"/>
          </a:p>
          <a:p>
            <a:r>
              <a:rPr lang="zh-CN" altLang="en-US" smtClean="0"/>
              <a:t>任务：为运算分量和结果分配寄存器</a:t>
            </a:r>
            <a:endParaRPr lang="en-US" altLang="zh-CN" smtClean="0"/>
          </a:p>
          <a:p>
            <a:r>
              <a:rPr lang="zh-CN" altLang="en-US" smtClean="0"/>
              <a:t>为运算分量分配寄存器</a:t>
            </a:r>
            <a:endParaRPr lang="en-US" altLang="zh-CN" smtClean="0"/>
          </a:p>
          <a:p>
            <a:pPr lvl="1"/>
            <a:r>
              <a:rPr lang="zh-CN" altLang="en-US" smtClean="0"/>
              <a:t>如果已经在某个寄存器中，不需要进行处理</a:t>
            </a:r>
            <a:endParaRPr lang="en-US" altLang="zh-CN" smtClean="0"/>
          </a:p>
          <a:p>
            <a:pPr lvl="1"/>
            <a:r>
              <a:rPr lang="zh-CN" altLang="en-US" smtClean="0"/>
              <a:t>如果不在寄存器中，且有空闲寄存器，选择这个寄存器</a:t>
            </a:r>
            <a:endParaRPr lang="en-US" altLang="zh-CN" smtClean="0"/>
          </a:p>
          <a:p>
            <a:pPr lvl="1"/>
            <a:r>
              <a:rPr lang="zh-CN" altLang="en-US" smtClean="0"/>
              <a:t>如果不在寄存器中，且没有空闲寄存器（见下页）</a:t>
            </a:r>
            <a:endParaRPr lang="en-US" altLang="zh-CN" smtClean="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getReg</a:t>
            </a:r>
            <a:r>
              <a:rPr lang="zh-CN" altLang="en-US" smtClean="0"/>
              <a:t>函数（</a:t>
            </a:r>
            <a:r>
              <a:rPr lang="en-US" altLang="zh-CN" smtClean="0"/>
              <a:t>2</a:t>
            </a:r>
            <a:r>
              <a:rPr lang="zh-CN" altLang="en-US" smtClean="0"/>
              <a:t>）</a:t>
            </a:r>
            <a:endParaRPr lang="zh-CN" altLang="en-US"/>
          </a:p>
        </p:txBody>
      </p:sp>
      <p:sp>
        <p:nvSpPr>
          <p:cNvPr id="3" name="内容占位符 2"/>
          <p:cNvSpPr>
            <a:spLocks noGrp="1"/>
          </p:cNvSpPr>
          <p:nvPr>
            <p:ph idx="1"/>
          </p:nvPr>
        </p:nvSpPr>
        <p:spPr/>
        <p:txBody>
          <a:bodyPr>
            <a:normAutofit lnSpcReduction="10000"/>
          </a:bodyPr>
          <a:lstStyle/>
          <a:p>
            <a:r>
              <a:rPr lang="zh-CN" altLang="en-US" smtClean="0"/>
              <a:t>为运算分量分配寄存器</a:t>
            </a:r>
            <a:endParaRPr lang="en-US" altLang="zh-CN" smtClean="0"/>
          </a:p>
          <a:p>
            <a:pPr lvl="1"/>
            <a:r>
              <a:rPr lang="en-US" altLang="zh-CN" smtClean="0"/>
              <a:t>…</a:t>
            </a:r>
            <a:r>
              <a:rPr lang="zh-CN" altLang="en-US" smtClean="0"/>
              <a:t>如果不在寄存器中，且没有空闲寄存器</a:t>
            </a:r>
            <a:endParaRPr lang="en-US" altLang="zh-CN" smtClean="0"/>
          </a:p>
          <a:p>
            <a:pPr lvl="1"/>
            <a:r>
              <a:rPr lang="zh-CN" altLang="en-US" smtClean="0"/>
              <a:t>寻找一个寄存器</a:t>
            </a:r>
            <a:r>
              <a:rPr lang="en-US" altLang="zh-CN" smtClean="0"/>
              <a:t>R</a:t>
            </a:r>
            <a:r>
              <a:rPr lang="zh-CN" altLang="en-US" smtClean="0"/>
              <a:t>，且</a:t>
            </a:r>
            <a:r>
              <a:rPr lang="en-US" altLang="zh-CN" smtClean="0"/>
              <a:t>R</a:t>
            </a:r>
            <a:r>
              <a:rPr lang="zh-CN" altLang="en-US" smtClean="0"/>
              <a:t>的寄存器描述符表示</a:t>
            </a:r>
            <a:r>
              <a:rPr lang="en-US" altLang="zh-CN" smtClean="0"/>
              <a:t>v</a:t>
            </a:r>
            <a:r>
              <a:rPr lang="zh-CN" altLang="en-US" smtClean="0"/>
              <a:t>在</a:t>
            </a:r>
            <a:r>
              <a:rPr lang="en-US" altLang="zh-CN" smtClean="0"/>
              <a:t>R</a:t>
            </a:r>
            <a:r>
              <a:rPr lang="zh-CN" altLang="en-US" smtClean="0"/>
              <a:t>中</a:t>
            </a:r>
            <a:endParaRPr lang="en-US" altLang="zh-CN" smtClean="0"/>
          </a:p>
          <a:p>
            <a:pPr lvl="2"/>
            <a:r>
              <a:rPr lang="zh-CN" altLang="en-US" smtClean="0"/>
              <a:t>如果</a:t>
            </a:r>
            <a:r>
              <a:rPr lang="en-US" altLang="zh-CN" smtClean="0"/>
              <a:t>v</a:t>
            </a:r>
            <a:r>
              <a:rPr lang="zh-CN" altLang="en-US" smtClean="0"/>
              <a:t>的地址描述符表明还可以在别的地方找到</a:t>
            </a:r>
            <a:r>
              <a:rPr lang="en-US" altLang="zh-CN" smtClean="0"/>
              <a:t>v</a:t>
            </a:r>
            <a:r>
              <a:rPr lang="zh-CN" altLang="en-US" smtClean="0"/>
              <a:t>，</a:t>
            </a:r>
            <a:r>
              <a:rPr lang="en-US" altLang="zh-CN" smtClean="0"/>
              <a:t>DONE</a:t>
            </a:r>
          </a:p>
          <a:p>
            <a:pPr lvl="2"/>
            <a:r>
              <a:rPr lang="en-US" altLang="zh-CN" smtClean="0"/>
              <a:t>v</a:t>
            </a:r>
            <a:r>
              <a:rPr lang="zh-CN" altLang="en-US" smtClean="0"/>
              <a:t>就是</a:t>
            </a:r>
            <a:r>
              <a:rPr lang="en-US" altLang="zh-CN" smtClean="0"/>
              <a:t>x</a:t>
            </a:r>
            <a:r>
              <a:rPr lang="zh-CN" altLang="en-US" smtClean="0"/>
              <a:t>，且</a:t>
            </a:r>
            <a:r>
              <a:rPr lang="en-US" altLang="zh-CN" smtClean="0"/>
              <a:t>x</a:t>
            </a:r>
            <a:r>
              <a:rPr lang="zh-CN" altLang="en-US" smtClean="0"/>
              <a:t>不是运算分量之一，</a:t>
            </a:r>
            <a:r>
              <a:rPr lang="en-US" altLang="zh-CN" smtClean="0"/>
              <a:t>DONE</a:t>
            </a:r>
          </a:p>
          <a:p>
            <a:pPr lvl="2"/>
            <a:r>
              <a:rPr lang="zh-CN" altLang="en-US" smtClean="0"/>
              <a:t>如果</a:t>
            </a:r>
            <a:r>
              <a:rPr lang="en-US" altLang="zh-CN" smtClean="0"/>
              <a:t>v</a:t>
            </a:r>
            <a:r>
              <a:rPr lang="zh-CN" altLang="en-US" smtClean="0"/>
              <a:t>在此之后不会被使用，</a:t>
            </a:r>
            <a:r>
              <a:rPr lang="en-US" altLang="zh-CN" smtClean="0"/>
              <a:t>DONE</a:t>
            </a:r>
          </a:p>
          <a:p>
            <a:pPr lvl="2"/>
            <a:r>
              <a:rPr lang="zh-CN" altLang="en-US" smtClean="0"/>
              <a:t>生成保存指令</a:t>
            </a:r>
            <a:r>
              <a:rPr lang="en-US" altLang="zh-CN" smtClean="0"/>
              <a:t>ST</a:t>
            </a:r>
            <a:r>
              <a:rPr lang="zh-CN" altLang="en-US" smtClean="0"/>
              <a:t> </a:t>
            </a:r>
            <a:r>
              <a:rPr lang="en-US" altLang="zh-CN" smtClean="0"/>
              <a:t>v</a:t>
            </a:r>
            <a:r>
              <a:rPr lang="zh-CN" altLang="en-US" smtClean="0"/>
              <a:t> </a:t>
            </a:r>
            <a:r>
              <a:rPr lang="en-US" altLang="zh-CN" smtClean="0"/>
              <a:t>R</a:t>
            </a:r>
            <a:r>
              <a:rPr lang="zh-CN" altLang="en-US" smtClean="0"/>
              <a:t>；（溢出操作）修改</a:t>
            </a:r>
            <a:r>
              <a:rPr lang="en-US" altLang="zh-CN" smtClean="0"/>
              <a:t>v</a:t>
            </a:r>
            <a:r>
              <a:rPr lang="zh-CN" altLang="en-US" smtClean="0"/>
              <a:t>的地址描述符；如果</a:t>
            </a:r>
            <a:r>
              <a:rPr lang="en-US" altLang="zh-CN" smtClean="0"/>
              <a:t>R</a:t>
            </a:r>
            <a:r>
              <a:rPr lang="zh-CN" altLang="en-US" smtClean="0"/>
              <a:t>中存放了多个变量的值，那么需要生成多个</a:t>
            </a:r>
            <a:r>
              <a:rPr lang="en-US" altLang="zh-CN" smtClean="0"/>
              <a:t>ST</a:t>
            </a:r>
            <a:r>
              <a:rPr lang="zh-CN" altLang="en-US" smtClean="0"/>
              <a:t>指令；</a:t>
            </a:r>
            <a:endParaRPr lang="en-US" altLang="zh-CN" smtClean="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getReg</a:t>
            </a:r>
            <a:r>
              <a:rPr lang="zh-CN" altLang="en-US" smtClean="0"/>
              <a:t>函数（</a:t>
            </a:r>
            <a:r>
              <a:rPr lang="en-US" altLang="zh-CN" smtClean="0"/>
              <a:t>3</a:t>
            </a:r>
            <a:r>
              <a:rPr lang="zh-CN" altLang="en-US" smtClean="0"/>
              <a:t>）</a:t>
            </a:r>
            <a:endParaRPr lang="zh-CN" altLang="en-US"/>
          </a:p>
        </p:txBody>
      </p:sp>
      <p:sp>
        <p:nvSpPr>
          <p:cNvPr id="3" name="内容占位符 2"/>
          <p:cNvSpPr>
            <a:spLocks noGrp="1"/>
          </p:cNvSpPr>
          <p:nvPr>
            <p:ph idx="1"/>
          </p:nvPr>
        </p:nvSpPr>
        <p:spPr/>
        <p:txBody>
          <a:bodyPr/>
          <a:lstStyle/>
          <a:p>
            <a:r>
              <a:rPr lang="zh-CN" altLang="en-US" smtClean="0"/>
              <a:t>为</a:t>
            </a:r>
            <a:r>
              <a:rPr lang="en-US" altLang="zh-CN" smtClean="0"/>
              <a:t>x</a:t>
            </a:r>
            <a:r>
              <a:rPr lang="zh-CN" altLang="en-US" smtClean="0"/>
              <a:t>选择寄存器</a:t>
            </a:r>
            <a:r>
              <a:rPr lang="en-US" altLang="zh-CN" smtClean="0"/>
              <a:t>Rx</a:t>
            </a:r>
            <a:r>
              <a:rPr lang="zh-CN" altLang="en-US" smtClean="0"/>
              <a:t>的方法基本上和上面要把</a:t>
            </a:r>
            <a:r>
              <a:rPr lang="en-US" altLang="zh-CN" smtClean="0"/>
              <a:t>y</a:t>
            </a:r>
            <a:r>
              <a:rPr lang="zh-CN" altLang="en-US" smtClean="0"/>
              <a:t>从内存</a:t>
            </a:r>
            <a:r>
              <a:rPr lang="en-US" altLang="zh-CN" smtClean="0"/>
              <a:t>LD</a:t>
            </a:r>
            <a:r>
              <a:rPr lang="zh-CN" altLang="en-US" smtClean="0"/>
              <a:t>时一样；但是</a:t>
            </a:r>
            <a:endParaRPr lang="en-US" altLang="zh-CN" smtClean="0"/>
          </a:p>
          <a:p>
            <a:pPr lvl="1"/>
            <a:r>
              <a:rPr lang="zh-CN" altLang="en-US" smtClean="0"/>
              <a:t>只存放</a:t>
            </a:r>
            <a:r>
              <a:rPr lang="en-US" altLang="zh-CN" smtClean="0"/>
              <a:t>x</a:t>
            </a:r>
            <a:r>
              <a:rPr lang="zh-CN" altLang="en-US" smtClean="0"/>
              <a:t>的值的寄存器总是可接受的；</a:t>
            </a:r>
            <a:endParaRPr lang="en-US" altLang="zh-CN" smtClean="0"/>
          </a:p>
          <a:p>
            <a:pPr lvl="1"/>
            <a:r>
              <a:rPr lang="zh-CN" altLang="en-US" smtClean="0"/>
              <a:t>如果</a:t>
            </a:r>
            <a:r>
              <a:rPr lang="en-US" altLang="zh-CN" smtClean="0"/>
              <a:t>y</a:t>
            </a:r>
            <a:r>
              <a:rPr lang="zh-CN" altLang="en-US" smtClean="0"/>
              <a:t>在指令</a:t>
            </a:r>
            <a:r>
              <a:rPr lang="en-US" altLang="zh-CN" smtClean="0"/>
              <a:t>I</a:t>
            </a:r>
            <a:r>
              <a:rPr lang="zh-CN" altLang="en-US" smtClean="0"/>
              <a:t>之后不再使用，且</a:t>
            </a:r>
            <a:r>
              <a:rPr lang="en-US" altLang="zh-CN" smtClean="0"/>
              <a:t>Ry</a:t>
            </a:r>
            <a:r>
              <a:rPr lang="zh-CN" altLang="en-US" smtClean="0"/>
              <a:t>仅仅保存了</a:t>
            </a:r>
            <a:r>
              <a:rPr lang="en-US" altLang="zh-CN" smtClean="0"/>
              <a:t>y</a:t>
            </a:r>
            <a:r>
              <a:rPr lang="zh-CN" altLang="en-US" smtClean="0"/>
              <a:t>的值，那么</a:t>
            </a:r>
            <a:r>
              <a:rPr lang="en-US" altLang="zh-CN" smtClean="0"/>
              <a:t>Ry</a:t>
            </a:r>
            <a:r>
              <a:rPr lang="zh-CN" altLang="en-US" smtClean="0"/>
              <a:t>同时也可以作为</a:t>
            </a:r>
            <a:r>
              <a:rPr lang="en-US" altLang="zh-CN" smtClean="0"/>
              <a:t>Rx</a:t>
            </a:r>
            <a:r>
              <a:rPr lang="zh-CN" altLang="en-US" smtClean="0"/>
              <a:t>；</a:t>
            </a:r>
            <a:endParaRPr lang="en-US" altLang="zh-CN" smtClean="0"/>
          </a:p>
          <a:p>
            <a:r>
              <a:rPr lang="zh-CN" altLang="en-US" smtClean="0"/>
              <a:t>处理</a:t>
            </a:r>
            <a:r>
              <a:rPr lang="en-US" altLang="zh-CN" smtClean="0"/>
              <a:t>x=y</a:t>
            </a:r>
            <a:r>
              <a:rPr lang="zh-CN" altLang="en-US" smtClean="0"/>
              <a:t>时，我们总是让</a:t>
            </a:r>
            <a:r>
              <a:rPr lang="en-US" altLang="zh-CN" smtClean="0"/>
              <a:t>Rx=Ry</a:t>
            </a:r>
            <a:r>
              <a:rPr lang="zh-CN" altLang="en-US" smtClean="0"/>
              <a:t>。</a:t>
            </a:r>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窥孔优化</a:t>
            </a:r>
            <a:endParaRPr lang="zh-CN" altLang="en-US"/>
          </a:p>
        </p:txBody>
      </p:sp>
      <p:sp>
        <p:nvSpPr>
          <p:cNvPr id="3" name="内容占位符 2"/>
          <p:cNvSpPr>
            <a:spLocks noGrp="1"/>
          </p:cNvSpPr>
          <p:nvPr>
            <p:ph idx="1"/>
          </p:nvPr>
        </p:nvSpPr>
        <p:spPr/>
        <p:txBody>
          <a:bodyPr/>
          <a:lstStyle/>
          <a:p>
            <a:r>
              <a:rPr lang="zh-CN" altLang="en-US" smtClean="0"/>
              <a:t>使用一个滑动窗口（窥孔）来检查目标指令，在窥孔内实现优化</a:t>
            </a:r>
            <a:endParaRPr lang="en-US" altLang="zh-CN" smtClean="0"/>
          </a:p>
          <a:p>
            <a:pPr lvl="1"/>
            <a:r>
              <a:rPr lang="zh-CN" altLang="en-US" smtClean="0"/>
              <a:t>冗余指令消除</a:t>
            </a:r>
            <a:endParaRPr lang="en-US" altLang="zh-CN" smtClean="0"/>
          </a:p>
          <a:p>
            <a:pPr lvl="1"/>
            <a:r>
              <a:rPr lang="zh-CN" altLang="en-US" smtClean="0"/>
              <a:t>控制流优化</a:t>
            </a:r>
            <a:endParaRPr lang="en-US" altLang="zh-CN" smtClean="0"/>
          </a:p>
          <a:p>
            <a:pPr lvl="1"/>
            <a:r>
              <a:rPr lang="zh-CN" altLang="en-US" smtClean="0"/>
              <a:t>代数简化</a:t>
            </a:r>
            <a:endParaRPr lang="en-US" altLang="zh-CN" smtClean="0"/>
          </a:p>
          <a:p>
            <a:pPr lvl="1"/>
            <a:r>
              <a:rPr lang="zh-CN" altLang="en-US" smtClean="0"/>
              <a:t>机器特有指令的使用</a:t>
            </a:r>
            <a:endParaRPr lang="en-US" altLang="zh-CN" smtClean="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冗余指令</a:t>
            </a:r>
            <a:endParaRPr lang="zh-CN" altLang="en-US"/>
          </a:p>
        </p:txBody>
      </p:sp>
      <p:sp>
        <p:nvSpPr>
          <p:cNvPr id="3" name="内容占位符 2"/>
          <p:cNvSpPr>
            <a:spLocks noGrp="1"/>
          </p:cNvSpPr>
          <p:nvPr>
            <p:ph idx="1"/>
          </p:nvPr>
        </p:nvSpPr>
        <p:spPr/>
        <p:txBody>
          <a:bodyPr/>
          <a:lstStyle/>
          <a:p>
            <a:r>
              <a:rPr lang="zh-CN" altLang="en-US" smtClean="0"/>
              <a:t>多余的</a:t>
            </a:r>
            <a:r>
              <a:rPr lang="en-US" altLang="zh-CN" smtClean="0"/>
              <a:t>LD/ST</a:t>
            </a:r>
            <a:r>
              <a:rPr lang="zh-CN" altLang="en-US" smtClean="0"/>
              <a:t>指令</a:t>
            </a:r>
            <a:endParaRPr lang="en-US" altLang="zh-CN" smtClean="0"/>
          </a:p>
          <a:p>
            <a:pPr lvl="1"/>
            <a:r>
              <a:rPr lang="en-US" altLang="zh-CN" smtClean="0"/>
              <a:t>LD</a:t>
            </a:r>
            <a:r>
              <a:rPr lang="zh-CN" altLang="en-US" smtClean="0"/>
              <a:t> </a:t>
            </a:r>
            <a:r>
              <a:rPr lang="en-US" altLang="zh-CN" smtClean="0"/>
              <a:t>a</a:t>
            </a:r>
            <a:r>
              <a:rPr lang="zh-CN" altLang="en-US" smtClean="0"/>
              <a:t> </a:t>
            </a:r>
            <a:r>
              <a:rPr lang="en-US" altLang="zh-CN" smtClean="0"/>
              <a:t>R0</a:t>
            </a:r>
          </a:p>
          <a:p>
            <a:pPr lvl="1"/>
            <a:r>
              <a:rPr lang="en-US" altLang="zh-CN" smtClean="0"/>
              <a:t>ST R0 a</a:t>
            </a:r>
          </a:p>
          <a:p>
            <a:pPr lvl="1"/>
            <a:r>
              <a:rPr lang="zh-CN" altLang="en-US" smtClean="0"/>
              <a:t>且没有指令调到第二个指令处</a:t>
            </a:r>
            <a:endParaRPr lang="en-US" altLang="zh-CN" smtClean="0"/>
          </a:p>
          <a:p>
            <a:r>
              <a:rPr lang="zh-CN" altLang="en-US" smtClean="0"/>
              <a:t>级联跳转代码</a:t>
            </a:r>
            <a:endParaRPr lang="en-US" altLang="zh-CN" smtClean="0"/>
          </a:p>
          <a:p>
            <a:pPr lvl="1"/>
            <a:r>
              <a:rPr lang="en-US" altLang="zh-CN" smtClean="0"/>
              <a:t>if debug==1 goto L1</a:t>
            </a:r>
            <a:r>
              <a:rPr lang="zh-CN" altLang="en-US" smtClean="0"/>
              <a:t>；</a:t>
            </a:r>
            <a:r>
              <a:rPr lang="en-US" altLang="zh-CN" smtClean="0"/>
              <a:t>goto L2</a:t>
            </a:r>
          </a:p>
          <a:p>
            <a:pPr lvl="1"/>
            <a:r>
              <a:rPr lang="en-US" altLang="zh-CN" smtClean="0"/>
              <a:t>if</a:t>
            </a:r>
            <a:r>
              <a:rPr lang="zh-CN" altLang="en-US" smtClean="0"/>
              <a:t> </a:t>
            </a:r>
            <a:r>
              <a:rPr lang="en-US" altLang="zh-CN" smtClean="0"/>
              <a:t>debug!=1 goto L2;</a:t>
            </a:r>
          </a:p>
          <a:p>
            <a:pPr lvl="1"/>
            <a:r>
              <a:rPr lang="zh-CN" altLang="en-US" smtClean="0"/>
              <a:t>如果已知</a:t>
            </a:r>
            <a:r>
              <a:rPr lang="en-US" altLang="zh-CN" smtClean="0"/>
              <a:t>debug</a:t>
            </a:r>
            <a:r>
              <a:rPr lang="zh-CN" altLang="en-US" smtClean="0"/>
              <a:t>一定是</a:t>
            </a:r>
            <a:r>
              <a:rPr lang="en-US" altLang="zh-CN" smtClean="0"/>
              <a:t>0</a:t>
            </a:r>
            <a:r>
              <a:rPr lang="zh-CN" altLang="en-US" smtClean="0"/>
              <a:t>，那么替换成为</a:t>
            </a:r>
            <a:r>
              <a:rPr lang="en-US" altLang="zh-CN" smtClean="0"/>
              <a:t>goto L2</a:t>
            </a:r>
            <a:r>
              <a:rPr lang="zh-CN" altLang="en-US" smtClean="0"/>
              <a:t>；</a:t>
            </a:r>
            <a:endParaRPr lang="en-US" altLang="zh-CN"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目标机模型</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fontScale="92500" lnSpcReduction="10000"/>
          </a:bodyPr>
          <a:lstStyle/>
          <a:p>
            <a:r>
              <a:rPr lang="zh-CN" altLang="en-US" dirty="0" smtClean="0">
                <a:latin typeface="Times New Roman" pitchFamily="18" charset="0"/>
                <a:ea typeface="隶书" pitchFamily="49" charset="-122"/>
                <a:cs typeface="Times New Roman" pitchFamily="18" charset="0"/>
              </a:rPr>
              <a:t>使用三地址机器的模型</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指令</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加载：</a:t>
            </a:r>
            <a:r>
              <a:rPr lang="en-US" altLang="zh-CN" dirty="0" smtClean="0">
                <a:latin typeface="Times New Roman" pitchFamily="18" charset="0"/>
                <a:ea typeface="隶书" pitchFamily="49" charset="-122"/>
                <a:cs typeface="Times New Roman" pitchFamily="18" charset="0"/>
              </a:rPr>
              <a:t>LD </a:t>
            </a:r>
            <a:r>
              <a:rPr lang="en-US" altLang="zh-CN" dirty="0" err="1" smtClean="0">
                <a:latin typeface="Times New Roman" pitchFamily="18" charset="0"/>
                <a:ea typeface="隶书" pitchFamily="49" charset="-122"/>
                <a:cs typeface="Times New Roman" pitchFamily="18" charset="0"/>
              </a:rPr>
              <a:t>dst</a:t>
            </a:r>
            <a:r>
              <a:rPr lang="en-US" altLang="zh-CN" dirty="0" smtClean="0">
                <a:latin typeface="Times New Roman" pitchFamily="18" charset="0"/>
                <a:ea typeface="隶书" pitchFamily="49" charset="-122"/>
                <a:cs typeface="Times New Roman" pitchFamily="18" charset="0"/>
              </a:rPr>
              <a:t>, </a:t>
            </a:r>
            <a:r>
              <a:rPr lang="en-US" altLang="zh-CN" dirty="0" err="1" smtClean="0">
                <a:latin typeface="Times New Roman" pitchFamily="18" charset="0"/>
                <a:ea typeface="隶书" pitchFamily="49" charset="-122"/>
                <a:cs typeface="Times New Roman" pitchFamily="18" charset="0"/>
              </a:rPr>
              <a:t>addr</a:t>
            </a:r>
            <a:r>
              <a:rPr lang="zh-CN" altLang="en-US" dirty="0" smtClean="0">
                <a:latin typeface="Times New Roman" pitchFamily="18" charset="0"/>
                <a:ea typeface="隶书" pitchFamily="49" charset="-122"/>
                <a:cs typeface="Times New Roman" pitchFamily="18" charset="0"/>
              </a:rPr>
              <a:t>；</a:t>
            </a:r>
            <a:r>
              <a:rPr lang="zh-CN" altLang="en-US" dirty="0" smtClean="0">
                <a:solidFill>
                  <a:srgbClr val="0070C0"/>
                </a:solidFill>
                <a:latin typeface="Times New Roman" pitchFamily="18" charset="0"/>
                <a:ea typeface="隶书" pitchFamily="49" charset="-122"/>
                <a:cs typeface="Times New Roman" pitchFamily="18" charset="0"/>
              </a:rPr>
              <a:t>把地址</a:t>
            </a:r>
            <a:r>
              <a:rPr lang="en-US" altLang="zh-CN" dirty="0" err="1" smtClean="0">
                <a:solidFill>
                  <a:srgbClr val="0070C0"/>
                </a:solidFill>
                <a:latin typeface="Times New Roman" pitchFamily="18" charset="0"/>
                <a:ea typeface="隶书" pitchFamily="49" charset="-122"/>
                <a:cs typeface="Times New Roman" pitchFamily="18" charset="0"/>
              </a:rPr>
              <a:t>addr</a:t>
            </a:r>
            <a:r>
              <a:rPr lang="zh-CN" altLang="en-US" dirty="0" smtClean="0">
                <a:solidFill>
                  <a:srgbClr val="0070C0"/>
                </a:solidFill>
                <a:latin typeface="Times New Roman" pitchFamily="18" charset="0"/>
                <a:ea typeface="隶书" pitchFamily="49" charset="-122"/>
                <a:cs typeface="Times New Roman" pitchFamily="18" charset="0"/>
              </a:rPr>
              <a:t>中的内容加载到</a:t>
            </a:r>
            <a:r>
              <a:rPr lang="en-US" altLang="zh-CN" dirty="0" err="1" smtClean="0">
                <a:solidFill>
                  <a:srgbClr val="0070C0"/>
                </a:solidFill>
                <a:latin typeface="Times New Roman" pitchFamily="18" charset="0"/>
                <a:ea typeface="隶书" pitchFamily="49" charset="-122"/>
                <a:cs typeface="Times New Roman" pitchFamily="18" charset="0"/>
              </a:rPr>
              <a:t>dst</a:t>
            </a:r>
            <a:r>
              <a:rPr lang="zh-CN" altLang="en-US" dirty="0" smtClean="0">
                <a:solidFill>
                  <a:srgbClr val="0070C0"/>
                </a:solidFill>
                <a:latin typeface="Times New Roman" pitchFamily="18" charset="0"/>
                <a:ea typeface="隶书" pitchFamily="49" charset="-122"/>
                <a:cs typeface="Times New Roman" pitchFamily="18" charset="0"/>
              </a:rPr>
              <a:t>所指寄存器。</a:t>
            </a:r>
            <a:r>
              <a:rPr lang="en-US" altLang="zh-CN" dirty="0" err="1" smtClean="0">
                <a:solidFill>
                  <a:srgbClr val="0070C0"/>
                </a:solidFill>
                <a:latin typeface="Times New Roman" pitchFamily="18" charset="0"/>
                <a:ea typeface="隶书" pitchFamily="49" charset="-122"/>
                <a:cs typeface="Times New Roman" pitchFamily="18" charset="0"/>
              </a:rPr>
              <a:t>addr</a:t>
            </a:r>
            <a:r>
              <a:rPr lang="zh-CN" altLang="en-US" dirty="0" smtClean="0">
                <a:solidFill>
                  <a:srgbClr val="0070C0"/>
                </a:solidFill>
                <a:latin typeface="Times New Roman" pitchFamily="18" charset="0"/>
                <a:ea typeface="隶书" pitchFamily="49" charset="-122"/>
                <a:cs typeface="Times New Roman" pitchFamily="18" charset="0"/>
              </a:rPr>
              <a:t>：内存地址</a:t>
            </a:r>
            <a:r>
              <a:rPr lang="en-US" altLang="zh-CN" dirty="0" smtClean="0">
                <a:solidFill>
                  <a:srgbClr val="0070C0"/>
                </a:solidFill>
                <a:latin typeface="Times New Roman" pitchFamily="18" charset="0"/>
                <a:ea typeface="隶书" pitchFamily="49" charset="-122"/>
                <a:cs typeface="Times New Roman" pitchFamily="18" charset="0"/>
              </a:rPr>
              <a:t>/</a:t>
            </a:r>
            <a:r>
              <a:rPr lang="zh-CN" altLang="en-US" dirty="0" smtClean="0">
                <a:solidFill>
                  <a:srgbClr val="0070C0"/>
                </a:solidFill>
                <a:latin typeface="Times New Roman" pitchFamily="18" charset="0"/>
                <a:ea typeface="隶书" pitchFamily="49" charset="-122"/>
                <a:cs typeface="Times New Roman" pitchFamily="18" charset="0"/>
              </a:rPr>
              <a:t>寄存器</a:t>
            </a:r>
            <a:endParaRPr lang="en-US" altLang="zh-CN" dirty="0" smtClean="0">
              <a:solidFill>
                <a:srgbClr val="0070C0"/>
              </a:solidFill>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保存：</a:t>
            </a:r>
            <a:r>
              <a:rPr lang="en-US" altLang="zh-CN" dirty="0" smtClean="0">
                <a:latin typeface="Times New Roman" pitchFamily="18" charset="0"/>
                <a:ea typeface="隶书" pitchFamily="49" charset="-122"/>
                <a:cs typeface="Times New Roman" pitchFamily="18" charset="0"/>
              </a:rPr>
              <a:t>ST x, r</a:t>
            </a:r>
            <a:r>
              <a:rPr lang="zh-CN" altLang="en-US" dirty="0" smtClean="0">
                <a:latin typeface="Times New Roman" pitchFamily="18" charset="0"/>
                <a:ea typeface="隶书" pitchFamily="49" charset="-122"/>
                <a:cs typeface="Times New Roman" pitchFamily="18" charset="0"/>
              </a:rPr>
              <a:t>；</a:t>
            </a:r>
            <a:r>
              <a:rPr lang="zh-CN" altLang="en-US" dirty="0" smtClean="0">
                <a:solidFill>
                  <a:srgbClr val="0070C0"/>
                </a:solidFill>
                <a:latin typeface="Times New Roman" pitchFamily="18" charset="0"/>
                <a:ea typeface="隶书" pitchFamily="49" charset="-122"/>
                <a:cs typeface="Times New Roman" pitchFamily="18" charset="0"/>
              </a:rPr>
              <a:t>把寄存器</a:t>
            </a:r>
            <a:r>
              <a:rPr lang="en-US" altLang="zh-CN" dirty="0" smtClean="0">
                <a:solidFill>
                  <a:srgbClr val="0070C0"/>
                </a:solidFill>
                <a:latin typeface="Times New Roman" pitchFamily="18" charset="0"/>
                <a:ea typeface="隶书" pitchFamily="49" charset="-122"/>
                <a:cs typeface="Times New Roman" pitchFamily="18" charset="0"/>
              </a:rPr>
              <a:t>r</a:t>
            </a:r>
            <a:r>
              <a:rPr lang="zh-CN" altLang="en-US" dirty="0" smtClean="0">
                <a:solidFill>
                  <a:srgbClr val="0070C0"/>
                </a:solidFill>
                <a:latin typeface="Times New Roman" pitchFamily="18" charset="0"/>
                <a:ea typeface="隶书" pitchFamily="49" charset="-122"/>
                <a:cs typeface="Times New Roman" pitchFamily="18" charset="0"/>
              </a:rPr>
              <a:t>中的内容保存到</a:t>
            </a:r>
            <a:r>
              <a:rPr lang="en-US" altLang="zh-CN" dirty="0" smtClean="0">
                <a:solidFill>
                  <a:srgbClr val="0070C0"/>
                </a:solidFill>
                <a:latin typeface="Times New Roman" pitchFamily="18" charset="0"/>
                <a:ea typeface="隶书" pitchFamily="49" charset="-122"/>
                <a:cs typeface="Times New Roman" pitchFamily="18" charset="0"/>
              </a:rPr>
              <a:t>x</a:t>
            </a:r>
            <a:r>
              <a:rPr lang="zh-CN" altLang="en-US" dirty="0" smtClean="0">
                <a:solidFill>
                  <a:srgbClr val="0070C0"/>
                </a:solidFill>
                <a:latin typeface="Times New Roman" pitchFamily="18" charset="0"/>
                <a:ea typeface="隶书" pitchFamily="49" charset="-122"/>
                <a:cs typeface="Times New Roman" pitchFamily="18" charset="0"/>
              </a:rPr>
              <a:t>中。</a:t>
            </a:r>
            <a:endParaRPr lang="en-US" altLang="zh-CN" dirty="0" smtClean="0">
              <a:solidFill>
                <a:srgbClr val="0070C0"/>
              </a:solidFill>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计算：</a:t>
            </a:r>
            <a:r>
              <a:rPr lang="en-US" altLang="zh-CN" dirty="0" smtClean="0">
                <a:latin typeface="Times New Roman" pitchFamily="18" charset="0"/>
                <a:ea typeface="隶书" pitchFamily="49" charset="-122"/>
                <a:cs typeface="Times New Roman" pitchFamily="18" charset="0"/>
              </a:rPr>
              <a:t>OP</a:t>
            </a:r>
            <a:r>
              <a:rPr lang="zh-CN" altLang="en-US" dirty="0" smtClean="0">
                <a:latin typeface="Times New Roman" pitchFamily="18" charset="0"/>
                <a:ea typeface="隶书" pitchFamily="49" charset="-122"/>
                <a:cs typeface="Times New Roman" pitchFamily="18" charset="0"/>
              </a:rPr>
              <a:t> </a:t>
            </a:r>
            <a:r>
              <a:rPr lang="en-US" altLang="zh-CN" dirty="0" err="1" smtClean="0">
                <a:latin typeface="Times New Roman" pitchFamily="18" charset="0"/>
                <a:ea typeface="隶书" pitchFamily="49" charset="-122"/>
                <a:cs typeface="Times New Roman" pitchFamily="18" charset="0"/>
              </a:rPr>
              <a:t>dst</a:t>
            </a:r>
            <a:r>
              <a:rPr lang="en-US" altLang="zh-CN" dirty="0" smtClean="0">
                <a:latin typeface="Times New Roman" pitchFamily="18" charset="0"/>
                <a:ea typeface="隶书" pitchFamily="49" charset="-122"/>
                <a:cs typeface="Times New Roman" pitchFamily="18" charset="0"/>
              </a:rPr>
              <a:t>, src1, src2</a:t>
            </a:r>
            <a:r>
              <a:rPr lang="zh-CN" altLang="en-US" dirty="0" smtClean="0">
                <a:latin typeface="Times New Roman" pitchFamily="18" charset="0"/>
                <a:ea typeface="隶书" pitchFamily="49" charset="-122"/>
                <a:cs typeface="Times New Roman" pitchFamily="18" charset="0"/>
              </a:rPr>
              <a:t>；</a:t>
            </a:r>
            <a:r>
              <a:rPr lang="zh-CN" altLang="en-US" dirty="0" smtClean="0">
                <a:solidFill>
                  <a:srgbClr val="0070C0"/>
                </a:solidFill>
                <a:latin typeface="Times New Roman" pitchFamily="18" charset="0"/>
                <a:ea typeface="隶书" pitchFamily="49" charset="-122"/>
                <a:cs typeface="Times New Roman" pitchFamily="18" charset="0"/>
              </a:rPr>
              <a:t>把</a:t>
            </a:r>
            <a:r>
              <a:rPr lang="en-US" altLang="zh-CN" dirty="0" smtClean="0">
                <a:solidFill>
                  <a:srgbClr val="0070C0"/>
                </a:solidFill>
                <a:latin typeface="Times New Roman" pitchFamily="18" charset="0"/>
                <a:ea typeface="隶书" pitchFamily="49" charset="-122"/>
                <a:cs typeface="Times New Roman" pitchFamily="18" charset="0"/>
              </a:rPr>
              <a:t>src1</a:t>
            </a:r>
            <a:r>
              <a:rPr lang="zh-CN" altLang="en-US" dirty="0" smtClean="0">
                <a:solidFill>
                  <a:srgbClr val="0070C0"/>
                </a:solidFill>
                <a:latin typeface="Times New Roman" pitchFamily="18" charset="0"/>
                <a:ea typeface="隶书" pitchFamily="49" charset="-122"/>
                <a:cs typeface="Times New Roman" pitchFamily="18" charset="0"/>
              </a:rPr>
              <a:t>和</a:t>
            </a:r>
            <a:r>
              <a:rPr lang="en-US" altLang="zh-CN" dirty="0" smtClean="0">
                <a:solidFill>
                  <a:srgbClr val="0070C0"/>
                </a:solidFill>
                <a:latin typeface="Times New Roman" pitchFamily="18" charset="0"/>
                <a:ea typeface="隶书" pitchFamily="49" charset="-122"/>
                <a:cs typeface="Times New Roman" pitchFamily="18" charset="0"/>
              </a:rPr>
              <a:t>scr2</a:t>
            </a:r>
            <a:r>
              <a:rPr lang="zh-CN" altLang="en-US" dirty="0" smtClean="0">
                <a:solidFill>
                  <a:srgbClr val="0070C0"/>
                </a:solidFill>
                <a:latin typeface="Times New Roman" pitchFamily="18" charset="0"/>
                <a:ea typeface="隶书" pitchFamily="49" charset="-122"/>
                <a:cs typeface="Times New Roman" pitchFamily="18" charset="0"/>
              </a:rPr>
              <a:t>中的值运算后将结果存放到</a:t>
            </a:r>
            <a:r>
              <a:rPr lang="en-US" altLang="zh-CN" dirty="0" err="1" smtClean="0">
                <a:solidFill>
                  <a:srgbClr val="0070C0"/>
                </a:solidFill>
                <a:latin typeface="Times New Roman" pitchFamily="18" charset="0"/>
                <a:ea typeface="隶书" pitchFamily="49" charset="-122"/>
                <a:cs typeface="Times New Roman" pitchFamily="18" charset="0"/>
              </a:rPr>
              <a:t>dst</a:t>
            </a:r>
            <a:r>
              <a:rPr lang="zh-CN" altLang="en-US" dirty="0" smtClean="0">
                <a:solidFill>
                  <a:srgbClr val="0070C0"/>
                </a:solidFill>
                <a:latin typeface="Times New Roman" pitchFamily="18" charset="0"/>
                <a:ea typeface="隶书" pitchFamily="49" charset="-122"/>
                <a:cs typeface="Times New Roman" pitchFamily="18" charset="0"/>
              </a:rPr>
              <a:t>中。</a:t>
            </a:r>
            <a:endParaRPr lang="en-US" altLang="zh-CN" dirty="0" smtClean="0">
              <a:solidFill>
                <a:srgbClr val="0070C0"/>
              </a:solidFill>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无条件跳转：</a:t>
            </a:r>
            <a:r>
              <a:rPr lang="en-US" altLang="zh-CN" dirty="0" smtClean="0">
                <a:latin typeface="Times New Roman" pitchFamily="18" charset="0"/>
                <a:ea typeface="隶书" pitchFamily="49" charset="-122"/>
                <a:cs typeface="Times New Roman" pitchFamily="18" charset="0"/>
              </a:rPr>
              <a:t>BR</a:t>
            </a:r>
            <a:r>
              <a:rPr lang="zh-CN" altLang="en-US" dirty="0" smtClean="0">
                <a:latin typeface="Times New Roman" pitchFamily="18" charset="0"/>
                <a:ea typeface="隶书" pitchFamily="49" charset="-122"/>
                <a:cs typeface="Times New Roman" pitchFamily="18" charset="0"/>
              </a:rPr>
              <a:t> </a:t>
            </a:r>
            <a:r>
              <a:rPr lang="en-US" altLang="zh-CN" dirty="0" smtClean="0">
                <a:latin typeface="Times New Roman" pitchFamily="18" charset="0"/>
                <a:ea typeface="隶书" pitchFamily="49" charset="-122"/>
                <a:cs typeface="Times New Roman" pitchFamily="18" charset="0"/>
              </a:rPr>
              <a:t>L</a:t>
            </a:r>
            <a:r>
              <a:rPr lang="zh-CN" altLang="en-US" dirty="0" smtClean="0">
                <a:latin typeface="Times New Roman" pitchFamily="18" charset="0"/>
                <a:ea typeface="隶书" pitchFamily="49" charset="-122"/>
                <a:cs typeface="Times New Roman" pitchFamily="18" charset="0"/>
              </a:rPr>
              <a:t>；</a:t>
            </a:r>
            <a:r>
              <a:rPr lang="zh-CN" altLang="en-US" dirty="0" smtClean="0">
                <a:solidFill>
                  <a:srgbClr val="0070C0"/>
                </a:solidFill>
                <a:latin typeface="Times New Roman" pitchFamily="18" charset="0"/>
                <a:ea typeface="隶书" pitchFamily="49" charset="-122"/>
                <a:cs typeface="Times New Roman" pitchFamily="18" charset="0"/>
              </a:rPr>
              <a:t>控制流转向标号</a:t>
            </a:r>
            <a:r>
              <a:rPr lang="en-US" altLang="zh-CN" dirty="0" smtClean="0">
                <a:solidFill>
                  <a:srgbClr val="0070C0"/>
                </a:solidFill>
                <a:latin typeface="Times New Roman" pitchFamily="18" charset="0"/>
                <a:ea typeface="隶书" pitchFamily="49" charset="-122"/>
                <a:cs typeface="Times New Roman" pitchFamily="18" charset="0"/>
              </a:rPr>
              <a:t>L</a:t>
            </a:r>
            <a:r>
              <a:rPr lang="zh-CN" altLang="en-US" dirty="0" smtClean="0">
                <a:solidFill>
                  <a:srgbClr val="0070C0"/>
                </a:solidFill>
                <a:latin typeface="Times New Roman" pitchFamily="18" charset="0"/>
                <a:ea typeface="隶书" pitchFamily="49" charset="-122"/>
                <a:cs typeface="Times New Roman" pitchFamily="18" charset="0"/>
              </a:rPr>
              <a:t>的指令</a:t>
            </a:r>
            <a:endParaRPr lang="en-US" altLang="zh-CN" dirty="0" smtClean="0">
              <a:solidFill>
                <a:srgbClr val="0070C0"/>
              </a:solidFill>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条件跳转：</a:t>
            </a:r>
            <a:r>
              <a:rPr lang="en-US" altLang="zh-CN" dirty="0" err="1" smtClean="0">
                <a:latin typeface="Times New Roman" pitchFamily="18" charset="0"/>
                <a:ea typeface="隶书" pitchFamily="49" charset="-122"/>
                <a:cs typeface="Times New Roman" pitchFamily="18" charset="0"/>
              </a:rPr>
              <a:t>Bcond</a:t>
            </a:r>
            <a:r>
              <a:rPr lang="zh-CN" altLang="en-US" dirty="0" smtClean="0">
                <a:latin typeface="Times New Roman" pitchFamily="18" charset="0"/>
                <a:ea typeface="隶书" pitchFamily="49" charset="-122"/>
                <a:cs typeface="Times New Roman" pitchFamily="18" charset="0"/>
              </a:rPr>
              <a:t> </a:t>
            </a:r>
            <a:r>
              <a:rPr lang="en-US" altLang="zh-CN" dirty="0" smtClean="0">
                <a:latin typeface="Times New Roman" pitchFamily="18" charset="0"/>
                <a:ea typeface="隶书" pitchFamily="49" charset="-122"/>
                <a:cs typeface="Times New Roman" pitchFamily="18" charset="0"/>
              </a:rPr>
              <a:t>r, L</a:t>
            </a:r>
            <a:r>
              <a:rPr lang="zh-CN" altLang="en-US" dirty="0" smtClean="0">
                <a:latin typeface="Times New Roman" pitchFamily="18" charset="0"/>
                <a:ea typeface="隶书" pitchFamily="49" charset="-122"/>
                <a:cs typeface="Times New Roman" pitchFamily="18" charset="0"/>
              </a:rPr>
              <a:t>；</a:t>
            </a:r>
            <a:r>
              <a:rPr lang="zh-CN" altLang="en-US" dirty="0" smtClean="0">
                <a:solidFill>
                  <a:srgbClr val="0070C0"/>
                </a:solidFill>
                <a:latin typeface="Times New Roman" pitchFamily="18" charset="0"/>
                <a:ea typeface="隶书" pitchFamily="49" charset="-122"/>
                <a:cs typeface="Times New Roman" pitchFamily="18" charset="0"/>
              </a:rPr>
              <a:t>对</a:t>
            </a:r>
            <a:r>
              <a:rPr lang="en-US" altLang="zh-CN" dirty="0" smtClean="0">
                <a:solidFill>
                  <a:srgbClr val="0070C0"/>
                </a:solidFill>
                <a:latin typeface="Times New Roman" pitchFamily="18" charset="0"/>
                <a:ea typeface="隶书" pitchFamily="49" charset="-122"/>
                <a:cs typeface="Times New Roman" pitchFamily="18" charset="0"/>
              </a:rPr>
              <a:t>r</a:t>
            </a:r>
            <a:r>
              <a:rPr lang="zh-CN" altLang="en-US" dirty="0" smtClean="0">
                <a:solidFill>
                  <a:srgbClr val="0070C0"/>
                </a:solidFill>
                <a:latin typeface="Times New Roman" pitchFamily="18" charset="0"/>
                <a:ea typeface="隶书" pitchFamily="49" charset="-122"/>
                <a:cs typeface="Times New Roman" pitchFamily="18" charset="0"/>
              </a:rPr>
              <a:t>中的值进行测试，如果为真则转向</a:t>
            </a:r>
            <a:r>
              <a:rPr lang="en-US" altLang="zh-CN" dirty="0" smtClean="0">
                <a:solidFill>
                  <a:srgbClr val="0070C0"/>
                </a:solidFill>
                <a:latin typeface="Times New Roman" pitchFamily="18" charset="0"/>
                <a:ea typeface="隶书" pitchFamily="49" charset="-122"/>
                <a:cs typeface="Times New Roman" pitchFamily="18" charset="0"/>
              </a:rPr>
              <a:t>L</a:t>
            </a:r>
            <a:r>
              <a:rPr lang="zh-CN" altLang="en-US" dirty="0" smtClean="0">
                <a:solidFill>
                  <a:srgbClr val="0070C0"/>
                </a:solidFill>
                <a:latin typeface="Times New Roman" pitchFamily="18" charset="0"/>
                <a:ea typeface="隶书" pitchFamily="49" charset="-122"/>
                <a:cs typeface="Times New Roman" pitchFamily="18" charset="0"/>
              </a:rPr>
              <a:t>。</a:t>
            </a:r>
            <a:endParaRPr lang="en-US" altLang="zh-CN" dirty="0" smtClean="0">
              <a:solidFill>
                <a:srgbClr val="0070C0"/>
              </a:solidFill>
              <a:latin typeface="Times New Roman" pitchFamily="18" charset="0"/>
              <a:ea typeface="隶书" pitchFamily="49" charset="-122"/>
              <a:cs typeface="Times New Roman"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控制流优化</a:t>
            </a:r>
            <a:endParaRPr lang="zh-CN" altLang="en-US"/>
          </a:p>
        </p:txBody>
      </p:sp>
      <p:sp>
        <p:nvSpPr>
          <p:cNvPr id="3" name="内容占位符 2"/>
          <p:cNvSpPr>
            <a:spLocks noGrp="1"/>
          </p:cNvSpPr>
          <p:nvPr>
            <p:ph idx="1"/>
          </p:nvPr>
        </p:nvSpPr>
        <p:spPr/>
        <p:txBody>
          <a:bodyPr/>
          <a:lstStyle/>
          <a:p>
            <a:r>
              <a:rPr lang="en-US" altLang="zh-CN" smtClean="0"/>
              <a:t>goto</a:t>
            </a:r>
            <a:r>
              <a:rPr lang="zh-CN" altLang="en-US" smtClean="0"/>
              <a:t>　</a:t>
            </a:r>
            <a:r>
              <a:rPr lang="en-US" altLang="zh-CN" smtClean="0"/>
              <a:t>L1; … …; goto L2</a:t>
            </a:r>
          </a:p>
          <a:p>
            <a:pPr lvl="1"/>
            <a:r>
              <a:rPr lang="en-US" altLang="zh-CN" smtClean="0">
                <a:sym typeface="Wingdings" pitchFamily="2" charset="2"/>
              </a:rPr>
              <a:t>goto L2; … …; goto L2</a:t>
            </a:r>
          </a:p>
          <a:p>
            <a:r>
              <a:rPr lang="en-US" altLang="zh-CN" smtClean="0"/>
              <a:t>if a&lt;b goto L1; … … ; L1: goto L2</a:t>
            </a:r>
          </a:p>
          <a:p>
            <a:pPr lvl="1"/>
            <a:r>
              <a:rPr lang="en-US" altLang="zh-CN" smtClean="0"/>
              <a:t>if a&lt;b goto L2; … … ; L1: goto L2</a:t>
            </a:r>
          </a:p>
          <a:p>
            <a:pPr lvl="1"/>
            <a:endParaRPr lang="zh-C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代数化简</a:t>
            </a:r>
            <a:r>
              <a:rPr lang="en-US" altLang="zh-CN" smtClean="0"/>
              <a:t>/</a:t>
            </a:r>
            <a:r>
              <a:rPr lang="zh-CN" altLang="en-US" smtClean="0"/>
              <a:t>强度消减</a:t>
            </a:r>
            <a:endParaRPr lang="zh-CN" altLang="en-US"/>
          </a:p>
        </p:txBody>
      </p:sp>
      <p:sp>
        <p:nvSpPr>
          <p:cNvPr id="3" name="内容占位符 2"/>
          <p:cNvSpPr>
            <a:spLocks noGrp="1"/>
          </p:cNvSpPr>
          <p:nvPr>
            <p:ph idx="1"/>
          </p:nvPr>
        </p:nvSpPr>
        <p:spPr/>
        <p:txBody>
          <a:bodyPr/>
          <a:lstStyle/>
          <a:p>
            <a:r>
              <a:rPr lang="zh-CN" altLang="en-US" smtClean="0"/>
              <a:t>应用代数恒等式进行优化</a:t>
            </a:r>
            <a:endParaRPr lang="en-US" altLang="zh-CN" smtClean="0"/>
          </a:p>
          <a:p>
            <a:r>
              <a:rPr lang="zh-CN" altLang="en-US" smtClean="0"/>
              <a:t>消除</a:t>
            </a:r>
            <a:r>
              <a:rPr lang="en-US" altLang="zh-CN" smtClean="0"/>
              <a:t>x=x+0	x=x*1</a:t>
            </a:r>
          </a:p>
          <a:p>
            <a:r>
              <a:rPr lang="en-US" altLang="zh-CN" smtClean="0"/>
              <a:t>x*x</a:t>
            </a:r>
            <a:r>
              <a:rPr lang="zh-CN" altLang="en-US" smtClean="0"/>
              <a:t>替换</a:t>
            </a:r>
            <a:r>
              <a:rPr lang="en-US" altLang="zh-CN" smtClean="0"/>
              <a:t>x</a:t>
            </a:r>
            <a:r>
              <a:rPr lang="en-US" altLang="zh-CN" baseline="30000" smtClean="0"/>
              <a:t>2</a:t>
            </a:r>
          </a:p>
          <a:p>
            <a:endParaRPr lang="en-US" altLang="zh-CN" smtClean="0"/>
          </a:p>
          <a:p>
            <a:r>
              <a:rPr lang="zh-CN" altLang="en-US" smtClean="0"/>
              <a:t>使用机器特有指令</a:t>
            </a:r>
            <a:endParaRPr lang="en-US" altLang="zh-CN" smtClean="0"/>
          </a:p>
          <a:p>
            <a:pPr lvl="1"/>
            <a:r>
              <a:rPr lang="en-US" altLang="zh-CN" smtClean="0"/>
              <a:t>INC</a:t>
            </a:r>
            <a:r>
              <a:rPr lang="zh-CN" altLang="en-US" smtClean="0"/>
              <a:t>，</a:t>
            </a:r>
            <a:r>
              <a:rPr lang="en-US" altLang="zh-CN" smtClean="0"/>
              <a:t>DEC</a:t>
            </a:r>
            <a:r>
              <a:rPr lang="zh-CN" altLang="en-US" smtClean="0"/>
              <a:t>，</a:t>
            </a:r>
            <a:r>
              <a:rPr lang="en-US" altLang="zh-CN" smtClean="0"/>
              <a:t>…</a:t>
            </a:r>
          </a:p>
          <a:p>
            <a:pPr lvl="1"/>
            <a:endParaRPr lang="en-US" altLang="zh-CN" smtClean="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寄存器分配和指派</a:t>
            </a:r>
            <a:endParaRPr lang="zh-CN" altLang="en-US"/>
          </a:p>
        </p:txBody>
      </p:sp>
      <p:sp>
        <p:nvSpPr>
          <p:cNvPr id="3" name="内容占位符 2"/>
          <p:cNvSpPr>
            <a:spLocks noGrp="1"/>
          </p:cNvSpPr>
          <p:nvPr>
            <p:ph idx="1"/>
          </p:nvPr>
        </p:nvSpPr>
        <p:spPr/>
        <p:txBody>
          <a:bodyPr/>
          <a:lstStyle/>
          <a:p>
            <a:r>
              <a:rPr lang="zh-CN" altLang="en-US" smtClean="0"/>
              <a:t>目的：有效利用寄存器；</a:t>
            </a:r>
            <a:endParaRPr lang="en-US" altLang="zh-CN" smtClean="0"/>
          </a:p>
          <a:p>
            <a:r>
              <a:rPr lang="zh-CN" altLang="en-US" smtClean="0"/>
              <a:t>简单的基本方法：把特定类型的值分配给特定的寄存器</a:t>
            </a:r>
            <a:endParaRPr lang="en-US" altLang="zh-CN" smtClean="0"/>
          </a:p>
          <a:p>
            <a:pPr lvl="1"/>
            <a:r>
              <a:rPr lang="zh-CN" altLang="en-US" smtClean="0"/>
              <a:t>数组基地址指派给一组寄存器</a:t>
            </a:r>
            <a:endParaRPr lang="en-US" altLang="zh-CN" smtClean="0"/>
          </a:p>
          <a:p>
            <a:pPr lvl="1"/>
            <a:r>
              <a:rPr lang="zh-CN" altLang="en-US" smtClean="0"/>
              <a:t>算术计算分配给一组寄存器</a:t>
            </a:r>
            <a:endParaRPr lang="en-US" altLang="zh-CN" smtClean="0"/>
          </a:p>
          <a:p>
            <a:pPr lvl="1"/>
            <a:r>
              <a:rPr lang="zh-CN" altLang="en-US" smtClean="0"/>
              <a:t>栈顶指针分配一个寄存器</a:t>
            </a:r>
            <a:endParaRPr lang="en-US" altLang="zh-CN" smtClean="0"/>
          </a:p>
          <a:p>
            <a:pPr lvl="1"/>
            <a:r>
              <a:rPr lang="zh-CN" altLang="en-US" smtClean="0"/>
              <a:t>。。。</a:t>
            </a:r>
            <a:endParaRPr lang="en-US" altLang="zh-CN" smtClean="0"/>
          </a:p>
          <a:p>
            <a:r>
              <a:rPr lang="zh-CN" altLang="en-US" smtClean="0"/>
              <a:t>缺点：寄存器的使用效率较低</a:t>
            </a:r>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全局寄存器分配</a:t>
            </a:r>
            <a:endParaRPr lang="zh-CN" altLang="en-US"/>
          </a:p>
        </p:txBody>
      </p:sp>
      <p:sp>
        <p:nvSpPr>
          <p:cNvPr id="3" name="内容占位符 2"/>
          <p:cNvSpPr>
            <a:spLocks noGrp="1"/>
          </p:cNvSpPr>
          <p:nvPr>
            <p:ph idx="1"/>
          </p:nvPr>
        </p:nvSpPr>
        <p:spPr/>
        <p:txBody>
          <a:bodyPr/>
          <a:lstStyle/>
          <a:p>
            <a:r>
              <a:rPr lang="zh-CN" altLang="en-US" smtClean="0"/>
              <a:t>在循环中把频繁使用的值存放在固定寄存器中；</a:t>
            </a:r>
            <a:endParaRPr lang="en-US" altLang="zh-CN" smtClean="0"/>
          </a:p>
          <a:p>
            <a:r>
              <a:rPr lang="zh-CN" altLang="en-US" smtClean="0"/>
              <a:t>分配固定多个寄存器来存放内部循环中最活跃的值</a:t>
            </a:r>
            <a:endParaRPr lang="en-US" altLang="zh-CN" smtClean="0"/>
          </a:p>
          <a:p>
            <a:r>
              <a:rPr lang="zh-CN" altLang="en-US" smtClean="0"/>
              <a:t>可以通过使用计数的方法来估算把一个变量放到寄存器中会带来多大好处，然后根据这个估算来分配寄存器</a:t>
            </a:r>
            <a:endParaRPr lang="en-US" altLang="zh-CN" smtClean="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树重写实现指令选择</a:t>
            </a:r>
            <a:endParaRPr lang="zh-CN" altLang="en-US"/>
          </a:p>
        </p:txBody>
      </p:sp>
      <p:sp>
        <p:nvSpPr>
          <p:cNvPr id="3" name="内容占位符 2"/>
          <p:cNvSpPr>
            <a:spLocks noGrp="1"/>
          </p:cNvSpPr>
          <p:nvPr>
            <p:ph idx="1"/>
          </p:nvPr>
        </p:nvSpPr>
        <p:spPr/>
        <p:txBody>
          <a:bodyPr>
            <a:normAutofit/>
          </a:bodyPr>
          <a:lstStyle/>
          <a:p>
            <a:r>
              <a:rPr lang="zh-CN" altLang="en-US" smtClean="0"/>
              <a:t>在某些机器上，同一个三地址指令可以使用多种机器指令实现；有时多个指令可以使用一个机器指令实现</a:t>
            </a:r>
            <a:endParaRPr lang="en-US" altLang="zh-CN" smtClean="0"/>
          </a:p>
          <a:p>
            <a:r>
              <a:rPr lang="zh-CN" altLang="en-US" smtClean="0"/>
              <a:t>指令选择</a:t>
            </a:r>
            <a:endParaRPr lang="en-US" altLang="zh-CN" smtClean="0"/>
          </a:p>
          <a:p>
            <a:pPr lvl="1"/>
            <a:r>
              <a:rPr lang="zh-CN" altLang="en-US" smtClean="0"/>
              <a:t>为实现中间表示形式中出现的运算符来选择指令；</a:t>
            </a:r>
            <a:endParaRPr lang="en-US" altLang="zh-CN" smtClean="0"/>
          </a:p>
          <a:p>
            <a:r>
              <a:rPr lang="zh-CN" altLang="en-US" smtClean="0"/>
              <a:t>用树来表示中间代码，按照特定的规则不断覆盖这棵树并生成机器指令；</a:t>
            </a:r>
            <a:endParaRPr lang="zh-CN"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2466975" y="2543175"/>
            <a:ext cx="6677025" cy="4314825"/>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smtClean="0"/>
              <a:t>例子（中间表示）</a:t>
            </a:r>
            <a:endParaRPr lang="zh-CN" altLang="en-US"/>
          </a:p>
        </p:txBody>
      </p:sp>
      <p:sp>
        <p:nvSpPr>
          <p:cNvPr id="3" name="内容占位符 2"/>
          <p:cNvSpPr>
            <a:spLocks noGrp="1"/>
          </p:cNvSpPr>
          <p:nvPr>
            <p:ph idx="1"/>
          </p:nvPr>
        </p:nvSpPr>
        <p:spPr>
          <a:xfrm>
            <a:off x="457200" y="1600200"/>
            <a:ext cx="3543296" cy="4525963"/>
          </a:xfrm>
        </p:spPr>
        <p:txBody>
          <a:bodyPr/>
          <a:lstStyle/>
          <a:p>
            <a:r>
              <a:rPr lang="en-US" altLang="zh-CN" smtClean="0"/>
              <a:t>a[i] = b + i</a:t>
            </a:r>
          </a:p>
          <a:p>
            <a:pPr lvl="1"/>
            <a:r>
              <a:rPr lang="en-US" altLang="zh-CN" smtClean="0"/>
              <a:t>a,i</a:t>
            </a:r>
            <a:r>
              <a:rPr lang="zh-CN" altLang="en-US" smtClean="0"/>
              <a:t>：局部变量</a:t>
            </a:r>
            <a:endParaRPr lang="en-US" altLang="zh-CN" smtClean="0"/>
          </a:p>
          <a:p>
            <a:pPr lvl="1"/>
            <a:r>
              <a:rPr lang="en-US" altLang="zh-CN" smtClean="0"/>
              <a:t>b</a:t>
            </a:r>
            <a:r>
              <a:rPr lang="zh-CN" altLang="en-US" smtClean="0"/>
              <a:t>：全局变量</a:t>
            </a:r>
            <a:endParaRPr lang="en-US" altLang="zh-CN" smtClean="0"/>
          </a:p>
          <a:p>
            <a:pPr lvl="1"/>
            <a:r>
              <a:rPr lang="en-US" altLang="zh-CN" smtClean="0"/>
              <a:t>Rsp</a:t>
            </a:r>
            <a:r>
              <a:rPr lang="zh-CN" altLang="en-US" smtClean="0"/>
              <a:t>：栈顶指针</a:t>
            </a:r>
            <a:endParaRPr lang="en-US" altLang="zh-CN" smtClean="0"/>
          </a:p>
          <a:p>
            <a:pPr lvl="1"/>
            <a:r>
              <a:rPr lang="en-US" altLang="zh-CN" smtClean="0"/>
              <a:t>ind</a:t>
            </a:r>
            <a:r>
              <a:rPr lang="zh-CN" altLang="en-US" smtClean="0"/>
              <a:t>：把参数作为内存地址；</a:t>
            </a:r>
            <a:endParaRPr lang="en-US" altLang="zh-CN" smtClean="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一些重写规则</a:t>
            </a:r>
            <a:endParaRPr lang="zh-CN" altLang="en-US"/>
          </a:p>
        </p:txBody>
      </p:sp>
      <p:sp>
        <p:nvSpPr>
          <p:cNvPr id="3" name="内容占位符 2"/>
          <p:cNvSpPr>
            <a:spLocks noGrp="1"/>
          </p:cNvSpPr>
          <p:nvPr>
            <p:ph idx="1"/>
          </p:nvPr>
        </p:nvSpPr>
        <p:spPr/>
        <p:txBody>
          <a:bodyPr/>
          <a:lstStyle/>
          <a:p>
            <a:endParaRPr lang="zh-CN" altLang="en-US"/>
          </a:p>
        </p:txBody>
      </p:sp>
      <p:pic>
        <p:nvPicPr>
          <p:cNvPr id="4098" name="Picture 2"/>
          <p:cNvPicPr>
            <a:picLocks noChangeAspect="1" noChangeArrowheads="1"/>
          </p:cNvPicPr>
          <p:nvPr/>
        </p:nvPicPr>
        <p:blipFill>
          <a:blip r:embed="rId2" cstate="print"/>
          <a:srcRect/>
          <a:stretch>
            <a:fillRect/>
          </a:stretch>
        </p:blipFill>
        <p:spPr bwMode="auto">
          <a:xfrm>
            <a:off x="1285852" y="1500174"/>
            <a:ext cx="7000924" cy="5014274"/>
          </a:xfrm>
          <a:prstGeom prst="rect">
            <a:avLst/>
          </a:prstGeom>
          <a:noFill/>
          <a:ln w="9525">
            <a:noFill/>
            <a:miter lim="800000"/>
            <a:headEnd/>
            <a:tailEnd/>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4390493" y="0"/>
            <a:ext cx="4753507" cy="3071810"/>
          </a:xfrm>
          <a:prstGeom prst="rect">
            <a:avLst/>
          </a:prstGeom>
          <a:noFill/>
          <a:ln w="9525">
            <a:noFill/>
            <a:miter lim="800000"/>
            <a:headEnd/>
            <a:tailEnd/>
          </a:ln>
        </p:spPr>
      </p:pic>
      <p:sp>
        <p:nvSpPr>
          <p:cNvPr id="2" name="标题 1"/>
          <p:cNvSpPr>
            <a:spLocks noGrp="1"/>
          </p:cNvSpPr>
          <p:nvPr>
            <p:ph type="title"/>
          </p:nvPr>
        </p:nvSpPr>
        <p:spPr>
          <a:xfrm>
            <a:off x="285720" y="285728"/>
            <a:ext cx="4429156" cy="1143000"/>
          </a:xfrm>
        </p:spPr>
        <p:txBody>
          <a:bodyPr/>
          <a:lstStyle/>
          <a:p>
            <a:r>
              <a:rPr lang="zh-CN" altLang="en-US" smtClean="0"/>
              <a:t>覆盖重写过程</a:t>
            </a:r>
            <a:endParaRPr lang="zh-CN" altLang="en-US"/>
          </a:p>
        </p:txBody>
      </p:sp>
      <p:sp>
        <p:nvSpPr>
          <p:cNvPr id="3" name="内容占位符 2"/>
          <p:cNvSpPr>
            <a:spLocks noGrp="1"/>
          </p:cNvSpPr>
          <p:nvPr>
            <p:ph idx="1"/>
          </p:nvPr>
        </p:nvSpPr>
        <p:spPr/>
        <p:txBody>
          <a:bodyPr/>
          <a:lstStyle/>
          <a:p>
            <a:r>
              <a:rPr lang="zh-CN" altLang="en-US" smtClean="0">
                <a:sym typeface="Wingdings" pitchFamily="2" charset="2"/>
              </a:rPr>
              <a:t>规则</a:t>
            </a:r>
            <a:r>
              <a:rPr lang="en-US" altLang="zh-CN" smtClean="0">
                <a:sym typeface="Wingdings" pitchFamily="2" charset="2"/>
              </a:rPr>
              <a:t>1</a:t>
            </a:r>
            <a:r>
              <a:rPr lang="zh-CN" altLang="en-US" smtClean="0">
                <a:sym typeface="Wingdings" pitchFamily="2" charset="2"/>
              </a:rPr>
              <a:t>：</a:t>
            </a:r>
            <a:r>
              <a:rPr lang="en-US" altLang="zh-CN" smtClean="0">
                <a:sym typeface="Wingdings" pitchFamily="2" charset="2"/>
              </a:rPr>
              <a:t>{LD R0, #a}</a:t>
            </a:r>
          </a:p>
          <a:p>
            <a:r>
              <a:rPr lang="zh-CN" altLang="en-US" smtClean="0">
                <a:sym typeface="Wingdings" pitchFamily="2" charset="2"/>
              </a:rPr>
              <a:t>规则</a:t>
            </a:r>
            <a:r>
              <a:rPr lang="en-US" altLang="zh-CN" smtClean="0">
                <a:sym typeface="Wingdings" pitchFamily="2" charset="2"/>
              </a:rPr>
              <a:t>7</a:t>
            </a:r>
            <a:r>
              <a:rPr lang="zh-CN" altLang="en-US" smtClean="0">
                <a:sym typeface="Wingdings" pitchFamily="2" charset="2"/>
              </a:rPr>
              <a:t>：</a:t>
            </a:r>
            <a:r>
              <a:rPr lang="en-US" altLang="zh-CN" smtClean="0">
                <a:sym typeface="Wingdings" pitchFamily="2" charset="2"/>
              </a:rPr>
              <a:t>{ADD R0 R0 SP}</a:t>
            </a:r>
          </a:p>
          <a:p>
            <a:r>
              <a:rPr lang="zh-CN" altLang="en-US" smtClean="0">
                <a:sym typeface="Wingdings" pitchFamily="2" charset="2"/>
              </a:rPr>
              <a:t>规则</a:t>
            </a:r>
            <a:r>
              <a:rPr lang="en-US" altLang="zh-CN" smtClean="0">
                <a:sym typeface="Wingdings" pitchFamily="2" charset="2"/>
              </a:rPr>
              <a:t>6</a:t>
            </a:r>
            <a:r>
              <a:rPr lang="zh-CN" altLang="en-US" smtClean="0">
                <a:sym typeface="Wingdings" pitchFamily="2" charset="2"/>
              </a:rPr>
              <a:t>：</a:t>
            </a:r>
            <a:r>
              <a:rPr lang="en-US" altLang="zh-CN" smtClean="0">
                <a:sym typeface="Wingdings" pitchFamily="2" charset="2"/>
              </a:rPr>
              <a:t>{ADD</a:t>
            </a:r>
            <a:r>
              <a:rPr lang="zh-CN" altLang="en-US" smtClean="0">
                <a:sym typeface="Wingdings" pitchFamily="2" charset="2"/>
              </a:rPr>
              <a:t> </a:t>
            </a:r>
            <a:r>
              <a:rPr lang="en-US" altLang="zh-CN" smtClean="0">
                <a:sym typeface="Wingdings" pitchFamily="2" charset="2"/>
              </a:rPr>
              <a:t>R0 R0 i(SP)}</a:t>
            </a:r>
          </a:p>
          <a:p>
            <a:r>
              <a:rPr lang="zh-CN" altLang="en-US" smtClean="0">
                <a:sym typeface="Wingdings" pitchFamily="2" charset="2"/>
              </a:rPr>
              <a:t>规则</a:t>
            </a:r>
            <a:r>
              <a:rPr lang="en-US" altLang="zh-CN" smtClean="0">
                <a:sym typeface="Wingdings" pitchFamily="2" charset="2"/>
              </a:rPr>
              <a:t>8</a:t>
            </a:r>
            <a:r>
              <a:rPr lang="zh-CN" altLang="en-US" smtClean="0">
                <a:sym typeface="Wingdings" pitchFamily="2" charset="2"/>
              </a:rPr>
              <a:t>：</a:t>
            </a:r>
            <a:r>
              <a:rPr lang="en-US" altLang="zh-CN" smtClean="0">
                <a:sym typeface="Wingdings" pitchFamily="2" charset="2"/>
              </a:rPr>
              <a:t>{INC R1}</a:t>
            </a:r>
          </a:p>
          <a:p>
            <a:r>
              <a:rPr lang="zh-CN" altLang="en-US" smtClean="0"/>
              <a:t>规则</a:t>
            </a:r>
            <a:r>
              <a:rPr lang="en-US" altLang="zh-CN" smtClean="0"/>
              <a:t>4</a:t>
            </a:r>
            <a:r>
              <a:rPr lang="zh-CN" altLang="en-US" smtClean="0"/>
              <a:t>：</a:t>
            </a:r>
            <a:r>
              <a:rPr lang="en-US" altLang="zh-CN" smtClean="0"/>
              <a:t>{ST</a:t>
            </a:r>
            <a:r>
              <a:rPr lang="zh-CN" altLang="en-US" smtClean="0"/>
              <a:t> *</a:t>
            </a:r>
            <a:r>
              <a:rPr lang="en-US" altLang="zh-CN" smtClean="0"/>
              <a:t>R0</a:t>
            </a:r>
            <a:r>
              <a:rPr lang="zh-CN" altLang="en-US" smtClean="0"/>
              <a:t> </a:t>
            </a:r>
            <a:r>
              <a:rPr lang="en-US" altLang="zh-CN" smtClean="0"/>
              <a:t>R1}</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表达式的最佳代码</a:t>
            </a:r>
            <a:endParaRPr lang="zh-CN" altLang="en-US" dirty="0"/>
          </a:p>
        </p:txBody>
      </p:sp>
      <p:sp>
        <p:nvSpPr>
          <p:cNvPr id="3" name="内容占位符 2"/>
          <p:cNvSpPr>
            <a:spLocks noGrp="1"/>
          </p:cNvSpPr>
          <p:nvPr>
            <p:ph idx="1"/>
          </p:nvPr>
        </p:nvSpPr>
        <p:spPr/>
        <p:txBody>
          <a:bodyPr/>
          <a:lstStyle/>
          <a:p>
            <a:r>
              <a:rPr lang="zh-CN" altLang="en-US" dirty="0" smtClean="0"/>
              <a:t>如果：</a:t>
            </a:r>
            <a:endParaRPr lang="en-US" altLang="zh-CN" dirty="0" smtClean="0"/>
          </a:p>
          <a:p>
            <a:pPr lvl="1"/>
            <a:r>
              <a:rPr lang="zh-CN" altLang="en-US" dirty="0" smtClean="0"/>
              <a:t>所有计算都在寄存器中完成</a:t>
            </a:r>
            <a:endParaRPr lang="en-US" altLang="zh-CN" dirty="0" smtClean="0"/>
          </a:p>
          <a:p>
            <a:pPr lvl="1"/>
            <a:r>
              <a:rPr lang="zh-CN" altLang="en-US" dirty="0" smtClean="0"/>
              <a:t>指令的运算符作用于两个寄存器</a:t>
            </a:r>
            <a:endParaRPr lang="en-US" altLang="zh-CN" dirty="0" smtClean="0"/>
          </a:p>
          <a:p>
            <a:pPr lvl="1"/>
            <a:r>
              <a:rPr lang="zh-CN" altLang="en-US" dirty="0" smtClean="0"/>
              <a:t>寄存器之间可以互换</a:t>
            </a:r>
            <a:endParaRPr lang="en-US" altLang="zh-CN" dirty="0" smtClean="0"/>
          </a:p>
          <a:p>
            <a:pPr lvl="1"/>
            <a:r>
              <a:rPr lang="zh-CN" altLang="en-US" dirty="0" smtClean="0"/>
              <a:t>指令的目标寄存器和分量寄存器可以相同</a:t>
            </a:r>
            <a:endParaRPr lang="en-US" altLang="zh-CN" dirty="0" smtClean="0"/>
          </a:p>
          <a:p>
            <a:r>
              <a:rPr lang="zh-CN" altLang="en-US" dirty="0" smtClean="0"/>
              <a:t>我们就可以为一个表达式生产最佳的代码</a:t>
            </a:r>
            <a:endParaRPr lang="zh-CN" alt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Ershov</a:t>
            </a:r>
            <a:r>
              <a:rPr lang="zh-CN" altLang="en-US" dirty="0" smtClean="0"/>
              <a:t>数</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表达式树的每个结点都有一个</a:t>
            </a:r>
            <a:r>
              <a:rPr lang="en-US" altLang="zh-CN" dirty="0" err="1" smtClean="0"/>
              <a:t>Ershov</a:t>
            </a:r>
            <a:r>
              <a:rPr lang="zh-CN" altLang="en-US" dirty="0" smtClean="0"/>
              <a:t>数</a:t>
            </a:r>
            <a:endParaRPr lang="en-US" altLang="zh-CN" dirty="0" smtClean="0"/>
          </a:p>
          <a:p>
            <a:pPr lvl="1"/>
            <a:r>
              <a:rPr lang="zh-CN" altLang="en-US" dirty="0" smtClean="0"/>
              <a:t>表示计算一个表达式并将结果放到寄存器中的话，并且计算过程中不向内存写数据，总共需要多少个寄存器；</a:t>
            </a:r>
            <a:endParaRPr lang="en-US" altLang="zh-CN" dirty="0" smtClean="0"/>
          </a:p>
          <a:p>
            <a:r>
              <a:rPr lang="en-US" altLang="zh-CN" dirty="0" err="1" smtClean="0"/>
              <a:t>Ershov</a:t>
            </a:r>
            <a:r>
              <a:rPr lang="zh-CN" altLang="en-US" dirty="0" smtClean="0"/>
              <a:t>数的计算方法</a:t>
            </a:r>
            <a:endParaRPr lang="en-US" altLang="zh-CN" dirty="0" smtClean="0"/>
          </a:p>
          <a:p>
            <a:pPr lvl="1"/>
            <a:r>
              <a:rPr lang="zh-CN" altLang="en-US" dirty="0" smtClean="0"/>
              <a:t>叶子结点的标号为</a:t>
            </a:r>
            <a:r>
              <a:rPr lang="en-US" altLang="zh-CN" dirty="0" smtClean="0"/>
              <a:t>1</a:t>
            </a:r>
          </a:p>
          <a:p>
            <a:pPr lvl="1"/>
            <a:r>
              <a:rPr lang="zh-CN" altLang="en-US" dirty="0" smtClean="0"/>
              <a:t>只有一个子结点的结点的标号等于子结点的标号</a:t>
            </a:r>
            <a:endParaRPr lang="en-US" altLang="zh-CN" dirty="0" smtClean="0"/>
          </a:p>
          <a:p>
            <a:pPr lvl="1"/>
            <a:r>
              <a:rPr lang="zh-CN" altLang="en-US" dirty="0" smtClean="0"/>
              <a:t>两个子结点的结点</a:t>
            </a:r>
            <a:endParaRPr lang="en-US" altLang="zh-CN" dirty="0" smtClean="0"/>
          </a:p>
          <a:p>
            <a:pPr lvl="2"/>
            <a:r>
              <a:rPr lang="zh-CN" altLang="en-US" dirty="0" smtClean="0"/>
              <a:t>如果两个子结点的标号不同，标号等于大的标号</a:t>
            </a:r>
            <a:endParaRPr lang="en-US" altLang="zh-CN" dirty="0" smtClean="0"/>
          </a:p>
          <a:p>
            <a:pPr lvl="2"/>
            <a:r>
              <a:rPr lang="zh-CN" altLang="en-US" dirty="0" smtClean="0"/>
              <a:t>如果两个子结点的标号相同，标号等于子结点标号加一</a:t>
            </a:r>
            <a:endParaRPr lang="en-US" altLang="zh-CN" dirty="0" smtClean="0"/>
          </a:p>
          <a:p>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寻址模式</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lstStyle/>
          <a:p>
            <a:r>
              <a:rPr lang="zh-CN" altLang="en-US" dirty="0" smtClean="0">
                <a:latin typeface="Times New Roman" pitchFamily="18" charset="0"/>
                <a:ea typeface="隶书" pitchFamily="49" charset="-122"/>
                <a:cs typeface="Times New Roman" pitchFamily="18" charset="0"/>
              </a:rPr>
              <a:t>变量</a:t>
            </a:r>
            <a:r>
              <a:rPr lang="en-US" altLang="zh-CN" dirty="0" smtClean="0">
                <a:latin typeface="Times New Roman" pitchFamily="18" charset="0"/>
                <a:ea typeface="隶书" pitchFamily="49" charset="-122"/>
                <a:cs typeface="Times New Roman" pitchFamily="18" charset="0"/>
              </a:rPr>
              <a:t>x</a:t>
            </a:r>
            <a:r>
              <a:rPr lang="zh-CN" altLang="en-US" dirty="0" smtClean="0">
                <a:latin typeface="Times New Roman" pitchFamily="18" charset="0"/>
                <a:ea typeface="隶书" pitchFamily="49" charset="-122"/>
                <a:cs typeface="Times New Roman" pitchFamily="18" charset="0"/>
              </a:rPr>
              <a:t>：</a:t>
            </a:r>
            <a:r>
              <a:rPr lang="zh-CN" altLang="en-US" dirty="0" smtClean="0">
                <a:solidFill>
                  <a:srgbClr val="0070C0"/>
                </a:solidFill>
                <a:latin typeface="Times New Roman" pitchFamily="18" charset="0"/>
                <a:ea typeface="隶书" pitchFamily="49" charset="-122"/>
                <a:cs typeface="Times New Roman" pitchFamily="18" charset="0"/>
              </a:rPr>
              <a:t>指向分配</a:t>
            </a:r>
            <a:r>
              <a:rPr lang="en-US" altLang="zh-CN" dirty="0" smtClean="0">
                <a:solidFill>
                  <a:srgbClr val="0070C0"/>
                </a:solidFill>
                <a:latin typeface="Times New Roman" pitchFamily="18" charset="0"/>
                <a:ea typeface="隶书" pitchFamily="49" charset="-122"/>
                <a:cs typeface="Times New Roman" pitchFamily="18" charset="0"/>
              </a:rPr>
              <a:t>x</a:t>
            </a:r>
            <a:r>
              <a:rPr lang="zh-CN" altLang="en-US" dirty="0" smtClean="0">
                <a:solidFill>
                  <a:srgbClr val="0070C0"/>
                </a:solidFill>
                <a:latin typeface="Times New Roman" pitchFamily="18" charset="0"/>
                <a:ea typeface="隶书" pitchFamily="49" charset="-122"/>
                <a:cs typeface="Times New Roman" pitchFamily="18" charset="0"/>
              </a:rPr>
              <a:t>的内存位置</a:t>
            </a:r>
            <a:endParaRPr lang="en-US" altLang="zh-CN" dirty="0" smtClean="0">
              <a:solidFill>
                <a:srgbClr val="0070C0"/>
              </a:solidFill>
              <a:latin typeface="Times New Roman" pitchFamily="18" charset="0"/>
              <a:ea typeface="隶书" pitchFamily="49" charset="-122"/>
              <a:cs typeface="Times New Roman" pitchFamily="18" charset="0"/>
            </a:endParaRPr>
          </a:p>
          <a:p>
            <a:r>
              <a:rPr lang="en-US" altLang="zh-CN" dirty="0" smtClean="0">
                <a:latin typeface="Times New Roman" pitchFamily="18" charset="0"/>
                <a:ea typeface="隶书" pitchFamily="49" charset="-122"/>
                <a:cs typeface="Times New Roman" pitchFamily="18" charset="0"/>
              </a:rPr>
              <a:t>a(r)</a:t>
            </a:r>
            <a:r>
              <a:rPr lang="zh-CN" altLang="en-US" dirty="0" smtClean="0">
                <a:latin typeface="Times New Roman" pitchFamily="18" charset="0"/>
                <a:ea typeface="隶书" pitchFamily="49" charset="-122"/>
                <a:cs typeface="Times New Roman" pitchFamily="18" charset="0"/>
              </a:rPr>
              <a:t>：</a:t>
            </a:r>
            <a:r>
              <a:rPr lang="zh-CN" altLang="en-US" dirty="0" smtClean="0">
                <a:solidFill>
                  <a:srgbClr val="0070C0"/>
                </a:solidFill>
                <a:latin typeface="Times New Roman" pitchFamily="18" charset="0"/>
                <a:ea typeface="隶书" pitchFamily="49" charset="-122"/>
                <a:cs typeface="Times New Roman" pitchFamily="18" charset="0"/>
              </a:rPr>
              <a:t>地址是</a:t>
            </a:r>
            <a:r>
              <a:rPr lang="en-US" altLang="zh-CN" dirty="0" smtClean="0">
                <a:solidFill>
                  <a:srgbClr val="0070C0"/>
                </a:solidFill>
                <a:latin typeface="Times New Roman" pitchFamily="18" charset="0"/>
                <a:ea typeface="隶书" pitchFamily="49" charset="-122"/>
                <a:cs typeface="Times New Roman" pitchFamily="18" charset="0"/>
              </a:rPr>
              <a:t>a</a:t>
            </a:r>
            <a:r>
              <a:rPr lang="zh-CN" altLang="en-US" dirty="0" smtClean="0">
                <a:solidFill>
                  <a:srgbClr val="0070C0"/>
                </a:solidFill>
                <a:latin typeface="Times New Roman" pitchFamily="18" charset="0"/>
                <a:ea typeface="隶书" pitchFamily="49" charset="-122"/>
                <a:cs typeface="Times New Roman" pitchFamily="18" charset="0"/>
              </a:rPr>
              <a:t>的左值加上</a:t>
            </a:r>
            <a:r>
              <a:rPr lang="en-US" altLang="zh-CN" dirty="0" smtClean="0">
                <a:solidFill>
                  <a:srgbClr val="0070C0"/>
                </a:solidFill>
                <a:latin typeface="Times New Roman" pitchFamily="18" charset="0"/>
                <a:ea typeface="隶书" pitchFamily="49" charset="-122"/>
                <a:cs typeface="Times New Roman" pitchFamily="18" charset="0"/>
              </a:rPr>
              <a:t>r</a:t>
            </a:r>
            <a:r>
              <a:rPr lang="zh-CN" altLang="en-US" dirty="0" smtClean="0">
                <a:solidFill>
                  <a:srgbClr val="0070C0"/>
                </a:solidFill>
                <a:latin typeface="Times New Roman" pitchFamily="18" charset="0"/>
                <a:ea typeface="隶书" pitchFamily="49" charset="-122"/>
                <a:cs typeface="Times New Roman" pitchFamily="18" charset="0"/>
              </a:rPr>
              <a:t>中的值</a:t>
            </a:r>
            <a:endParaRPr lang="en-US" altLang="zh-CN" dirty="0" smtClean="0">
              <a:solidFill>
                <a:srgbClr val="0070C0"/>
              </a:solidFill>
              <a:latin typeface="Times New Roman" pitchFamily="18" charset="0"/>
              <a:ea typeface="隶书" pitchFamily="49" charset="-122"/>
              <a:cs typeface="Times New Roman" pitchFamily="18" charset="0"/>
            </a:endParaRPr>
          </a:p>
          <a:p>
            <a:r>
              <a:rPr lang="en-US" altLang="zh-CN" dirty="0" smtClean="0">
                <a:latin typeface="Times New Roman" pitchFamily="18" charset="0"/>
                <a:ea typeface="隶书" pitchFamily="49" charset="-122"/>
                <a:cs typeface="Times New Roman" pitchFamily="18" charset="0"/>
              </a:rPr>
              <a:t>constant(r)</a:t>
            </a:r>
            <a:r>
              <a:rPr lang="zh-CN" altLang="en-US" dirty="0" smtClean="0">
                <a:latin typeface="Times New Roman" pitchFamily="18" charset="0"/>
                <a:ea typeface="隶书" pitchFamily="49" charset="-122"/>
                <a:cs typeface="Times New Roman" pitchFamily="18" charset="0"/>
              </a:rPr>
              <a:t>：</a:t>
            </a:r>
            <a:r>
              <a:rPr lang="zh-CN" altLang="en-US" dirty="0" smtClean="0">
                <a:solidFill>
                  <a:srgbClr val="0070C0"/>
                </a:solidFill>
                <a:latin typeface="Times New Roman" pitchFamily="18" charset="0"/>
                <a:ea typeface="隶书" pitchFamily="49" charset="-122"/>
                <a:cs typeface="Times New Roman" pitchFamily="18" charset="0"/>
              </a:rPr>
              <a:t>寄存器中内容加上前面的常数即其地址；</a:t>
            </a:r>
            <a:endParaRPr lang="en-US" altLang="zh-CN" dirty="0" smtClean="0">
              <a:solidFill>
                <a:srgbClr val="0070C0"/>
              </a:solidFill>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a:t>
            </a:r>
            <a:r>
              <a:rPr lang="en-US" altLang="zh-CN" dirty="0" smtClean="0">
                <a:latin typeface="Times New Roman" pitchFamily="18" charset="0"/>
                <a:ea typeface="隶书" pitchFamily="49" charset="-122"/>
                <a:cs typeface="Times New Roman" pitchFamily="18" charset="0"/>
              </a:rPr>
              <a:t>r</a:t>
            </a:r>
            <a:r>
              <a:rPr lang="zh-CN" altLang="en-US" dirty="0" smtClean="0">
                <a:latin typeface="Times New Roman" pitchFamily="18" charset="0"/>
                <a:ea typeface="隶书" pitchFamily="49" charset="-122"/>
                <a:cs typeface="Times New Roman" pitchFamily="18" charset="0"/>
              </a:rPr>
              <a:t>：</a:t>
            </a:r>
            <a:r>
              <a:rPr lang="zh-CN" altLang="en-US" dirty="0" smtClean="0">
                <a:solidFill>
                  <a:srgbClr val="0070C0"/>
                </a:solidFill>
                <a:latin typeface="Times New Roman" pitchFamily="18" charset="0"/>
                <a:ea typeface="隶书" pitchFamily="49" charset="-122"/>
                <a:cs typeface="Times New Roman" pitchFamily="18" charset="0"/>
              </a:rPr>
              <a:t>寄</a:t>
            </a:r>
            <a:r>
              <a:rPr lang="zh-CN" altLang="en-US" dirty="0" smtClean="0">
                <a:solidFill>
                  <a:srgbClr val="0070C0"/>
                </a:solidFill>
                <a:latin typeface="Times New Roman" pitchFamily="18" charset="0"/>
                <a:ea typeface="隶书" pitchFamily="49" charset="-122"/>
                <a:cs typeface="Times New Roman" pitchFamily="18" charset="0"/>
              </a:rPr>
              <a:t>存器</a:t>
            </a:r>
            <a:r>
              <a:rPr lang="en-US" altLang="zh-CN" dirty="0" smtClean="0">
                <a:solidFill>
                  <a:srgbClr val="0070C0"/>
                </a:solidFill>
                <a:latin typeface="Times New Roman" pitchFamily="18" charset="0"/>
                <a:ea typeface="隶书" pitchFamily="49" charset="-122"/>
                <a:cs typeface="Times New Roman" pitchFamily="18" charset="0"/>
              </a:rPr>
              <a:t>r</a:t>
            </a:r>
            <a:r>
              <a:rPr lang="zh-CN" altLang="en-US" dirty="0" smtClean="0">
                <a:solidFill>
                  <a:srgbClr val="0070C0"/>
                </a:solidFill>
                <a:latin typeface="Times New Roman" pitchFamily="18" charset="0"/>
                <a:ea typeface="隶书" pitchFamily="49" charset="-122"/>
                <a:cs typeface="Times New Roman" pitchFamily="18" charset="0"/>
              </a:rPr>
              <a:t>的内容为其地址</a:t>
            </a:r>
            <a:endParaRPr lang="en-US" altLang="zh-CN" dirty="0" smtClean="0">
              <a:solidFill>
                <a:srgbClr val="0070C0"/>
              </a:solidFill>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a:t>
            </a:r>
            <a:r>
              <a:rPr lang="en-US" altLang="zh-CN" dirty="0" smtClean="0">
                <a:latin typeface="Times New Roman" pitchFamily="18" charset="0"/>
                <a:ea typeface="隶书" pitchFamily="49" charset="-122"/>
                <a:cs typeface="Times New Roman" pitchFamily="18" charset="0"/>
              </a:rPr>
              <a:t>constant(r)</a:t>
            </a:r>
            <a:r>
              <a:rPr lang="zh-CN" altLang="en-US" dirty="0" smtClean="0">
                <a:latin typeface="Times New Roman" pitchFamily="18" charset="0"/>
                <a:ea typeface="隶书" pitchFamily="49" charset="-122"/>
                <a:cs typeface="Times New Roman" pitchFamily="18" charset="0"/>
              </a:rPr>
              <a:t>：</a:t>
            </a:r>
            <a:r>
              <a:rPr lang="en-US" altLang="zh-CN" dirty="0" smtClean="0">
                <a:solidFill>
                  <a:srgbClr val="0070C0"/>
                </a:solidFill>
                <a:latin typeface="Times New Roman" pitchFamily="18" charset="0"/>
                <a:ea typeface="隶书" pitchFamily="49" charset="-122"/>
                <a:cs typeface="Times New Roman" pitchFamily="18" charset="0"/>
              </a:rPr>
              <a:t>r</a:t>
            </a:r>
            <a:r>
              <a:rPr lang="zh-CN" altLang="en-US" dirty="0" smtClean="0">
                <a:solidFill>
                  <a:srgbClr val="0070C0"/>
                </a:solidFill>
                <a:latin typeface="Times New Roman" pitchFamily="18" charset="0"/>
                <a:ea typeface="隶书" pitchFamily="49" charset="-122"/>
                <a:cs typeface="Times New Roman" pitchFamily="18" charset="0"/>
              </a:rPr>
              <a:t>中内容加上常量所指地址中存放的值为其地址</a:t>
            </a:r>
            <a:endParaRPr lang="en-US" altLang="zh-CN" dirty="0" smtClean="0">
              <a:solidFill>
                <a:srgbClr val="0070C0"/>
              </a:solidFill>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常量</a:t>
            </a:r>
            <a:r>
              <a:rPr lang="en-US" altLang="zh-CN" dirty="0" smtClean="0">
                <a:latin typeface="Times New Roman" pitchFamily="18" charset="0"/>
                <a:ea typeface="隶书" pitchFamily="49" charset="-122"/>
                <a:cs typeface="Times New Roman" pitchFamily="18" charset="0"/>
              </a:rPr>
              <a:t>#constant</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Ershov</a:t>
            </a:r>
            <a:r>
              <a:rPr lang="zh-CN" altLang="en-US" dirty="0" smtClean="0"/>
              <a:t>数的例子</a:t>
            </a:r>
            <a:endParaRPr lang="zh-CN" altLang="en-US" dirty="0"/>
          </a:p>
        </p:txBody>
      </p:sp>
      <p:sp>
        <p:nvSpPr>
          <p:cNvPr id="3" name="内容占位符 2"/>
          <p:cNvSpPr>
            <a:spLocks noGrp="1"/>
          </p:cNvSpPr>
          <p:nvPr>
            <p:ph idx="1"/>
          </p:nvPr>
        </p:nvSpPr>
        <p:spPr>
          <a:xfrm>
            <a:off x="457200" y="1600200"/>
            <a:ext cx="4114800" cy="4686320"/>
          </a:xfrm>
        </p:spPr>
        <p:txBody>
          <a:bodyPr/>
          <a:lstStyle/>
          <a:p>
            <a:r>
              <a:rPr lang="en-US" altLang="zh-CN" dirty="0" smtClean="0"/>
              <a:t>(a-b)+e*(</a:t>
            </a:r>
            <a:r>
              <a:rPr lang="en-US" altLang="zh-CN" dirty="0" err="1" smtClean="0"/>
              <a:t>c+d</a:t>
            </a:r>
            <a:r>
              <a:rPr lang="en-US" altLang="zh-CN" dirty="0" smtClean="0"/>
              <a:t>)</a:t>
            </a:r>
          </a:p>
          <a:p>
            <a:endParaRPr lang="en-US" altLang="zh-CN" dirty="0" smtClean="0"/>
          </a:p>
          <a:p>
            <a:r>
              <a:rPr lang="en-US" altLang="zh-CN" dirty="0" smtClean="0"/>
              <a:t>t1= a – b</a:t>
            </a:r>
          </a:p>
          <a:p>
            <a:r>
              <a:rPr lang="en-US" altLang="zh-CN" dirty="0" smtClean="0"/>
              <a:t>t2 = c + d</a:t>
            </a:r>
          </a:p>
          <a:p>
            <a:r>
              <a:rPr lang="en-US" altLang="zh-CN" dirty="0" smtClean="0"/>
              <a:t>t3 = e*t2</a:t>
            </a:r>
          </a:p>
          <a:p>
            <a:r>
              <a:rPr lang="en-US" altLang="zh-CN" dirty="0" smtClean="0"/>
              <a:t>t4 = t1 + t3</a:t>
            </a:r>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5000628" y="1857364"/>
            <a:ext cx="3781425" cy="2019300"/>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cstate="print"/>
          <a:srcRect/>
          <a:stretch>
            <a:fillRect/>
          </a:stretch>
        </p:blipFill>
        <p:spPr bwMode="auto">
          <a:xfrm>
            <a:off x="6215074" y="4214818"/>
            <a:ext cx="1562100" cy="2057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根据</a:t>
            </a:r>
            <a:r>
              <a:rPr lang="en-US" altLang="zh-CN" dirty="0" err="1" smtClean="0"/>
              <a:t>Ershov</a:t>
            </a:r>
            <a:r>
              <a:rPr lang="zh-CN" altLang="en-US" dirty="0" smtClean="0"/>
              <a:t>数生成代码</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输入：带</a:t>
            </a:r>
            <a:r>
              <a:rPr lang="en-US" altLang="zh-CN" dirty="0" err="1" smtClean="0"/>
              <a:t>Ershov</a:t>
            </a:r>
            <a:r>
              <a:rPr lang="zh-CN" altLang="en-US" dirty="0" smtClean="0"/>
              <a:t>标号的表达式树</a:t>
            </a:r>
            <a:endParaRPr lang="en-US" altLang="zh-CN" dirty="0" smtClean="0"/>
          </a:p>
          <a:p>
            <a:r>
              <a:rPr lang="zh-CN" altLang="en-US" dirty="0" smtClean="0"/>
              <a:t>输出：最优的机器指令序列</a:t>
            </a:r>
            <a:endParaRPr lang="en-US" altLang="zh-CN" dirty="0" smtClean="0"/>
          </a:p>
          <a:p>
            <a:r>
              <a:rPr lang="zh-CN" altLang="en-US" dirty="0" smtClean="0"/>
              <a:t>方法：</a:t>
            </a:r>
            <a:r>
              <a:rPr lang="en-US" altLang="zh-CN" dirty="0" smtClean="0"/>
              <a:t>k</a:t>
            </a:r>
            <a:r>
              <a:rPr lang="zh-CN" altLang="en-US" dirty="0" smtClean="0"/>
              <a:t>个寄存器，且基线为</a:t>
            </a:r>
            <a:r>
              <a:rPr lang="en-US" altLang="zh-CN" dirty="0" smtClean="0"/>
              <a:t>b</a:t>
            </a:r>
            <a:r>
              <a:rPr lang="zh-CN" altLang="en-US" dirty="0" smtClean="0"/>
              <a:t>，生成的代码占据了</a:t>
            </a:r>
            <a:r>
              <a:rPr lang="en-US" altLang="zh-CN" dirty="0" smtClean="0"/>
              <a:t>Rb,Rb+1,…,Rb+k-1</a:t>
            </a:r>
            <a:r>
              <a:rPr lang="zh-CN" altLang="en-US" dirty="0" smtClean="0"/>
              <a:t>。自顶向下处理：</a:t>
            </a:r>
            <a:endParaRPr lang="en-US" altLang="zh-CN" dirty="0" smtClean="0"/>
          </a:p>
          <a:p>
            <a:pPr lvl="1"/>
            <a:r>
              <a:rPr lang="zh-CN" altLang="en-US" dirty="0" smtClean="0"/>
              <a:t>叶子结点：生产代码</a:t>
            </a:r>
            <a:r>
              <a:rPr lang="en-US" altLang="zh-CN" dirty="0" smtClean="0"/>
              <a:t>LD</a:t>
            </a:r>
            <a:r>
              <a:rPr lang="zh-CN" altLang="en-US" dirty="0" smtClean="0"/>
              <a:t>  </a:t>
            </a:r>
            <a:r>
              <a:rPr lang="en-US" altLang="zh-CN" dirty="0" err="1" smtClean="0"/>
              <a:t>Rb</a:t>
            </a:r>
            <a:r>
              <a:rPr lang="en-US" altLang="zh-CN" dirty="0" smtClean="0"/>
              <a:t> x</a:t>
            </a:r>
          </a:p>
          <a:p>
            <a:pPr lvl="1"/>
            <a:r>
              <a:rPr lang="zh-CN" altLang="en-US" dirty="0" smtClean="0"/>
              <a:t>内部结点，且子结点标号不同：先以</a:t>
            </a:r>
            <a:r>
              <a:rPr lang="en-US" altLang="zh-CN" dirty="0" smtClean="0"/>
              <a:t>b</a:t>
            </a:r>
            <a:r>
              <a:rPr lang="zh-CN" altLang="en-US" dirty="0" smtClean="0"/>
              <a:t>为基数生成大子结点的代码，然后以</a:t>
            </a:r>
            <a:r>
              <a:rPr lang="en-US" altLang="zh-CN" dirty="0" smtClean="0"/>
              <a:t>b</a:t>
            </a:r>
            <a:r>
              <a:rPr lang="zh-CN" altLang="en-US" dirty="0" smtClean="0"/>
              <a:t>为基数生成小子结点的代码；生成计算结果的指令；</a:t>
            </a:r>
            <a:endParaRPr lang="en-US" altLang="zh-CN" dirty="0" smtClean="0"/>
          </a:p>
          <a:p>
            <a:pPr lvl="1"/>
            <a:r>
              <a:rPr lang="zh-CN" altLang="en-US" dirty="0" smtClean="0"/>
              <a:t>内部结点、且子结点标号相同：先以</a:t>
            </a:r>
            <a:r>
              <a:rPr lang="en-US" altLang="zh-CN" dirty="0" smtClean="0"/>
              <a:t>b+1</a:t>
            </a:r>
            <a:r>
              <a:rPr lang="zh-CN" altLang="en-US" dirty="0" smtClean="0"/>
              <a:t>为基数生成一个结点的代码，再以</a:t>
            </a:r>
            <a:r>
              <a:rPr lang="en-US" altLang="zh-CN" dirty="0" smtClean="0"/>
              <a:t>b</a:t>
            </a:r>
            <a:r>
              <a:rPr lang="zh-CN" altLang="en-US" dirty="0" smtClean="0"/>
              <a:t>为基数生成另一个子结点的代码；生成计算结果的指令；</a:t>
            </a:r>
            <a:endParaRPr lang="en-US" altLang="zh-CN" dirty="0" smtClean="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基于动态规划的最优代码生成算法</a:t>
            </a:r>
            <a:endParaRPr lang="zh-CN" altLang="en-US" dirty="0"/>
          </a:p>
        </p:txBody>
      </p:sp>
      <p:sp>
        <p:nvSpPr>
          <p:cNvPr id="3" name="内容占位符 2"/>
          <p:cNvSpPr>
            <a:spLocks noGrp="1"/>
          </p:cNvSpPr>
          <p:nvPr>
            <p:ph idx="1"/>
          </p:nvPr>
        </p:nvSpPr>
        <p:spPr/>
        <p:txBody>
          <a:bodyPr>
            <a:normAutofit/>
          </a:bodyPr>
          <a:lstStyle/>
          <a:p>
            <a:r>
              <a:rPr lang="zh-CN" altLang="en-US" dirty="0" smtClean="0"/>
              <a:t>连续求值</a:t>
            </a:r>
            <a:endParaRPr lang="en-US" altLang="zh-CN" dirty="0" smtClean="0"/>
          </a:p>
          <a:p>
            <a:pPr lvl="1"/>
            <a:r>
              <a:rPr lang="zh-CN" altLang="en-US" dirty="0" smtClean="0"/>
              <a:t>对一个表达式的求值总是先求出一个子表达式的值、再求另一个子表达式的值，再计算出最终的值；</a:t>
            </a:r>
            <a:endParaRPr lang="en-US" altLang="zh-CN" dirty="0" smtClean="0"/>
          </a:p>
          <a:p>
            <a:r>
              <a:rPr lang="zh-CN" altLang="en-US" dirty="0" smtClean="0"/>
              <a:t>这样的机器保证了连续求值的方法具有最好的效率；</a:t>
            </a:r>
            <a:endParaRPr lang="en-US" altLang="zh-CN" dirty="0" smtClean="0"/>
          </a:p>
          <a:p>
            <a:pPr lvl="1"/>
            <a:r>
              <a:rPr lang="zh-CN" altLang="en-US" dirty="0" smtClean="0"/>
              <a:t>具有</a:t>
            </a:r>
            <a:r>
              <a:rPr lang="en-US" altLang="zh-CN" dirty="0" smtClean="0"/>
              <a:t>r</a:t>
            </a:r>
            <a:r>
              <a:rPr lang="zh-CN" altLang="en-US" dirty="0" smtClean="0"/>
              <a:t>各可互换的寄存器</a:t>
            </a:r>
            <a:r>
              <a:rPr lang="en-US" altLang="zh-CN" dirty="0" smtClean="0"/>
              <a:t>R0, … ,Rr-1</a:t>
            </a:r>
            <a:r>
              <a:rPr lang="zh-CN" altLang="en-US" dirty="0" smtClean="0"/>
              <a:t>；加载、保存、运算指令；</a:t>
            </a:r>
            <a:endParaRPr lang="en-US" altLang="zh-CN" dirty="0" smtClean="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代价向量</a:t>
            </a:r>
            <a:endParaRPr lang="zh-CN" altLang="en-US" dirty="0"/>
          </a:p>
        </p:txBody>
      </p:sp>
      <p:sp>
        <p:nvSpPr>
          <p:cNvPr id="3" name="内容占位符 2"/>
          <p:cNvSpPr>
            <a:spLocks noGrp="1"/>
          </p:cNvSpPr>
          <p:nvPr>
            <p:ph idx="1"/>
          </p:nvPr>
        </p:nvSpPr>
        <p:spPr/>
        <p:txBody>
          <a:bodyPr/>
          <a:lstStyle/>
          <a:p>
            <a:r>
              <a:rPr lang="zh-CN" altLang="en-US" dirty="0" smtClean="0"/>
              <a:t>表达式树的每个结点对应于一个代价数组</a:t>
            </a:r>
            <a:r>
              <a:rPr lang="en-US" altLang="zh-CN" dirty="0" smtClean="0"/>
              <a:t>C</a:t>
            </a:r>
            <a:r>
              <a:rPr lang="zh-CN" altLang="en-US" dirty="0" smtClean="0"/>
              <a:t>，</a:t>
            </a:r>
            <a:r>
              <a:rPr lang="en-US" altLang="zh-CN" dirty="0" smtClean="0"/>
              <a:t>C</a:t>
            </a:r>
            <a:r>
              <a:rPr lang="zh-CN" altLang="en-US" dirty="0" smtClean="0"/>
              <a:t>的第</a:t>
            </a:r>
            <a:r>
              <a:rPr lang="en-US" altLang="zh-CN" dirty="0" err="1" smtClean="0"/>
              <a:t>i</a:t>
            </a:r>
            <a:r>
              <a:rPr lang="zh-CN" altLang="en-US" dirty="0" smtClean="0"/>
              <a:t>个元素</a:t>
            </a:r>
            <a:r>
              <a:rPr lang="en-US" altLang="zh-CN" dirty="0" smtClean="0"/>
              <a:t>C[</a:t>
            </a:r>
            <a:r>
              <a:rPr lang="en-US" altLang="zh-CN" dirty="0" err="1" smtClean="0"/>
              <a:t>i</a:t>
            </a:r>
            <a:r>
              <a:rPr lang="en-US" altLang="zh-CN" dirty="0" smtClean="0"/>
              <a:t>]</a:t>
            </a:r>
            <a:r>
              <a:rPr lang="zh-CN" altLang="en-US" dirty="0" smtClean="0"/>
              <a:t>表示有</a:t>
            </a:r>
            <a:r>
              <a:rPr lang="en-US" altLang="zh-CN" dirty="0" err="1" smtClean="0"/>
              <a:t>i</a:t>
            </a:r>
            <a:r>
              <a:rPr lang="zh-CN" altLang="en-US" dirty="0" smtClean="0"/>
              <a:t>各元素可用是，对相应子树求值，并放在一个寄存器中的代价；</a:t>
            </a:r>
            <a:r>
              <a:rPr lang="en-US" altLang="zh-CN" dirty="0" smtClean="0"/>
              <a:t>C[0]</a:t>
            </a:r>
            <a:r>
              <a:rPr lang="zh-CN" altLang="en-US" dirty="0" smtClean="0"/>
              <a:t>表示值放在内存；</a:t>
            </a:r>
            <a:endParaRPr lang="en-US" altLang="zh-CN" dirty="0" smtClean="0"/>
          </a:p>
          <a:p>
            <a:r>
              <a:rPr lang="zh-CN" altLang="en-US" dirty="0" smtClean="0"/>
              <a:t>计算</a:t>
            </a:r>
            <a:r>
              <a:rPr lang="en-US" altLang="zh-CN" dirty="0" smtClean="0"/>
              <a:t>C[</a:t>
            </a:r>
            <a:r>
              <a:rPr lang="en-US" altLang="zh-CN" dirty="0" err="1" smtClean="0"/>
              <a:t>i</a:t>
            </a:r>
            <a:r>
              <a:rPr lang="en-US" altLang="zh-CN" dirty="0" smtClean="0"/>
              <a:t>]</a:t>
            </a:r>
          </a:p>
          <a:p>
            <a:pPr lvl="1"/>
            <a:r>
              <a:rPr lang="zh-CN" altLang="en-US" dirty="0" smtClean="0"/>
              <a:t>叶子结点：</a:t>
            </a:r>
            <a:r>
              <a:rPr lang="en-US" altLang="zh-CN" dirty="0" smtClean="0"/>
              <a:t>C[0]=0</a:t>
            </a:r>
            <a:r>
              <a:rPr lang="zh-CN" altLang="en-US" dirty="0" smtClean="0"/>
              <a:t>，</a:t>
            </a:r>
            <a:r>
              <a:rPr lang="en-US" altLang="zh-CN" dirty="0" smtClean="0"/>
              <a:t>C[</a:t>
            </a:r>
            <a:r>
              <a:rPr lang="en-US" altLang="zh-CN" dirty="0" err="1" smtClean="0"/>
              <a:t>i</a:t>
            </a:r>
            <a:r>
              <a:rPr lang="en-US" altLang="zh-CN" dirty="0" smtClean="0"/>
              <a:t>]=1</a:t>
            </a:r>
            <a:r>
              <a:rPr lang="zh-CN" altLang="en-US" dirty="0" smtClean="0"/>
              <a:t>，</a:t>
            </a:r>
            <a:r>
              <a:rPr lang="en-US" altLang="zh-CN" dirty="0" err="1" smtClean="0"/>
              <a:t>i</a:t>
            </a:r>
            <a:r>
              <a:rPr lang="en-US" altLang="zh-CN" dirty="0" smtClean="0"/>
              <a:t>&gt;0</a:t>
            </a:r>
          </a:p>
          <a:p>
            <a:pPr lvl="1"/>
            <a:r>
              <a:rPr lang="zh-CN" altLang="en-US" dirty="0" smtClean="0"/>
              <a:t>内部结点：求</a:t>
            </a:r>
            <a:r>
              <a:rPr lang="en-US" altLang="zh-CN" dirty="0" smtClean="0"/>
              <a:t>C[</a:t>
            </a:r>
            <a:r>
              <a:rPr lang="en-US" altLang="zh-CN" dirty="0" err="1" smtClean="0"/>
              <a:t>i</a:t>
            </a:r>
            <a:r>
              <a:rPr lang="en-US" altLang="zh-CN" dirty="0" smtClean="0"/>
              <a:t>]</a:t>
            </a:r>
            <a:r>
              <a:rPr lang="zh-CN" altLang="en-US" smtClean="0"/>
              <a:t>时，按照不同的顺序，第一个子结点</a:t>
            </a:r>
            <a:endParaRPr lang="en-US" altLang="zh-CN"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例子</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fontScale="92500" lnSpcReduction="10000"/>
          </a:bodyPr>
          <a:lstStyle/>
          <a:p>
            <a:r>
              <a:rPr lang="en-US" altLang="zh-CN" dirty="0" smtClean="0">
                <a:latin typeface="Times New Roman" pitchFamily="18" charset="0"/>
                <a:cs typeface="Times New Roman" pitchFamily="18" charset="0"/>
              </a:rPr>
              <a:t>x=y-z</a:t>
            </a:r>
          </a:p>
          <a:p>
            <a:pPr lvl="1"/>
            <a:r>
              <a:rPr lang="en-US" altLang="zh-CN" dirty="0" smtClean="0">
                <a:latin typeface="Times New Roman" pitchFamily="18" charset="0"/>
                <a:cs typeface="Times New Roman" pitchFamily="18" charset="0"/>
              </a:rPr>
              <a:t>LD	R1, y			//R1=y</a:t>
            </a:r>
          </a:p>
          <a:p>
            <a:pPr lvl="1"/>
            <a:r>
              <a:rPr lang="en-US" altLang="zh-CN" dirty="0" smtClean="0">
                <a:latin typeface="Times New Roman" pitchFamily="18" charset="0"/>
                <a:cs typeface="Times New Roman" pitchFamily="18" charset="0"/>
              </a:rPr>
              <a:t>LD	R2, z			//R2=x</a:t>
            </a:r>
          </a:p>
          <a:p>
            <a:pPr lvl="1"/>
            <a:r>
              <a:rPr lang="en-US" altLang="zh-CN" dirty="0" smtClean="0">
                <a:latin typeface="Times New Roman" pitchFamily="18" charset="0"/>
                <a:cs typeface="Times New Roman" pitchFamily="18" charset="0"/>
              </a:rPr>
              <a:t>SUB </a:t>
            </a:r>
            <a:r>
              <a:rPr lang="en-US" altLang="zh-CN" dirty="0" smtClean="0">
                <a:latin typeface="Times New Roman" pitchFamily="18" charset="0"/>
                <a:cs typeface="Times New Roman" pitchFamily="18" charset="0"/>
              </a:rPr>
              <a:t>	R1</a:t>
            </a:r>
            <a:r>
              <a:rPr lang="en-US" altLang="zh-CN" dirty="0" smtClean="0">
                <a:latin typeface="Times New Roman" pitchFamily="18" charset="0"/>
                <a:cs typeface="Times New Roman" pitchFamily="18" charset="0"/>
              </a:rPr>
              <a:t>, R1, R2		//R1=R1-R2</a:t>
            </a:r>
          </a:p>
          <a:p>
            <a:pPr lvl="1"/>
            <a:r>
              <a:rPr lang="en-US" altLang="zh-CN" dirty="0" smtClean="0">
                <a:latin typeface="Times New Roman" pitchFamily="18" charset="0"/>
                <a:cs typeface="Times New Roman" pitchFamily="18" charset="0"/>
              </a:rPr>
              <a:t>ST	x, R1			//x=R1</a:t>
            </a:r>
          </a:p>
          <a:p>
            <a:r>
              <a:rPr lang="en-US" altLang="zh-CN" dirty="0" smtClean="0">
                <a:latin typeface="Times New Roman" pitchFamily="18" charset="0"/>
                <a:cs typeface="Times New Roman" pitchFamily="18" charset="0"/>
              </a:rPr>
              <a:t>b=a[</a:t>
            </a:r>
            <a:r>
              <a:rPr lang="en-US" altLang="zh-CN" dirty="0" err="1" smtClean="0">
                <a:latin typeface="Times New Roman" pitchFamily="18" charset="0"/>
                <a:cs typeface="Times New Roman" pitchFamily="18" charset="0"/>
              </a:rPr>
              <a:t>i</a:t>
            </a:r>
            <a:r>
              <a:rPr lang="en-US" altLang="zh-CN" dirty="0" smtClean="0">
                <a:latin typeface="Times New Roman" pitchFamily="18" charset="0"/>
                <a:cs typeface="Times New Roman" pitchFamily="18" charset="0"/>
              </a:rPr>
              <a:t>]</a:t>
            </a:r>
          </a:p>
          <a:p>
            <a:pPr lvl="1"/>
            <a:r>
              <a:rPr lang="en-US" altLang="zh-CN" dirty="0" smtClean="0">
                <a:latin typeface="Times New Roman" pitchFamily="18" charset="0"/>
                <a:cs typeface="Times New Roman" pitchFamily="18" charset="0"/>
              </a:rPr>
              <a:t>LR	R1, I		//R1=</a:t>
            </a:r>
            <a:r>
              <a:rPr lang="en-US" altLang="zh-CN" dirty="0" err="1" smtClean="0">
                <a:latin typeface="Times New Roman" pitchFamily="18" charset="0"/>
                <a:cs typeface="Times New Roman" pitchFamily="18" charset="0"/>
              </a:rPr>
              <a:t>i</a:t>
            </a:r>
            <a:endParaRPr lang="en-US" altLang="zh-CN" dirty="0" smtClean="0">
              <a:latin typeface="Times New Roman" pitchFamily="18" charset="0"/>
              <a:cs typeface="Times New Roman" pitchFamily="18" charset="0"/>
            </a:endParaRPr>
          </a:p>
          <a:p>
            <a:pPr lvl="1"/>
            <a:r>
              <a:rPr lang="en-US" altLang="zh-CN" dirty="0" smtClean="0">
                <a:latin typeface="Times New Roman" pitchFamily="18" charset="0"/>
                <a:cs typeface="Times New Roman" pitchFamily="18" charset="0"/>
              </a:rPr>
              <a:t>MUL	R1, R1, 8	//R1=R1*8</a:t>
            </a:r>
          </a:p>
          <a:p>
            <a:pPr lvl="1"/>
            <a:r>
              <a:rPr lang="en-US" altLang="zh-CN" dirty="0" smtClean="0">
                <a:latin typeface="Times New Roman" pitchFamily="18" charset="0"/>
                <a:cs typeface="Times New Roman" pitchFamily="18" charset="0"/>
              </a:rPr>
              <a:t>LD	R2, a(R1)	//R2=contents(</a:t>
            </a:r>
            <a:r>
              <a:rPr lang="en-US" altLang="zh-CN" dirty="0" err="1" smtClean="0">
                <a:latin typeface="Times New Roman" pitchFamily="18" charset="0"/>
                <a:cs typeface="Times New Roman" pitchFamily="18" charset="0"/>
              </a:rPr>
              <a:t>a+contents</a:t>
            </a:r>
            <a:r>
              <a:rPr lang="en-US" altLang="zh-CN" dirty="0" smtClean="0">
                <a:latin typeface="Times New Roman" pitchFamily="18" charset="0"/>
                <a:cs typeface="Times New Roman" pitchFamily="18" charset="0"/>
              </a:rPr>
              <a:t>(R1))</a:t>
            </a:r>
          </a:p>
          <a:p>
            <a:pPr lvl="1"/>
            <a:r>
              <a:rPr lang="en-US" altLang="zh-CN" dirty="0" smtClean="0">
                <a:latin typeface="Times New Roman" pitchFamily="18" charset="0"/>
                <a:cs typeface="Times New Roman" pitchFamily="18" charset="0"/>
              </a:rPr>
              <a:t>ST	b, R2		//b = </a:t>
            </a:r>
            <a:r>
              <a:rPr lang="en-US" altLang="zh-CN" dirty="0" smtClean="0">
                <a:latin typeface="Times New Roman" pitchFamily="18" charset="0"/>
                <a:cs typeface="Times New Roman" pitchFamily="18" charset="0"/>
              </a:rPr>
              <a:t>R2</a:t>
            </a:r>
            <a:endParaRPr lang="en-US" altLang="zh-CN" dirty="0" smtClean="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程序及指令的代价</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lnSpcReduction="10000"/>
          </a:bodyPr>
          <a:lstStyle/>
          <a:p>
            <a:r>
              <a:rPr lang="zh-CN" altLang="en-US" dirty="0" smtClean="0">
                <a:latin typeface="Times New Roman" pitchFamily="18" charset="0"/>
                <a:ea typeface="隶书" pitchFamily="49" charset="-122"/>
                <a:cs typeface="Times New Roman" pitchFamily="18" charset="0"/>
              </a:rPr>
              <a:t>不同的目的有不同的度量</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最短编译时间、目标程序大小、运行时间、能耗</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不可判定一个目标程序是否最优</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我们假设：每个指令有固定的代价，设定为</a:t>
            </a:r>
            <a:r>
              <a:rPr lang="en-US" altLang="zh-CN" dirty="0" smtClean="0">
                <a:latin typeface="Times New Roman" pitchFamily="18" charset="0"/>
                <a:ea typeface="隶书" pitchFamily="49" charset="-122"/>
                <a:cs typeface="Times New Roman" pitchFamily="18" charset="0"/>
              </a:rPr>
              <a:t>1</a:t>
            </a:r>
            <a:r>
              <a:rPr lang="zh-CN" altLang="en-US" dirty="0" smtClean="0">
                <a:latin typeface="Times New Roman" pitchFamily="18" charset="0"/>
                <a:ea typeface="隶书" pitchFamily="49" charset="-122"/>
                <a:cs typeface="Times New Roman" pitchFamily="18" charset="0"/>
              </a:rPr>
              <a:t>加上运算分量寻址模式的代价</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LD R0, R1</a:t>
            </a:r>
            <a:r>
              <a:rPr lang="zh-CN" altLang="en-US" dirty="0" smtClean="0">
                <a:latin typeface="Times New Roman" pitchFamily="18" charset="0"/>
                <a:ea typeface="隶书" pitchFamily="49" charset="-122"/>
                <a:cs typeface="Times New Roman" pitchFamily="18" charset="0"/>
              </a:rPr>
              <a:t>；代价为</a:t>
            </a:r>
            <a:r>
              <a:rPr lang="en-US" altLang="zh-CN" dirty="0" smtClean="0">
                <a:latin typeface="Times New Roman" pitchFamily="18" charset="0"/>
                <a:ea typeface="隶书" pitchFamily="49" charset="-122"/>
                <a:cs typeface="Times New Roman" pitchFamily="18" charset="0"/>
              </a:rPr>
              <a:t>1</a:t>
            </a:r>
          </a:p>
          <a:p>
            <a:pPr lvl="1"/>
            <a:r>
              <a:rPr lang="en-US" altLang="zh-CN" dirty="0" smtClean="0">
                <a:latin typeface="Times New Roman" pitchFamily="18" charset="0"/>
                <a:ea typeface="隶书" pitchFamily="49" charset="-122"/>
                <a:cs typeface="Times New Roman" pitchFamily="18" charset="0"/>
              </a:rPr>
              <a:t>LD</a:t>
            </a:r>
            <a:r>
              <a:rPr lang="zh-CN" altLang="en-US" dirty="0" smtClean="0">
                <a:latin typeface="Times New Roman" pitchFamily="18" charset="0"/>
                <a:ea typeface="隶书" pitchFamily="49" charset="-122"/>
                <a:cs typeface="Times New Roman" pitchFamily="18" charset="0"/>
              </a:rPr>
              <a:t> </a:t>
            </a:r>
            <a:r>
              <a:rPr lang="en-US" altLang="zh-CN" dirty="0" smtClean="0">
                <a:latin typeface="Times New Roman" pitchFamily="18" charset="0"/>
                <a:ea typeface="隶书" pitchFamily="49" charset="-122"/>
                <a:cs typeface="Times New Roman" pitchFamily="18" charset="0"/>
              </a:rPr>
              <a:t>R0, M</a:t>
            </a:r>
            <a:r>
              <a:rPr lang="zh-CN" altLang="en-US" dirty="0" smtClean="0">
                <a:latin typeface="Times New Roman" pitchFamily="18" charset="0"/>
                <a:ea typeface="隶书" pitchFamily="49" charset="-122"/>
                <a:cs typeface="Times New Roman" pitchFamily="18" charset="0"/>
              </a:rPr>
              <a:t>；代价是</a:t>
            </a:r>
            <a:r>
              <a:rPr lang="en-US" altLang="zh-CN" dirty="0" smtClean="0">
                <a:latin typeface="Times New Roman" pitchFamily="18" charset="0"/>
                <a:ea typeface="隶书" pitchFamily="49" charset="-122"/>
                <a:cs typeface="Times New Roman" pitchFamily="18" charset="0"/>
              </a:rPr>
              <a:t>2</a:t>
            </a:r>
          </a:p>
          <a:p>
            <a:pPr lvl="1"/>
            <a:r>
              <a:rPr lang="en-US" altLang="zh-CN" dirty="0" smtClean="0">
                <a:latin typeface="Times New Roman" pitchFamily="18" charset="0"/>
                <a:ea typeface="隶书" pitchFamily="49" charset="-122"/>
                <a:cs typeface="Times New Roman" pitchFamily="18" charset="0"/>
              </a:rPr>
              <a:t>LD</a:t>
            </a:r>
            <a:r>
              <a:rPr lang="zh-CN" altLang="en-US" dirty="0" smtClean="0">
                <a:latin typeface="Times New Roman" pitchFamily="18" charset="0"/>
                <a:ea typeface="隶书" pitchFamily="49" charset="-122"/>
                <a:cs typeface="Times New Roman" pitchFamily="18" charset="0"/>
              </a:rPr>
              <a:t> </a:t>
            </a:r>
            <a:r>
              <a:rPr lang="en-US" altLang="zh-CN" dirty="0" smtClean="0">
                <a:latin typeface="Times New Roman" pitchFamily="18" charset="0"/>
                <a:ea typeface="隶书" pitchFamily="49" charset="-122"/>
                <a:cs typeface="Times New Roman" pitchFamily="18" charset="0"/>
              </a:rPr>
              <a:t>R1, *100(R2)</a:t>
            </a:r>
            <a:r>
              <a:rPr lang="zh-CN" altLang="en-US" dirty="0" smtClean="0">
                <a:latin typeface="Times New Roman" pitchFamily="18" charset="0"/>
                <a:ea typeface="隶书" pitchFamily="49" charset="-122"/>
                <a:cs typeface="Times New Roman" pitchFamily="18" charset="0"/>
              </a:rPr>
              <a:t>；代价为</a:t>
            </a:r>
            <a:r>
              <a:rPr lang="en-US" altLang="zh-CN" dirty="0" smtClean="0">
                <a:latin typeface="Times New Roman" pitchFamily="18" charset="0"/>
                <a:ea typeface="隶书" pitchFamily="49" charset="-122"/>
                <a:cs typeface="Times New Roman" pitchFamily="18" charset="0"/>
              </a:rPr>
              <a:t>2</a:t>
            </a:r>
            <a:endParaRPr lang="zh-CN" altLang="en-US" dirty="0">
              <a:latin typeface="Times New Roman" pitchFamily="18" charset="0"/>
              <a:ea typeface="隶书" pitchFamily="49" charset="-122"/>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目标代码中的地址</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lstStyle/>
          <a:p>
            <a:pPr marL="342900" lvl="1" indent="-342900">
              <a:buFont typeface="Arial" pitchFamily="34" charset="0"/>
              <a:buChar char="•"/>
            </a:pPr>
            <a:r>
              <a:rPr lang="zh-CN" altLang="en-US" dirty="0" smtClean="0">
                <a:latin typeface="Times New Roman" pitchFamily="18" charset="0"/>
                <a:ea typeface="隶书" pitchFamily="49" charset="-122"/>
                <a:cs typeface="Times New Roman" pitchFamily="18" charset="0"/>
              </a:rPr>
              <a:t>如何将</a:t>
            </a:r>
            <a:r>
              <a:rPr lang="en-US" altLang="zh-CN" dirty="0" smtClean="0">
                <a:latin typeface="Times New Roman" pitchFamily="18" charset="0"/>
                <a:ea typeface="隶书" pitchFamily="49" charset="-122"/>
                <a:cs typeface="Times New Roman" pitchFamily="18" charset="0"/>
              </a:rPr>
              <a:t>IR</a:t>
            </a:r>
            <a:r>
              <a:rPr lang="zh-CN" altLang="en-US" dirty="0" smtClean="0">
                <a:latin typeface="Times New Roman" pitchFamily="18" charset="0"/>
                <a:ea typeface="隶书" pitchFamily="49" charset="-122"/>
                <a:cs typeface="Times New Roman" pitchFamily="18" charset="0"/>
              </a:rPr>
              <a:t>中的名字转换</a:t>
            </a:r>
            <a:r>
              <a:rPr lang="zh-CN" altLang="en-US" dirty="0" smtClean="0">
                <a:latin typeface="Times New Roman" pitchFamily="18" charset="0"/>
                <a:ea typeface="隶书" pitchFamily="49" charset="-122"/>
                <a:cs typeface="Times New Roman" pitchFamily="18" charset="0"/>
              </a:rPr>
              <a:t>成为目</a:t>
            </a:r>
            <a:r>
              <a:rPr lang="zh-CN" altLang="en-US" dirty="0" smtClean="0">
                <a:latin typeface="Times New Roman" pitchFamily="18" charset="0"/>
                <a:ea typeface="隶书" pitchFamily="49" charset="-122"/>
                <a:cs typeface="Times New Roman" pitchFamily="18" charset="0"/>
              </a:rPr>
              <a:t>标代码中的地址</a:t>
            </a:r>
            <a:endParaRPr lang="en-US" altLang="zh-CN" dirty="0" smtClean="0">
              <a:latin typeface="Times New Roman" pitchFamily="18" charset="0"/>
              <a:ea typeface="隶书" pitchFamily="49" charset="-122"/>
              <a:cs typeface="Times New Roman" pitchFamily="18" charset="0"/>
            </a:endParaRPr>
          </a:p>
          <a:p>
            <a:pPr marL="742950" lvl="2" indent="-342900"/>
            <a:r>
              <a:rPr lang="zh-CN" altLang="en-US" dirty="0" smtClean="0">
                <a:latin typeface="Times New Roman" pitchFamily="18" charset="0"/>
                <a:ea typeface="隶书" pitchFamily="49" charset="-122"/>
                <a:cs typeface="Times New Roman" pitchFamily="18" charset="0"/>
              </a:rPr>
              <a:t>不同的区域中的名字采用不同的寻址方式。</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如何为过程调用和返回生成代码</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静态分配</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栈式分配</a:t>
            </a:r>
            <a:endParaRPr lang="en-US" altLang="zh-CN" dirty="0" smtClean="0">
              <a:latin typeface="Times New Roman" pitchFamily="18" charset="0"/>
              <a:ea typeface="隶书" pitchFamily="49" charset="-122"/>
              <a:cs typeface="Times New Roman" pitchFamily="18" charset="0"/>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275</TotalTime>
  <Words>5433</Words>
  <Application>Microsoft Office PowerPoint</Application>
  <PresentationFormat>全屏显示(4:3)</PresentationFormat>
  <Paragraphs>438</Paragraphs>
  <Slides>63</Slides>
  <Notes>0</Notes>
  <HiddenSlides>0</HiddenSlides>
  <MMClips>0</MMClips>
  <ScaleCrop>false</ScaleCrop>
  <HeadingPairs>
    <vt:vector size="4" baseType="variant">
      <vt:variant>
        <vt:lpstr>主题</vt:lpstr>
      </vt:variant>
      <vt:variant>
        <vt:i4>1</vt:i4>
      </vt:variant>
      <vt:variant>
        <vt:lpstr>幻灯片标题</vt:lpstr>
      </vt:variant>
      <vt:variant>
        <vt:i4>63</vt:i4>
      </vt:variant>
    </vt:vector>
  </HeadingPairs>
  <TitlesOfParts>
    <vt:vector size="64" baseType="lpstr">
      <vt:lpstr>Office 主题</vt:lpstr>
      <vt:lpstr>第八章 代码生成</vt:lpstr>
      <vt:lpstr>代码生成器的位置</vt:lpstr>
      <vt:lpstr>主要内容</vt:lpstr>
      <vt:lpstr>要解决的问题</vt:lpstr>
      <vt:lpstr>目标机模型</vt:lpstr>
      <vt:lpstr>寻址模式</vt:lpstr>
      <vt:lpstr>例子</vt:lpstr>
      <vt:lpstr>程序及指令的代价</vt:lpstr>
      <vt:lpstr>目标代码中的地址</vt:lpstr>
      <vt:lpstr>活动记录的静态分配</vt:lpstr>
      <vt:lpstr>例子</vt:lpstr>
      <vt:lpstr>活动记录栈式分配</vt:lpstr>
      <vt:lpstr>例子</vt:lpstr>
      <vt:lpstr>名字的运行时刻地址</vt:lpstr>
      <vt:lpstr>基本块和流图</vt:lpstr>
      <vt:lpstr>划分基本块的算法</vt:lpstr>
      <vt:lpstr>基本块划分的例子</vt:lpstr>
      <vt:lpstr>后续使用信息</vt:lpstr>
      <vt:lpstr>确定基本块中的活跃性、后续使用</vt:lpstr>
      <vt:lpstr>流图的构造</vt:lpstr>
      <vt:lpstr>流图的例子</vt:lpstr>
      <vt:lpstr>循环</vt:lpstr>
      <vt:lpstr>循环的例子</vt:lpstr>
      <vt:lpstr>基本块的优化</vt:lpstr>
      <vt:lpstr>DAG图的构造</vt:lpstr>
      <vt:lpstr>DAG的作用</vt:lpstr>
      <vt:lpstr>局部公共子表达式</vt:lpstr>
      <vt:lpstr>消除死代码</vt:lpstr>
      <vt:lpstr>应用代数恒等式的优化</vt:lpstr>
      <vt:lpstr>数组引用</vt:lpstr>
      <vt:lpstr>数组引用的DAG的例子</vt:lpstr>
      <vt:lpstr>指针赋值/过程调用</vt:lpstr>
      <vt:lpstr>从DAG到基本块</vt:lpstr>
      <vt:lpstr>重组基本块的例子</vt:lpstr>
      <vt:lpstr>重组的规则</vt:lpstr>
      <vt:lpstr>代码生成器</vt:lpstr>
      <vt:lpstr>算法的基本思想的数据结构</vt:lpstr>
      <vt:lpstr>代码生成算法（1）</vt:lpstr>
      <vt:lpstr>代码生成算法（2）</vt:lpstr>
      <vt:lpstr>代码生成算法（3）</vt:lpstr>
      <vt:lpstr>代码生成算法（4）</vt:lpstr>
      <vt:lpstr>例子（1）</vt:lpstr>
      <vt:lpstr>例子（2）</vt:lpstr>
      <vt:lpstr>例子（3）</vt:lpstr>
      <vt:lpstr>getReg函数（1）</vt:lpstr>
      <vt:lpstr>getReg函数（2）</vt:lpstr>
      <vt:lpstr>getReg函数（3）</vt:lpstr>
      <vt:lpstr>窥孔优化</vt:lpstr>
      <vt:lpstr>冗余指令</vt:lpstr>
      <vt:lpstr>控制流优化</vt:lpstr>
      <vt:lpstr>代数化简/强度消减</vt:lpstr>
      <vt:lpstr>寄存器分配和指派</vt:lpstr>
      <vt:lpstr>全局寄存器分配</vt:lpstr>
      <vt:lpstr>树重写实现指令选择</vt:lpstr>
      <vt:lpstr>例子（中间表示）</vt:lpstr>
      <vt:lpstr>一些重写规则</vt:lpstr>
      <vt:lpstr>覆盖重写过程</vt:lpstr>
      <vt:lpstr>表达式的最佳代码</vt:lpstr>
      <vt:lpstr>Ershov数</vt:lpstr>
      <vt:lpstr>Ershov数的例子</vt:lpstr>
      <vt:lpstr>根据Ershov数生成代码</vt:lpstr>
      <vt:lpstr>基于动态规划的最优代码生成算法</vt:lpstr>
      <vt:lpstr>代价向量</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第八章 代码生成</dc:title>
  <cp:lastModifiedBy>zhaojianhua</cp:lastModifiedBy>
  <cp:revision>34</cp:revision>
  <dcterms:modified xsi:type="dcterms:W3CDTF">2010-05-17T16:00:35Z</dcterms:modified>
</cp:coreProperties>
</file>