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355" r:id="rId18"/>
    <p:sldId id="273" r:id="rId19"/>
    <p:sldId id="274" r:id="rId20"/>
    <p:sldId id="275" r:id="rId21"/>
    <p:sldId id="276" r:id="rId22"/>
    <p:sldId id="277" r:id="rId23"/>
    <p:sldId id="278" r:id="rId24"/>
    <p:sldId id="279" r:id="rId25"/>
    <p:sldId id="356"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300" r:id="rId46"/>
    <p:sldId id="301" r:id="rId47"/>
    <p:sldId id="302" r:id="rId48"/>
    <p:sldId id="299" r:id="rId49"/>
    <p:sldId id="303" r:id="rId50"/>
    <p:sldId id="304" r:id="rId51"/>
    <p:sldId id="305" r:id="rId52"/>
    <p:sldId id="306" r:id="rId53"/>
    <p:sldId id="307" r:id="rId54"/>
    <p:sldId id="308" r:id="rId55"/>
    <p:sldId id="309" r:id="rId56"/>
    <p:sldId id="310" r:id="rId57"/>
    <p:sldId id="357" r:id="rId58"/>
    <p:sldId id="311" r:id="rId59"/>
    <p:sldId id="343" r:id="rId60"/>
    <p:sldId id="344" r:id="rId61"/>
    <p:sldId id="345" r:id="rId62"/>
    <p:sldId id="346" r:id="rId63"/>
    <p:sldId id="348" r:id="rId64"/>
    <p:sldId id="349" r:id="rId65"/>
    <p:sldId id="347" r:id="rId66"/>
    <p:sldId id="350" r:id="rId67"/>
    <p:sldId id="351" r:id="rId68"/>
    <p:sldId id="352" r:id="rId69"/>
    <p:sldId id="353" r:id="rId70"/>
    <p:sldId id="354" r:id="rId71"/>
    <p:sldId id="312" r:id="rId72"/>
    <p:sldId id="313" r:id="rId73"/>
    <p:sldId id="314" r:id="rId74"/>
    <p:sldId id="315" r:id="rId75"/>
    <p:sldId id="316" r:id="rId76"/>
    <p:sldId id="318" r:id="rId77"/>
    <p:sldId id="317" r:id="rId78"/>
    <p:sldId id="319" r:id="rId79"/>
    <p:sldId id="320" r:id="rId80"/>
    <p:sldId id="321" r:id="rId81"/>
    <p:sldId id="322" r:id="rId82"/>
    <p:sldId id="323" r:id="rId83"/>
    <p:sldId id="324" r:id="rId84"/>
    <p:sldId id="325" r:id="rId85"/>
    <p:sldId id="326" r:id="rId86"/>
    <p:sldId id="327" r:id="rId87"/>
    <p:sldId id="328" r:id="rId88"/>
    <p:sldId id="329" r:id="rId89"/>
    <p:sldId id="330" r:id="rId90"/>
    <p:sldId id="331" r:id="rId91"/>
    <p:sldId id="332" r:id="rId92"/>
    <p:sldId id="333" r:id="rId93"/>
    <p:sldId id="334" r:id="rId94"/>
    <p:sldId id="358" r:id="rId95"/>
    <p:sldId id="335" r:id="rId96"/>
    <p:sldId id="336" r:id="rId97"/>
    <p:sldId id="337" r:id="rId98"/>
    <p:sldId id="338" r:id="rId99"/>
    <p:sldId id="339" r:id="rId100"/>
    <p:sldId id="340" r:id="rId101"/>
    <p:sldId id="342" r:id="rId102"/>
    <p:sldId id="341" r:id="rId10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1" d="100"/>
          <a:sy n="121" d="100"/>
        </p:scale>
        <p:origin x="-124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3D9B1-05A7-4842-A791-076233782BED}" type="datetimeFigureOut">
              <a:rPr lang="zh-CN" altLang="en-US" smtClean="0"/>
              <a:pPr/>
              <a:t>2010/3/29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ECC9F8-7071-4559-9675-A447D8CA466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ECC9F8-7071-4559-9675-A447D8CA4660}" type="slidenum">
              <a:rPr lang="zh-CN" altLang="en-US" smtClean="0"/>
              <a:pPr/>
              <a:t>61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2010/3/29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2010/3/29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2010/3/29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2010/3/29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2010/3/29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2010/3/29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2010/3/29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华文新魏" pitchFamily="2" charset="-122"/>
                <a:ea typeface="华文新魏" pitchFamily="2" charset="-122"/>
              </a:rPr>
              <a:t>第九章 机器无关的优化</a:t>
            </a:r>
            <a:endParaRPr lang="zh-CN" altLang="en-US" dirty="0">
              <a:latin typeface="华文新魏" pitchFamily="2" charset="-122"/>
              <a:ea typeface="华文新魏" pitchFamily="2" charset="-122"/>
            </a:endParaRPr>
          </a:p>
        </p:txBody>
      </p:sp>
      <p:sp>
        <p:nvSpPr>
          <p:cNvPr id="3" name="副标题 2"/>
          <p:cNvSpPr>
            <a:spLocks noGrp="1"/>
          </p:cNvSpPr>
          <p:nvPr>
            <p:ph type="subTitle" idx="1"/>
          </p:nvPr>
        </p:nvSpPr>
        <p:spPr/>
        <p:txBody>
          <a:bodyPr/>
          <a:lstStyle/>
          <a:p>
            <a:r>
              <a:rPr lang="zh-CN" altLang="en-US" dirty="0" smtClean="0">
                <a:latin typeface="隶书" pitchFamily="49" charset="-122"/>
                <a:ea typeface="隶书" pitchFamily="49" charset="-122"/>
              </a:rPr>
              <a:t>赵建华</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南京大学计算机系</a:t>
            </a:r>
            <a:endParaRPr lang="zh-CN" altLang="en-US" dirty="0">
              <a:latin typeface="隶书" pitchFamily="49" charset="-122"/>
              <a:ea typeface="隶书"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复制传播的例子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4900618" cy="4525963"/>
          </a:xfrm>
        </p:spPr>
        <p:txBody>
          <a:bodyPr/>
          <a:lstStyle/>
          <a:p>
            <a:r>
              <a:rPr lang="zh-CN" altLang="en-US" dirty="0" smtClean="0">
                <a:latin typeface="Times New Roman" pitchFamily="18" charset="0"/>
                <a:ea typeface="隶书" pitchFamily="49" charset="-122"/>
                <a:cs typeface="Times New Roman" pitchFamily="18" charset="0"/>
              </a:rPr>
              <a:t>右图显示了对</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5</a:t>
            </a:r>
            <a:r>
              <a:rPr lang="zh-CN" altLang="en-US" dirty="0" smtClean="0">
                <a:latin typeface="Times New Roman" pitchFamily="18" charset="0"/>
                <a:ea typeface="隶书" pitchFamily="49" charset="-122"/>
                <a:cs typeface="Times New Roman" pitchFamily="18" charset="0"/>
              </a:rPr>
              <a:t>进行复制传播处理的情况</a:t>
            </a:r>
            <a:endParaRPr lang="zh-CN" altLang="en-US" dirty="0">
              <a:latin typeface="Times New Roman" pitchFamily="18" charset="0"/>
              <a:ea typeface="隶书" pitchFamily="49" charset="-122"/>
              <a:cs typeface="Times New Roman" pitchFamily="18" charset="0"/>
            </a:endParaRPr>
          </a:p>
        </p:txBody>
      </p:sp>
      <p:pic>
        <p:nvPicPr>
          <p:cNvPr id="7170" name="Picture 2"/>
          <p:cNvPicPr>
            <a:picLocks noChangeAspect="1" noChangeArrowheads="1"/>
          </p:cNvPicPr>
          <p:nvPr/>
        </p:nvPicPr>
        <p:blipFill>
          <a:blip r:embed="rId2" cstate="print"/>
          <a:srcRect/>
          <a:stretch>
            <a:fillRect/>
          </a:stretch>
        </p:blipFill>
        <p:spPr bwMode="auto">
          <a:xfrm>
            <a:off x="6000760" y="1857364"/>
            <a:ext cx="1800225" cy="1019175"/>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6143636" y="3857628"/>
            <a:ext cx="1247775" cy="1133475"/>
          </a:xfrm>
          <a:prstGeom prst="rect">
            <a:avLst/>
          </a:prstGeom>
          <a:noFill/>
          <a:ln w="9525">
            <a:noFill/>
            <a:miter lim="800000"/>
            <a:headEnd/>
            <a:tailEnd/>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计算传递函数</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5</a:t>
            </a:r>
            <a:endParaRPr lang="en-US" altLang="zh-CN" dirty="0" smtClean="0">
              <a:latin typeface="Times New Roman" pitchFamily="18" charset="0"/>
              <a:ea typeface="隶书" pitchFamily="49" charset="-122"/>
              <a:cs typeface="Times New Roman" pitchFamily="18" charset="0"/>
            </a:endParaRPr>
          </a:p>
          <a:p>
            <a:pPr lvl="1"/>
            <a:r>
              <a:rPr lang="en-US" altLang="zh-CN" dirty="0" err="1" smtClean="0">
                <a:latin typeface="Times New Roman" pitchFamily="18" charset="0"/>
                <a:ea typeface="隶书" pitchFamily="49" charset="-122"/>
                <a:cs typeface="Times New Roman" pitchFamily="18" charset="0"/>
              </a:rPr>
              <a:t>f</a:t>
            </a:r>
            <a:r>
              <a:rPr lang="en-US" altLang="zh-CN" baseline="-25000" dirty="0" err="1" smtClean="0">
                <a:latin typeface="Times New Roman" pitchFamily="18" charset="0"/>
                <a:ea typeface="隶书" pitchFamily="49" charset="-122"/>
                <a:cs typeface="Times New Roman" pitchFamily="18" charset="0"/>
              </a:rPr>
              <a:t>Ri,IN</a:t>
            </a:r>
            <a:r>
              <a:rPr lang="en-US" altLang="zh-CN" baseline="-25000" dirty="0" smtClean="0">
                <a:latin typeface="Times New Roman" pitchFamily="18" charset="0"/>
                <a:ea typeface="隶书" pitchFamily="49" charset="-122"/>
                <a:cs typeface="Times New Roman" pitchFamily="18" charset="0"/>
              </a:rPr>
              <a:t>[Bi]</a:t>
            </a:r>
            <a:r>
              <a:rPr lang="zh-CN" altLang="en-US" dirty="0" smtClean="0">
                <a:latin typeface="Times New Roman" pitchFamily="18" charset="0"/>
                <a:ea typeface="隶书" pitchFamily="49" charset="-122"/>
                <a:cs typeface="Times New Roman" pitchFamily="18" charset="0"/>
              </a:rPr>
              <a:t>是单元函数，</a:t>
            </a:r>
            <a:r>
              <a:rPr lang="en-US" altLang="zh-CN" dirty="0" err="1" smtClean="0">
                <a:latin typeface="Times New Roman" pitchFamily="18" charset="0"/>
                <a:ea typeface="隶书" pitchFamily="49" charset="-122"/>
                <a:cs typeface="Times New Roman" pitchFamily="18" charset="0"/>
              </a:rPr>
              <a:t>f</a:t>
            </a:r>
            <a:r>
              <a:rPr lang="en-US" altLang="zh-CN" baseline="-25000" dirty="0" err="1" smtClean="0">
                <a:latin typeface="Times New Roman" pitchFamily="18" charset="0"/>
                <a:ea typeface="隶书" pitchFamily="49" charset="-122"/>
                <a:cs typeface="Times New Roman" pitchFamily="18" charset="0"/>
              </a:rPr>
              <a:t>Ri,OUT</a:t>
            </a:r>
            <a:r>
              <a:rPr lang="en-US" altLang="zh-CN" baseline="-25000" dirty="0" smtClean="0">
                <a:latin typeface="Times New Roman" pitchFamily="18" charset="0"/>
                <a:ea typeface="隶书" pitchFamily="49" charset="-122"/>
                <a:cs typeface="Times New Roman" pitchFamily="18" charset="0"/>
              </a:rPr>
              <a:t>[Bi]</a:t>
            </a:r>
            <a:r>
              <a:rPr lang="zh-CN" altLang="en-US" dirty="0" smtClean="0">
                <a:latin typeface="Times New Roman" pitchFamily="18" charset="0"/>
                <a:ea typeface="隶书" pitchFamily="49" charset="-122"/>
                <a:cs typeface="Times New Roman" pitchFamily="18" charset="0"/>
              </a:rPr>
              <a:t>是基本块的传递函数</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处理</a:t>
            </a:r>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6</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顺序处理</a:t>
            </a:r>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6</a:t>
            </a:r>
            <a:r>
              <a:rPr lang="zh-CN" altLang="en-US" dirty="0" smtClean="0">
                <a:latin typeface="Times New Roman" pitchFamily="18" charset="0"/>
                <a:ea typeface="隶书" pitchFamily="49" charset="-122"/>
                <a:cs typeface="Times New Roman" pitchFamily="18" charset="0"/>
              </a:rPr>
              <a:t>的</a:t>
            </a:r>
            <a:r>
              <a:rPr lang="zh-CN" altLang="en-US" dirty="0" smtClean="0">
                <a:latin typeface="Times New Roman" pitchFamily="18" charset="0"/>
                <a:ea typeface="隶书" pitchFamily="49" charset="-122"/>
                <a:cs typeface="Times New Roman" pitchFamily="18" charset="0"/>
              </a:rPr>
              <a:t>子区域</a:t>
            </a:r>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3</a:t>
            </a:r>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4</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处理</a:t>
            </a:r>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7</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计算相应的函数闭包</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处理</a:t>
            </a:r>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8</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顺序处理子区域</a:t>
            </a:r>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5</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5123" name="Picture 3"/>
          <p:cNvPicPr>
            <a:picLocks noChangeAspect="1" noChangeArrowheads="1"/>
          </p:cNvPicPr>
          <p:nvPr/>
        </p:nvPicPr>
        <p:blipFill>
          <a:blip r:embed="rId2" cstate="print"/>
          <a:srcRect/>
          <a:stretch>
            <a:fillRect/>
          </a:stretch>
        </p:blipFill>
        <p:spPr bwMode="auto">
          <a:xfrm>
            <a:off x="785786" y="285728"/>
            <a:ext cx="7710506" cy="6166956"/>
          </a:xfrm>
          <a:prstGeom prst="rect">
            <a:avLst/>
          </a:prstGeom>
          <a:noFill/>
          <a:ln w="9525">
            <a:noFill/>
            <a:miter lim="800000"/>
            <a:headEnd/>
            <a:tailEnd/>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自顶向下计算数据流值</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cstate="print"/>
          <a:srcRect/>
          <a:stretch>
            <a:fillRect/>
          </a:stretch>
        </p:blipFill>
        <p:spPr bwMode="auto">
          <a:xfrm>
            <a:off x="928662" y="2143116"/>
            <a:ext cx="7648575" cy="37433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死代码消除</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sz="2800" dirty="0" smtClean="0">
                <a:latin typeface="Times New Roman" pitchFamily="18" charset="0"/>
                <a:ea typeface="隶书" pitchFamily="49" charset="-122"/>
                <a:cs typeface="Times New Roman" pitchFamily="18" charset="0"/>
              </a:rPr>
              <a:t>如果一个变量在某个程序点上的值可能会在之后被使用，那么这个变量在这个点上活跃；否则这个变量就是死的，此时对这个变量的赋值就是没有用的死代码；</a:t>
            </a:r>
            <a:endParaRPr lang="en-US" altLang="zh-CN" sz="2800" dirty="0" smtClean="0">
              <a:latin typeface="Times New Roman" pitchFamily="18" charset="0"/>
              <a:ea typeface="隶书" pitchFamily="49" charset="-122"/>
              <a:cs typeface="Times New Roman" pitchFamily="18" charset="0"/>
            </a:endParaRPr>
          </a:p>
          <a:p>
            <a:r>
              <a:rPr lang="zh-CN" altLang="en-US" sz="2800" dirty="0" smtClean="0">
                <a:latin typeface="Times New Roman" pitchFamily="18" charset="0"/>
                <a:ea typeface="隶书" pitchFamily="49" charset="-122"/>
                <a:cs typeface="Times New Roman" pitchFamily="18" charset="0"/>
              </a:rPr>
              <a:t>死代码多半是因为前面的优化而形成的；</a:t>
            </a:r>
            <a:endParaRPr lang="en-US" altLang="zh-CN" sz="2800" dirty="0" smtClean="0">
              <a:latin typeface="Times New Roman" pitchFamily="18" charset="0"/>
              <a:ea typeface="隶书" pitchFamily="49" charset="-122"/>
              <a:cs typeface="Times New Roman" pitchFamily="18" charset="0"/>
            </a:endParaRPr>
          </a:p>
          <a:p>
            <a:r>
              <a:rPr lang="zh-CN" altLang="en-US" sz="2800" dirty="0" smtClean="0">
                <a:latin typeface="Times New Roman" pitchFamily="18" charset="0"/>
                <a:ea typeface="隶书" pitchFamily="49" charset="-122"/>
                <a:cs typeface="Times New Roman" pitchFamily="18" charset="0"/>
              </a:rPr>
              <a:t>比如，</a:t>
            </a:r>
            <a:r>
              <a:rPr lang="en-US" altLang="zh-CN" sz="2800" dirty="0" smtClean="0">
                <a:latin typeface="Times New Roman" pitchFamily="18" charset="0"/>
                <a:ea typeface="隶书" pitchFamily="49" charset="-122"/>
                <a:cs typeface="Times New Roman" pitchFamily="18" charset="0"/>
              </a:rPr>
              <a:t>B</a:t>
            </a:r>
            <a:r>
              <a:rPr lang="en-US" altLang="zh-CN" sz="2800" baseline="-25000" dirty="0" smtClean="0">
                <a:latin typeface="Times New Roman" pitchFamily="18" charset="0"/>
                <a:ea typeface="隶书" pitchFamily="49" charset="-122"/>
                <a:cs typeface="Times New Roman" pitchFamily="18" charset="0"/>
              </a:rPr>
              <a:t>5</a:t>
            </a:r>
            <a:r>
              <a:rPr lang="zh-CN" altLang="en-US" sz="2800" dirty="0" smtClean="0">
                <a:latin typeface="Times New Roman" pitchFamily="18" charset="0"/>
                <a:ea typeface="隶书" pitchFamily="49" charset="-122"/>
                <a:cs typeface="Times New Roman" pitchFamily="18" charset="0"/>
              </a:rPr>
              <a:t>中的</a:t>
            </a:r>
            <a:r>
              <a:rPr lang="en-US" altLang="zh-CN" sz="2800" dirty="0" smtClean="0">
                <a:latin typeface="Times New Roman" pitchFamily="18" charset="0"/>
                <a:ea typeface="隶书" pitchFamily="49" charset="-122"/>
                <a:cs typeface="Times New Roman" pitchFamily="18" charset="0"/>
              </a:rPr>
              <a:t>x=t3</a:t>
            </a:r>
            <a:r>
              <a:rPr lang="zh-CN" altLang="en-US" sz="2800" dirty="0" smtClean="0">
                <a:latin typeface="Times New Roman" pitchFamily="18" charset="0"/>
                <a:ea typeface="隶书" pitchFamily="49" charset="-122"/>
                <a:cs typeface="Times New Roman" pitchFamily="18" charset="0"/>
              </a:rPr>
              <a:t>就是死代码；</a:t>
            </a:r>
            <a:endParaRPr lang="en-US" altLang="zh-CN" sz="2800" dirty="0" smtClean="0">
              <a:latin typeface="Times New Roman" pitchFamily="18" charset="0"/>
              <a:ea typeface="隶书" pitchFamily="49" charset="-122"/>
              <a:cs typeface="Times New Roman" pitchFamily="18" charset="0"/>
            </a:endParaRPr>
          </a:p>
          <a:p>
            <a:r>
              <a:rPr lang="zh-CN" altLang="en-US" sz="2800" dirty="0" smtClean="0">
                <a:latin typeface="Times New Roman" pitchFamily="18" charset="0"/>
                <a:ea typeface="隶书" pitchFamily="49" charset="-122"/>
                <a:cs typeface="Times New Roman" pitchFamily="18" charset="0"/>
              </a:rPr>
              <a:t>消除后得到</a:t>
            </a:r>
            <a:endParaRPr lang="en-US" altLang="zh-CN" sz="2800" dirty="0" smtClean="0">
              <a:latin typeface="Times New Roman" pitchFamily="18" charset="0"/>
              <a:ea typeface="隶书" pitchFamily="49" charset="-122"/>
              <a:cs typeface="Times New Roman" pitchFamily="18" charset="0"/>
            </a:endParaRPr>
          </a:p>
        </p:txBody>
      </p:sp>
      <p:sp>
        <p:nvSpPr>
          <p:cNvPr id="4" name="TextBox 3"/>
          <p:cNvSpPr txBox="1"/>
          <p:nvPr/>
        </p:nvSpPr>
        <p:spPr>
          <a:xfrm>
            <a:off x="6072198" y="4714884"/>
            <a:ext cx="1643074" cy="1477328"/>
          </a:xfrm>
          <a:prstGeom prst="rect">
            <a:avLst/>
          </a:prstGeom>
          <a:noFill/>
        </p:spPr>
        <p:txBody>
          <a:bodyPr wrap="square" rtlCol="0">
            <a:spAutoFit/>
          </a:bodyPr>
          <a:lstStyle/>
          <a:p>
            <a:r>
              <a:rPr lang="en-US" altLang="zh-CN" sz="2400" dirty="0" smtClean="0">
                <a:latin typeface="Times New Roman" pitchFamily="18" charset="0"/>
                <a:ea typeface="隶书" pitchFamily="49" charset="-122"/>
                <a:cs typeface="Times New Roman" pitchFamily="18" charset="0"/>
              </a:rPr>
              <a:t>a[t2] = t5</a:t>
            </a:r>
          </a:p>
          <a:p>
            <a:r>
              <a:rPr lang="en-US" altLang="zh-CN" sz="2400" dirty="0" smtClean="0">
                <a:latin typeface="Times New Roman" pitchFamily="18" charset="0"/>
                <a:ea typeface="隶书" pitchFamily="49" charset="-122"/>
                <a:cs typeface="Times New Roman" pitchFamily="18" charset="0"/>
              </a:rPr>
              <a:t>a[t4] = t3</a:t>
            </a:r>
          </a:p>
          <a:p>
            <a:r>
              <a:rPr lang="en-US" altLang="zh-CN" sz="2400" dirty="0" err="1" smtClean="0">
                <a:latin typeface="Times New Roman" pitchFamily="18" charset="0"/>
                <a:ea typeface="隶书" pitchFamily="49" charset="-122"/>
                <a:cs typeface="Times New Roman" pitchFamily="18" charset="0"/>
              </a:rPr>
              <a:t>goto</a:t>
            </a:r>
            <a:r>
              <a:rPr lang="en-US" altLang="zh-CN" sz="2400" dirty="0" smtClean="0">
                <a:latin typeface="Times New Roman" pitchFamily="18" charset="0"/>
                <a:ea typeface="隶书" pitchFamily="49" charset="-122"/>
                <a:cs typeface="Times New Roman" pitchFamily="18" charset="0"/>
              </a:rPr>
              <a:t> B</a:t>
            </a:r>
            <a:r>
              <a:rPr lang="en-US" altLang="zh-CN" sz="2400" baseline="-25000" dirty="0" smtClean="0">
                <a:latin typeface="Times New Roman" pitchFamily="18" charset="0"/>
                <a:ea typeface="隶书" pitchFamily="49" charset="-122"/>
                <a:cs typeface="Times New Roman" pitchFamily="18" charset="0"/>
              </a:rPr>
              <a:t>2</a:t>
            </a:r>
            <a:endParaRPr lang="en-US" altLang="zh-CN" sz="2400" dirty="0" smtClean="0">
              <a:latin typeface="Times New Roman" pitchFamily="18" charset="0"/>
              <a:ea typeface="隶书" pitchFamily="49" charset="-122"/>
              <a:cs typeface="Times New Roman" pitchFamily="18" charset="0"/>
            </a:endParaRPr>
          </a:p>
          <a:p>
            <a:endParaRPr lang="zh-CN" altLang="en-US" dirty="0"/>
          </a:p>
        </p:txBody>
      </p:sp>
      <p:sp>
        <p:nvSpPr>
          <p:cNvPr id="5" name="TextBox 4"/>
          <p:cNvSpPr txBox="1"/>
          <p:nvPr/>
        </p:nvSpPr>
        <p:spPr>
          <a:xfrm>
            <a:off x="3071802" y="4714884"/>
            <a:ext cx="1643074" cy="1846659"/>
          </a:xfrm>
          <a:prstGeom prst="rect">
            <a:avLst/>
          </a:prstGeom>
          <a:noFill/>
        </p:spPr>
        <p:txBody>
          <a:bodyPr wrap="square" rtlCol="0">
            <a:spAutoFit/>
          </a:bodyPr>
          <a:lstStyle/>
          <a:p>
            <a:r>
              <a:rPr lang="en-US" altLang="zh-CN" sz="2400" dirty="0" smtClean="0">
                <a:latin typeface="Times New Roman" pitchFamily="18" charset="0"/>
                <a:ea typeface="隶书" pitchFamily="49" charset="-122"/>
                <a:cs typeface="Times New Roman" pitchFamily="18" charset="0"/>
              </a:rPr>
              <a:t>x=t3</a:t>
            </a:r>
          </a:p>
          <a:p>
            <a:r>
              <a:rPr lang="en-US" altLang="zh-CN" sz="2400" dirty="0" smtClean="0">
                <a:latin typeface="Times New Roman" pitchFamily="18" charset="0"/>
                <a:ea typeface="隶书" pitchFamily="49" charset="-122"/>
                <a:cs typeface="Times New Roman" pitchFamily="18" charset="0"/>
              </a:rPr>
              <a:t>a[t2] = t5</a:t>
            </a:r>
          </a:p>
          <a:p>
            <a:r>
              <a:rPr lang="en-US" altLang="zh-CN" sz="2400" dirty="0" smtClean="0">
                <a:latin typeface="Times New Roman" pitchFamily="18" charset="0"/>
                <a:ea typeface="隶书" pitchFamily="49" charset="-122"/>
                <a:cs typeface="Times New Roman" pitchFamily="18" charset="0"/>
              </a:rPr>
              <a:t>a[t4] = t3</a:t>
            </a:r>
          </a:p>
          <a:p>
            <a:r>
              <a:rPr lang="en-US" altLang="zh-CN" sz="2400" dirty="0" err="1" smtClean="0">
                <a:latin typeface="Times New Roman" pitchFamily="18" charset="0"/>
                <a:ea typeface="隶书" pitchFamily="49" charset="-122"/>
                <a:cs typeface="Times New Roman" pitchFamily="18" charset="0"/>
              </a:rPr>
              <a:t>goto</a:t>
            </a:r>
            <a:r>
              <a:rPr lang="en-US" altLang="zh-CN" sz="2400" dirty="0" smtClean="0">
                <a:latin typeface="Times New Roman" pitchFamily="18" charset="0"/>
                <a:ea typeface="隶书" pitchFamily="49" charset="-122"/>
                <a:cs typeface="Times New Roman" pitchFamily="18" charset="0"/>
              </a:rPr>
              <a:t> B</a:t>
            </a:r>
            <a:r>
              <a:rPr lang="en-US" altLang="zh-CN" sz="2400" baseline="-25000" dirty="0" smtClean="0">
                <a:latin typeface="Times New Roman" pitchFamily="18" charset="0"/>
                <a:ea typeface="隶书" pitchFamily="49" charset="-122"/>
                <a:cs typeface="Times New Roman" pitchFamily="18" charset="0"/>
              </a:rPr>
              <a:t>2</a:t>
            </a:r>
            <a:endParaRPr lang="en-US" altLang="zh-CN" sz="2400" dirty="0" smtClean="0">
              <a:latin typeface="Times New Roman" pitchFamily="18" charset="0"/>
              <a:ea typeface="隶书" pitchFamily="49" charset="-122"/>
              <a:cs typeface="Times New Roman" pitchFamily="18" charset="0"/>
            </a:endParaRPr>
          </a:p>
          <a:p>
            <a:endParaRPr lang="zh-CN" altLang="en-US" dirty="0"/>
          </a:p>
        </p:txBody>
      </p:sp>
      <p:sp>
        <p:nvSpPr>
          <p:cNvPr id="6" name="TextBox 5"/>
          <p:cNvSpPr txBox="1"/>
          <p:nvPr/>
        </p:nvSpPr>
        <p:spPr>
          <a:xfrm>
            <a:off x="4929190" y="5286388"/>
            <a:ext cx="642942" cy="369332"/>
          </a:xfrm>
          <a:prstGeom prst="rect">
            <a:avLst/>
          </a:prstGeom>
          <a:noFill/>
        </p:spPr>
        <p:txBody>
          <a:bodyPr wrap="square" rtlCol="0">
            <a:spAutoFit/>
          </a:bodyPr>
          <a:lstStyle/>
          <a:p>
            <a:r>
              <a:rPr lang="en-US" altLang="zh-CN" dirty="0" smtClean="0"/>
              <a:t>==&gt;</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代码移动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循环中的代码会被执行很多次</a:t>
            </a:r>
            <a:endParaRPr lang="en-US" altLang="zh-CN" dirty="0" smtClean="0">
              <a:latin typeface="Times New Roman" pitchFamily="18" charset="0"/>
              <a:ea typeface="隶书" pitchFamily="49" charset="-122"/>
              <a:cs typeface="Times New Roman" pitchFamily="18" charset="0"/>
            </a:endParaRPr>
          </a:p>
          <a:p>
            <a:pPr marL="342900" lvl="1" indent="-342900">
              <a:buFont typeface="Arial" pitchFamily="34" charset="0"/>
              <a:buChar char="•"/>
            </a:pPr>
            <a:r>
              <a:rPr lang="zh-CN" altLang="en-US" dirty="0" smtClean="0">
                <a:latin typeface="Times New Roman" pitchFamily="18" charset="0"/>
                <a:ea typeface="隶书" pitchFamily="49" charset="-122"/>
                <a:cs typeface="Times New Roman" pitchFamily="18" charset="0"/>
              </a:rPr>
              <a:t>循环不变表达式：循环的同一次运行的不同迭代中，表达式的值不变</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把循环不变表达式移动到循环入口之前计算可以提高效率</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循环入口：进入循环的跳转都以这个入口为目标</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while(</a:t>
            </a:r>
            <a:r>
              <a:rPr lang="en-US" altLang="zh-CN" dirty="0" err="1" smtClean="0">
                <a:latin typeface="Times New Roman" pitchFamily="18" charset="0"/>
                <a:ea typeface="隶书" pitchFamily="49" charset="-122"/>
                <a:cs typeface="Times New Roman" pitchFamily="18" charset="0"/>
              </a:rPr>
              <a:t>i</a:t>
            </a:r>
            <a:r>
              <a:rPr lang="en-US" altLang="zh-CN" dirty="0" smtClean="0">
                <a:latin typeface="Times New Roman" pitchFamily="18" charset="0"/>
                <a:ea typeface="隶书" pitchFamily="49" charset="-122"/>
                <a:cs typeface="Times New Roman" pitchFamily="18" charset="0"/>
              </a:rPr>
              <a:t> &lt;= limit-2)</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p>
          <a:p>
            <a:pPr lvl="1"/>
            <a:r>
              <a:rPr lang="zh-CN" altLang="en-US" dirty="0" smtClean="0">
                <a:latin typeface="Times New Roman" pitchFamily="18" charset="0"/>
                <a:ea typeface="隶书" pitchFamily="49" charset="-122"/>
                <a:cs typeface="Times New Roman" pitchFamily="18" charset="0"/>
              </a:rPr>
              <a:t>如果循环体不改变</a:t>
            </a:r>
            <a:r>
              <a:rPr lang="en-US" altLang="zh-CN" dirty="0" smtClean="0">
                <a:latin typeface="Times New Roman" pitchFamily="18" charset="0"/>
                <a:ea typeface="隶书" pitchFamily="49" charset="-122"/>
                <a:cs typeface="Times New Roman" pitchFamily="18" charset="0"/>
              </a:rPr>
              <a:t>limit</a:t>
            </a:r>
            <a:r>
              <a:rPr lang="zh-CN" altLang="en-US" dirty="0" smtClean="0">
                <a:latin typeface="Times New Roman" pitchFamily="18" charset="0"/>
                <a:ea typeface="隶书" pitchFamily="49" charset="-122"/>
                <a:cs typeface="Times New Roman" pitchFamily="18" charset="0"/>
              </a:rPr>
              <a:t>的值，可以在循环外计算</a:t>
            </a:r>
            <a:r>
              <a:rPr lang="en-US" altLang="zh-CN" dirty="0" smtClean="0">
                <a:latin typeface="Times New Roman" pitchFamily="18" charset="0"/>
                <a:ea typeface="隶书" pitchFamily="49" charset="-122"/>
                <a:cs typeface="Times New Roman" pitchFamily="18" charset="0"/>
              </a:rPr>
              <a:t>limit - 2</a:t>
            </a:r>
          </a:p>
          <a:p>
            <a:pPr lvl="1">
              <a:buNone/>
            </a:pPr>
            <a:r>
              <a:rPr lang="en-US" altLang="zh-CN" dirty="0" smtClean="0">
                <a:latin typeface="Times New Roman" pitchFamily="18" charset="0"/>
                <a:ea typeface="隶书" pitchFamily="49" charset="-122"/>
                <a:cs typeface="Times New Roman" pitchFamily="18" charset="0"/>
              </a:rPr>
              <a:t>		t=limit-2</a:t>
            </a:r>
          </a:p>
          <a:p>
            <a:pPr lvl="1">
              <a:buNone/>
            </a:pPr>
            <a:r>
              <a:rPr lang="en-US" altLang="zh-CN" dirty="0" smtClean="0">
                <a:latin typeface="Times New Roman" pitchFamily="18" charset="0"/>
                <a:ea typeface="隶书" pitchFamily="49" charset="-122"/>
                <a:cs typeface="Times New Roman" pitchFamily="18" charset="0"/>
              </a:rPr>
              <a:t>		while(</a:t>
            </a:r>
            <a:r>
              <a:rPr lang="en-US" altLang="zh-CN" dirty="0" err="1" smtClean="0">
                <a:latin typeface="Times New Roman" pitchFamily="18" charset="0"/>
                <a:ea typeface="隶书" pitchFamily="49" charset="-122"/>
                <a:cs typeface="Times New Roman" pitchFamily="18" charset="0"/>
              </a:rPr>
              <a:t>i</a:t>
            </a:r>
            <a:r>
              <a:rPr lang="en-US" altLang="zh-CN" dirty="0" smtClean="0">
                <a:latin typeface="Times New Roman" pitchFamily="18" charset="0"/>
                <a:ea typeface="隶书" pitchFamily="49" charset="-122"/>
                <a:cs typeface="Times New Roman" pitchFamily="18" charset="0"/>
              </a:rPr>
              <a:t>&lt;= t) …</a:t>
            </a:r>
            <a:endParaRPr lang="en-US" altLang="zh-CN"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归纳变量和强度消减</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3543296" cy="4525963"/>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归纳变量</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每次对</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的赋值都使得</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的值增加</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，那么</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就是归纳变量；</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把对</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的赋值改成增量操作，可消减计算强度，提高效率；</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如果两个归纳变量步调一致，还可以删除其中的某一个；</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例子</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j=j-1</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t4=4</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可以替换为</a:t>
            </a:r>
            <a:r>
              <a:rPr lang="en-US" altLang="zh-CN" dirty="0" smtClean="0">
                <a:latin typeface="Times New Roman" pitchFamily="18" charset="0"/>
                <a:ea typeface="隶书" pitchFamily="49" charset="-122"/>
                <a:cs typeface="Times New Roman" pitchFamily="18" charset="0"/>
              </a:rPr>
              <a:t>t4 = t4 – 4;</a:t>
            </a:r>
          </a:p>
        </p:txBody>
      </p:sp>
      <p:pic>
        <p:nvPicPr>
          <p:cNvPr id="8194" name="Picture 2"/>
          <p:cNvPicPr>
            <a:picLocks noChangeAspect="1" noChangeArrowheads="1"/>
          </p:cNvPicPr>
          <p:nvPr/>
        </p:nvPicPr>
        <p:blipFill>
          <a:blip r:embed="rId2" cstate="print"/>
          <a:srcRect/>
          <a:stretch>
            <a:fillRect/>
          </a:stretch>
        </p:blipFill>
        <p:spPr bwMode="auto">
          <a:xfrm>
            <a:off x="4214810" y="1285860"/>
            <a:ext cx="4501239" cy="503397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400552" cy="1143000"/>
          </a:xfrm>
        </p:spPr>
        <p:txBody>
          <a:bodyPr/>
          <a:lstStyle/>
          <a:p>
            <a:r>
              <a:rPr lang="zh-CN" altLang="en-US" dirty="0" smtClean="0">
                <a:latin typeface="华文新魏" pitchFamily="2" charset="-122"/>
                <a:ea typeface="华文新魏" pitchFamily="2" charset="-122"/>
              </a:rPr>
              <a:t>继续优化</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3328982" cy="2257428"/>
          </a:xfrm>
        </p:spPr>
        <p:txBody>
          <a:bodyPr/>
          <a:lstStyle/>
          <a:p>
            <a:r>
              <a:rPr lang="zh-CN" altLang="en-US" dirty="0" smtClean="0">
                <a:latin typeface="Times New Roman" pitchFamily="18" charset="0"/>
                <a:ea typeface="隶书" pitchFamily="49" charset="-122"/>
                <a:cs typeface="Times New Roman" pitchFamily="18" charset="0"/>
              </a:rPr>
              <a:t>对</a:t>
            </a:r>
            <a:r>
              <a:rPr lang="en-US" altLang="zh-CN" dirty="0" smtClean="0">
                <a:latin typeface="Times New Roman" pitchFamily="18" charset="0"/>
                <a:ea typeface="隶书" pitchFamily="49" charset="-122"/>
                <a:cs typeface="Times New Roman" pitchFamily="18" charset="0"/>
              </a:rPr>
              <a:t>t2</a:t>
            </a:r>
            <a:r>
              <a:rPr lang="zh-CN" altLang="en-US" dirty="0" smtClean="0">
                <a:latin typeface="Times New Roman" pitchFamily="18" charset="0"/>
                <a:ea typeface="隶书" pitchFamily="49" charset="-122"/>
                <a:cs typeface="Times New Roman" pitchFamily="18" charset="0"/>
              </a:rPr>
              <a:t>强度消减</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4</a:t>
            </a:r>
            <a:r>
              <a:rPr lang="zh-CN" altLang="en-US" dirty="0" smtClean="0">
                <a:latin typeface="Times New Roman" pitchFamily="18" charset="0"/>
                <a:ea typeface="隶书" pitchFamily="49" charset="-122"/>
                <a:cs typeface="Times New Roman" pitchFamily="18" charset="0"/>
              </a:rPr>
              <a:t>中对</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j</a:t>
            </a:r>
            <a:r>
              <a:rPr lang="zh-CN" altLang="en-US" dirty="0" smtClean="0">
                <a:latin typeface="Times New Roman" pitchFamily="18" charset="0"/>
                <a:ea typeface="隶书" pitchFamily="49" charset="-122"/>
                <a:cs typeface="Times New Roman" pitchFamily="18" charset="0"/>
              </a:rPr>
              <a:t>的测试可以替换为对</a:t>
            </a:r>
            <a:r>
              <a:rPr lang="en-US" altLang="zh-CN" dirty="0" smtClean="0">
                <a:latin typeface="Times New Roman" pitchFamily="18" charset="0"/>
                <a:ea typeface="隶书" pitchFamily="49" charset="-122"/>
                <a:cs typeface="Times New Roman" pitchFamily="18" charset="0"/>
              </a:rPr>
              <a:t>t2,t4</a:t>
            </a:r>
            <a:r>
              <a:rPr lang="zh-CN" altLang="en-US" dirty="0" smtClean="0">
                <a:latin typeface="Times New Roman" pitchFamily="18" charset="0"/>
                <a:ea typeface="隶书" pitchFamily="49" charset="-122"/>
                <a:cs typeface="Times New Roman" pitchFamily="18" charset="0"/>
              </a:rPr>
              <a:t>的测试</a:t>
            </a:r>
            <a:endParaRPr lang="zh-CN" altLang="en-US" dirty="0">
              <a:latin typeface="Times New Roman" pitchFamily="18" charset="0"/>
              <a:ea typeface="隶书" pitchFamily="49" charset="-122"/>
              <a:cs typeface="Times New Roman"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785786" y="3786190"/>
            <a:ext cx="2840415" cy="2962274"/>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3714744" y="642918"/>
            <a:ext cx="5211596" cy="5967409"/>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数据流分析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隶书" pitchFamily="49" charset="-122"/>
                <a:ea typeface="隶书" pitchFamily="49" charset="-122"/>
              </a:rPr>
              <a:t>数据流分析</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用于获取数据沿着程序执行路径流动的信息的相关技术。</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例如</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两个表达式是否一定计算得到相同的值？（公共子表达式）</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一个语句的计算结果有没有可能被后续语句使用？（死代码消除）</a:t>
            </a:r>
            <a:endParaRPr lang="zh-CN" altLang="en-US" dirty="0">
              <a:latin typeface="隶书" pitchFamily="49" charset="-122"/>
              <a:ea typeface="隶书"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数据流抽象（</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程序点</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三地址语句之前或之后的位置</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基本块内部、一个语句之后的程序点等于下一个语句之前的程序点</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如果流图中有</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到</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的边，那么</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隶书" pitchFamily="49" charset="-122"/>
                <a:ea typeface="隶书" pitchFamily="49" charset="-122"/>
              </a:rPr>
              <a:t>2</a:t>
            </a:r>
            <a:r>
              <a:rPr lang="zh-CN" altLang="en-US" dirty="0" smtClean="0">
                <a:latin typeface="Times New Roman" pitchFamily="18" charset="0"/>
                <a:ea typeface="隶书" pitchFamily="49" charset="-122"/>
                <a:cs typeface="Times New Roman" pitchFamily="18" charset="0"/>
              </a:rPr>
              <a:t>的第一个语句之前的点可能紧跟在</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隶书" pitchFamily="49" charset="-122"/>
                <a:ea typeface="隶书" pitchFamily="49" charset="-122"/>
              </a:rPr>
              <a:t>1</a:t>
            </a:r>
            <a:r>
              <a:rPr lang="zh-CN" altLang="en-US" dirty="0" smtClean="0">
                <a:latin typeface="Times New Roman" pitchFamily="18" charset="0"/>
                <a:ea typeface="隶书" pitchFamily="49" charset="-122"/>
                <a:cs typeface="Times New Roman" pitchFamily="18" charset="0"/>
              </a:rPr>
              <a:t>的最后语句之后的点上；</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从</a:t>
            </a:r>
            <a:r>
              <a:rPr lang="en-US" altLang="zh-CN" dirty="0" smtClean="0">
                <a:latin typeface="Times New Roman" pitchFamily="18" charset="0"/>
                <a:ea typeface="隶书" pitchFamily="49" charset="-122"/>
                <a:cs typeface="Times New Roman" pitchFamily="18" charset="0"/>
              </a:rPr>
              <a:t>p</a:t>
            </a:r>
            <a:r>
              <a:rPr lang="en-US" altLang="zh-CN" baseline="-25000" dirty="0" smtClean="0">
                <a:latin typeface="隶书" pitchFamily="49" charset="-122"/>
                <a:ea typeface="隶书" pitchFamily="49" charset="-122"/>
              </a:rPr>
              <a:t>1</a:t>
            </a:r>
            <a:r>
              <a:rPr lang="zh-CN" altLang="en-US" dirty="0" smtClean="0">
                <a:latin typeface="Times New Roman" pitchFamily="18" charset="0"/>
                <a:ea typeface="隶书" pitchFamily="49" charset="-122"/>
                <a:cs typeface="Times New Roman" pitchFamily="18" charset="0"/>
              </a:rPr>
              <a:t>到</a:t>
            </a:r>
            <a:r>
              <a:rPr lang="en-US" altLang="zh-CN" dirty="0" smtClean="0">
                <a:latin typeface="Times New Roman" pitchFamily="18" charset="0"/>
                <a:ea typeface="隶书" pitchFamily="49" charset="-122"/>
                <a:cs typeface="Times New Roman" pitchFamily="18" charset="0"/>
              </a:rPr>
              <a:t>p</a:t>
            </a:r>
            <a:r>
              <a:rPr lang="en-US" altLang="zh-CN" baseline="-25000" dirty="0" smtClean="0">
                <a:latin typeface="隶书" pitchFamily="49" charset="-122"/>
                <a:ea typeface="隶书" pitchFamily="49" charset="-122"/>
              </a:rPr>
              <a:t>2</a:t>
            </a:r>
            <a:r>
              <a:rPr lang="zh-CN" altLang="en-US" dirty="0" smtClean="0">
                <a:latin typeface="Times New Roman" pitchFamily="18" charset="0"/>
                <a:ea typeface="隶书" pitchFamily="49" charset="-122"/>
                <a:cs typeface="Times New Roman" pitchFamily="18" charset="0"/>
              </a:rPr>
              <a:t>的执行路径：</a:t>
            </a:r>
            <a:r>
              <a:rPr lang="en-US" altLang="zh-CN" dirty="0" smtClean="0">
                <a:latin typeface="Times New Roman" pitchFamily="18" charset="0"/>
                <a:ea typeface="隶书" pitchFamily="49" charset="-122"/>
                <a:cs typeface="Times New Roman" pitchFamily="18" charset="0"/>
              </a:rPr>
              <a:t>p</a:t>
            </a:r>
            <a:r>
              <a:rPr lang="en-US" altLang="zh-CN" baseline="-25000" dirty="0" smtClean="0">
                <a:latin typeface="隶书" pitchFamily="49" charset="-122"/>
                <a:ea typeface="隶书" pitchFamily="49" charset="-122"/>
              </a:rPr>
              <a:t>1</a:t>
            </a:r>
            <a:r>
              <a:rPr lang="en-US" altLang="zh-CN" dirty="0" smtClean="0">
                <a:latin typeface="Times New Roman" pitchFamily="18" charset="0"/>
                <a:ea typeface="隶书" pitchFamily="49" charset="-122"/>
                <a:cs typeface="Times New Roman" pitchFamily="18" charset="0"/>
              </a:rPr>
              <a:t>, p</a:t>
            </a:r>
            <a:r>
              <a:rPr lang="en-US" altLang="zh-CN" baseline="-25000" dirty="0" smtClean="0">
                <a:latin typeface="隶书" pitchFamily="49" charset="-122"/>
                <a:ea typeface="隶书" pitchFamily="49" charset="-122"/>
              </a:rPr>
              <a:t>2</a:t>
            </a:r>
            <a:r>
              <a:rPr lang="en-US" altLang="zh-CN" dirty="0" smtClean="0">
                <a:latin typeface="Times New Roman" pitchFamily="18" charset="0"/>
                <a:ea typeface="隶书" pitchFamily="49" charset="-122"/>
                <a:cs typeface="Times New Roman" pitchFamily="18" charset="0"/>
              </a:rPr>
              <a:t>, …, </a:t>
            </a:r>
            <a:r>
              <a:rPr lang="en-US" altLang="zh-CN" dirty="0" err="1" smtClean="0">
                <a:latin typeface="Times New Roman" pitchFamily="18" charset="0"/>
                <a:ea typeface="隶书" pitchFamily="49" charset="-122"/>
                <a:cs typeface="Times New Roman" pitchFamily="18" charset="0"/>
              </a:rPr>
              <a:t>p</a:t>
            </a:r>
            <a:r>
              <a:rPr lang="en-US" altLang="zh-CN" baseline="-25000" dirty="0" err="1" smtClean="0">
                <a:latin typeface="隶书" pitchFamily="49" charset="-122"/>
                <a:ea typeface="隶书" pitchFamily="49" charset="-122"/>
              </a:rPr>
              <a:t>n</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要么</a:t>
            </a:r>
            <a:r>
              <a:rPr lang="en-US" altLang="zh-CN" dirty="0" smtClean="0">
                <a:latin typeface="Times New Roman" pitchFamily="18" charset="0"/>
                <a:ea typeface="隶书" pitchFamily="49" charset="-122"/>
                <a:cs typeface="Times New Roman" pitchFamily="18" charset="0"/>
              </a:rPr>
              <a:t>p</a:t>
            </a:r>
            <a:r>
              <a:rPr lang="en-US" altLang="zh-CN" baseline="-25000" dirty="0" smtClean="0">
                <a:latin typeface="隶书" pitchFamily="49" charset="-122"/>
                <a:ea typeface="隶书" pitchFamily="49" charset="-122"/>
              </a:rPr>
              <a:t>i</a:t>
            </a:r>
            <a:r>
              <a:rPr lang="zh-CN" altLang="en-US" dirty="0" smtClean="0">
                <a:latin typeface="Times New Roman" pitchFamily="18" charset="0"/>
                <a:ea typeface="隶书" pitchFamily="49" charset="-122"/>
                <a:cs typeface="Times New Roman" pitchFamily="18" charset="0"/>
              </a:rPr>
              <a:t>是一个语句之前的点，且</a:t>
            </a:r>
            <a:r>
              <a:rPr lang="en-US" altLang="zh-CN" dirty="0" smtClean="0">
                <a:latin typeface="Times New Roman" pitchFamily="18" charset="0"/>
                <a:ea typeface="隶书" pitchFamily="49" charset="-122"/>
                <a:cs typeface="Times New Roman" pitchFamily="18" charset="0"/>
              </a:rPr>
              <a:t>p</a:t>
            </a:r>
            <a:r>
              <a:rPr lang="en-US" altLang="zh-CN" baseline="-25000" dirty="0" smtClean="0">
                <a:latin typeface="隶书" pitchFamily="49" charset="-122"/>
                <a:ea typeface="隶书" pitchFamily="49" charset="-122"/>
              </a:rPr>
              <a:t>i+1</a:t>
            </a:r>
            <a:r>
              <a:rPr lang="zh-CN" altLang="en-US" dirty="0" smtClean="0">
                <a:latin typeface="Times New Roman" pitchFamily="18" charset="0"/>
                <a:ea typeface="隶书" pitchFamily="49" charset="-122"/>
                <a:cs typeface="Times New Roman" pitchFamily="18" charset="0"/>
              </a:rPr>
              <a:t>是该语句之后的点</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要么</a:t>
            </a:r>
            <a:r>
              <a:rPr lang="en-US" altLang="zh-CN" dirty="0" smtClean="0">
                <a:latin typeface="Times New Roman" pitchFamily="18" charset="0"/>
                <a:ea typeface="隶书" pitchFamily="49" charset="-122"/>
                <a:cs typeface="Times New Roman" pitchFamily="18" charset="0"/>
              </a:rPr>
              <a:t>p</a:t>
            </a:r>
            <a:r>
              <a:rPr lang="en-US" altLang="zh-CN" baseline="-25000" dirty="0" smtClean="0">
                <a:latin typeface="隶书" pitchFamily="49" charset="-122"/>
                <a:ea typeface="隶书" pitchFamily="49" charset="-122"/>
              </a:rPr>
              <a:t>i</a:t>
            </a:r>
            <a:r>
              <a:rPr lang="zh-CN" altLang="en-US" dirty="0" smtClean="0">
                <a:latin typeface="Times New Roman" pitchFamily="18" charset="0"/>
                <a:ea typeface="隶书" pitchFamily="49" charset="-122"/>
                <a:cs typeface="Times New Roman" pitchFamily="18" charset="0"/>
              </a:rPr>
              <a:t>是某个基本块的结尾，且</a:t>
            </a:r>
            <a:r>
              <a:rPr lang="en-US" altLang="zh-CN" dirty="0" smtClean="0">
                <a:latin typeface="Times New Roman" pitchFamily="18" charset="0"/>
                <a:ea typeface="隶书" pitchFamily="49" charset="-122"/>
                <a:cs typeface="Times New Roman" pitchFamily="18" charset="0"/>
              </a:rPr>
              <a:t>p</a:t>
            </a:r>
            <a:r>
              <a:rPr lang="en-US" altLang="zh-CN" baseline="-25000" dirty="0" smtClean="0">
                <a:latin typeface="隶书" pitchFamily="49" charset="-122"/>
                <a:ea typeface="隶书" pitchFamily="49" charset="-122"/>
              </a:rPr>
              <a:t>i+1</a:t>
            </a:r>
            <a:r>
              <a:rPr lang="zh-CN" altLang="en-US" dirty="0" smtClean="0">
                <a:latin typeface="Times New Roman" pitchFamily="18" charset="0"/>
                <a:ea typeface="隶书" pitchFamily="49" charset="-122"/>
                <a:cs typeface="Times New Roman" pitchFamily="18" charset="0"/>
              </a:rPr>
              <a:t>是该基本块的某个后继的开头。</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数据流抽象（</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p>
        </p:txBody>
      </p:sp>
      <p:sp>
        <p:nvSpPr>
          <p:cNvPr id="3" name="内容占位符 2"/>
          <p:cNvSpPr>
            <a:spLocks noGrp="1"/>
          </p:cNvSpPr>
          <p:nvPr>
            <p:ph idx="1"/>
          </p:nvPr>
        </p:nvSpPr>
        <p:spPr>
          <a:xfrm>
            <a:off x="457200" y="1600200"/>
            <a:ext cx="8229600" cy="4900634"/>
          </a:xfrm>
        </p:spPr>
        <p:txBody>
          <a:bodyPr>
            <a:normAutofit lnSpcReduction="10000"/>
          </a:bodyPr>
          <a:lstStyle/>
          <a:p>
            <a:r>
              <a:rPr lang="zh-CN" altLang="en-US" dirty="0" smtClean="0">
                <a:latin typeface="隶书" pitchFamily="49" charset="-122"/>
                <a:ea typeface="隶书" pitchFamily="49" charset="-122"/>
              </a:rPr>
              <a:t>出现在某个程序点的程序状态：</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在某个运行时刻，当指令指针指向这个程序点时，各个变量和动态内存中存放的值</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指令指针可能多次指向同一个程序点</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数据流分析把可能出现在某个程序点上的程序状态集合总结为一些特性；</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不同的分析技术关心不同的信息；</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通常这些特性需要能够高效地表示出来；</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不管程序怎么运行，到达某个程序点时，程序状态总是满足分析得到的特性；</a:t>
            </a:r>
            <a:endParaRPr lang="en-US" altLang="zh-CN" dirty="0" smtClean="0">
              <a:latin typeface="隶书" pitchFamily="49" charset="-122"/>
              <a:ea typeface="隶书"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000496" y="1571612"/>
            <a:ext cx="4838154" cy="4633923"/>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例子（</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3757610" cy="4525963"/>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路径</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1,2,3,4,9</a:t>
            </a:r>
          </a:p>
          <a:p>
            <a:pPr lvl="1"/>
            <a:r>
              <a:rPr lang="en-US" altLang="zh-CN" dirty="0" smtClean="0">
                <a:latin typeface="Times New Roman" pitchFamily="18" charset="0"/>
                <a:ea typeface="隶书" pitchFamily="49" charset="-122"/>
                <a:cs typeface="Times New Roman" pitchFamily="18" charset="0"/>
              </a:rPr>
              <a:t>1,2,3,4,5,6,7,8,9</a:t>
            </a:r>
          </a:p>
          <a:p>
            <a:pPr lvl="1"/>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第一次到达</a:t>
            </a:r>
            <a:r>
              <a:rPr lang="en-US" altLang="zh-CN" dirty="0" smtClean="0">
                <a:latin typeface="Times New Roman" pitchFamily="18" charset="0"/>
                <a:ea typeface="隶书" pitchFamily="49" charset="-122"/>
                <a:cs typeface="Times New Roman" pitchFamily="18" charset="0"/>
              </a:rPr>
              <a:t>(5)</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a=1</a:t>
            </a:r>
            <a:r>
              <a:rPr lang="zh-CN" altLang="en-US" dirty="0" smtClean="0">
                <a:latin typeface="Times New Roman" pitchFamily="18" charset="0"/>
                <a:ea typeface="隶书" pitchFamily="49" charset="-122"/>
                <a:cs typeface="Times New Roman" pitchFamily="18" charset="0"/>
              </a:rPr>
              <a:t>；第二次到达</a:t>
            </a:r>
            <a:r>
              <a:rPr lang="en-US" altLang="zh-CN" dirty="0" smtClean="0">
                <a:latin typeface="Times New Roman" pitchFamily="18" charset="0"/>
                <a:ea typeface="隶书" pitchFamily="49" charset="-122"/>
                <a:cs typeface="Times New Roman" pitchFamily="18" charset="0"/>
              </a:rPr>
              <a:t>(5)</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a=243</a:t>
            </a:r>
            <a:r>
              <a:rPr lang="zh-CN" altLang="en-US" dirty="0" smtClean="0">
                <a:latin typeface="Times New Roman" pitchFamily="18" charset="0"/>
                <a:ea typeface="隶书" pitchFamily="49" charset="-122"/>
                <a:cs typeface="Times New Roman" pitchFamily="18" charset="0"/>
              </a:rPr>
              <a:t>；且之后都是</a:t>
            </a:r>
            <a:r>
              <a:rPr lang="en-US" altLang="zh-CN" dirty="0" smtClean="0">
                <a:latin typeface="Times New Roman" pitchFamily="18" charset="0"/>
                <a:ea typeface="隶书" pitchFamily="49" charset="-122"/>
                <a:cs typeface="Times New Roman" pitchFamily="18" charset="0"/>
              </a:rPr>
              <a:t>243</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我们可以说：</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点</a:t>
            </a:r>
            <a:r>
              <a:rPr lang="en-US" altLang="zh-CN" dirty="0" smtClean="0">
                <a:latin typeface="Times New Roman" pitchFamily="18" charset="0"/>
                <a:ea typeface="隶书" pitchFamily="49" charset="-122"/>
                <a:cs typeface="Times New Roman" pitchFamily="18" charset="0"/>
              </a:rPr>
              <a:t>(5)</a:t>
            </a:r>
            <a:r>
              <a:rPr lang="zh-CN" altLang="en-US" dirty="0" smtClean="0">
                <a:latin typeface="Times New Roman" pitchFamily="18" charset="0"/>
                <a:ea typeface="隶书" pitchFamily="49" charset="-122"/>
                <a:cs typeface="Times New Roman" pitchFamily="18" charset="0"/>
              </a:rPr>
              <a:t>具有特性</a:t>
            </a:r>
            <a:r>
              <a:rPr lang="en-US" altLang="zh-CN" dirty="0" smtClean="0">
                <a:latin typeface="Times New Roman" pitchFamily="18" charset="0"/>
                <a:ea typeface="隶书" pitchFamily="49" charset="-122"/>
                <a:cs typeface="Times New Roman" pitchFamily="18" charset="0"/>
              </a:rPr>
              <a:t>a=1 or a=243</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表示成为</a:t>
            </a:r>
            <a:r>
              <a:rPr lang="en-US" altLang="zh-CN" dirty="0" smtClean="0">
                <a:latin typeface="Times New Roman" pitchFamily="18" charset="0"/>
                <a:ea typeface="隶书" pitchFamily="49" charset="-122"/>
                <a:cs typeface="Times New Roman" pitchFamily="18" charset="0"/>
              </a:rPr>
              <a:t>&lt;a,{1,243}&gt;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性质和算法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900634"/>
          </a:xfrm>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我们需要根据不同的需要来设置不同的性质集合；然后设计分析算法</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程序点上的性质被表示成为数据流值；求解这些数据流值的过程实际上就是推导这些性质的过程</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例子</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如果要求出变量在某个点上的值可能在哪里定值，可以使用到达定值</a:t>
            </a:r>
            <a:r>
              <a:rPr lang="en-US" altLang="zh-CN" dirty="0" smtClean="0">
                <a:latin typeface="Times New Roman" pitchFamily="18" charset="0"/>
                <a:ea typeface="隶书" pitchFamily="49" charset="-122"/>
                <a:cs typeface="Times New Roman" pitchFamily="18" charset="0"/>
              </a:rPr>
              <a:t>(reaching definition)</a:t>
            </a:r>
          </a:p>
          <a:p>
            <a:pPr lvl="2"/>
            <a:r>
              <a:rPr lang="zh-CN" altLang="en-US" dirty="0" smtClean="0">
                <a:latin typeface="Times New Roman" pitchFamily="18" charset="0"/>
                <a:ea typeface="隶书" pitchFamily="49" charset="-122"/>
                <a:cs typeface="Times New Roman" pitchFamily="18" charset="0"/>
              </a:rPr>
              <a:t>性质形式：</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由</a:t>
            </a:r>
            <a:r>
              <a:rPr lang="en-US" altLang="zh-CN" dirty="0" smtClean="0">
                <a:latin typeface="Times New Roman" pitchFamily="18" charset="0"/>
                <a:ea typeface="隶书" pitchFamily="49" charset="-122"/>
                <a:cs typeface="Times New Roman" pitchFamily="18" charset="0"/>
              </a:rPr>
              <a:t>d1</a:t>
            </a:r>
            <a:r>
              <a:rPr lang="zh-CN" altLang="en-US" dirty="0" smtClean="0">
                <a:latin typeface="Times New Roman" pitchFamily="18" charset="0"/>
                <a:ea typeface="隶书" pitchFamily="49" charset="-122"/>
                <a:cs typeface="Times New Roman" pitchFamily="18" charset="0"/>
              </a:rPr>
              <a:t>定值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如果希望实现常量折叠优化，我们关心的是某个点上变量</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的值是否总是由某个特定的常量赋值语句赋予的。</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性质形式：</a:t>
            </a:r>
            <a:r>
              <a:rPr lang="en-US" altLang="zh-CN" dirty="0" smtClean="0">
                <a:latin typeface="Times New Roman" pitchFamily="18" charset="0"/>
                <a:ea typeface="隶书" pitchFamily="49" charset="-122"/>
                <a:cs typeface="Times New Roman" pitchFamily="18" charset="0"/>
              </a:rPr>
              <a:t>x=c</a:t>
            </a:r>
            <a:r>
              <a:rPr lang="zh-CN" altLang="en-US" dirty="0" smtClean="0">
                <a:latin typeface="Times New Roman" pitchFamily="18" charset="0"/>
                <a:ea typeface="隶书" pitchFamily="49" charset="-122"/>
                <a:cs typeface="Times New Roman" pitchFamily="18" charset="0"/>
              </a:rPr>
              <a:t>，以及</a:t>
            </a:r>
            <a:r>
              <a:rPr lang="en-US" altLang="zh-CN" dirty="0" smtClean="0">
                <a:latin typeface="Times New Roman" pitchFamily="18" charset="0"/>
                <a:ea typeface="隶书" pitchFamily="49" charset="-122"/>
                <a:cs typeface="Times New Roman" pitchFamily="18" charset="0"/>
              </a:rPr>
              <a:t>x=NAC</a:t>
            </a:r>
          </a:p>
          <a:p>
            <a:r>
              <a:rPr lang="zh-CN" altLang="en-US" dirty="0" smtClean="0">
                <a:latin typeface="Times New Roman" pitchFamily="18" charset="0"/>
                <a:ea typeface="隶书" pitchFamily="49" charset="-122"/>
                <a:cs typeface="Times New Roman" pitchFamily="18" charset="0"/>
              </a:rPr>
              <a:t>分析得到的性质集合应该是一个安全的估计值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即根据这些性质进行优化不会改变程序的语义</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优化的主要来源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编译器只能通过一些相对低层的语义等价转换来优化代码；</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冗余运算的原因</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源程序中的冗余；</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高级程序设计语言编程的副产品</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比如</a:t>
            </a:r>
            <a:r>
              <a:rPr lang="en-US" altLang="zh-CN" dirty="0" smtClean="0">
                <a:latin typeface="Times New Roman" pitchFamily="18" charset="0"/>
                <a:ea typeface="隶书" pitchFamily="49" charset="-122"/>
                <a:cs typeface="Times New Roman" pitchFamily="18" charset="0"/>
              </a:rPr>
              <a:t>A[</a:t>
            </a:r>
            <a:r>
              <a:rPr lang="en-US" altLang="zh-CN" dirty="0" err="1" smtClean="0">
                <a:latin typeface="Times New Roman" pitchFamily="18" charset="0"/>
                <a:ea typeface="隶书" pitchFamily="49" charset="-122"/>
                <a:cs typeface="Times New Roman" pitchFamily="18" charset="0"/>
              </a:rPr>
              <a:t>i</a:t>
            </a:r>
            <a:r>
              <a:rPr lang="en-US" altLang="zh-CN" dirty="0" smtClean="0">
                <a:latin typeface="Times New Roman" pitchFamily="18" charset="0"/>
                <a:ea typeface="隶书" pitchFamily="49" charset="-122"/>
                <a:cs typeface="Times New Roman" pitchFamily="18" charset="0"/>
              </a:rPr>
              <a:t>][j].f = 0; A[</a:t>
            </a:r>
            <a:r>
              <a:rPr lang="en-US" altLang="zh-CN" dirty="0" err="1" smtClean="0">
                <a:latin typeface="Times New Roman" pitchFamily="18" charset="0"/>
                <a:ea typeface="隶书" pitchFamily="49" charset="-122"/>
                <a:cs typeface="Times New Roman" pitchFamily="18" charset="0"/>
              </a:rPr>
              <a:t>i</a:t>
            </a:r>
            <a:r>
              <a:rPr lang="en-US" altLang="zh-CN" dirty="0" smtClean="0">
                <a:latin typeface="Times New Roman" pitchFamily="18" charset="0"/>
                <a:ea typeface="隶书" pitchFamily="49" charset="-122"/>
                <a:cs typeface="Times New Roman" pitchFamily="18" charset="0"/>
              </a:rPr>
              <a:t>][j].k = 1;</a:t>
            </a:r>
            <a:r>
              <a:rPr lang="zh-CN" altLang="en-US" dirty="0" smtClean="0">
                <a:latin typeface="Times New Roman" pitchFamily="18" charset="0"/>
                <a:ea typeface="隶书" pitchFamily="49" charset="-122"/>
                <a:cs typeface="Times New Roman" pitchFamily="18" charset="0"/>
              </a:rPr>
              <a:t>中的冗余运算；</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语义不变的优化</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公共子表达式消除</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复制传播</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死代码消除</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常量折叠</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数据流分析模式</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829196"/>
          </a:xfrm>
        </p:spPr>
        <p:txBody>
          <a:bodyPr>
            <a:normAutofit fontScale="92500"/>
          </a:bodyPr>
          <a:lstStyle/>
          <a:p>
            <a:r>
              <a:rPr lang="zh-CN" altLang="en-US" dirty="0" smtClean="0">
                <a:latin typeface="隶书" pitchFamily="49" charset="-122"/>
                <a:ea typeface="隶书" pitchFamily="49" charset="-122"/>
              </a:rPr>
              <a:t>数据流分析中，程序点和数据流值关联起来</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数据流值表示了程序点具有的性质；</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和某个程序点关联的数据流值：程序运行中经过这个点时必然满足的这个条件；</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域</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所有可能的数据流值的集合称为这个数据流值的域</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不同的应用选用不同的域；比如到达定值：</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目标是分析在某个点上，各个变量的值由</a:t>
            </a:r>
            <a:r>
              <a:rPr lang="zh-CN" altLang="en-US" b="1" dirty="0" smtClean="0">
                <a:latin typeface="隶书" pitchFamily="49" charset="-122"/>
                <a:ea typeface="隶书" pitchFamily="49" charset="-122"/>
              </a:rPr>
              <a:t>哪些语句</a:t>
            </a:r>
            <a:r>
              <a:rPr lang="zh-CN" altLang="en-US" dirty="0" smtClean="0">
                <a:latin typeface="隶书" pitchFamily="49" charset="-122"/>
                <a:ea typeface="隶书" pitchFamily="49" charset="-122"/>
              </a:rPr>
              <a:t>定值；</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因此数据流值是一个定值（即三地址语句）的集合，表明集合中的定值对某个变量定值了。</a:t>
            </a:r>
            <a:endParaRPr lang="zh-CN" altLang="en-US" dirty="0">
              <a:latin typeface="隶书" pitchFamily="49" charset="-122"/>
              <a:ea typeface="隶书"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数据流分析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对一组约束求解，得到各个点上数据流值。</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基于语句语义的约束</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一个语句之前和之后的数据流值受到该语句语义的约束；</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语句语义通常用传递函数表示，它把一个数据流值映射为另一个数据流值；</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IN[s]=</a:t>
            </a:r>
            <a:r>
              <a:rPr lang="en-US" altLang="zh-CN" dirty="0" err="1" smtClean="0">
                <a:latin typeface="Times New Roman" pitchFamily="18" charset="0"/>
                <a:ea typeface="隶书" pitchFamily="49" charset="-122"/>
                <a:cs typeface="Times New Roman" pitchFamily="18" charset="0"/>
              </a:rPr>
              <a:t>f</a:t>
            </a:r>
            <a:r>
              <a:rPr lang="en-US" altLang="zh-CN" baseline="-25000" dirty="0" err="1"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rPr>
              <a:t>(OUT[s])	</a:t>
            </a:r>
            <a:r>
              <a:rPr lang="zh-CN" altLang="en-US" dirty="0" smtClean="0">
                <a:latin typeface="Times New Roman" pitchFamily="18" charset="0"/>
                <a:ea typeface="隶书" pitchFamily="49" charset="-122"/>
                <a:cs typeface="Times New Roman" pitchFamily="18" charset="0"/>
              </a:rPr>
              <a:t>或者</a:t>
            </a:r>
            <a:r>
              <a:rPr lang="en-US" altLang="zh-CN" dirty="0" smtClean="0">
                <a:latin typeface="Times New Roman" pitchFamily="18" charset="0"/>
                <a:ea typeface="隶书" pitchFamily="49" charset="-122"/>
                <a:cs typeface="Times New Roman" pitchFamily="18" charset="0"/>
              </a:rPr>
              <a:t>	OUT[s]=</a:t>
            </a:r>
            <a:r>
              <a:rPr lang="en-US" altLang="zh-CN" dirty="0" err="1" smtClean="0">
                <a:latin typeface="Times New Roman" pitchFamily="18" charset="0"/>
                <a:ea typeface="隶书" pitchFamily="49" charset="-122"/>
                <a:cs typeface="Times New Roman" pitchFamily="18" charset="0"/>
              </a:rPr>
              <a:t>f</a:t>
            </a:r>
            <a:r>
              <a:rPr lang="en-US" altLang="zh-CN" baseline="-25000" dirty="0" err="1" smtClean="0">
                <a:latin typeface="Times New Roman" pitchFamily="18" charset="0"/>
                <a:ea typeface="隶书" pitchFamily="49" charset="-122"/>
                <a:cs typeface="Times New Roman" pitchFamily="18" charset="0"/>
              </a:rPr>
              <a:t>s</a:t>
            </a:r>
            <a:r>
              <a:rPr lang="en-US" altLang="zh-CN" dirty="0" smtClean="0">
                <a:latin typeface="Times New Roman" pitchFamily="18" charset="0"/>
                <a:ea typeface="隶书" pitchFamily="49" charset="-122"/>
                <a:cs typeface="Times New Roman" pitchFamily="18" charset="0"/>
              </a:rPr>
              <a:t>(IN[s])</a:t>
            </a:r>
          </a:p>
          <a:p>
            <a:r>
              <a:rPr lang="zh-CN" altLang="en-US" dirty="0" smtClean="0">
                <a:latin typeface="Times New Roman" pitchFamily="18" charset="0"/>
                <a:ea typeface="隶书" pitchFamily="49" charset="-122"/>
                <a:cs typeface="Times New Roman" pitchFamily="18" charset="0"/>
              </a:rPr>
              <a:t>基于控制流的约束</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在基本块内部，一个语句的输出和下一个语句的输入相同；</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流图的控制流边也对应新的约束</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基本块上的数据流模式</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rPr>
              <a:t>基本块的控制流非常简单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从头到尾不会中断</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没有分支</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可以预先处理基本块内部的数据流关系，给出基本块对应的传递函数；</a:t>
            </a:r>
            <a:endParaRPr lang="en-US" altLang="zh-CN" dirty="0" smtClean="0">
              <a:latin typeface="Times New Roman" pitchFamily="18" charset="0"/>
              <a:ea typeface="隶书" pitchFamily="49" charset="-122"/>
              <a:cs typeface="Times New Roman" pitchFamily="18" charset="0"/>
            </a:endParaRPr>
          </a:p>
          <a:p>
            <a:pPr lvl="1">
              <a:buNone/>
            </a:pPr>
            <a:r>
              <a:rPr lang="en-US" altLang="zh-CN" dirty="0" smtClean="0">
                <a:latin typeface="Times New Roman" pitchFamily="18" charset="0"/>
                <a:ea typeface="隶书" pitchFamily="49" charset="-122"/>
                <a:cs typeface="Times New Roman" pitchFamily="18" charset="0"/>
              </a:rPr>
              <a:t>		IN[B]</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f</a:t>
            </a:r>
            <a:r>
              <a:rPr lang="en-US" altLang="zh-CN" baseline="-25000" dirty="0" err="1"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rPr>
              <a:t>(OUT[B])</a:t>
            </a:r>
            <a:r>
              <a:rPr lang="zh-CN" altLang="en-US" dirty="0" smtClean="0">
                <a:latin typeface="Times New Roman" pitchFamily="18" charset="0"/>
                <a:ea typeface="隶书" pitchFamily="49" charset="-122"/>
                <a:cs typeface="Times New Roman" pitchFamily="18" charset="0"/>
              </a:rPr>
              <a:t>   或者   </a:t>
            </a:r>
            <a:r>
              <a:rPr lang="en-US" altLang="zh-CN" dirty="0" smtClean="0">
                <a:latin typeface="Times New Roman" pitchFamily="18" charset="0"/>
                <a:ea typeface="隶书" pitchFamily="49" charset="-122"/>
                <a:cs typeface="Times New Roman" pitchFamily="18" charset="0"/>
              </a:rPr>
              <a:t>OUT[B]</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f</a:t>
            </a:r>
            <a:r>
              <a:rPr lang="en-US" altLang="zh-CN" baseline="-25000" dirty="0" err="1"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rPr>
              <a:t>(IN[B])</a:t>
            </a:r>
            <a:r>
              <a:rPr lang="zh-CN" altLang="en-US" dirty="0" smtClean="0">
                <a:latin typeface="Times New Roman" pitchFamily="18" charset="0"/>
                <a:ea typeface="隶书" pitchFamily="49" charset="-122"/>
                <a:cs typeface="Times New Roman" pitchFamily="18" charset="0"/>
              </a:rPr>
              <a:t> </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设基本块包含语句</a:t>
            </a:r>
            <a:r>
              <a:rPr lang="en-US" altLang="zh-CN" dirty="0" smtClean="0">
                <a:latin typeface="Times New Roman" pitchFamily="18" charset="0"/>
                <a:ea typeface="隶书" pitchFamily="49" charset="-122"/>
                <a:cs typeface="Times New Roman" pitchFamily="18" charset="0"/>
              </a:rPr>
              <a:t>s1,s2,…,</a:t>
            </a:r>
            <a:r>
              <a:rPr lang="en-US" altLang="zh-CN" dirty="0" err="1" smtClean="0">
                <a:latin typeface="Times New Roman" pitchFamily="18" charset="0"/>
                <a:ea typeface="隶书" pitchFamily="49" charset="-122"/>
                <a:cs typeface="Times New Roman" pitchFamily="18" charset="0"/>
              </a:rPr>
              <a:t>sn</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a:buNone/>
            </a:pP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f</a:t>
            </a:r>
            <a:r>
              <a:rPr lang="en-US" altLang="zh-CN" baseline="-25000" dirty="0" err="1"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f</a:t>
            </a:r>
            <a:r>
              <a:rPr lang="en-US" altLang="zh-CN" baseline="-25000" dirty="0" err="1" smtClean="0">
                <a:latin typeface="Times New Roman" pitchFamily="18" charset="0"/>
                <a:ea typeface="隶书" pitchFamily="49" charset="-122"/>
                <a:cs typeface="Times New Roman" pitchFamily="18" charset="0"/>
              </a:rPr>
              <a:t>sn</a:t>
            </a:r>
            <a:r>
              <a:rPr lang="en-US" altLang="zh-CN" dirty="0" smtClean="0">
                <a:latin typeface="Times New Roman" pitchFamily="18" charset="0"/>
                <a:ea typeface="隶书" pitchFamily="49" charset="-122"/>
                <a:cs typeface="Times New Roman" pitchFamily="18" charset="0"/>
              </a:rPr>
              <a:t>◦…◦f</a:t>
            </a:r>
            <a:r>
              <a:rPr lang="en-US" altLang="zh-CN" baseline="-25000" dirty="0" smtClean="0">
                <a:latin typeface="Times New Roman" pitchFamily="18" charset="0"/>
                <a:ea typeface="隶书" pitchFamily="49" charset="-122"/>
                <a:cs typeface="Times New Roman" pitchFamily="18" charset="0"/>
              </a:rPr>
              <a:t>s2</a:t>
            </a:r>
            <a:r>
              <a:rPr lang="en-US" altLang="zh-CN" dirty="0" smtClean="0">
                <a:latin typeface="Times New Roman" pitchFamily="18" charset="0"/>
                <a:ea typeface="隶书" pitchFamily="49" charset="-122"/>
                <a:cs typeface="Times New Roman" pitchFamily="18" charset="0"/>
              </a:rPr>
              <a:t>◦f</a:t>
            </a:r>
            <a:r>
              <a:rPr lang="en-US" altLang="zh-CN" baseline="-25000" dirty="0" smtClean="0">
                <a:latin typeface="Times New Roman" pitchFamily="18" charset="0"/>
                <a:ea typeface="隶书" pitchFamily="49" charset="-122"/>
                <a:cs typeface="Times New Roman" pitchFamily="18" charset="0"/>
              </a:rPr>
              <a:t>s1</a:t>
            </a:r>
            <a:endParaRPr lang="zh-CN" altLang="en-US" baseline="-25000" dirty="0">
              <a:latin typeface="Times New Roman" pitchFamily="18" charset="0"/>
              <a:ea typeface="隶书" pitchFamily="49" charset="-122"/>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基本块之间的控制流约束</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前向数据流问题</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的传递函数根据</a:t>
            </a:r>
            <a:r>
              <a:rPr lang="en-US" altLang="zh-CN" dirty="0" smtClean="0">
                <a:latin typeface="Times New Roman" pitchFamily="18" charset="0"/>
                <a:ea typeface="隶书" pitchFamily="49" charset="-122"/>
                <a:cs typeface="Times New Roman" pitchFamily="18" charset="0"/>
              </a:rPr>
              <a:t>IN[B]</a:t>
            </a:r>
            <a:r>
              <a:rPr lang="zh-CN" altLang="en-US" dirty="0" smtClean="0">
                <a:latin typeface="Times New Roman" pitchFamily="18" charset="0"/>
                <a:ea typeface="隶书" pitchFamily="49" charset="-122"/>
                <a:cs typeface="Times New Roman" pitchFamily="18" charset="0"/>
              </a:rPr>
              <a:t>计算得到</a:t>
            </a:r>
            <a:r>
              <a:rPr lang="en-US" altLang="zh-CN" dirty="0" smtClean="0">
                <a:latin typeface="Times New Roman" pitchFamily="18" charset="0"/>
                <a:ea typeface="隶书" pitchFamily="49" charset="-122"/>
                <a:cs typeface="Times New Roman" pitchFamily="18" charset="0"/>
              </a:rPr>
              <a:t>OUT[B]</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IN[B]</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各前驱基本块的</a:t>
            </a:r>
            <a:r>
              <a:rPr lang="en-US" altLang="zh-CN" dirty="0" smtClean="0">
                <a:latin typeface="Times New Roman" pitchFamily="18" charset="0"/>
                <a:ea typeface="隶书" pitchFamily="49" charset="-122"/>
                <a:cs typeface="Times New Roman" pitchFamily="18" charset="0"/>
              </a:rPr>
              <a:t>OUT</a:t>
            </a:r>
            <a:r>
              <a:rPr lang="zh-CN" altLang="en-US" dirty="0" smtClean="0">
                <a:latin typeface="Times New Roman" pitchFamily="18" charset="0"/>
                <a:ea typeface="隶书" pitchFamily="49" charset="-122"/>
                <a:cs typeface="Times New Roman" pitchFamily="18" charset="0"/>
              </a:rPr>
              <a:t>值之间具有约束关系；</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逆向数据流问题</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的传递函数根据</a:t>
            </a:r>
            <a:r>
              <a:rPr lang="en-US" altLang="zh-CN" dirty="0" smtClean="0">
                <a:latin typeface="Times New Roman" pitchFamily="18" charset="0"/>
                <a:ea typeface="隶书" pitchFamily="49" charset="-122"/>
                <a:cs typeface="Times New Roman" pitchFamily="18" charset="0"/>
              </a:rPr>
              <a:t>OUT[B]</a:t>
            </a:r>
            <a:r>
              <a:rPr lang="zh-CN" altLang="en-US" dirty="0" smtClean="0">
                <a:latin typeface="Times New Roman" pitchFamily="18" charset="0"/>
                <a:ea typeface="隶书" pitchFamily="49" charset="-122"/>
                <a:cs typeface="Times New Roman" pitchFamily="18" charset="0"/>
              </a:rPr>
              <a:t>计算</a:t>
            </a:r>
            <a:r>
              <a:rPr lang="en-US" altLang="zh-CN" dirty="0" smtClean="0">
                <a:latin typeface="Times New Roman" pitchFamily="18" charset="0"/>
                <a:ea typeface="隶书" pitchFamily="49" charset="-122"/>
                <a:cs typeface="Times New Roman" pitchFamily="18" charset="0"/>
              </a:rPr>
              <a:t>IN[B]</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OUT[B]</a:t>
            </a:r>
            <a:r>
              <a:rPr lang="zh-CN" altLang="en-US" dirty="0" smtClean="0">
                <a:latin typeface="Times New Roman" pitchFamily="18" charset="0"/>
                <a:ea typeface="隶书" pitchFamily="49" charset="-122"/>
                <a:cs typeface="Times New Roman" pitchFamily="18" charset="0"/>
              </a:rPr>
              <a:t>和各后继基本块的</a:t>
            </a:r>
            <a:r>
              <a:rPr lang="en-US" altLang="zh-CN" dirty="0" smtClean="0">
                <a:latin typeface="Times New Roman" pitchFamily="18" charset="0"/>
                <a:ea typeface="隶书" pitchFamily="49" charset="-122"/>
                <a:cs typeface="Times New Roman" pitchFamily="18" charset="0"/>
              </a:rPr>
              <a:t>IN</a:t>
            </a:r>
            <a:r>
              <a:rPr lang="zh-CN" altLang="en-US" dirty="0" smtClean="0">
                <a:latin typeface="Times New Roman" pitchFamily="18" charset="0"/>
                <a:ea typeface="隶书" pitchFamily="49" charset="-122"/>
                <a:cs typeface="Times New Roman" pitchFamily="18" charset="0"/>
              </a:rPr>
              <a:t>值之间具有约束关系；</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数据流方程通常没有唯一解。目标是寻找一个最“精确的”满足约束的解</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精确：能够进行更多的改进</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满足约束：根据结果来改进代码是安全的</a:t>
            </a:r>
            <a:endParaRPr lang="en-US" altLang="zh-CN" dirty="0" smtClean="0">
              <a:latin typeface="Times New Roman" pitchFamily="18" charset="0"/>
              <a:ea typeface="隶书" pitchFamily="49" charset="-122"/>
              <a:cs typeface="Times New Roman" pitchFamily="18" charset="0"/>
            </a:endParaRPr>
          </a:p>
          <a:p>
            <a:pPr lvl="1"/>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到达定值（</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829196"/>
          </a:xfrm>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到达定值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如果存在一条从定值</a:t>
            </a:r>
            <a:r>
              <a:rPr lang="en-US" altLang="zh-CN" dirty="0" smtClean="0">
                <a:latin typeface="Times New Roman" pitchFamily="18" charset="0"/>
                <a:ea typeface="隶书" pitchFamily="49" charset="-122"/>
                <a:cs typeface="Times New Roman" pitchFamily="18" charset="0"/>
              </a:rPr>
              <a:t>d</a:t>
            </a:r>
            <a:r>
              <a:rPr lang="zh-CN" altLang="en-US" dirty="0" smtClean="0">
                <a:latin typeface="Times New Roman" pitchFamily="18" charset="0"/>
                <a:ea typeface="隶书" pitchFamily="49" charset="-122"/>
                <a:cs typeface="Times New Roman" pitchFamily="18" charset="0"/>
              </a:rPr>
              <a:t>后面的程序点到达某个点</a:t>
            </a:r>
            <a:r>
              <a:rPr lang="en-US" altLang="zh-CN" dirty="0" smtClean="0">
                <a:latin typeface="Times New Roman" pitchFamily="18" charset="0"/>
                <a:ea typeface="隶书" pitchFamily="49" charset="-122"/>
                <a:cs typeface="Times New Roman" pitchFamily="18" charset="0"/>
              </a:rPr>
              <a:t>p</a:t>
            </a:r>
            <a:r>
              <a:rPr lang="zh-CN" altLang="en-US" dirty="0" smtClean="0">
                <a:latin typeface="Times New Roman" pitchFamily="18" charset="0"/>
                <a:ea typeface="隶书" pitchFamily="49" charset="-122"/>
                <a:cs typeface="Times New Roman" pitchFamily="18" charset="0"/>
              </a:rPr>
              <a:t>的路径，且这条路径上</a:t>
            </a:r>
            <a:r>
              <a:rPr lang="en-US" altLang="zh-CN" dirty="0" smtClean="0">
                <a:latin typeface="Times New Roman" pitchFamily="18" charset="0"/>
                <a:ea typeface="隶书" pitchFamily="49" charset="-122"/>
                <a:cs typeface="Times New Roman" pitchFamily="18" charset="0"/>
              </a:rPr>
              <a:t>d</a:t>
            </a:r>
            <a:r>
              <a:rPr lang="zh-CN" altLang="en-US" dirty="0" smtClean="0">
                <a:latin typeface="Times New Roman" pitchFamily="18" charset="0"/>
                <a:ea typeface="隶书" pitchFamily="49" charset="-122"/>
                <a:cs typeface="Times New Roman" pitchFamily="18" charset="0"/>
              </a:rPr>
              <a:t>没有被</a:t>
            </a:r>
            <a:r>
              <a:rPr lang="zh-CN" altLang="en-US" dirty="0" smtClean="0">
                <a:solidFill>
                  <a:srgbClr val="C00000"/>
                </a:solidFill>
                <a:latin typeface="Times New Roman" pitchFamily="18" charset="0"/>
                <a:ea typeface="隶书" pitchFamily="49" charset="-122"/>
                <a:cs typeface="Times New Roman" pitchFamily="18" charset="0"/>
              </a:rPr>
              <a:t>杀死</a:t>
            </a:r>
            <a:r>
              <a:rPr lang="zh-CN" altLang="en-US" dirty="0" smtClean="0">
                <a:latin typeface="Times New Roman" pitchFamily="18" charset="0"/>
                <a:ea typeface="隶书" pitchFamily="49" charset="-122"/>
                <a:cs typeface="Times New Roman" pitchFamily="18" charset="0"/>
              </a:rPr>
              <a:t>，那么定值</a:t>
            </a:r>
            <a:r>
              <a:rPr lang="en-US" altLang="zh-CN" dirty="0" smtClean="0">
                <a:latin typeface="Times New Roman" pitchFamily="18" charset="0"/>
                <a:ea typeface="隶书" pitchFamily="49" charset="-122"/>
                <a:cs typeface="Times New Roman" pitchFamily="18" charset="0"/>
              </a:rPr>
              <a:t>d</a:t>
            </a:r>
            <a:r>
              <a:rPr lang="zh-CN" altLang="en-US" dirty="0" smtClean="0">
                <a:latin typeface="Times New Roman" pitchFamily="18" charset="0"/>
                <a:ea typeface="隶书" pitchFamily="49" charset="-122"/>
                <a:cs typeface="Times New Roman" pitchFamily="18" charset="0"/>
              </a:rPr>
              <a:t>到达</a:t>
            </a:r>
            <a:r>
              <a:rPr lang="en-US" altLang="zh-CN" dirty="0" smtClean="0">
                <a:latin typeface="Times New Roman" pitchFamily="18" charset="0"/>
                <a:ea typeface="隶书" pitchFamily="49" charset="-122"/>
                <a:cs typeface="Times New Roman" pitchFamily="18" charset="0"/>
              </a:rPr>
              <a:t>p</a:t>
            </a:r>
          </a:p>
          <a:p>
            <a:r>
              <a:rPr lang="zh-CN" altLang="en-US" dirty="0" smtClean="0">
                <a:latin typeface="Times New Roman" pitchFamily="18" charset="0"/>
                <a:ea typeface="隶书" pitchFamily="49" charset="-122"/>
                <a:cs typeface="Times New Roman" pitchFamily="18" charset="0"/>
              </a:rPr>
              <a:t>杀死：路径上对</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的其他定值杀死了之前对</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的定值；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考虑到间接赋值，如果定值可能不是对</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进行复制，则不能杀死这个定值</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直观含义</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d</a:t>
            </a:r>
            <a:r>
              <a:rPr lang="zh-CN" altLang="en-US" dirty="0" smtClean="0">
                <a:latin typeface="Times New Roman" pitchFamily="18" charset="0"/>
                <a:ea typeface="隶书" pitchFamily="49" charset="-122"/>
                <a:cs typeface="Times New Roman" pitchFamily="18" charset="0"/>
              </a:rPr>
              <a:t>到达</a:t>
            </a:r>
            <a:r>
              <a:rPr lang="en-US" altLang="zh-CN" dirty="0" smtClean="0">
                <a:latin typeface="Times New Roman" pitchFamily="18" charset="0"/>
                <a:ea typeface="隶书" pitchFamily="49" charset="-122"/>
                <a:cs typeface="Times New Roman" pitchFamily="18" charset="0"/>
              </a:rPr>
              <a:t>p</a:t>
            </a:r>
            <a:r>
              <a:rPr lang="zh-CN" altLang="en-US" dirty="0" smtClean="0">
                <a:latin typeface="Times New Roman" pitchFamily="18" charset="0"/>
                <a:ea typeface="隶书" pitchFamily="49" charset="-122"/>
                <a:cs typeface="Times New Roman" pitchFamily="18" charset="0"/>
              </a:rPr>
              <a:t>，那么在</a:t>
            </a:r>
            <a:r>
              <a:rPr lang="en-US" altLang="zh-CN" dirty="0" smtClean="0">
                <a:latin typeface="Times New Roman" pitchFamily="18" charset="0"/>
                <a:ea typeface="隶书" pitchFamily="49" charset="-122"/>
                <a:cs typeface="Times New Roman" pitchFamily="18" charset="0"/>
              </a:rPr>
              <a:t>p</a:t>
            </a:r>
            <a:r>
              <a:rPr lang="zh-CN" altLang="en-US" dirty="0" smtClean="0">
                <a:latin typeface="Times New Roman" pitchFamily="18" charset="0"/>
                <a:ea typeface="隶书" pitchFamily="49" charset="-122"/>
                <a:cs typeface="Times New Roman" pitchFamily="18" charset="0"/>
              </a:rPr>
              <a:t>点使用的</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的值就可能是由</a:t>
            </a:r>
            <a:r>
              <a:rPr lang="en-US" altLang="zh-CN" dirty="0" smtClean="0">
                <a:latin typeface="Times New Roman" pitchFamily="18" charset="0"/>
                <a:ea typeface="隶书" pitchFamily="49" charset="-122"/>
                <a:cs typeface="Times New Roman" pitchFamily="18" charset="0"/>
              </a:rPr>
              <a:t>d</a:t>
            </a:r>
            <a:r>
              <a:rPr lang="zh-CN" altLang="en-US" dirty="0" smtClean="0">
                <a:latin typeface="Times New Roman" pitchFamily="18" charset="0"/>
                <a:ea typeface="隶书" pitchFamily="49" charset="-122"/>
                <a:cs typeface="Times New Roman" pitchFamily="18" charset="0"/>
              </a:rPr>
              <a:t>定值的。</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到达定值（</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p>
        </p:txBody>
      </p:sp>
      <p:sp>
        <p:nvSpPr>
          <p:cNvPr id="3" name="内容占位符 2"/>
          <p:cNvSpPr>
            <a:spLocks noGrp="1"/>
          </p:cNvSpPr>
          <p:nvPr>
            <p:ph idx="1"/>
          </p:nvPr>
        </p:nvSpPr>
        <p:spPr>
          <a:xfrm>
            <a:off x="457200" y="1600200"/>
            <a:ext cx="8229600" cy="4972072"/>
          </a:xfrm>
        </p:spPr>
        <p:txBody>
          <a:bodyPr>
            <a:normAutofit/>
          </a:bodyPr>
          <a:lstStyle/>
          <a:p>
            <a:r>
              <a:rPr lang="zh-CN" altLang="en-US" dirty="0" smtClean="0">
                <a:latin typeface="Times New Roman" pitchFamily="18" charset="0"/>
                <a:ea typeface="隶书" pitchFamily="49" charset="-122"/>
                <a:cs typeface="Times New Roman" pitchFamily="18" charset="0"/>
              </a:rPr>
              <a:t>到达定值的解允许不精确，但必须是安全的；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分析得到的到达定值可能实际不到达；</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但是实际到达的一定被分析出来，否则不安全</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用途：</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确定</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p</a:t>
            </a:r>
            <a:r>
              <a:rPr lang="zh-CN" altLang="en-US" dirty="0" smtClean="0">
                <a:latin typeface="Times New Roman" pitchFamily="18" charset="0"/>
                <a:ea typeface="隶书" pitchFamily="49" charset="-122"/>
                <a:cs typeface="Times New Roman" pitchFamily="18" charset="0"/>
              </a:rPr>
              <a:t>点是否常量</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忽略实际的到达定值使得变化的值被误认为常量；将这些值替换为常量会引起错误，不安全</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过多估计则相反</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确定变量是否先使用后定值</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4643438" y="857232"/>
            <a:ext cx="4299781" cy="5043493"/>
          </a:xfrm>
          <a:prstGeom prst="rect">
            <a:avLst/>
          </a:prstGeom>
          <a:noFill/>
          <a:ln w="9525">
            <a:noFill/>
            <a:miter lim="800000"/>
            <a:headEnd/>
            <a:tailEnd/>
          </a:ln>
        </p:spPr>
      </p:pic>
      <p:sp>
        <p:nvSpPr>
          <p:cNvPr id="2" name="标题 1"/>
          <p:cNvSpPr>
            <a:spLocks noGrp="1"/>
          </p:cNvSpPr>
          <p:nvPr>
            <p:ph type="title"/>
          </p:nvPr>
        </p:nvSpPr>
        <p:spPr>
          <a:xfrm>
            <a:off x="457200" y="274638"/>
            <a:ext cx="5614998" cy="1143000"/>
          </a:xfrm>
        </p:spPr>
        <p:txBody>
          <a:bodyPr/>
          <a:lstStyle/>
          <a:p>
            <a:r>
              <a:rPr lang="zh-CN" altLang="en-US" dirty="0" smtClean="0">
                <a:latin typeface="华文新魏" pitchFamily="2" charset="-122"/>
                <a:ea typeface="华文新魏" pitchFamily="2" charset="-122"/>
              </a:rPr>
              <a:t>到达定值的例子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4686304" cy="4525963"/>
          </a:xfrm>
        </p:spPr>
        <p:txBody>
          <a:bodyPr>
            <a:normAutofit/>
          </a:bodyPr>
          <a:lstStyle/>
          <a:p>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中全部定值到达</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的开头；</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d</a:t>
            </a:r>
            <a:r>
              <a:rPr lang="en-US" altLang="zh-CN" baseline="-25000" dirty="0" smtClean="0">
                <a:latin typeface="隶书" pitchFamily="49" charset="-122"/>
                <a:ea typeface="隶书" pitchFamily="49" charset="-122"/>
              </a:rPr>
              <a:t>5</a:t>
            </a:r>
            <a:r>
              <a:rPr lang="zh-CN" altLang="en-US" dirty="0" smtClean="0">
                <a:latin typeface="Times New Roman" pitchFamily="18" charset="0"/>
                <a:ea typeface="隶书" pitchFamily="49" charset="-122"/>
                <a:cs typeface="Times New Roman" pitchFamily="18" charset="0"/>
              </a:rPr>
              <a:t>到达</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隶书" pitchFamily="49" charset="-122"/>
                <a:ea typeface="隶书" pitchFamily="49" charset="-122"/>
              </a:rPr>
              <a:t>2</a:t>
            </a:r>
            <a:r>
              <a:rPr lang="zh-CN" altLang="en-US" dirty="0" smtClean="0">
                <a:latin typeface="Times New Roman" pitchFamily="18" charset="0"/>
                <a:ea typeface="隶书" pitchFamily="49" charset="-122"/>
                <a:cs typeface="Times New Roman" pitchFamily="18" charset="0"/>
              </a:rPr>
              <a:t>的开头（循环）</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d</a:t>
            </a:r>
            <a:r>
              <a:rPr lang="en-US" altLang="zh-CN" baseline="-25000" dirty="0" smtClean="0">
                <a:latin typeface="隶书" pitchFamily="49" charset="-122"/>
                <a:ea typeface="隶书" pitchFamily="49" charset="-122"/>
              </a:rPr>
              <a:t>2</a:t>
            </a:r>
            <a:r>
              <a:rPr lang="zh-CN" altLang="en-US" dirty="0" smtClean="0">
                <a:latin typeface="Times New Roman" pitchFamily="18" charset="0"/>
                <a:ea typeface="隶书" pitchFamily="49" charset="-122"/>
                <a:cs typeface="Times New Roman" pitchFamily="18" charset="0"/>
              </a:rPr>
              <a:t>被</a:t>
            </a:r>
            <a:r>
              <a:rPr lang="en-US" altLang="zh-CN" dirty="0" smtClean="0">
                <a:latin typeface="Times New Roman" pitchFamily="18" charset="0"/>
                <a:ea typeface="隶书" pitchFamily="49" charset="-122"/>
                <a:cs typeface="Times New Roman" pitchFamily="18" charset="0"/>
              </a:rPr>
              <a:t>d</a:t>
            </a:r>
            <a:r>
              <a:rPr lang="en-US" altLang="zh-CN" baseline="-25000" dirty="0" smtClean="0">
                <a:latin typeface="隶书" pitchFamily="49" charset="-122"/>
                <a:ea typeface="隶书" pitchFamily="49" charset="-122"/>
              </a:rPr>
              <a:t>5</a:t>
            </a:r>
            <a:r>
              <a:rPr lang="zh-CN" altLang="en-US" dirty="0" smtClean="0">
                <a:latin typeface="Times New Roman" pitchFamily="18" charset="0"/>
                <a:ea typeface="隶书" pitchFamily="49" charset="-122"/>
                <a:cs typeface="Times New Roman" pitchFamily="18" charset="0"/>
              </a:rPr>
              <a:t>杀死，不能到达</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隶书" pitchFamily="49" charset="-122"/>
                <a:ea typeface="隶书" pitchFamily="49" charset="-122"/>
              </a:rPr>
              <a:t>3</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隶书" pitchFamily="49" charset="-122"/>
                <a:ea typeface="隶书" pitchFamily="49" charset="-122"/>
              </a:rPr>
              <a:t>4</a:t>
            </a:r>
            <a:r>
              <a:rPr lang="zh-CN" altLang="en-US" dirty="0" smtClean="0">
                <a:latin typeface="Times New Roman" pitchFamily="18" charset="0"/>
                <a:ea typeface="隶书" pitchFamily="49" charset="-122"/>
                <a:cs typeface="Times New Roman" pitchFamily="18" charset="0"/>
              </a:rPr>
              <a:t>的开头；</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d</a:t>
            </a:r>
            <a:r>
              <a:rPr lang="en-US" altLang="zh-CN" baseline="-25000" dirty="0" smtClean="0">
                <a:latin typeface="隶书" pitchFamily="49" charset="-122"/>
                <a:ea typeface="隶书" pitchFamily="49" charset="-122"/>
              </a:rPr>
              <a:t>4</a:t>
            </a:r>
            <a:r>
              <a:rPr lang="zh-CN" altLang="en-US" dirty="0" smtClean="0">
                <a:latin typeface="Times New Roman" pitchFamily="18" charset="0"/>
                <a:ea typeface="隶书" pitchFamily="49" charset="-122"/>
                <a:cs typeface="Times New Roman" pitchFamily="18" charset="0"/>
              </a:rPr>
              <a:t>不能到达</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隶书" pitchFamily="49" charset="-122"/>
                <a:ea typeface="隶书" pitchFamily="49" charset="-122"/>
              </a:rPr>
              <a:t>2</a:t>
            </a:r>
            <a:r>
              <a:rPr lang="zh-CN" altLang="en-US" dirty="0" smtClean="0">
                <a:latin typeface="Times New Roman" pitchFamily="18" charset="0"/>
                <a:ea typeface="隶书" pitchFamily="49" charset="-122"/>
                <a:cs typeface="Times New Roman" pitchFamily="18" charset="0"/>
              </a:rPr>
              <a:t>的开头，因为被</a:t>
            </a:r>
            <a:r>
              <a:rPr lang="en-US" altLang="zh-CN" dirty="0" smtClean="0">
                <a:latin typeface="Times New Roman" pitchFamily="18" charset="0"/>
                <a:ea typeface="隶书" pitchFamily="49" charset="-122"/>
                <a:cs typeface="Times New Roman" pitchFamily="18" charset="0"/>
              </a:rPr>
              <a:t>d</a:t>
            </a:r>
            <a:r>
              <a:rPr lang="en-US" altLang="zh-CN" baseline="-25000" dirty="0" smtClean="0">
                <a:latin typeface="隶书" pitchFamily="49" charset="-122"/>
                <a:ea typeface="隶书" pitchFamily="49" charset="-122"/>
              </a:rPr>
              <a:t>7</a:t>
            </a:r>
            <a:r>
              <a:rPr lang="zh-CN" altLang="en-US" dirty="0" smtClean="0">
                <a:latin typeface="Times New Roman" pitchFamily="18" charset="0"/>
                <a:ea typeface="隶书" pitchFamily="49" charset="-122"/>
                <a:cs typeface="Times New Roman" pitchFamily="18" charset="0"/>
              </a:rPr>
              <a:t>杀死；</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d</a:t>
            </a:r>
            <a:r>
              <a:rPr lang="en-US" altLang="zh-CN" baseline="-25000" dirty="0" smtClean="0">
                <a:latin typeface="隶书" pitchFamily="49" charset="-122"/>
                <a:ea typeface="隶书" pitchFamily="49" charset="-122"/>
              </a:rPr>
              <a:t>6</a:t>
            </a:r>
            <a:r>
              <a:rPr lang="zh-CN" altLang="en-US" dirty="0" smtClean="0">
                <a:latin typeface="Times New Roman" pitchFamily="18" charset="0"/>
                <a:ea typeface="隶书" pitchFamily="49" charset="-122"/>
                <a:cs typeface="Times New Roman" pitchFamily="18" charset="0"/>
              </a:rPr>
              <a:t>到达</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隶书" pitchFamily="49" charset="-122"/>
                <a:ea typeface="隶书" pitchFamily="49" charset="-122"/>
              </a:rPr>
              <a:t>2</a:t>
            </a:r>
            <a:r>
              <a:rPr lang="zh-CN" altLang="en-US" dirty="0" smtClean="0">
                <a:latin typeface="Times New Roman" pitchFamily="18" charset="0"/>
                <a:ea typeface="隶书" pitchFamily="49" charset="-122"/>
                <a:cs typeface="Times New Roman" pitchFamily="18" charset="0"/>
              </a:rPr>
              <a:t>的开头</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语句</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基本块的传递方程（</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972072"/>
          </a:xfrm>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定值    </a:t>
            </a:r>
            <a:r>
              <a:rPr lang="en-US" altLang="zh-CN" dirty="0" smtClean="0">
                <a:latin typeface="Times New Roman" pitchFamily="18" charset="0"/>
                <a:ea typeface="隶书" pitchFamily="49" charset="-122"/>
                <a:cs typeface="Times New Roman" pitchFamily="18" charset="0"/>
              </a:rPr>
              <a:t>d:u=</a:t>
            </a:r>
            <a:r>
              <a:rPr lang="en-US" altLang="zh-CN" dirty="0" err="1" smtClean="0">
                <a:latin typeface="Times New Roman" pitchFamily="18" charset="0"/>
                <a:ea typeface="隶书" pitchFamily="49" charset="-122"/>
                <a:cs typeface="Times New Roman" pitchFamily="18" charset="0"/>
              </a:rPr>
              <a:t>v+w</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生成了对变量</a:t>
            </a:r>
            <a:r>
              <a:rPr lang="en-US" altLang="zh-CN" dirty="0" smtClean="0">
                <a:latin typeface="Times New Roman" pitchFamily="18" charset="0"/>
                <a:ea typeface="隶书" pitchFamily="49" charset="-122"/>
                <a:cs typeface="Times New Roman" pitchFamily="18" charset="0"/>
              </a:rPr>
              <a:t>u</a:t>
            </a:r>
            <a:r>
              <a:rPr lang="zh-CN" altLang="en-US" dirty="0" smtClean="0">
                <a:latin typeface="Times New Roman" pitchFamily="18" charset="0"/>
                <a:ea typeface="隶书" pitchFamily="49" charset="-122"/>
                <a:cs typeface="Times New Roman" pitchFamily="18" charset="0"/>
              </a:rPr>
              <a:t>的定值</a:t>
            </a:r>
            <a:r>
              <a:rPr lang="en-US" altLang="zh-CN" dirty="0" smtClean="0">
                <a:latin typeface="Times New Roman" pitchFamily="18" charset="0"/>
                <a:ea typeface="隶书" pitchFamily="49" charset="-122"/>
                <a:cs typeface="Times New Roman" pitchFamily="18" charset="0"/>
              </a:rPr>
              <a:t>d</a:t>
            </a:r>
            <a:r>
              <a:rPr lang="zh-CN" altLang="en-US" dirty="0" smtClean="0">
                <a:latin typeface="Times New Roman" pitchFamily="18" charset="0"/>
                <a:ea typeface="隶书" pitchFamily="49" charset="-122"/>
                <a:cs typeface="Times New Roman" pitchFamily="18" charset="0"/>
              </a:rPr>
              <a:t>；杀死其他对</a:t>
            </a:r>
            <a:r>
              <a:rPr lang="en-US" altLang="zh-CN" dirty="0" smtClean="0">
                <a:latin typeface="Times New Roman" pitchFamily="18" charset="0"/>
                <a:ea typeface="隶书" pitchFamily="49" charset="-122"/>
                <a:cs typeface="Times New Roman" pitchFamily="18" charset="0"/>
              </a:rPr>
              <a:t>u</a:t>
            </a:r>
            <a:r>
              <a:rPr lang="zh-CN" altLang="en-US" dirty="0" smtClean="0">
                <a:latin typeface="Times New Roman" pitchFamily="18" charset="0"/>
                <a:ea typeface="隶书" pitchFamily="49" charset="-122"/>
                <a:cs typeface="Times New Roman" pitchFamily="18" charset="0"/>
              </a:rPr>
              <a:t>的定值；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生成</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杀死形式：</a:t>
            </a:r>
            <a:r>
              <a:rPr lang="en-US" altLang="zh-CN" dirty="0" err="1" smtClean="0">
                <a:latin typeface="Times New Roman" pitchFamily="18" charset="0"/>
                <a:ea typeface="隶书" pitchFamily="49" charset="-122"/>
                <a:cs typeface="Times New Roman" pitchFamily="18" charset="0"/>
              </a:rPr>
              <a:t>f</a:t>
            </a:r>
            <a:r>
              <a:rPr lang="en-US" altLang="zh-CN" baseline="-25000" dirty="0" err="1" smtClean="0">
                <a:latin typeface="Times New Roman" pitchFamily="18" charset="0"/>
                <a:ea typeface="隶书" pitchFamily="49" charset="-122"/>
                <a:cs typeface="Times New Roman" pitchFamily="18" charset="0"/>
              </a:rPr>
              <a:t>d</a:t>
            </a:r>
            <a:r>
              <a:rPr lang="en-US" altLang="zh-CN" dirty="0" smtClean="0">
                <a:latin typeface="Times New Roman" pitchFamily="18" charset="0"/>
                <a:ea typeface="隶书" pitchFamily="49" charset="-122"/>
                <a:cs typeface="Times New Roman" pitchFamily="18" charset="0"/>
              </a:rPr>
              <a:t>(s)=</a:t>
            </a:r>
            <a:r>
              <a:rPr lang="en-US" altLang="zh-CN" dirty="0" err="1" smtClean="0">
                <a:latin typeface="Times New Roman" pitchFamily="18" charset="0"/>
                <a:ea typeface="隶书" pitchFamily="49" charset="-122"/>
                <a:cs typeface="Times New Roman" pitchFamily="18" charset="0"/>
              </a:rPr>
              <a:t>gen</a:t>
            </a:r>
            <a:r>
              <a:rPr lang="en-US" altLang="zh-CN" baseline="-25000" dirty="0" err="1" smtClean="0">
                <a:latin typeface="Times New Roman" pitchFamily="18" charset="0"/>
                <a:ea typeface="隶书" pitchFamily="49" charset="-122"/>
                <a:cs typeface="Times New Roman" pitchFamily="18" charset="0"/>
              </a:rPr>
              <a:t>d</a:t>
            </a:r>
            <a:r>
              <a:rPr lang="en-US" altLang="zh-CN" dirty="0" smtClean="0">
                <a:latin typeface="Times New Roman" pitchFamily="18" charset="0"/>
                <a:ea typeface="隶书" pitchFamily="49" charset="-122"/>
                <a:cs typeface="Times New Roman" pitchFamily="18" charset="0"/>
              </a:rPr>
              <a:t> ∪(x-</a:t>
            </a:r>
            <a:r>
              <a:rPr lang="en-US" altLang="zh-CN" dirty="0" err="1" smtClean="0">
                <a:latin typeface="Times New Roman" pitchFamily="18" charset="0"/>
                <a:ea typeface="隶书" pitchFamily="49" charset="-122"/>
                <a:cs typeface="Times New Roman" pitchFamily="18" charset="0"/>
              </a:rPr>
              <a:t>kill</a:t>
            </a:r>
            <a:r>
              <a:rPr lang="en-US" altLang="zh-CN" baseline="-25000" dirty="0" err="1" smtClean="0">
                <a:latin typeface="Times New Roman" pitchFamily="18" charset="0"/>
                <a:ea typeface="隶书" pitchFamily="49" charset="-122"/>
                <a:cs typeface="Times New Roman" pitchFamily="18" charset="0"/>
              </a:rPr>
              <a:t>d</a:t>
            </a:r>
            <a:r>
              <a:rPr lang="en-US" altLang="zh-CN" dirty="0" smtClean="0">
                <a:latin typeface="Times New Roman" pitchFamily="18" charset="0"/>
                <a:ea typeface="隶书" pitchFamily="49" charset="-122"/>
                <a:cs typeface="Times New Roman" pitchFamily="18" charset="0"/>
              </a:rPr>
              <a:t>)</a:t>
            </a:r>
          </a:p>
          <a:p>
            <a:pPr lvl="1"/>
            <a:r>
              <a:rPr lang="en-US" altLang="zh-CN" dirty="0" err="1" smtClean="0">
                <a:latin typeface="Times New Roman" pitchFamily="18" charset="0"/>
                <a:ea typeface="隶书" pitchFamily="49" charset="-122"/>
                <a:cs typeface="Times New Roman" pitchFamily="18" charset="0"/>
              </a:rPr>
              <a:t>gen</a:t>
            </a:r>
            <a:r>
              <a:rPr lang="en-US" altLang="zh-CN" baseline="-25000" dirty="0" err="1" smtClean="0">
                <a:latin typeface="Times New Roman" pitchFamily="18" charset="0"/>
                <a:ea typeface="隶书" pitchFamily="49" charset="-122"/>
                <a:cs typeface="Times New Roman" pitchFamily="18" charset="0"/>
              </a:rPr>
              <a:t>d</a:t>
            </a:r>
            <a:r>
              <a:rPr lang="en-US" altLang="zh-CN" dirty="0" smtClean="0">
                <a:latin typeface="Times New Roman" pitchFamily="18" charset="0"/>
                <a:ea typeface="隶书" pitchFamily="49" charset="-122"/>
                <a:cs typeface="Times New Roman" pitchFamily="18" charset="0"/>
              </a:rPr>
              <a:t>={d}</a:t>
            </a:r>
            <a:r>
              <a:rPr lang="zh-CN" altLang="en-US"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kill</a:t>
            </a:r>
            <a:r>
              <a:rPr lang="en-US" altLang="zh-CN" baseline="-25000" dirty="0" err="1" smtClean="0">
                <a:latin typeface="Times New Roman" pitchFamily="18" charset="0"/>
                <a:ea typeface="隶书" pitchFamily="49" charset="-122"/>
                <a:cs typeface="Times New Roman" pitchFamily="18" charset="0"/>
              </a:rPr>
              <a:t>d</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程序中其他对</a:t>
            </a:r>
            <a:r>
              <a:rPr lang="en-US" altLang="zh-CN" dirty="0" smtClean="0">
                <a:latin typeface="Times New Roman" pitchFamily="18" charset="0"/>
                <a:ea typeface="隶书" pitchFamily="49" charset="-122"/>
                <a:cs typeface="Times New Roman" pitchFamily="18" charset="0"/>
              </a:rPr>
              <a:t>u</a:t>
            </a:r>
            <a:r>
              <a:rPr lang="zh-CN" altLang="en-US" dirty="0" smtClean="0">
                <a:latin typeface="Times New Roman" pitchFamily="18" charset="0"/>
                <a:ea typeface="隶书" pitchFamily="49" charset="-122"/>
                <a:cs typeface="Times New Roman" pitchFamily="18" charset="0"/>
              </a:rPr>
              <a:t>的定值</a:t>
            </a:r>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生成</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杀死形式的函数的并置（复合）仍具有这个形式</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f</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(f</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(x)) = </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gen</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 ∪ (gen</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 ∪ (x-kill</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 - kill</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a:t>
            </a:r>
          </a:p>
          <a:p>
            <a:pPr lvl="1">
              <a:buNone/>
            </a:pP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(gen</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∪(gen</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-kill</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))∪(x-kill</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∪kill</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a:t>
            </a:r>
          </a:p>
          <a:p>
            <a:pPr lvl="1"/>
            <a:r>
              <a:rPr lang="zh-CN" altLang="en-US" dirty="0" smtClean="0">
                <a:latin typeface="Times New Roman" pitchFamily="18" charset="0"/>
                <a:ea typeface="隶书" pitchFamily="49" charset="-122"/>
                <a:cs typeface="Times New Roman" pitchFamily="18" charset="0"/>
              </a:rPr>
              <a:t>生成的定值：由第二部分生成、以及由第一个部分生成且没有被第二部分杀死；</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杀死的定值：被第一部分杀死的定值、以及被第二部分杀死的定值</a:t>
            </a:r>
            <a:endParaRPr lang="en-US" altLang="zh-CN" dirty="0" smtClean="0">
              <a:latin typeface="Times New Roman" pitchFamily="18" charset="0"/>
              <a:ea typeface="隶书" pitchFamily="49" charset="-122"/>
              <a:cs typeface="Times New Roman" pitchFamily="18" charset="0"/>
            </a:endParaRPr>
          </a:p>
          <a:p>
            <a:pPr lvl="2"/>
            <a:endParaRPr lang="zh-CN" altLang="en-US"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语句</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基本块的传递方程（</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设</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有</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个语句，第</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个语句的传递函数为</a:t>
            </a:r>
            <a:r>
              <a:rPr lang="en-US" altLang="zh-CN" dirty="0" err="1" smtClean="0">
                <a:latin typeface="Times New Roman" pitchFamily="18" charset="0"/>
                <a:ea typeface="隶书" pitchFamily="49" charset="-122"/>
                <a:cs typeface="Times New Roman" pitchFamily="18" charset="0"/>
              </a:rPr>
              <a:t>f</a:t>
            </a:r>
            <a:r>
              <a:rPr lang="en-US" altLang="zh-CN" baseline="-25000" dirty="0" err="1" smtClean="0">
                <a:latin typeface="Times New Roman" pitchFamily="18" charset="0"/>
                <a:ea typeface="隶书" pitchFamily="49" charset="-122"/>
                <a:cs typeface="Times New Roman" pitchFamily="18" charset="0"/>
              </a:rPr>
              <a:t>i</a:t>
            </a:r>
            <a:endParaRPr lang="en-US" altLang="zh-CN" baseline="-25000" dirty="0" smtClean="0">
              <a:latin typeface="Times New Roman" pitchFamily="18" charset="0"/>
              <a:ea typeface="隶书" pitchFamily="49" charset="-122"/>
              <a:cs typeface="Times New Roman" pitchFamily="18" charset="0"/>
            </a:endParaRPr>
          </a:p>
          <a:p>
            <a:r>
              <a:rPr lang="en-US" altLang="zh-CN" dirty="0" err="1" smtClean="0">
                <a:latin typeface="Times New Roman" pitchFamily="18" charset="0"/>
                <a:ea typeface="隶书" pitchFamily="49" charset="-122"/>
                <a:cs typeface="Times New Roman" pitchFamily="18" charset="0"/>
              </a:rPr>
              <a:t>f</a:t>
            </a:r>
            <a:r>
              <a:rPr lang="en-US" altLang="zh-CN" baseline="-25000" dirty="0" err="1"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rPr>
              <a:t>(s)=</a:t>
            </a:r>
            <a:r>
              <a:rPr lang="en-US" altLang="zh-CN" dirty="0" err="1" smtClean="0">
                <a:latin typeface="Times New Roman" pitchFamily="18" charset="0"/>
                <a:ea typeface="隶书" pitchFamily="49" charset="-122"/>
                <a:cs typeface="Times New Roman" pitchFamily="18" charset="0"/>
              </a:rPr>
              <a:t>gen</a:t>
            </a:r>
            <a:r>
              <a:rPr lang="en-US" altLang="zh-CN" baseline="-25000" dirty="0" err="1"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rPr>
              <a:t>∪(x-</a:t>
            </a:r>
            <a:r>
              <a:rPr lang="en-US" altLang="zh-CN" dirty="0" err="1" smtClean="0">
                <a:latin typeface="Times New Roman" pitchFamily="18" charset="0"/>
                <a:ea typeface="隶书" pitchFamily="49" charset="-122"/>
                <a:cs typeface="Times New Roman" pitchFamily="18" charset="0"/>
              </a:rPr>
              <a:t>kill</a:t>
            </a:r>
            <a:r>
              <a:rPr lang="en-US" altLang="zh-CN" baseline="-25000" dirty="0" err="1"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rPr>
              <a:t>) </a:t>
            </a:r>
          </a:p>
          <a:p>
            <a:r>
              <a:rPr lang="en-US" altLang="zh-CN" dirty="0" err="1" smtClean="0">
                <a:latin typeface="Times New Roman" pitchFamily="18" charset="0"/>
                <a:ea typeface="隶书" pitchFamily="49" charset="-122"/>
                <a:cs typeface="Times New Roman" pitchFamily="18" charset="0"/>
              </a:rPr>
              <a:t>gen</a:t>
            </a:r>
            <a:r>
              <a:rPr lang="en-US" altLang="zh-CN" baseline="-25000" dirty="0" err="1"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gen</a:t>
            </a:r>
            <a:r>
              <a:rPr lang="en-US" altLang="zh-CN" baseline="-25000" dirty="0" err="1" smtClean="0">
                <a:latin typeface="Times New Roman" pitchFamily="18" charset="0"/>
                <a:ea typeface="隶书" pitchFamily="49" charset="-122"/>
                <a:cs typeface="Times New Roman" pitchFamily="18" charset="0"/>
              </a:rPr>
              <a:t>n</a:t>
            </a:r>
            <a:r>
              <a:rPr lang="en-US" altLang="zh-CN" dirty="0" smtClean="0">
                <a:latin typeface="Times New Roman" pitchFamily="18" charset="0"/>
                <a:ea typeface="隶书" pitchFamily="49" charset="-122"/>
                <a:cs typeface="Times New Roman" pitchFamily="18" charset="0"/>
              </a:rPr>
              <a:t>∪(gen</a:t>
            </a:r>
            <a:r>
              <a:rPr lang="en-US" altLang="zh-CN" baseline="-25000" dirty="0" smtClean="0">
                <a:latin typeface="Times New Roman" pitchFamily="18" charset="0"/>
                <a:ea typeface="隶书" pitchFamily="49" charset="-122"/>
                <a:cs typeface="Times New Roman" pitchFamily="18" charset="0"/>
              </a:rPr>
              <a:t>n-1</a:t>
            </a:r>
            <a:r>
              <a:rPr lang="en-US" altLang="zh-CN" dirty="0" smtClean="0">
                <a:latin typeface="Times New Roman" pitchFamily="18" charset="0"/>
                <a:ea typeface="隶书" pitchFamily="49" charset="-122"/>
                <a:cs typeface="Times New Roman" pitchFamily="18" charset="0"/>
              </a:rPr>
              <a:t>-kill</a:t>
            </a:r>
            <a:r>
              <a:rPr lang="en-US" altLang="zh-CN" baseline="-25000" dirty="0" smtClean="0">
                <a:latin typeface="Times New Roman" pitchFamily="18" charset="0"/>
                <a:ea typeface="隶书" pitchFamily="49" charset="-122"/>
                <a:cs typeface="Times New Roman" pitchFamily="18" charset="0"/>
              </a:rPr>
              <a:t>n</a:t>
            </a:r>
            <a:r>
              <a:rPr lang="en-US" altLang="zh-CN" dirty="0" smtClean="0">
                <a:latin typeface="Times New Roman" pitchFamily="18" charset="0"/>
                <a:ea typeface="隶书" pitchFamily="49" charset="-122"/>
                <a:cs typeface="Times New Roman" pitchFamily="18" charset="0"/>
              </a:rPr>
              <a:t>)∪(gen</a:t>
            </a:r>
            <a:r>
              <a:rPr lang="en-US" altLang="zh-CN" baseline="-25000" dirty="0" smtClean="0">
                <a:latin typeface="Times New Roman" pitchFamily="18" charset="0"/>
                <a:ea typeface="隶书" pitchFamily="49" charset="-122"/>
                <a:cs typeface="Times New Roman" pitchFamily="18" charset="0"/>
              </a:rPr>
              <a:t>n-2</a:t>
            </a:r>
            <a:r>
              <a:rPr lang="en-US" altLang="zh-CN" dirty="0" smtClean="0">
                <a:latin typeface="Times New Roman" pitchFamily="18" charset="0"/>
                <a:ea typeface="隶书" pitchFamily="49" charset="-122"/>
                <a:cs typeface="Times New Roman" pitchFamily="18" charset="0"/>
              </a:rPr>
              <a:t>-kill</a:t>
            </a:r>
            <a:r>
              <a:rPr lang="en-US" altLang="zh-CN" baseline="-25000" dirty="0" smtClean="0">
                <a:latin typeface="Times New Roman" pitchFamily="18" charset="0"/>
                <a:ea typeface="隶书" pitchFamily="49" charset="-122"/>
                <a:cs typeface="Times New Roman" pitchFamily="18" charset="0"/>
              </a:rPr>
              <a:t>n-1</a:t>
            </a:r>
            <a:r>
              <a:rPr lang="en-US" altLang="zh-CN" dirty="0" smtClean="0">
                <a:latin typeface="Times New Roman" pitchFamily="18" charset="0"/>
                <a:ea typeface="隶书" pitchFamily="49" charset="-122"/>
                <a:cs typeface="Times New Roman" pitchFamily="18" charset="0"/>
              </a:rPr>
              <a:t>-kill</a:t>
            </a:r>
            <a:r>
              <a:rPr lang="en-US" altLang="zh-CN" baseline="-25000" dirty="0" smtClean="0">
                <a:latin typeface="Times New Roman" pitchFamily="18" charset="0"/>
                <a:ea typeface="隶书" pitchFamily="49" charset="-122"/>
                <a:cs typeface="Times New Roman" pitchFamily="18" charset="0"/>
              </a:rPr>
              <a:t>n</a:t>
            </a:r>
            <a:r>
              <a:rPr lang="en-US" altLang="zh-CN" dirty="0" smtClean="0">
                <a:latin typeface="Times New Roman" pitchFamily="18" charset="0"/>
                <a:ea typeface="隶书" pitchFamily="49" charset="-122"/>
                <a:cs typeface="Times New Roman" pitchFamily="18" charset="0"/>
              </a:rPr>
              <a:t>) </a:t>
            </a:r>
          </a:p>
          <a:p>
            <a:pPr>
              <a:buNone/>
            </a:pPr>
            <a:r>
              <a:rPr lang="en-US" altLang="zh-CN" dirty="0" smtClean="0">
                <a:latin typeface="Times New Roman" pitchFamily="18" charset="0"/>
                <a:ea typeface="隶书" pitchFamily="49" charset="-122"/>
                <a:cs typeface="Times New Roman" pitchFamily="18" charset="0"/>
              </a:rPr>
              <a:t>			∪(gen</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-kill</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-kill</a:t>
            </a:r>
            <a:r>
              <a:rPr lang="en-US" altLang="zh-CN" baseline="-25000" dirty="0" smtClean="0">
                <a:latin typeface="Times New Roman" pitchFamily="18" charset="0"/>
                <a:ea typeface="隶书" pitchFamily="49" charset="-122"/>
                <a:cs typeface="Times New Roman" pitchFamily="18" charset="0"/>
              </a:rPr>
              <a:t>3</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kill</a:t>
            </a:r>
            <a:r>
              <a:rPr lang="en-US" altLang="zh-CN" baseline="-25000" dirty="0" err="1" smtClean="0">
                <a:latin typeface="Times New Roman" pitchFamily="18" charset="0"/>
                <a:ea typeface="隶书" pitchFamily="49" charset="-122"/>
                <a:cs typeface="Times New Roman" pitchFamily="18" charset="0"/>
              </a:rPr>
              <a:t>n</a:t>
            </a:r>
            <a:r>
              <a:rPr lang="en-US" altLang="zh-CN" dirty="0" smtClean="0">
                <a:latin typeface="Times New Roman" pitchFamily="18" charset="0"/>
                <a:ea typeface="隶书" pitchFamily="49" charset="-122"/>
                <a:cs typeface="Times New Roman" pitchFamily="18" charset="0"/>
              </a:rPr>
              <a:t>)</a:t>
            </a:r>
          </a:p>
          <a:p>
            <a:r>
              <a:rPr lang="en-US" altLang="zh-CN" dirty="0" err="1" smtClean="0">
                <a:latin typeface="Times New Roman" pitchFamily="18" charset="0"/>
                <a:ea typeface="隶书" pitchFamily="49" charset="-122"/>
                <a:cs typeface="Times New Roman" pitchFamily="18" charset="0"/>
              </a:rPr>
              <a:t>kill</a:t>
            </a:r>
            <a:r>
              <a:rPr lang="en-US" altLang="zh-CN" baseline="-25000" dirty="0" err="1"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rPr>
              <a:t>= kill</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∪kill</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kill</a:t>
            </a:r>
            <a:r>
              <a:rPr lang="en-US" altLang="zh-CN" baseline="-25000" dirty="0" err="1" smtClean="0">
                <a:latin typeface="Times New Roman" pitchFamily="18" charset="0"/>
                <a:ea typeface="隶书" pitchFamily="49" charset="-122"/>
                <a:cs typeface="Times New Roman" pitchFamily="18" charset="0"/>
              </a:rPr>
              <a:t>n</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itchFamily="2" charset="-122"/>
                <a:ea typeface="华文新魏" pitchFamily="2" charset="-122"/>
              </a:rPr>
              <a:t>gen</a:t>
            </a:r>
            <a:r>
              <a:rPr lang="zh-CN" altLang="en-US" dirty="0" smtClean="0">
                <a:latin typeface="华文新魏" pitchFamily="2" charset="-122"/>
                <a:ea typeface="华文新魏" pitchFamily="2" charset="-122"/>
              </a:rPr>
              <a:t>和</a:t>
            </a:r>
            <a:r>
              <a:rPr lang="en-US" altLang="zh-CN" dirty="0" smtClean="0">
                <a:latin typeface="华文新魏" pitchFamily="2" charset="-122"/>
                <a:ea typeface="华文新魏" pitchFamily="2" charset="-122"/>
              </a:rPr>
              <a:t>kill</a:t>
            </a:r>
            <a:r>
              <a:rPr lang="zh-CN" altLang="en-US" dirty="0" smtClean="0">
                <a:latin typeface="华文新魏" pitchFamily="2" charset="-122"/>
                <a:ea typeface="华文新魏" pitchFamily="2" charset="-122"/>
              </a:rPr>
              <a:t>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基本块：</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d</a:t>
            </a:r>
            <a:r>
              <a:rPr lang="en-US" altLang="zh-CN" baseline="-25000" dirty="0" smtClean="0">
                <a:latin typeface="隶书" pitchFamily="49" charset="-122"/>
                <a:ea typeface="隶书" pitchFamily="49" charset="-122"/>
              </a:rPr>
              <a:t>1</a:t>
            </a:r>
            <a:r>
              <a:rPr lang="en-US" altLang="zh-CN" dirty="0" smtClean="0">
                <a:latin typeface="Times New Roman" pitchFamily="18" charset="0"/>
                <a:ea typeface="隶书" pitchFamily="49" charset="-122"/>
                <a:cs typeface="Times New Roman" pitchFamily="18" charset="0"/>
              </a:rPr>
              <a:t>: a = 3</a:t>
            </a:r>
          </a:p>
          <a:p>
            <a:pPr lvl="1"/>
            <a:r>
              <a:rPr lang="en-US" altLang="zh-CN" dirty="0" smtClean="0">
                <a:latin typeface="Times New Roman" pitchFamily="18" charset="0"/>
                <a:ea typeface="隶书" pitchFamily="49" charset="-122"/>
                <a:cs typeface="Times New Roman" pitchFamily="18" charset="0"/>
              </a:rPr>
              <a:t>d</a:t>
            </a:r>
            <a:r>
              <a:rPr lang="en-US" altLang="zh-CN" baseline="-25000" dirty="0" smtClean="0">
                <a:latin typeface="隶书" pitchFamily="49" charset="-122"/>
                <a:ea typeface="隶书" pitchFamily="49" charset="-122"/>
              </a:rPr>
              <a:t>2</a:t>
            </a:r>
            <a:r>
              <a:rPr lang="en-US" altLang="zh-CN" dirty="0" smtClean="0">
                <a:latin typeface="Times New Roman" pitchFamily="18" charset="0"/>
                <a:ea typeface="隶书" pitchFamily="49" charset="-122"/>
                <a:cs typeface="Times New Roman" pitchFamily="18" charset="0"/>
              </a:rPr>
              <a:t>: a = 4</a:t>
            </a:r>
          </a:p>
          <a:p>
            <a:r>
              <a:rPr lang="en-US" altLang="zh-CN" dirty="0" smtClean="0">
                <a:latin typeface="Times New Roman" pitchFamily="18" charset="0"/>
                <a:ea typeface="隶书" pitchFamily="49" charset="-122"/>
                <a:cs typeface="Times New Roman" pitchFamily="18" charset="0"/>
              </a:rPr>
              <a:t>gen</a:t>
            </a:r>
            <a:r>
              <a:rPr lang="zh-CN" altLang="en-US" dirty="0" smtClean="0">
                <a:latin typeface="Times New Roman" pitchFamily="18" charset="0"/>
                <a:ea typeface="隶书" pitchFamily="49" charset="-122"/>
                <a:cs typeface="Times New Roman" pitchFamily="18" charset="0"/>
              </a:rPr>
              <a:t>集合：</a:t>
            </a:r>
            <a:r>
              <a:rPr lang="en-US" altLang="zh-CN" dirty="0" smtClean="0">
                <a:latin typeface="Times New Roman" pitchFamily="18" charset="0"/>
                <a:ea typeface="隶书" pitchFamily="49" charset="-122"/>
                <a:cs typeface="Times New Roman" pitchFamily="18" charset="0"/>
              </a:rPr>
              <a:t>{d</a:t>
            </a:r>
            <a:r>
              <a:rPr lang="en-US" altLang="zh-CN" baseline="-25000" dirty="0" smtClean="0">
                <a:latin typeface="隶书" pitchFamily="49" charset="-122"/>
                <a:ea typeface="隶书" pitchFamily="49" charset="-122"/>
              </a:rPr>
              <a:t>2</a:t>
            </a:r>
            <a:r>
              <a:rPr lang="en-US" altLang="zh-CN" dirty="0" smtClean="0">
                <a:latin typeface="Times New Roman" pitchFamily="18" charset="0"/>
                <a:ea typeface="隶书" pitchFamily="49" charset="-122"/>
                <a:cs typeface="Times New Roman" pitchFamily="18" charset="0"/>
              </a:rPr>
              <a:t>}</a:t>
            </a:r>
          </a:p>
          <a:p>
            <a:r>
              <a:rPr lang="en-US" altLang="zh-CN" dirty="0" smtClean="0">
                <a:latin typeface="Times New Roman" pitchFamily="18" charset="0"/>
                <a:ea typeface="隶书" pitchFamily="49" charset="-122"/>
                <a:cs typeface="Times New Roman" pitchFamily="18" charset="0"/>
              </a:rPr>
              <a:t>Kill</a:t>
            </a:r>
            <a:r>
              <a:rPr lang="zh-CN" altLang="en-US" dirty="0" smtClean="0">
                <a:latin typeface="Times New Roman" pitchFamily="18" charset="0"/>
                <a:ea typeface="隶书" pitchFamily="49" charset="-122"/>
                <a:cs typeface="Times New Roman" pitchFamily="18" charset="0"/>
              </a:rPr>
              <a:t>集合：流图中所有针对</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的定值</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优化的例子（</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28596" y="1285861"/>
            <a:ext cx="8229600" cy="571504"/>
          </a:xfrm>
        </p:spPr>
        <p:txBody>
          <a:bodyPr>
            <a:normAutofit lnSpcReduction="10000"/>
          </a:bodyPr>
          <a:lstStyle/>
          <a:p>
            <a:r>
              <a:rPr lang="zh-CN" altLang="en-US" dirty="0" smtClean="0">
                <a:latin typeface="隶书" pitchFamily="49" charset="-122"/>
                <a:ea typeface="隶书" pitchFamily="49" charset="-122"/>
              </a:rPr>
              <a:t>快速排序算法</a:t>
            </a:r>
            <a:endParaRPr lang="zh-CN" altLang="en-US" dirty="0">
              <a:latin typeface="隶书" pitchFamily="49" charset="-122"/>
              <a:ea typeface="隶书" pitchFamily="49" charset="-122"/>
            </a:endParaRPr>
          </a:p>
        </p:txBody>
      </p:sp>
      <p:pic>
        <p:nvPicPr>
          <p:cNvPr id="1026" name="Picture 2"/>
          <p:cNvPicPr>
            <a:picLocks noChangeAspect="1" noChangeArrowheads="1"/>
          </p:cNvPicPr>
          <p:nvPr/>
        </p:nvPicPr>
        <p:blipFill>
          <a:blip r:embed="rId2" cstate="print"/>
          <a:srcRect/>
          <a:stretch>
            <a:fillRect/>
          </a:stretch>
        </p:blipFill>
        <p:spPr bwMode="auto">
          <a:xfrm>
            <a:off x="1285852" y="1785926"/>
            <a:ext cx="7077091" cy="4874049"/>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控制流方程</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只要一个定值能够沿某条路径到达一个程序点，这个定值就是到达定值；</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如果从基本块</a:t>
            </a:r>
            <a:r>
              <a:rPr lang="en-US" altLang="zh-CN" dirty="0" smtClean="0">
                <a:latin typeface="Times New Roman" pitchFamily="18" charset="0"/>
                <a:ea typeface="隶书" pitchFamily="49" charset="-122"/>
                <a:cs typeface="Times New Roman" pitchFamily="18" charset="0"/>
              </a:rPr>
              <a:t>P</a:t>
            </a:r>
            <a:r>
              <a:rPr lang="zh-CN" altLang="en-US" dirty="0" smtClean="0">
                <a:latin typeface="Times New Roman" pitchFamily="18" charset="0"/>
                <a:ea typeface="隶书" pitchFamily="49" charset="-122"/>
                <a:cs typeface="Times New Roman" pitchFamily="18" charset="0"/>
              </a:rPr>
              <a:t>到</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有一条控制流边，那么</a:t>
            </a:r>
            <a:r>
              <a:rPr lang="en-US" altLang="zh-CN" dirty="0" smtClean="0">
                <a:latin typeface="Times New Roman" pitchFamily="18" charset="0"/>
                <a:ea typeface="隶书" pitchFamily="49" charset="-122"/>
                <a:cs typeface="Times New Roman" pitchFamily="18" charset="0"/>
              </a:rPr>
              <a:t>OUT[P]</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IN[B]</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一个定值必然先在某个前驱的</a:t>
            </a:r>
            <a:r>
              <a:rPr lang="en-US" altLang="zh-CN" dirty="0" smtClean="0">
                <a:latin typeface="Times New Roman" pitchFamily="18" charset="0"/>
                <a:ea typeface="隶书" pitchFamily="49" charset="-122"/>
                <a:cs typeface="Times New Roman" pitchFamily="18" charset="0"/>
              </a:rPr>
              <a:t>OUT</a:t>
            </a:r>
            <a:r>
              <a:rPr lang="zh-CN" altLang="en-US" dirty="0" smtClean="0">
                <a:latin typeface="Times New Roman" pitchFamily="18" charset="0"/>
                <a:ea typeface="隶书" pitchFamily="49" charset="-122"/>
                <a:cs typeface="Times New Roman" pitchFamily="18" charset="0"/>
              </a:rPr>
              <a:t>值中，才能出现在</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的</a:t>
            </a:r>
            <a:r>
              <a:rPr lang="en-US" altLang="zh-CN" dirty="0" smtClean="0">
                <a:latin typeface="Times New Roman" pitchFamily="18" charset="0"/>
                <a:ea typeface="隶书" pitchFamily="49" charset="-122"/>
                <a:cs typeface="Times New Roman" pitchFamily="18" charset="0"/>
              </a:rPr>
              <a:t>IN</a:t>
            </a:r>
            <a:r>
              <a:rPr lang="zh-CN" altLang="en-US" dirty="0" smtClean="0">
                <a:latin typeface="Times New Roman" pitchFamily="18" charset="0"/>
                <a:ea typeface="隶书" pitchFamily="49" charset="-122"/>
                <a:cs typeface="Times New Roman" pitchFamily="18" charset="0"/>
              </a:rPr>
              <a:t>中，得到如下方程</a:t>
            </a:r>
            <a:endParaRPr lang="en-US" altLang="zh-CN" dirty="0" smtClean="0">
              <a:latin typeface="Times New Roman" pitchFamily="18" charset="0"/>
              <a:ea typeface="隶书" pitchFamily="49" charset="-122"/>
              <a:cs typeface="Times New Roman" pitchFamily="18" charset="0"/>
            </a:endParaRPr>
          </a:p>
          <a:p>
            <a:pPr>
              <a:buNone/>
            </a:pPr>
            <a:r>
              <a:rPr lang="en-US" altLang="zh-CN" dirty="0" smtClean="0">
                <a:latin typeface="Times New Roman" pitchFamily="18" charset="0"/>
                <a:ea typeface="隶书" pitchFamily="49" charset="-122"/>
                <a:cs typeface="Times New Roman" pitchFamily="18" charset="0"/>
              </a:rPr>
              <a:t>			IN[B]</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baseline="-25000" dirty="0" smtClean="0">
                <a:latin typeface="Times New Roman" pitchFamily="18" charset="0"/>
                <a:ea typeface="隶书" pitchFamily="49" charset="-122"/>
                <a:cs typeface="Times New Roman" pitchFamily="18" charset="0"/>
              </a:rPr>
              <a:t>P</a:t>
            </a:r>
            <a:r>
              <a:rPr lang="zh-CN" altLang="en-US" baseline="-25000" dirty="0" smtClean="0">
                <a:latin typeface="Times New Roman" pitchFamily="18" charset="0"/>
                <a:ea typeface="隶书" pitchFamily="49" charset="-122"/>
                <a:cs typeface="Times New Roman" pitchFamily="18" charset="0"/>
              </a:rPr>
              <a:t>是</a:t>
            </a:r>
            <a:r>
              <a:rPr lang="en-US" altLang="zh-CN" baseline="-25000" dirty="0" smtClean="0">
                <a:latin typeface="Times New Roman" pitchFamily="18" charset="0"/>
                <a:ea typeface="隶书" pitchFamily="49" charset="-122"/>
                <a:cs typeface="Times New Roman" pitchFamily="18" charset="0"/>
              </a:rPr>
              <a:t>B</a:t>
            </a:r>
            <a:r>
              <a:rPr lang="zh-CN" altLang="en-US" baseline="-25000" dirty="0" smtClean="0">
                <a:latin typeface="Times New Roman" pitchFamily="18" charset="0"/>
                <a:ea typeface="隶书" pitchFamily="49" charset="-122"/>
                <a:cs typeface="Times New Roman" pitchFamily="18" charset="0"/>
              </a:rPr>
              <a:t>的前驱基本块</a:t>
            </a:r>
            <a:r>
              <a:rPr lang="en-US" altLang="zh-CN" dirty="0" smtClean="0">
                <a:latin typeface="Times New Roman" pitchFamily="18" charset="0"/>
                <a:ea typeface="隶书" pitchFamily="49" charset="-122"/>
                <a:cs typeface="Times New Roman" pitchFamily="18" charset="0"/>
              </a:rPr>
              <a:t>OUT[P]</a:t>
            </a:r>
          </a:p>
          <a:p>
            <a:r>
              <a:rPr lang="zh-CN" altLang="en-US" dirty="0" smtClean="0">
                <a:latin typeface="Times New Roman" pitchFamily="18" charset="0"/>
                <a:ea typeface="隶书" pitchFamily="49" charset="-122"/>
                <a:cs typeface="Times New Roman" pitchFamily="18" charset="0"/>
              </a:rPr>
              <a:t>∪称为到达定值的交汇运算符</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控制流方程的迭代解法（</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en-US" altLang="zh-CN" dirty="0" smtClean="0">
                <a:latin typeface="Times New Roman" pitchFamily="18" charset="0"/>
                <a:ea typeface="隶书" pitchFamily="49" charset="-122"/>
                <a:cs typeface="Times New Roman" pitchFamily="18" charset="0"/>
              </a:rPr>
              <a:t>ENTRY</a:t>
            </a:r>
            <a:r>
              <a:rPr lang="zh-CN" altLang="en-US" dirty="0" smtClean="0">
                <a:latin typeface="Times New Roman" pitchFamily="18" charset="0"/>
                <a:ea typeface="隶书" pitchFamily="49" charset="-122"/>
                <a:cs typeface="Times New Roman" pitchFamily="18" charset="0"/>
              </a:rPr>
              <a:t>基本块的传递函数是常函数；</a:t>
            </a:r>
            <a:endParaRPr lang="en-US" altLang="zh-CN" dirty="0" smtClean="0">
              <a:latin typeface="Times New Roman" pitchFamily="18" charset="0"/>
              <a:ea typeface="隶书" pitchFamily="49" charset="-122"/>
              <a:cs typeface="Times New Roman" pitchFamily="18" charset="0"/>
            </a:endParaRPr>
          </a:p>
          <a:p>
            <a:pPr>
              <a:buNone/>
            </a:pPr>
            <a:r>
              <a:rPr lang="en-US" altLang="zh-CN" dirty="0" smtClean="0">
                <a:latin typeface="Times New Roman" pitchFamily="18" charset="0"/>
                <a:ea typeface="隶书" pitchFamily="49" charset="-122"/>
                <a:cs typeface="Times New Roman" pitchFamily="18" charset="0"/>
              </a:rPr>
              <a:t>			OUT[ENTRY]</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空集</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其他基本块</a:t>
            </a:r>
            <a:endParaRPr lang="en-US" altLang="zh-CN" dirty="0" smtClean="0">
              <a:latin typeface="Times New Roman" pitchFamily="18" charset="0"/>
              <a:ea typeface="隶书" pitchFamily="49" charset="-122"/>
              <a:cs typeface="Times New Roman" pitchFamily="18" charset="0"/>
            </a:endParaRPr>
          </a:p>
          <a:p>
            <a:pPr lvl="1">
              <a:buNone/>
            </a:pPr>
            <a:r>
              <a:rPr lang="en-US" altLang="zh-CN" dirty="0" smtClean="0">
                <a:latin typeface="Times New Roman" pitchFamily="18" charset="0"/>
                <a:ea typeface="隶书" pitchFamily="49" charset="-122"/>
                <a:cs typeface="Times New Roman" pitchFamily="18" charset="0"/>
              </a:rPr>
              <a:t>	OUT[B]</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gen</a:t>
            </a:r>
            <a:r>
              <a:rPr lang="en-US" altLang="zh-CN" baseline="-25000" dirty="0" err="1"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(IN[B]-</a:t>
            </a:r>
            <a:r>
              <a:rPr lang="en-US" altLang="zh-CN" dirty="0" err="1" smtClean="0">
                <a:latin typeface="Times New Roman" pitchFamily="18" charset="0"/>
                <a:ea typeface="隶书" pitchFamily="49" charset="-122"/>
                <a:cs typeface="Times New Roman" pitchFamily="18" charset="0"/>
              </a:rPr>
              <a:t>kill</a:t>
            </a:r>
            <a:r>
              <a:rPr lang="en-US" altLang="zh-CN" baseline="-25000" dirty="0" err="1"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rPr>
              <a:t>)</a:t>
            </a:r>
          </a:p>
          <a:p>
            <a:pPr lvl="1">
              <a:buNone/>
            </a:pPr>
            <a:r>
              <a:rPr lang="en-US" altLang="zh-CN" dirty="0" smtClean="0">
                <a:latin typeface="Times New Roman" pitchFamily="18" charset="0"/>
                <a:ea typeface="隶书" pitchFamily="49" charset="-122"/>
                <a:cs typeface="Times New Roman" pitchFamily="18" charset="0"/>
              </a:rPr>
              <a:t>	IN[B] = </a:t>
            </a:r>
            <a:r>
              <a:rPr lang="zh-CN" altLang="en-US" dirty="0" smtClean="0">
                <a:latin typeface="Times New Roman" pitchFamily="18" charset="0"/>
                <a:ea typeface="隶书" pitchFamily="49" charset="-122"/>
                <a:cs typeface="Times New Roman" pitchFamily="18" charset="0"/>
              </a:rPr>
              <a:t>∪</a:t>
            </a:r>
            <a:r>
              <a:rPr lang="en-US" altLang="zh-CN" baseline="-25000" dirty="0" smtClean="0">
                <a:latin typeface="Times New Roman" pitchFamily="18" charset="0"/>
                <a:ea typeface="隶书" pitchFamily="49" charset="-122"/>
                <a:cs typeface="Times New Roman" pitchFamily="18" charset="0"/>
              </a:rPr>
              <a:t>P</a:t>
            </a:r>
            <a:r>
              <a:rPr lang="zh-CN" altLang="en-US" baseline="-25000" dirty="0" smtClean="0">
                <a:latin typeface="Times New Roman" pitchFamily="18" charset="0"/>
                <a:ea typeface="隶书" pitchFamily="49" charset="-122"/>
                <a:cs typeface="Times New Roman" pitchFamily="18" charset="0"/>
              </a:rPr>
              <a:t>是</a:t>
            </a:r>
            <a:r>
              <a:rPr lang="en-US" altLang="zh-CN" baseline="-25000" dirty="0" smtClean="0">
                <a:latin typeface="Times New Roman" pitchFamily="18" charset="0"/>
                <a:ea typeface="隶书" pitchFamily="49" charset="-122"/>
                <a:cs typeface="Times New Roman" pitchFamily="18" charset="0"/>
              </a:rPr>
              <a:t>B</a:t>
            </a:r>
            <a:r>
              <a:rPr lang="zh-CN" altLang="en-US" baseline="-25000" dirty="0" smtClean="0">
                <a:latin typeface="Times New Roman" pitchFamily="18" charset="0"/>
                <a:ea typeface="隶书" pitchFamily="49" charset="-122"/>
                <a:cs typeface="Times New Roman" pitchFamily="18" charset="0"/>
              </a:rPr>
              <a:t>的前驱基本块</a:t>
            </a:r>
            <a:r>
              <a:rPr lang="en-US" altLang="zh-CN" dirty="0" smtClean="0">
                <a:latin typeface="Times New Roman" pitchFamily="18" charset="0"/>
                <a:ea typeface="隶书" pitchFamily="49" charset="-122"/>
                <a:cs typeface="Times New Roman" pitchFamily="18" charset="0"/>
              </a:rPr>
              <a:t>OUT[P]</a:t>
            </a:r>
          </a:p>
          <a:p>
            <a:r>
              <a:rPr lang="zh-CN" altLang="en-US" dirty="0" smtClean="0">
                <a:latin typeface="Times New Roman" pitchFamily="18" charset="0"/>
                <a:ea typeface="隶书" pitchFamily="49" charset="-122"/>
                <a:cs typeface="Times New Roman" pitchFamily="18" charset="0"/>
              </a:rPr>
              <a:t>迭代解法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首先求出各基本块的</a:t>
            </a:r>
            <a:r>
              <a:rPr lang="en-US" altLang="zh-CN" dirty="0" smtClean="0">
                <a:latin typeface="Times New Roman" pitchFamily="18" charset="0"/>
                <a:ea typeface="隶书" pitchFamily="49" charset="-122"/>
                <a:cs typeface="Times New Roman" pitchFamily="18" charset="0"/>
              </a:rPr>
              <a:t>gen</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kill</a:t>
            </a:r>
          </a:p>
          <a:p>
            <a:pPr lvl="1"/>
            <a:r>
              <a:rPr lang="zh-CN" altLang="en-US" dirty="0" smtClean="0">
                <a:latin typeface="Times New Roman" pitchFamily="18" charset="0"/>
                <a:ea typeface="隶书" pitchFamily="49" charset="-122"/>
                <a:cs typeface="Times New Roman" pitchFamily="18" charset="0"/>
              </a:rPr>
              <a:t>令所有的</a:t>
            </a:r>
            <a:r>
              <a:rPr lang="en-US" altLang="zh-CN" dirty="0" smtClean="0">
                <a:latin typeface="Times New Roman" pitchFamily="18" charset="0"/>
                <a:ea typeface="隶书" pitchFamily="49" charset="-122"/>
                <a:cs typeface="Times New Roman" pitchFamily="18" charset="0"/>
              </a:rPr>
              <a:t>OUT[B]</a:t>
            </a:r>
            <a:r>
              <a:rPr lang="zh-CN" altLang="en-US" dirty="0" smtClean="0">
                <a:latin typeface="Times New Roman" pitchFamily="18" charset="0"/>
                <a:ea typeface="隶书" pitchFamily="49" charset="-122"/>
                <a:cs typeface="Times New Roman" pitchFamily="18" charset="0"/>
              </a:rPr>
              <a:t>都是空集，然后不停迭代，得到最小不动点的解</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控制流方程的迭代解法（</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输入：流图、各基本块的</a:t>
            </a:r>
            <a:r>
              <a:rPr lang="en-US" altLang="zh-CN" dirty="0" smtClean="0">
                <a:latin typeface="Times New Roman" pitchFamily="18" charset="0"/>
                <a:ea typeface="隶书" pitchFamily="49" charset="-122"/>
                <a:cs typeface="Times New Roman" pitchFamily="18" charset="0"/>
              </a:rPr>
              <a:t>kill</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gen</a:t>
            </a:r>
            <a:r>
              <a:rPr lang="zh-CN" altLang="en-US" dirty="0" smtClean="0">
                <a:latin typeface="Times New Roman" pitchFamily="18" charset="0"/>
                <a:ea typeface="隶书" pitchFamily="49" charset="-122"/>
                <a:cs typeface="Times New Roman" pitchFamily="18" charset="0"/>
              </a:rPr>
              <a:t>集合</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输出：</a:t>
            </a:r>
            <a:r>
              <a:rPr lang="en-US" altLang="zh-CN" dirty="0" smtClean="0">
                <a:latin typeface="Times New Roman" pitchFamily="18" charset="0"/>
                <a:ea typeface="隶书" pitchFamily="49" charset="-122"/>
                <a:cs typeface="Times New Roman" pitchFamily="18" charset="0"/>
              </a:rPr>
              <a:t>IN[B]</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OUT[B]</a:t>
            </a:r>
          </a:p>
          <a:p>
            <a:r>
              <a:rPr lang="zh-CN" altLang="en-US" dirty="0" smtClean="0">
                <a:latin typeface="Times New Roman" pitchFamily="18" charset="0"/>
                <a:ea typeface="隶书" pitchFamily="49" charset="-122"/>
                <a:cs typeface="Times New Roman" pitchFamily="18" charset="0"/>
              </a:rPr>
              <a:t>方法：</a:t>
            </a:r>
            <a:endParaRPr lang="zh-CN" altLang="en-US" dirty="0">
              <a:latin typeface="Times New Roman" pitchFamily="18" charset="0"/>
              <a:ea typeface="隶书" pitchFamily="49" charset="-122"/>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857224" y="3357562"/>
            <a:ext cx="7019925" cy="283845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控制流方程的迭代解法（</a:t>
            </a:r>
            <a:r>
              <a:rPr lang="en-US" altLang="zh-CN" dirty="0" smtClean="0">
                <a:latin typeface="华文新魏" pitchFamily="2" charset="-122"/>
                <a:ea typeface="华文新魏" pitchFamily="2" charset="-122"/>
              </a:rPr>
              <a:t>3</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解法的正确性</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直观解释：不断向前传递各个定值，直到该定值被杀死为止；</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为什么不会死循环？</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各个</a:t>
            </a:r>
            <a:r>
              <a:rPr lang="en-US" altLang="zh-CN" dirty="0" smtClean="0">
                <a:latin typeface="Times New Roman" pitchFamily="18" charset="0"/>
                <a:ea typeface="隶书" pitchFamily="49" charset="-122"/>
                <a:cs typeface="Times New Roman" pitchFamily="18" charset="0"/>
              </a:rPr>
              <a:t>OUT[B]</a:t>
            </a:r>
            <a:r>
              <a:rPr lang="zh-CN" altLang="en-US" dirty="0" smtClean="0">
                <a:latin typeface="Times New Roman" pitchFamily="18" charset="0"/>
                <a:ea typeface="隶书" pitchFamily="49" charset="-122"/>
                <a:cs typeface="Times New Roman" pitchFamily="18" charset="0"/>
              </a:rPr>
              <a:t>在算法执行过程中不会变小；</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且</a:t>
            </a:r>
            <a:r>
              <a:rPr lang="en-US" altLang="zh-CN" dirty="0" smtClean="0">
                <a:latin typeface="Times New Roman" pitchFamily="18" charset="0"/>
                <a:ea typeface="隶书" pitchFamily="49" charset="-122"/>
                <a:cs typeface="Times New Roman" pitchFamily="18" charset="0"/>
              </a:rPr>
              <a:t>OUT[B]</a:t>
            </a:r>
            <a:r>
              <a:rPr lang="zh-CN" altLang="en-US" dirty="0" smtClean="0">
                <a:latin typeface="Times New Roman" pitchFamily="18" charset="0"/>
                <a:ea typeface="隶书" pitchFamily="49" charset="-122"/>
                <a:cs typeface="Times New Roman" pitchFamily="18" charset="0"/>
              </a:rPr>
              <a:t>显然有有穷的上界；</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只有一次迭代之后增大了某个</a:t>
            </a:r>
            <a:r>
              <a:rPr lang="en-US" altLang="zh-CN" dirty="0" smtClean="0">
                <a:latin typeface="Times New Roman" pitchFamily="18" charset="0"/>
                <a:ea typeface="隶书" pitchFamily="49" charset="-122"/>
                <a:cs typeface="Times New Roman" pitchFamily="18" charset="0"/>
              </a:rPr>
              <a:t>OUT[B]</a:t>
            </a:r>
            <a:r>
              <a:rPr lang="zh-CN" altLang="en-US" dirty="0" smtClean="0">
                <a:latin typeface="Times New Roman" pitchFamily="18" charset="0"/>
                <a:ea typeface="隶书" pitchFamily="49" charset="-122"/>
                <a:cs typeface="Times New Roman" pitchFamily="18" charset="0"/>
              </a:rPr>
              <a:t>的值，算法才会进行下一次迭代；</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最大迭代次数是流图的结点个数</a:t>
            </a:r>
            <a:r>
              <a:rPr lang="en-US" altLang="zh-CN" dirty="0" smtClean="0">
                <a:latin typeface="Times New Roman" pitchFamily="18" charset="0"/>
                <a:ea typeface="隶书" pitchFamily="49" charset="-122"/>
                <a:cs typeface="Times New Roman" pitchFamily="18" charset="0"/>
              </a:rPr>
              <a:t>n</a:t>
            </a:r>
          </a:p>
          <a:p>
            <a:pPr lvl="1"/>
            <a:r>
              <a:rPr lang="zh-CN" altLang="en-US" dirty="0" smtClean="0">
                <a:latin typeface="Times New Roman" pitchFamily="18" charset="0"/>
                <a:ea typeface="隶书" pitchFamily="49" charset="-122"/>
                <a:cs typeface="Times New Roman" pitchFamily="18" charset="0"/>
              </a:rPr>
              <a:t>定值经过</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步必然已经到达所有可能到达的结点</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停机时，各个</a:t>
            </a:r>
            <a:r>
              <a:rPr lang="en-US" altLang="zh-CN" dirty="0" smtClean="0">
                <a:latin typeface="Times New Roman" pitchFamily="18" charset="0"/>
                <a:ea typeface="隶书" pitchFamily="49" charset="-122"/>
                <a:cs typeface="Times New Roman" pitchFamily="18" charset="0"/>
              </a:rPr>
              <a:t>OUT/IN</a:t>
            </a:r>
            <a:r>
              <a:rPr lang="zh-CN" altLang="en-US" dirty="0" smtClean="0">
                <a:latin typeface="Times New Roman" pitchFamily="18" charset="0"/>
                <a:ea typeface="隶书" pitchFamily="49" charset="-122"/>
                <a:cs typeface="Times New Roman" pitchFamily="18" charset="0"/>
              </a:rPr>
              <a:t>值必然满足数据流方程</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到达定值求解的例子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4000504"/>
            <a:ext cx="8229600" cy="2125659"/>
          </a:xfrm>
        </p:spPr>
        <p:txBody>
          <a:bodyPr/>
          <a:lstStyle/>
          <a:p>
            <a:r>
              <a:rPr lang="en-US" altLang="zh-CN"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个</a:t>
            </a:r>
            <a:r>
              <a:rPr lang="en-US" altLang="zh-CN" dirty="0" smtClean="0">
                <a:latin typeface="Times New Roman" pitchFamily="18" charset="0"/>
                <a:ea typeface="隶书" pitchFamily="49" charset="-122"/>
                <a:cs typeface="Times New Roman" pitchFamily="18" charset="0"/>
              </a:rPr>
              <a:t>bit</a:t>
            </a:r>
            <a:r>
              <a:rPr lang="zh-CN" altLang="en-US" dirty="0" smtClean="0">
                <a:latin typeface="Times New Roman" pitchFamily="18" charset="0"/>
                <a:ea typeface="隶书" pitchFamily="49" charset="-122"/>
                <a:cs typeface="Times New Roman" pitchFamily="18" charset="0"/>
              </a:rPr>
              <a:t>从左到右表示</a:t>
            </a:r>
            <a:r>
              <a:rPr lang="en-US" altLang="zh-CN" dirty="0" smtClean="0">
                <a:latin typeface="Times New Roman" pitchFamily="18" charset="0"/>
                <a:ea typeface="隶书" pitchFamily="49" charset="-122"/>
                <a:cs typeface="Times New Roman" pitchFamily="18" charset="0"/>
              </a:rPr>
              <a:t>d</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,d</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d</a:t>
            </a:r>
            <a:r>
              <a:rPr lang="en-US" altLang="zh-CN" baseline="-25000" dirty="0" err="1" smtClean="0">
                <a:latin typeface="Times New Roman" pitchFamily="18" charset="0"/>
                <a:ea typeface="隶书" pitchFamily="49" charset="-122"/>
                <a:cs typeface="Times New Roman" pitchFamily="18" charset="0"/>
              </a:rPr>
              <a:t>n</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for</a:t>
            </a:r>
            <a:r>
              <a:rPr lang="zh-CN" altLang="en-US" dirty="0" smtClean="0">
                <a:latin typeface="Times New Roman" pitchFamily="18" charset="0"/>
                <a:ea typeface="隶书" pitchFamily="49" charset="-122"/>
                <a:cs typeface="Times New Roman" pitchFamily="18" charset="0"/>
              </a:rPr>
              <a:t>循环时依次遍历</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3</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4</a:t>
            </a:r>
            <a:r>
              <a:rPr lang="en-US" altLang="zh-CN" dirty="0" smtClean="0">
                <a:latin typeface="Times New Roman" pitchFamily="18" charset="0"/>
                <a:ea typeface="隶书" pitchFamily="49" charset="-122"/>
                <a:cs typeface="Times New Roman" pitchFamily="18" charset="0"/>
              </a:rPr>
              <a:t>,EXIT</a:t>
            </a:r>
          </a:p>
          <a:p>
            <a:r>
              <a:rPr lang="zh-CN" altLang="en-US" dirty="0" smtClean="0">
                <a:latin typeface="Times New Roman" pitchFamily="18" charset="0"/>
                <a:ea typeface="隶书" pitchFamily="49" charset="-122"/>
                <a:cs typeface="Times New Roman" pitchFamily="18" charset="0"/>
              </a:rPr>
              <a:t>每一列表示一次迭代计算；</a:t>
            </a:r>
            <a:endParaRPr lang="zh-CN" altLang="en-US" dirty="0">
              <a:latin typeface="Times New Roman" pitchFamily="18" charset="0"/>
              <a:ea typeface="隶书" pitchFamily="49" charset="-122"/>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214282" y="1500174"/>
            <a:ext cx="8610600" cy="23622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活跃变量分析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活跃变量分析</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p</a:t>
            </a:r>
            <a:r>
              <a:rPr lang="zh-CN" altLang="en-US" dirty="0" smtClean="0">
                <a:latin typeface="Times New Roman" pitchFamily="18" charset="0"/>
                <a:ea typeface="隶书" pitchFamily="49" charset="-122"/>
                <a:cs typeface="Times New Roman" pitchFamily="18" charset="0"/>
              </a:rPr>
              <a:t>上的值是否会在某条从</a:t>
            </a:r>
            <a:r>
              <a:rPr lang="en-US" altLang="zh-CN" dirty="0" smtClean="0">
                <a:latin typeface="Times New Roman" pitchFamily="18" charset="0"/>
                <a:ea typeface="隶书" pitchFamily="49" charset="-122"/>
                <a:cs typeface="Times New Roman" pitchFamily="18" charset="0"/>
              </a:rPr>
              <a:t>p</a:t>
            </a:r>
            <a:r>
              <a:rPr lang="zh-CN" altLang="en-US" dirty="0" smtClean="0">
                <a:latin typeface="Times New Roman" pitchFamily="18" charset="0"/>
                <a:ea typeface="隶书" pitchFamily="49" charset="-122"/>
                <a:cs typeface="Times New Roman" pitchFamily="18" charset="0"/>
              </a:rPr>
              <a:t>出发的路径中使用；</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用途</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寄存器分配</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死代码删除</a:t>
            </a:r>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基本块的传递函数仍然是生成</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杀死形式，但是从</a:t>
            </a:r>
            <a:r>
              <a:rPr lang="en-US" altLang="zh-CN" dirty="0" smtClean="0">
                <a:latin typeface="Times New Roman" pitchFamily="18" charset="0"/>
                <a:ea typeface="隶书" pitchFamily="49" charset="-122"/>
                <a:cs typeface="Times New Roman" pitchFamily="18" charset="0"/>
              </a:rPr>
              <a:t>OUT</a:t>
            </a:r>
            <a:r>
              <a:rPr lang="zh-CN" altLang="en-US" dirty="0" smtClean="0">
                <a:latin typeface="Times New Roman" pitchFamily="18" charset="0"/>
                <a:ea typeface="隶书" pitchFamily="49" charset="-122"/>
                <a:cs typeface="Times New Roman" pitchFamily="18" charset="0"/>
              </a:rPr>
              <a:t>值计算出</a:t>
            </a:r>
            <a:r>
              <a:rPr lang="en-US" altLang="zh-CN" dirty="0" smtClean="0">
                <a:latin typeface="Times New Roman" pitchFamily="18" charset="0"/>
                <a:ea typeface="隶书" pitchFamily="49" charset="-122"/>
                <a:cs typeface="Times New Roman" pitchFamily="18" charset="0"/>
              </a:rPr>
              <a:t>IN</a:t>
            </a:r>
            <a:r>
              <a:rPr lang="zh-CN" altLang="en-US" dirty="0" smtClean="0">
                <a:latin typeface="Times New Roman" pitchFamily="18" charset="0"/>
                <a:ea typeface="隶书" pitchFamily="49" charset="-122"/>
                <a:cs typeface="Times New Roman" pitchFamily="18" charset="0"/>
              </a:rPr>
              <a:t>值</a:t>
            </a:r>
            <a:endParaRPr lang="en-US" altLang="zh-CN" dirty="0" smtClean="0">
              <a:latin typeface="Times New Roman" pitchFamily="18" charset="0"/>
              <a:ea typeface="隶书" pitchFamily="49" charset="-122"/>
              <a:cs typeface="Times New Roman" pitchFamily="18" charset="0"/>
            </a:endParaRPr>
          </a:p>
          <a:p>
            <a:pPr lvl="1"/>
            <a:r>
              <a:rPr lang="en-US" altLang="zh-CN" dirty="0" err="1" smtClean="0">
                <a:latin typeface="Times New Roman" pitchFamily="18" charset="0"/>
                <a:ea typeface="隶书" pitchFamily="49" charset="-122"/>
                <a:cs typeface="Times New Roman" pitchFamily="18" charset="0"/>
              </a:rPr>
              <a:t>use</a:t>
            </a:r>
            <a:r>
              <a:rPr lang="en-US" altLang="zh-CN" baseline="-25000" dirty="0" err="1"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，可能在</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中先于定值被使用（</a:t>
            </a:r>
            <a:r>
              <a:rPr lang="en-US" altLang="zh-CN" dirty="0" smtClean="0">
                <a:latin typeface="Times New Roman" pitchFamily="18" charset="0"/>
                <a:ea typeface="隶书" pitchFamily="49" charset="-122"/>
                <a:cs typeface="Times New Roman" pitchFamily="18" charset="0"/>
              </a:rPr>
              <a:t>GEN</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en-US" altLang="zh-CN" dirty="0" err="1" smtClean="0">
                <a:latin typeface="Times New Roman" pitchFamily="18" charset="0"/>
                <a:ea typeface="隶书" pitchFamily="49" charset="-122"/>
                <a:cs typeface="Times New Roman" pitchFamily="18" charset="0"/>
              </a:rPr>
              <a:t>def</a:t>
            </a:r>
            <a:r>
              <a:rPr lang="en-US" altLang="zh-CN" baseline="-25000" dirty="0" err="1"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中一定先于使用被定值（</a:t>
            </a:r>
            <a:r>
              <a:rPr lang="en-US" altLang="zh-CN" dirty="0" smtClean="0">
                <a:latin typeface="Times New Roman" pitchFamily="18" charset="0"/>
                <a:ea typeface="隶书" pitchFamily="49" charset="-122"/>
                <a:cs typeface="Times New Roman" pitchFamily="18" charset="0"/>
              </a:rPr>
              <a:t>KILL</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例子：</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基本块：</a:t>
            </a:r>
            <a:r>
              <a:rPr lang="en-US" altLang="zh-CN" dirty="0" err="1" smtClean="0">
                <a:latin typeface="Times New Roman" pitchFamily="18" charset="0"/>
                <a:ea typeface="隶书" pitchFamily="49" charset="-122"/>
                <a:cs typeface="Times New Roman" pitchFamily="18" charset="0"/>
              </a:rPr>
              <a:t>i</a:t>
            </a:r>
            <a:r>
              <a:rPr lang="en-US" altLang="zh-CN" dirty="0" smtClean="0">
                <a:latin typeface="Times New Roman" pitchFamily="18" charset="0"/>
                <a:ea typeface="隶书" pitchFamily="49" charset="-122"/>
                <a:cs typeface="Times New Roman" pitchFamily="18" charset="0"/>
              </a:rPr>
              <a:t>=i+1;		j=j-1</a:t>
            </a:r>
          </a:p>
          <a:p>
            <a:pPr lvl="1"/>
            <a:r>
              <a:rPr lang="en-US" altLang="zh-CN" dirty="0" smtClean="0">
                <a:latin typeface="Times New Roman" pitchFamily="18" charset="0"/>
                <a:ea typeface="隶书" pitchFamily="49" charset="-122"/>
                <a:cs typeface="Times New Roman" pitchFamily="18" charset="0"/>
              </a:rPr>
              <a:t>use {</a:t>
            </a:r>
            <a:r>
              <a:rPr lang="en-US" altLang="zh-CN" dirty="0" err="1" smtClean="0">
                <a:latin typeface="Times New Roman" pitchFamily="18" charset="0"/>
                <a:ea typeface="隶书" pitchFamily="49" charset="-122"/>
                <a:cs typeface="Times New Roman" pitchFamily="18" charset="0"/>
              </a:rPr>
              <a:t>i,j</a:t>
            </a:r>
            <a:r>
              <a:rPr lang="en-US" altLang="zh-CN" dirty="0" smtClean="0">
                <a:latin typeface="Times New Roman" pitchFamily="18" charset="0"/>
                <a:ea typeface="隶书" pitchFamily="49" charset="-122"/>
                <a:cs typeface="Times New Roman" pitchFamily="18" charset="0"/>
              </a:rPr>
              <a:t>};		def { }</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活跃变量数据流方程</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任何变量在程序出口处不再活跃</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IN[EXIT]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空集</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对于所有不等于</a:t>
            </a:r>
            <a:r>
              <a:rPr lang="en-US" altLang="zh-CN" dirty="0" smtClean="0">
                <a:latin typeface="Times New Roman" pitchFamily="18" charset="0"/>
                <a:ea typeface="隶书" pitchFamily="49" charset="-122"/>
                <a:cs typeface="Times New Roman" pitchFamily="18" charset="0"/>
              </a:rPr>
              <a:t>EXIT</a:t>
            </a:r>
            <a:r>
              <a:rPr lang="zh-CN" altLang="en-US" dirty="0" smtClean="0">
                <a:latin typeface="Times New Roman" pitchFamily="18" charset="0"/>
                <a:ea typeface="隶书" pitchFamily="49" charset="-122"/>
                <a:cs typeface="Times New Roman" pitchFamily="18" charset="0"/>
              </a:rPr>
              <a:t>的基本块</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IN[B]</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use</a:t>
            </a:r>
            <a:r>
              <a:rPr lang="en-US" altLang="zh-CN" baseline="-25000" dirty="0" err="1"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(OUT[B]-</a:t>
            </a:r>
            <a:r>
              <a:rPr lang="en-US" altLang="zh-CN" dirty="0" err="1" smtClean="0">
                <a:latin typeface="Times New Roman" pitchFamily="18" charset="0"/>
                <a:ea typeface="隶书" pitchFamily="49" charset="-122"/>
                <a:cs typeface="Times New Roman" pitchFamily="18" charset="0"/>
              </a:rPr>
              <a:t>def</a:t>
            </a:r>
            <a:r>
              <a:rPr lang="en-US" altLang="zh-CN" baseline="-25000" dirty="0" err="1"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rPr>
              <a:t>)</a:t>
            </a:r>
          </a:p>
          <a:p>
            <a:pPr lvl="1"/>
            <a:r>
              <a:rPr lang="en-US" altLang="zh-CN" dirty="0" smtClean="0">
                <a:latin typeface="Times New Roman" pitchFamily="18" charset="0"/>
                <a:ea typeface="隶书" pitchFamily="49" charset="-122"/>
                <a:cs typeface="Times New Roman" pitchFamily="18" charset="0"/>
              </a:rPr>
              <a:t>OUT[B] = </a:t>
            </a:r>
            <a:r>
              <a:rPr lang="zh-CN" altLang="en-US" dirty="0" smtClean="0">
                <a:latin typeface="Times New Roman" pitchFamily="18" charset="0"/>
                <a:ea typeface="隶书" pitchFamily="49" charset="-122"/>
                <a:cs typeface="Times New Roman" pitchFamily="18" charset="0"/>
              </a:rPr>
              <a:t>∪</a:t>
            </a:r>
            <a:r>
              <a:rPr lang="en-US" altLang="zh-CN" baseline="-25000" dirty="0" smtClean="0">
                <a:latin typeface="Times New Roman" pitchFamily="18" charset="0"/>
                <a:ea typeface="隶书" pitchFamily="49" charset="-122"/>
                <a:cs typeface="Times New Roman" pitchFamily="18" charset="0"/>
              </a:rPr>
              <a:t>S</a:t>
            </a:r>
            <a:r>
              <a:rPr lang="zh-CN" altLang="en-US" baseline="-25000" dirty="0" smtClean="0">
                <a:latin typeface="Times New Roman" pitchFamily="18" charset="0"/>
                <a:ea typeface="隶书" pitchFamily="49" charset="-122"/>
                <a:cs typeface="Times New Roman" pitchFamily="18" charset="0"/>
              </a:rPr>
              <a:t>是</a:t>
            </a:r>
            <a:r>
              <a:rPr lang="en-US" altLang="zh-CN" baseline="-25000" dirty="0" smtClean="0">
                <a:latin typeface="Times New Roman" pitchFamily="18" charset="0"/>
                <a:ea typeface="隶书" pitchFamily="49" charset="-122"/>
                <a:cs typeface="Times New Roman" pitchFamily="18" charset="0"/>
              </a:rPr>
              <a:t>B</a:t>
            </a:r>
            <a:r>
              <a:rPr lang="zh-CN" altLang="en-US" baseline="-25000" dirty="0" smtClean="0">
                <a:latin typeface="Times New Roman" pitchFamily="18" charset="0"/>
                <a:ea typeface="隶书" pitchFamily="49" charset="-122"/>
                <a:cs typeface="Times New Roman" pitchFamily="18" charset="0"/>
              </a:rPr>
              <a:t>的后继基本块</a:t>
            </a:r>
            <a:r>
              <a:rPr lang="en-US" altLang="zh-CN" dirty="0" smtClean="0">
                <a:latin typeface="Times New Roman" pitchFamily="18" charset="0"/>
                <a:ea typeface="隶书" pitchFamily="49" charset="-122"/>
                <a:cs typeface="Times New Roman" pitchFamily="18" charset="0"/>
              </a:rPr>
              <a:t>IN[S]</a:t>
            </a:r>
          </a:p>
          <a:p>
            <a:r>
              <a:rPr lang="zh-CN" altLang="en-US" dirty="0" smtClean="0">
                <a:latin typeface="Times New Roman" pitchFamily="18" charset="0"/>
                <a:ea typeface="隶书" pitchFamily="49" charset="-122"/>
                <a:cs typeface="Times New Roman" pitchFamily="18" charset="0"/>
              </a:rPr>
              <a:t>和到达定值相比较</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都使用并集作为交汇运算</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数据流值的传递方向相反：因此初始化的值不一样</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活跃变量分析的迭代方法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7901014" cy="1257296"/>
          </a:xfrm>
        </p:spPr>
        <p:txBody>
          <a:bodyPr/>
          <a:lstStyle/>
          <a:p>
            <a:r>
              <a:rPr lang="zh-CN" altLang="en-US" dirty="0" smtClean="0">
                <a:latin typeface="Times New Roman" pitchFamily="18" charset="0"/>
                <a:ea typeface="隶书" pitchFamily="49" charset="-122"/>
                <a:cs typeface="Times New Roman" pitchFamily="18" charset="0"/>
              </a:rPr>
              <a:t>这个算法中</a:t>
            </a:r>
            <a:r>
              <a:rPr lang="en-US" altLang="zh-CN" dirty="0" smtClean="0">
                <a:latin typeface="Times New Roman" pitchFamily="18" charset="0"/>
                <a:ea typeface="隶书" pitchFamily="49" charset="-122"/>
                <a:cs typeface="Times New Roman" pitchFamily="18" charset="0"/>
              </a:rPr>
              <a:t>IN[B]</a:t>
            </a:r>
            <a:r>
              <a:rPr lang="zh-CN" altLang="en-US" dirty="0" smtClean="0">
                <a:latin typeface="Times New Roman" pitchFamily="18" charset="0"/>
                <a:ea typeface="隶书" pitchFamily="49" charset="-122"/>
                <a:cs typeface="Times New Roman" pitchFamily="18" charset="0"/>
              </a:rPr>
              <a:t>总是越来越大，因此必然会停机；</a:t>
            </a:r>
            <a:endParaRPr lang="zh-CN" altLang="en-US" dirty="0">
              <a:latin typeface="Times New Roman" pitchFamily="18" charset="0"/>
              <a:ea typeface="隶书" pitchFamily="49" charset="-122"/>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1500166" y="3571876"/>
            <a:ext cx="6172200" cy="277177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可用表达式分析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p</a:t>
            </a:r>
            <a:r>
              <a:rPr lang="zh-CN" altLang="en-US" dirty="0" smtClean="0">
                <a:latin typeface="Times New Roman" pitchFamily="18" charset="0"/>
                <a:ea typeface="隶书" pitchFamily="49" charset="-122"/>
                <a:cs typeface="Times New Roman" pitchFamily="18" charset="0"/>
              </a:rPr>
              <a:t>点可用的条件</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从流图入口结点到达</a:t>
            </a:r>
            <a:r>
              <a:rPr lang="en-US" altLang="zh-CN" dirty="0" smtClean="0">
                <a:latin typeface="Times New Roman" pitchFamily="18" charset="0"/>
                <a:ea typeface="隶书" pitchFamily="49" charset="-122"/>
                <a:cs typeface="Times New Roman" pitchFamily="18" charset="0"/>
              </a:rPr>
              <a:t>p</a:t>
            </a:r>
            <a:r>
              <a:rPr lang="zh-CN" altLang="en-US" dirty="0" smtClean="0">
                <a:latin typeface="Times New Roman" pitchFamily="18" charset="0"/>
                <a:ea typeface="隶书" pitchFamily="49" charset="-122"/>
                <a:cs typeface="Times New Roman" pitchFamily="18" charset="0"/>
              </a:rPr>
              <a:t>的每条路径都对</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rPr>
              <a:t>求值，且在最后一次求值之后再没有对</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或者</a:t>
            </a:r>
            <a:r>
              <a:rPr lang="en-US" altLang="zh-CN" dirty="0" smtClean="0">
                <a:latin typeface="Times New Roman" pitchFamily="18" charset="0"/>
                <a:ea typeface="隶书" pitchFamily="49" charset="-122"/>
                <a:cs typeface="Times New Roman" pitchFamily="18" charset="0"/>
              </a:rPr>
              <a:t>y</a:t>
            </a:r>
            <a:r>
              <a:rPr lang="zh-CN" altLang="en-US" dirty="0" smtClean="0">
                <a:latin typeface="Times New Roman" pitchFamily="18" charset="0"/>
                <a:ea typeface="隶书" pitchFamily="49" charset="-122"/>
                <a:cs typeface="Times New Roman" pitchFamily="18" charset="0"/>
              </a:rPr>
              <a:t>赋值</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主要用途</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寻找全局公共子表达式</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生成</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杀死</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杀死：基本块对</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或</a:t>
            </a:r>
            <a:r>
              <a:rPr lang="en-US" altLang="zh-CN" dirty="0" smtClean="0">
                <a:latin typeface="Times New Roman" pitchFamily="18" charset="0"/>
                <a:ea typeface="隶书" pitchFamily="49" charset="-122"/>
                <a:cs typeface="Times New Roman" pitchFamily="18" charset="0"/>
              </a:rPr>
              <a:t>y</a:t>
            </a:r>
            <a:r>
              <a:rPr lang="zh-CN" altLang="en-US" dirty="0" smtClean="0">
                <a:latin typeface="Times New Roman" pitchFamily="18" charset="0"/>
                <a:ea typeface="隶书" pitchFamily="49" charset="-122"/>
                <a:cs typeface="Times New Roman" pitchFamily="18" charset="0"/>
              </a:rPr>
              <a:t>赋值，且没有重新计算</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rPr>
              <a:t>，那么它杀死了</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生成：基本块求值</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rPr>
              <a:t>，且之后没有对</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或者</a:t>
            </a:r>
            <a:r>
              <a:rPr lang="en-US" altLang="zh-CN" dirty="0" smtClean="0">
                <a:latin typeface="Times New Roman" pitchFamily="18" charset="0"/>
                <a:ea typeface="隶书" pitchFamily="49" charset="-122"/>
                <a:cs typeface="Times New Roman" pitchFamily="18" charset="0"/>
              </a:rPr>
              <a:t>y</a:t>
            </a:r>
            <a:r>
              <a:rPr lang="zh-CN" altLang="en-US" dirty="0" smtClean="0">
                <a:latin typeface="Times New Roman" pitchFamily="18" charset="0"/>
                <a:ea typeface="隶书" pitchFamily="49" charset="-122"/>
                <a:cs typeface="Times New Roman" pitchFamily="18" charset="0"/>
              </a:rPr>
              <a:t>赋值，那么它生成了</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计算基本块生成的表达式</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初始化</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从头到尾逐个处理基本块中的指令</a:t>
            </a:r>
            <a:r>
              <a:rPr lang="en-US" altLang="zh-CN" dirty="0" smtClean="0">
                <a:latin typeface="Times New Roman" pitchFamily="18" charset="0"/>
                <a:ea typeface="隶书" pitchFamily="49" charset="-122"/>
                <a:cs typeface="Times New Roman" pitchFamily="18" charset="0"/>
              </a:rPr>
              <a:t>x=</a:t>
            </a:r>
            <a:r>
              <a:rPr lang="en-US" altLang="zh-CN" dirty="0" err="1" smtClean="0">
                <a:latin typeface="Times New Roman" pitchFamily="18" charset="0"/>
                <a:ea typeface="隶书" pitchFamily="49" charset="-122"/>
                <a:cs typeface="Times New Roman" pitchFamily="18" charset="0"/>
              </a:rPr>
              <a:t>y+z</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把</a:t>
            </a:r>
            <a:r>
              <a:rPr lang="en-US" altLang="zh-CN" dirty="0" err="1" smtClean="0">
                <a:latin typeface="Times New Roman" pitchFamily="18" charset="0"/>
                <a:ea typeface="隶书" pitchFamily="49" charset="-122"/>
                <a:cs typeface="Times New Roman" pitchFamily="18" charset="0"/>
              </a:rPr>
              <a:t>y+z</a:t>
            </a:r>
            <a:r>
              <a:rPr lang="zh-CN" altLang="en-US" dirty="0" smtClean="0">
                <a:latin typeface="Times New Roman" pitchFamily="18" charset="0"/>
                <a:ea typeface="隶书" pitchFamily="49" charset="-122"/>
                <a:cs typeface="Times New Roman" pitchFamily="18" charset="0"/>
              </a:rPr>
              <a:t>添加到</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从</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中删除任何涉及变量</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的表达式</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遍历结束时得到基本块生成的表达式集合；</a:t>
            </a:r>
            <a:endParaRPr lang="en-US" altLang="zh-CN" dirty="0" smtClean="0">
              <a:latin typeface="Times New Roman" pitchFamily="18" charset="0"/>
              <a:ea typeface="隶书" pitchFamily="49" charset="-122"/>
              <a:cs typeface="Times New Roman" pitchFamily="18" charset="0"/>
            </a:endParaRPr>
          </a:p>
          <a:p>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杀死的表达式集合</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某个分量在基本块中定值，且没有被生成的表达式</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优化的例子（</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500034" y="1357299"/>
            <a:ext cx="8229600" cy="642942"/>
          </a:xfrm>
        </p:spPr>
        <p:txBody>
          <a:bodyPr/>
          <a:lstStyle/>
          <a:p>
            <a:r>
              <a:rPr lang="zh-CN" altLang="en-US" dirty="0" smtClean="0">
                <a:latin typeface="隶书" pitchFamily="49" charset="-122"/>
                <a:ea typeface="隶书" pitchFamily="49" charset="-122"/>
              </a:rPr>
              <a:t>三地址代码</a:t>
            </a:r>
            <a:endParaRPr lang="zh-CN" altLang="en-US" dirty="0">
              <a:latin typeface="隶书" pitchFamily="49" charset="-122"/>
              <a:ea typeface="隶书" pitchFamily="49" charset="-122"/>
            </a:endParaRPr>
          </a:p>
        </p:txBody>
      </p:sp>
      <p:pic>
        <p:nvPicPr>
          <p:cNvPr id="2050" name="Picture 2"/>
          <p:cNvPicPr>
            <a:picLocks noChangeAspect="1" noChangeArrowheads="1"/>
          </p:cNvPicPr>
          <p:nvPr/>
        </p:nvPicPr>
        <p:blipFill>
          <a:blip r:embed="rId2" cstate="print"/>
          <a:srcRect/>
          <a:stretch>
            <a:fillRect/>
          </a:stretch>
        </p:blipFill>
        <p:spPr bwMode="auto">
          <a:xfrm>
            <a:off x="1142976" y="1896586"/>
            <a:ext cx="6991371" cy="4747124"/>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基本块生成</a:t>
            </a:r>
            <a:r>
              <a:rPr lang="en-US" altLang="zh-CN" dirty="0" smtClean="0">
                <a:latin typeface="华文新魏" pitchFamily="2" charset="-122"/>
                <a:ea typeface="华文新魏" pitchFamily="2" charset="-122"/>
              </a:rPr>
              <a:t>/</a:t>
            </a:r>
            <a:r>
              <a:rPr lang="zh-CN" altLang="en-US" dirty="0" smtClean="0">
                <a:latin typeface="华文新魏" pitchFamily="2" charset="-122"/>
                <a:ea typeface="华文新魏" pitchFamily="2" charset="-122"/>
              </a:rPr>
              <a:t>杀死的表达式的例子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4186238" cy="4525963"/>
          </a:xfrm>
        </p:spPr>
        <p:txBody>
          <a:bodyPr/>
          <a:lstStyle/>
          <a:p>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2143108" y="1500174"/>
            <a:ext cx="4267200" cy="366712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可用表达式的数据流方程</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en-US" altLang="zh-CN" dirty="0" smtClean="0">
                <a:latin typeface="Times New Roman" pitchFamily="18" charset="0"/>
                <a:ea typeface="隶书" pitchFamily="49" charset="-122"/>
                <a:cs typeface="Times New Roman" pitchFamily="18" charset="0"/>
              </a:rPr>
              <a:t>ENTRY</a:t>
            </a:r>
            <a:r>
              <a:rPr lang="zh-CN" altLang="en-US" dirty="0" smtClean="0">
                <a:latin typeface="Times New Roman" pitchFamily="18" charset="0"/>
                <a:ea typeface="隶书" pitchFamily="49" charset="-122"/>
                <a:cs typeface="Times New Roman" pitchFamily="18" charset="0"/>
              </a:rPr>
              <a:t>结点的出口处没有可用表达式</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OUT[ENTRY]={</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p>
          <a:p>
            <a:r>
              <a:rPr lang="zh-CN" altLang="en-US" dirty="0" smtClean="0">
                <a:latin typeface="Times New Roman" pitchFamily="18" charset="0"/>
                <a:ea typeface="隶书" pitchFamily="49" charset="-122"/>
                <a:cs typeface="Times New Roman" pitchFamily="18" charset="0"/>
              </a:rPr>
              <a:t>其他基本块的方程</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OUT[B]</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e_gen</a:t>
            </a:r>
            <a:r>
              <a:rPr lang="en-US" altLang="zh-CN" baseline="-25000" dirty="0" err="1"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(IN[B]-</a:t>
            </a:r>
            <a:r>
              <a:rPr lang="en-US" altLang="zh-CN" dirty="0" err="1" smtClean="0">
                <a:latin typeface="Times New Roman" pitchFamily="18" charset="0"/>
                <a:ea typeface="隶书" pitchFamily="49" charset="-122"/>
                <a:cs typeface="Times New Roman" pitchFamily="18" charset="0"/>
              </a:rPr>
              <a:t>e_kill</a:t>
            </a:r>
            <a:r>
              <a:rPr lang="en-US" altLang="zh-CN" baseline="-25000" dirty="0" err="1"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rPr>
              <a:t>)</a:t>
            </a:r>
          </a:p>
          <a:p>
            <a:pPr lvl="1"/>
            <a:r>
              <a:rPr lang="en-US" altLang="zh-CN" dirty="0" smtClean="0">
                <a:latin typeface="Times New Roman" pitchFamily="18" charset="0"/>
                <a:ea typeface="隶书" pitchFamily="49" charset="-122"/>
                <a:cs typeface="Times New Roman" pitchFamily="18" charset="0"/>
              </a:rPr>
              <a:t>IN[B] = </a:t>
            </a:r>
            <a:r>
              <a:rPr lang="zh-CN" altLang="en-US" dirty="0" smtClean="0">
                <a:latin typeface="Times New Roman" pitchFamily="18" charset="0"/>
                <a:ea typeface="隶书" pitchFamily="49" charset="-122"/>
                <a:cs typeface="Times New Roman" pitchFamily="18" charset="0"/>
              </a:rPr>
              <a:t>∩</a:t>
            </a:r>
            <a:r>
              <a:rPr lang="en-US" altLang="zh-CN" baseline="-25000" dirty="0" smtClean="0">
                <a:latin typeface="Times New Roman" pitchFamily="18" charset="0"/>
                <a:ea typeface="隶书" pitchFamily="49" charset="-122"/>
                <a:cs typeface="Times New Roman" pitchFamily="18" charset="0"/>
              </a:rPr>
              <a:t>P</a:t>
            </a:r>
            <a:r>
              <a:rPr lang="zh-CN" altLang="en-US" baseline="-25000" dirty="0" smtClean="0">
                <a:latin typeface="Times New Roman" pitchFamily="18" charset="0"/>
                <a:ea typeface="隶书" pitchFamily="49" charset="-122"/>
                <a:cs typeface="Times New Roman" pitchFamily="18" charset="0"/>
              </a:rPr>
              <a:t>是</a:t>
            </a:r>
            <a:r>
              <a:rPr lang="en-US" altLang="zh-CN" baseline="-25000" dirty="0" smtClean="0">
                <a:latin typeface="Times New Roman" pitchFamily="18" charset="0"/>
                <a:ea typeface="隶书" pitchFamily="49" charset="-122"/>
                <a:cs typeface="Times New Roman" pitchFamily="18" charset="0"/>
              </a:rPr>
              <a:t>B</a:t>
            </a:r>
            <a:r>
              <a:rPr lang="zh-CN" altLang="en-US" baseline="-25000" dirty="0" smtClean="0">
                <a:latin typeface="Times New Roman" pitchFamily="18" charset="0"/>
                <a:ea typeface="隶书" pitchFamily="49" charset="-122"/>
                <a:cs typeface="Times New Roman" pitchFamily="18" charset="0"/>
              </a:rPr>
              <a:t>的前驱基本块</a:t>
            </a:r>
            <a:r>
              <a:rPr lang="en-US" altLang="zh-CN" dirty="0" smtClean="0">
                <a:latin typeface="Times New Roman" pitchFamily="18" charset="0"/>
                <a:ea typeface="隶书" pitchFamily="49" charset="-122"/>
                <a:cs typeface="Times New Roman" pitchFamily="18" charset="0"/>
              </a:rPr>
              <a:t>OUT[P]</a:t>
            </a:r>
          </a:p>
          <a:p>
            <a:r>
              <a:rPr lang="zh-CN" altLang="en-US" dirty="0" smtClean="0">
                <a:latin typeface="Times New Roman" pitchFamily="18" charset="0"/>
                <a:ea typeface="隶书" pitchFamily="49" charset="-122"/>
                <a:cs typeface="Times New Roman" pitchFamily="18" charset="0"/>
              </a:rPr>
              <a:t>和其他方程类比</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前向传播</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交汇运算是交集运算</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可用表达式分析的迭代方法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1"/>
            <a:ext cx="8258204" cy="1114420"/>
          </a:xfrm>
        </p:spPr>
        <p:txBody>
          <a:bodyPr>
            <a:normAutofit/>
          </a:bodyPr>
          <a:lstStyle/>
          <a:p>
            <a:r>
              <a:rPr lang="zh-CN" altLang="en-US" dirty="0" smtClean="0">
                <a:latin typeface="Times New Roman" pitchFamily="18" charset="0"/>
                <a:ea typeface="隶书" pitchFamily="49" charset="-122"/>
                <a:cs typeface="Times New Roman" pitchFamily="18" charset="0"/>
              </a:rPr>
              <a:t>注意：</a:t>
            </a:r>
            <a:r>
              <a:rPr lang="en-US" altLang="zh-CN" dirty="0" smtClean="0">
                <a:latin typeface="Times New Roman" pitchFamily="18" charset="0"/>
                <a:ea typeface="隶书" pitchFamily="49" charset="-122"/>
                <a:cs typeface="Times New Roman" pitchFamily="18" charset="0"/>
              </a:rPr>
              <a:t>OUT</a:t>
            </a:r>
            <a:r>
              <a:rPr lang="zh-CN" altLang="en-US" dirty="0" smtClean="0">
                <a:latin typeface="Times New Roman" pitchFamily="18" charset="0"/>
                <a:ea typeface="隶书" pitchFamily="49" charset="-122"/>
                <a:cs typeface="Times New Roman" pitchFamily="18" charset="0"/>
              </a:rPr>
              <a:t>值的初始化值是全集</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这样的初始集合可以求得更有用的解</a:t>
            </a:r>
            <a:endParaRPr lang="zh-CN" altLang="en-US" dirty="0">
              <a:latin typeface="Times New Roman" pitchFamily="18" charset="0"/>
              <a:ea typeface="隶书" pitchFamily="49" charset="-122"/>
              <a:cs typeface="Times New Roman" pitchFamily="18" charset="0"/>
            </a:endParaRPr>
          </a:p>
        </p:txBody>
      </p:sp>
      <p:pic>
        <p:nvPicPr>
          <p:cNvPr id="7170" name="Picture 2"/>
          <p:cNvPicPr>
            <a:picLocks noChangeAspect="1" noChangeArrowheads="1"/>
          </p:cNvPicPr>
          <p:nvPr/>
        </p:nvPicPr>
        <p:blipFill>
          <a:blip r:embed="rId2" cstate="print"/>
          <a:srcRect/>
          <a:stretch>
            <a:fillRect/>
          </a:stretch>
        </p:blipFill>
        <p:spPr bwMode="auto">
          <a:xfrm>
            <a:off x="1214414" y="3214686"/>
            <a:ext cx="6791325" cy="28575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三种数据流方程的总结</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endParaRPr lang="zh-CN" altLang="en-US"/>
          </a:p>
        </p:txBody>
      </p:sp>
      <p:pic>
        <p:nvPicPr>
          <p:cNvPr id="8194" name="Picture 2"/>
          <p:cNvPicPr>
            <a:picLocks noChangeAspect="1" noChangeArrowheads="1"/>
          </p:cNvPicPr>
          <p:nvPr/>
        </p:nvPicPr>
        <p:blipFill>
          <a:blip r:embed="rId2" cstate="print"/>
          <a:srcRect/>
          <a:stretch>
            <a:fillRect/>
          </a:stretch>
        </p:blipFill>
        <p:spPr bwMode="auto">
          <a:xfrm>
            <a:off x="0" y="2071678"/>
            <a:ext cx="9068572" cy="407195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数据流分析基础</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隶书" pitchFamily="49" charset="-122"/>
                <a:ea typeface="隶书" pitchFamily="49" charset="-122"/>
              </a:rPr>
              <a:t>问题：</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数据流分析</a:t>
            </a:r>
            <a:r>
              <a:rPr lang="zh-CN" altLang="en-US" dirty="0" smtClean="0">
                <a:latin typeface="隶书" pitchFamily="49" charset="-122"/>
                <a:ea typeface="隶书" pitchFamily="49" charset="-122"/>
              </a:rPr>
              <a:t>中的</a:t>
            </a:r>
            <a:r>
              <a:rPr lang="zh-CN" altLang="en-US" dirty="0" smtClean="0">
                <a:latin typeface="隶书" pitchFamily="49" charset="-122"/>
                <a:ea typeface="隶书" pitchFamily="49" charset="-122"/>
              </a:rPr>
              <a:t>迭代算法在什么情况</a:t>
            </a:r>
            <a:r>
              <a:rPr lang="zh-CN" altLang="en-US" dirty="0" smtClean="0">
                <a:latin typeface="隶书" pitchFamily="49" charset="-122"/>
                <a:ea typeface="隶书" pitchFamily="49" charset="-122"/>
              </a:rPr>
              <a:t>下正确？</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得到的解有多精确？</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迭代算法是否收敛？</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方程组的解的含义是什么？</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基于群论，首先给出数据流模式的预期特性，并证明这些特性所蕴含的对上面问题的回答。</a:t>
            </a:r>
            <a:endParaRPr lang="zh-CN" altLang="en-US" dirty="0">
              <a:latin typeface="隶书" pitchFamily="49" charset="-122"/>
              <a:ea typeface="隶书"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数据流分析框架</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rPr>
              <a:t>数据流分析框架</a:t>
            </a:r>
            <a:r>
              <a:rPr lang="en-US" altLang="zh-CN" dirty="0" smtClean="0">
                <a:latin typeface="Times New Roman" pitchFamily="18" charset="0"/>
                <a:ea typeface="隶书" pitchFamily="49" charset="-122"/>
                <a:cs typeface="Times New Roman" pitchFamily="18" charset="0"/>
              </a:rPr>
              <a:t>(D,V,∧,F)</a:t>
            </a:r>
          </a:p>
          <a:p>
            <a:pPr lvl="1"/>
            <a:r>
              <a:rPr lang="en-US" altLang="zh-CN" dirty="0" smtClean="0">
                <a:latin typeface="Times New Roman" pitchFamily="18" charset="0"/>
                <a:ea typeface="隶书" pitchFamily="49" charset="-122"/>
                <a:cs typeface="Times New Roman" pitchFamily="18" charset="0"/>
              </a:rPr>
              <a:t>D</a:t>
            </a:r>
            <a:r>
              <a:rPr lang="zh-CN" altLang="en-US" dirty="0" smtClean="0">
                <a:latin typeface="Times New Roman" pitchFamily="18" charset="0"/>
                <a:ea typeface="隶书" pitchFamily="49" charset="-122"/>
                <a:cs typeface="Times New Roman" pitchFamily="18" charset="0"/>
              </a:rPr>
              <a:t>：方向，</a:t>
            </a:r>
            <a:r>
              <a:rPr lang="en-US" altLang="zh-CN" dirty="0" smtClean="0">
                <a:latin typeface="Times New Roman" pitchFamily="18" charset="0"/>
                <a:ea typeface="隶书" pitchFamily="49" charset="-122"/>
                <a:cs typeface="Times New Roman" pitchFamily="18" charset="0"/>
              </a:rPr>
              <a:t>FORWARD</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BACKWARD</a:t>
            </a:r>
          </a:p>
          <a:p>
            <a:pPr lvl="1"/>
            <a:r>
              <a:rPr lang="en-US" altLang="zh-CN" dirty="0" smtClean="0">
                <a:latin typeface="Times New Roman" pitchFamily="18" charset="0"/>
                <a:ea typeface="隶书" pitchFamily="49" charset="-122"/>
                <a:cs typeface="Times New Roman" pitchFamily="18" charset="0"/>
              </a:rPr>
              <a:t>V</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：半格，值域为</a:t>
            </a:r>
            <a:r>
              <a:rPr lang="en-US" altLang="zh-CN" dirty="0" smtClean="0">
                <a:latin typeface="Times New Roman" pitchFamily="18" charset="0"/>
                <a:ea typeface="隶书" pitchFamily="49" charset="-122"/>
                <a:cs typeface="Times New Roman" pitchFamily="18" charset="0"/>
              </a:rPr>
              <a:t>V</a:t>
            </a:r>
            <a:r>
              <a:rPr lang="zh-CN" altLang="en-US" dirty="0" smtClean="0">
                <a:latin typeface="Times New Roman" pitchFamily="18" charset="0"/>
                <a:ea typeface="隶书" pitchFamily="49" charset="-122"/>
                <a:cs typeface="Times New Roman" pitchFamily="18" charset="0"/>
              </a:rPr>
              <a:t>，交汇运算为</a:t>
            </a:r>
            <a:r>
              <a:rPr lang="en-US" altLang="zh-CN" dirty="0" smtClean="0">
                <a:latin typeface="Times New Roman" pitchFamily="18" charset="0"/>
                <a:ea typeface="隶书" pitchFamily="49" charset="-122"/>
                <a:cs typeface="Times New Roman" pitchFamily="18" charset="0"/>
              </a:rPr>
              <a:t>∧(meet)</a:t>
            </a:r>
          </a:p>
          <a:p>
            <a:pPr lvl="1"/>
            <a:r>
              <a:rPr lang="en-US" altLang="zh-CN" dirty="0" smtClean="0">
                <a:latin typeface="Times New Roman" pitchFamily="18" charset="0"/>
                <a:ea typeface="隶书" pitchFamily="49" charset="-122"/>
                <a:cs typeface="Times New Roman" pitchFamily="18" charset="0"/>
              </a:rPr>
              <a:t>F</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V</a:t>
            </a:r>
            <a:r>
              <a:rPr lang="zh-CN" altLang="en-US" dirty="0" smtClean="0">
                <a:latin typeface="Times New Roman" pitchFamily="18" charset="0"/>
                <a:ea typeface="隶书" pitchFamily="49" charset="-122"/>
                <a:cs typeface="Times New Roman" pitchFamily="18" charset="0"/>
              </a:rPr>
              <a:t>到</a:t>
            </a:r>
            <a:r>
              <a:rPr lang="en-US" altLang="zh-CN" dirty="0" smtClean="0">
                <a:latin typeface="Times New Roman" pitchFamily="18" charset="0"/>
                <a:ea typeface="隶书" pitchFamily="49" charset="-122"/>
                <a:cs typeface="Times New Roman" pitchFamily="18" charset="0"/>
              </a:rPr>
              <a:t>V</a:t>
            </a:r>
            <a:r>
              <a:rPr lang="zh-CN" altLang="en-US" dirty="0" smtClean="0">
                <a:latin typeface="Times New Roman" pitchFamily="18" charset="0"/>
                <a:ea typeface="隶书" pitchFamily="49" charset="-122"/>
                <a:cs typeface="Times New Roman" pitchFamily="18" charset="0"/>
              </a:rPr>
              <a:t>的传递函数族，</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包含刻画边界条件的函数，</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包含单元函数</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对于组合运算封闭</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半格</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半格的定义：</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对于</a:t>
            </a:r>
            <a:r>
              <a:rPr lang="en-US" altLang="zh-CN" dirty="0" smtClean="0">
                <a:latin typeface="Times New Roman" pitchFamily="18" charset="0"/>
                <a:ea typeface="隶书" pitchFamily="49" charset="-122"/>
                <a:cs typeface="Times New Roman" pitchFamily="18" charset="0"/>
              </a:rPr>
              <a:t>V</a:t>
            </a:r>
            <a:r>
              <a:rPr lang="zh-CN" altLang="en-US" dirty="0" smtClean="0">
                <a:latin typeface="Times New Roman" pitchFamily="18" charset="0"/>
                <a:ea typeface="隶书" pitchFamily="49" charset="-122"/>
                <a:cs typeface="Times New Roman" pitchFamily="18" charset="0"/>
              </a:rPr>
              <a:t>中所有的</a:t>
            </a:r>
            <a:r>
              <a:rPr lang="en-US" altLang="zh-CN" dirty="0" err="1" smtClean="0">
                <a:latin typeface="Times New Roman" pitchFamily="18" charset="0"/>
                <a:ea typeface="隶书" pitchFamily="49" charset="-122"/>
                <a:cs typeface="Times New Roman" pitchFamily="18" charset="0"/>
              </a:rPr>
              <a:t>x,y,z</a:t>
            </a:r>
            <a:r>
              <a:rPr lang="zh-CN" altLang="en-US"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x∧x</a:t>
            </a:r>
            <a:r>
              <a:rPr lang="en-US" altLang="zh-CN" dirty="0" smtClean="0">
                <a:latin typeface="Times New Roman" pitchFamily="18" charset="0"/>
                <a:ea typeface="隶书" pitchFamily="49" charset="-122"/>
                <a:cs typeface="Times New Roman" pitchFamily="18" charset="0"/>
              </a:rPr>
              <a:t>=x, </a:t>
            </a:r>
            <a:r>
              <a:rPr lang="en-US" altLang="zh-CN" dirty="0" err="1" smtClean="0">
                <a:latin typeface="Times New Roman" pitchFamily="18" charset="0"/>
                <a:ea typeface="隶书" pitchFamily="49" charset="-122"/>
                <a:cs typeface="Times New Roman" pitchFamily="18" charset="0"/>
              </a:rPr>
              <a:t>x∧y</a:t>
            </a:r>
            <a:r>
              <a:rPr lang="en-US" altLang="zh-CN" dirty="0" smtClean="0">
                <a:latin typeface="Times New Roman" pitchFamily="18" charset="0"/>
                <a:ea typeface="隶书" pitchFamily="49" charset="-122"/>
                <a:cs typeface="Times New Roman" pitchFamily="18" charset="0"/>
              </a:rPr>
              <a:t> = </a:t>
            </a:r>
            <a:r>
              <a:rPr lang="en-US" altLang="zh-CN" dirty="0" err="1" smtClean="0">
                <a:latin typeface="Times New Roman" pitchFamily="18" charset="0"/>
                <a:ea typeface="隶书" pitchFamily="49" charset="-122"/>
                <a:cs typeface="Times New Roman" pitchFamily="18" charset="0"/>
              </a:rPr>
              <a:t>y∧x</a:t>
            </a:r>
            <a:r>
              <a:rPr lang="en-US" altLang="zh-CN" dirty="0" smtClean="0">
                <a:latin typeface="Times New Roman" pitchFamily="18" charset="0"/>
                <a:ea typeface="隶书" pitchFamily="49" charset="-122"/>
                <a:cs typeface="Times New Roman" pitchFamily="18" charset="0"/>
              </a:rPr>
              <a:t>, x∧(</a:t>
            </a:r>
            <a:r>
              <a:rPr lang="en-US" altLang="zh-CN" dirty="0" err="1" smtClean="0">
                <a:latin typeface="Times New Roman" pitchFamily="18" charset="0"/>
                <a:ea typeface="隶书" pitchFamily="49" charset="-122"/>
                <a:cs typeface="Times New Roman" pitchFamily="18" charset="0"/>
              </a:rPr>
              <a:t>y∧z</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x∧y</a:t>
            </a:r>
            <a:r>
              <a:rPr lang="en-US" altLang="zh-CN" dirty="0" smtClean="0">
                <a:latin typeface="Times New Roman" pitchFamily="18" charset="0"/>
                <a:ea typeface="隶书" pitchFamily="49" charset="-122"/>
                <a:cs typeface="Times New Roman" pitchFamily="18" charset="0"/>
              </a:rPr>
              <a:t>)∧z</a:t>
            </a:r>
          </a:p>
          <a:p>
            <a:pPr lvl="1"/>
            <a:r>
              <a:rPr lang="zh-CN" altLang="en-US" dirty="0" smtClean="0">
                <a:latin typeface="Times New Roman" pitchFamily="18" charset="0"/>
                <a:ea typeface="隶书" pitchFamily="49" charset="-122"/>
                <a:cs typeface="Times New Roman" pitchFamily="18" charset="0"/>
              </a:rPr>
              <a:t>半格有顶元素</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，对于所有的</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T∧x</a:t>
            </a:r>
            <a:r>
              <a:rPr lang="en-US" altLang="zh-CN" dirty="0" smtClean="0">
                <a:latin typeface="Times New Roman" pitchFamily="18" charset="0"/>
                <a:ea typeface="隶书" pitchFamily="49" charset="-122"/>
                <a:cs typeface="Times New Roman" pitchFamily="18" charset="0"/>
              </a:rPr>
              <a:t>=x</a:t>
            </a:r>
          </a:p>
          <a:p>
            <a:pPr lvl="1"/>
            <a:r>
              <a:rPr lang="zh-CN" altLang="en-US" dirty="0" smtClean="0">
                <a:latin typeface="Times New Roman" pitchFamily="18" charset="0"/>
                <a:ea typeface="隶书" pitchFamily="49" charset="-122"/>
                <a:cs typeface="Times New Roman" pitchFamily="18" charset="0"/>
              </a:rPr>
              <a:t>底元素⊥，对于所有的</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∧x=x</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半格的偏序</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x &lt;= y </a:t>
            </a:r>
            <a:r>
              <a:rPr lang="zh-CN" altLang="en-US" dirty="0" smtClean="0">
                <a:latin typeface="Times New Roman" pitchFamily="18" charset="0"/>
                <a:ea typeface="隶书" pitchFamily="49" charset="-122"/>
                <a:cs typeface="Times New Roman" pitchFamily="18" charset="0"/>
              </a:rPr>
              <a:t>当且仅当 </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x∧y</a:t>
            </a:r>
            <a:r>
              <a:rPr lang="en-US" altLang="zh-CN" dirty="0" smtClean="0">
                <a:latin typeface="Times New Roman" pitchFamily="18" charset="0"/>
                <a:ea typeface="隶书" pitchFamily="49" charset="-122"/>
                <a:cs typeface="Times New Roman" pitchFamily="18" charset="0"/>
              </a:rPr>
              <a:t>)=x</a:t>
            </a:r>
          </a:p>
          <a:p>
            <a:r>
              <a:rPr lang="en-US" altLang="zh-CN" dirty="0" smtClean="0">
                <a:latin typeface="Times New Roman" pitchFamily="18" charset="0"/>
                <a:ea typeface="隶书" pitchFamily="49" charset="-122"/>
                <a:cs typeface="Times New Roman" pitchFamily="18" charset="0"/>
              </a:rPr>
              <a:t>V</a:t>
            </a:r>
            <a:r>
              <a:rPr lang="zh-CN" altLang="en-US" dirty="0" smtClean="0">
                <a:latin typeface="Times New Roman" pitchFamily="18" charset="0"/>
                <a:ea typeface="隶书" pitchFamily="49" charset="-122"/>
                <a:cs typeface="Times New Roman" pitchFamily="18" charset="0"/>
              </a:rPr>
              <a:t>中</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y</a:t>
            </a:r>
            <a:r>
              <a:rPr lang="zh-CN" altLang="en-US" dirty="0" smtClean="0">
                <a:latin typeface="Times New Roman" pitchFamily="18" charset="0"/>
                <a:ea typeface="隶书" pitchFamily="49" charset="-122"/>
                <a:cs typeface="Times New Roman" pitchFamily="18" charset="0"/>
              </a:rPr>
              <a:t>的最大下界（</a:t>
            </a:r>
            <a:r>
              <a:rPr lang="en-US" altLang="zh-CN" dirty="0" err="1" smtClean="0">
                <a:latin typeface="Times New Roman" pitchFamily="18" charset="0"/>
                <a:ea typeface="隶书" pitchFamily="49" charset="-122"/>
                <a:cs typeface="Times New Roman" pitchFamily="18" charset="0"/>
              </a:rPr>
              <a:t>glb</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g&lt;=x</a:t>
            </a:r>
          </a:p>
          <a:p>
            <a:pPr lvl="1"/>
            <a:r>
              <a:rPr lang="en-US" altLang="zh-CN" dirty="0" smtClean="0">
                <a:latin typeface="Times New Roman" pitchFamily="18" charset="0"/>
                <a:ea typeface="隶书" pitchFamily="49" charset="-122"/>
                <a:cs typeface="Times New Roman" pitchFamily="18" charset="0"/>
              </a:rPr>
              <a:t>g&lt;=y</a:t>
            </a:r>
          </a:p>
          <a:p>
            <a:pPr lvl="1"/>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z</a:t>
            </a:r>
            <a:r>
              <a:rPr lang="zh-CN" altLang="en-US" dirty="0" smtClean="0">
                <a:latin typeface="Times New Roman" pitchFamily="18" charset="0"/>
                <a:ea typeface="隶书" pitchFamily="49" charset="-122"/>
                <a:cs typeface="Times New Roman" pitchFamily="18" charset="0"/>
              </a:rPr>
              <a:t>满足</a:t>
            </a:r>
            <a:r>
              <a:rPr lang="en-US" altLang="zh-CN" dirty="0" smtClean="0">
                <a:latin typeface="Times New Roman" pitchFamily="18" charset="0"/>
                <a:ea typeface="隶书" pitchFamily="49" charset="-122"/>
                <a:cs typeface="Times New Roman" pitchFamily="18" charset="0"/>
              </a:rPr>
              <a:t>z&lt;=x, z&lt;=y</a:t>
            </a:r>
            <a:r>
              <a:rPr lang="zh-CN" altLang="en-US" dirty="0" smtClean="0">
                <a:latin typeface="Times New Roman" pitchFamily="18" charset="0"/>
                <a:ea typeface="隶书" pitchFamily="49" charset="-122"/>
                <a:cs typeface="Times New Roman" pitchFamily="18" charset="0"/>
              </a:rPr>
              <a:t>，那么</a:t>
            </a:r>
            <a:r>
              <a:rPr lang="en-US" altLang="zh-CN" dirty="0" smtClean="0">
                <a:latin typeface="Times New Roman" pitchFamily="18" charset="0"/>
                <a:ea typeface="隶书" pitchFamily="49" charset="-122"/>
                <a:cs typeface="Times New Roman" pitchFamily="18" charset="0"/>
              </a:rPr>
              <a:t>z&lt;=g</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性质：</a:t>
            </a:r>
            <a:r>
              <a:rPr lang="en-US" altLang="zh-CN" dirty="0" smtClean="0">
                <a:latin typeface="Times New Roman" pitchFamily="18" charset="0"/>
                <a:ea typeface="隶书" pitchFamily="49" charset="-122"/>
                <a:cs typeface="Times New Roman" pitchFamily="18" charset="0"/>
              </a:rPr>
              <a:t>g=</a:t>
            </a:r>
            <a:r>
              <a:rPr lang="en-US" altLang="zh-CN" dirty="0" err="1" smtClean="0">
                <a:latin typeface="Times New Roman" pitchFamily="18" charset="0"/>
                <a:ea typeface="隶书" pitchFamily="49" charset="-122"/>
                <a:cs typeface="Times New Roman" pitchFamily="18" charset="0"/>
              </a:rPr>
              <a:t>x∧y</a:t>
            </a:r>
            <a:endParaRPr lang="en-US" altLang="zh-CN" dirty="0" smtClean="0">
              <a:latin typeface="Times New Roman" pitchFamily="18" charset="0"/>
              <a:ea typeface="隶书" pitchFamily="49" charset="-122"/>
              <a:cs typeface="Times New Roman" pitchFamily="18" charset="0"/>
            </a:endParaRPr>
          </a:p>
          <a:p>
            <a:pPr lvl="1"/>
            <a:endParaRPr lang="en-US" altLang="zh-CN" dirty="0" smtClean="0">
              <a:ea typeface="宋体-方正超大字符集"/>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格图</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3829048" cy="4525963"/>
          </a:xfrm>
        </p:spPr>
        <p:txBody>
          <a:bodyPr/>
          <a:lstStyle/>
          <a:p>
            <a:r>
              <a:rPr lang="zh-CN" altLang="en-US" dirty="0" smtClean="0">
                <a:latin typeface="Times New Roman" pitchFamily="18" charset="0"/>
                <a:ea typeface="隶书" pitchFamily="49" charset="-122"/>
                <a:cs typeface="Times New Roman" pitchFamily="18" charset="0"/>
              </a:rPr>
              <a:t>值域</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定值集合</a:t>
            </a:r>
            <a:r>
              <a:rPr lang="en-US" altLang="zh-CN" dirty="0" smtClean="0">
                <a:latin typeface="Times New Roman" pitchFamily="18" charset="0"/>
                <a:ea typeface="隶书" pitchFamily="49" charset="-122"/>
                <a:cs typeface="Times New Roman" pitchFamily="18" charset="0"/>
              </a:rPr>
              <a:t>{d1,d2,d3}</a:t>
            </a:r>
            <a:r>
              <a:rPr lang="zh-CN" altLang="en-US" dirty="0" smtClean="0">
                <a:latin typeface="Times New Roman" pitchFamily="18" charset="0"/>
                <a:ea typeface="隶书" pitchFamily="49" charset="-122"/>
                <a:cs typeface="Times New Roman" pitchFamily="18" charset="0"/>
              </a:rPr>
              <a:t>的超集</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&lt;=</a:t>
            </a:r>
            <a:r>
              <a:rPr lang="zh-CN" altLang="en-US" dirty="0" smtClean="0">
                <a:latin typeface="Times New Roman" pitchFamily="18" charset="0"/>
                <a:ea typeface="隶书" pitchFamily="49" charset="-122"/>
                <a:cs typeface="Times New Roman" pitchFamily="18" charset="0"/>
              </a:rPr>
              <a:t>：包含关系</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交函数：并集运算</a:t>
            </a:r>
            <a:endParaRPr lang="en-US" altLang="zh-CN" dirty="0" smtClean="0">
              <a:latin typeface="Times New Roman" pitchFamily="18" charset="0"/>
              <a:ea typeface="隶书" pitchFamily="49"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4162425" y="1428736"/>
            <a:ext cx="4981575" cy="474345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到达定值中的传递函数</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en-US" altLang="zh-CN" dirty="0" smtClean="0">
                <a:latin typeface="Times New Roman" pitchFamily="18" charset="0"/>
                <a:ea typeface="隶书" pitchFamily="49" charset="-122"/>
                <a:cs typeface="Times New Roman" pitchFamily="18" charset="0"/>
              </a:rPr>
              <a:t>F</a:t>
            </a:r>
            <a:r>
              <a:rPr lang="zh-CN" altLang="en-US" dirty="0" smtClean="0">
                <a:latin typeface="Times New Roman" pitchFamily="18" charset="0"/>
                <a:ea typeface="隶书" pitchFamily="49" charset="-122"/>
                <a:cs typeface="Times New Roman" pitchFamily="18" charset="0"/>
              </a:rPr>
              <a:t>：具有生成</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杀死形式的函数</a:t>
            </a:r>
            <a:endParaRPr lang="en-US" altLang="zh-CN" dirty="0" smtClean="0">
              <a:latin typeface="Times New Roman" pitchFamily="18" charset="0"/>
              <a:ea typeface="隶书" pitchFamily="49" charset="-122"/>
              <a:cs typeface="Times New Roman" pitchFamily="18" charset="0"/>
            </a:endParaRPr>
          </a:p>
          <a:p>
            <a:pPr lvl="1" algn="ctr">
              <a:buNone/>
            </a:pPr>
            <a:r>
              <a:rPr lang="en-US" altLang="zh-CN" dirty="0" smtClean="0">
                <a:latin typeface="Times New Roman" pitchFamily="18" charset="0"/>
                <a:ea typeface="隶书" pitchFamily="49" charset="-122"/>
                <a:cs typeface="Times New Roman" pitchFamily="18" charset="0"/>
              </a:rPr>
              <a:t>f(x)</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gen∪(x-kill)</a:t>
            </a:r>
          </a:p>
          <a:p>
            <a:r>
              <a:rPr lang="zh-CN" altLang="en-US" dirty="0" smtClean="0">
                <a:latin typeface="Times New Roman" pitchFamily="18" charset="0"/>
                <a:ea typeface="隶书" pitchFamily="49" charset="-122"/>
                <a:cs typeface="Times New Roman" pitchFamily="18" charset="0"/>
              </a:rPr>
              <a:t>单元函数</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gen</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kill</a:t>
            </a:r>
            <a:r>
              <a:rPr lang="zh-CN" altLang="en-US" dirty="0" smtClean="0">
                <a:latin typeface="Times New Roman" pitchFamily="18" charset="0"/>
                <a:ea typeface="隶书" pitchFamily="49" charset="-122"/>
                <a:cs typeface="Times New Roman" pitchFamily="18" charset="0"/>
              </a:rPr>
              <a:t>都为空的函数</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对组合的封闭性</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f1(x) =</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gen1∪(x-kill1)</a:t>
            </a:r>
          </a:p>
          <a:p>
            <a:pPr lvl="1"/>
            <a:r>
              <a:rPr lang="en-US" altLang="zh-CN" dirty="0" smtClean="0">
                <a:latin typeface="Times New Roman" pitchFamily="18" charset="0"/>
                <a:ea typeface="隶书" pitchFamily="49" charset="-122"/>
                <a:cs typeface="Times New Roman" pitchFamily="18" charset="0"/>
              </a:rPr>
              <a:t>f2(x) =</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gen2∪(x-kill2)</a:t>
            </a:r>
          </a:p>
          <a:p>
            <a:pPr lvl="1"/>
            <a:r>
              <a:rPr lang="en-US" altLang="zh-CN" dirty="0" smtClean="0">
                <a:latin typeface="Times New Roman" pitchFamily="18" charset="0"/>
                <a:ea typeface="隶书" pitchFamily="49" charset="-122"/>
                <a:cs typeface="Times New Roman" pitchFamily="18" charset="0"/>
              </a:rPr>
              <a:t>f2(f1(x))</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gen2∪(gen1∪(x-kill1)-kill2)</a:t>
            </a:r>
          </a:p>
          <a:p>
            <a:pPr lvl="1">
              <a:buNone/>
            </a:pP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gen2∪(gen1-kill2) ∪(x-kill1∪kill2)</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框架的单调性和可分配性</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单调框架</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对于任意的</a:t>
            </a:r>
            <a:r>
              <a:rPr lang="en-US" altLang="zh-CN" dirty="0" err="1" smtClean="0">
                <a:latin typeface="Times New Roman" pitchFamily="18" charset="0"/>
                <a:ea typeface="隶书" pitchFamily="49" charset="-122"/>
                <a:cs typeface="Times New Roman" pitchFamily="18" charset="0"/>
              </a:rPr>
              <a:t>x,y,f</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x &lt;= y  </a:t>
            </a:r>
            <a:r>
              <a:rPr lang="zh-CN" altLang="en-US" dirty="0" smtClean="0">
                <a:latin typeface="Times New Roman" pitchFamily="18" charset="0"/>
                <a:ea typeface="隶书" pitchFamily="49" charset="-122"/>
                <a:cs typeface="Times New Roman" pitchFamily="18" charset="0"/>
              </a:rPr>
              <a:t>蕴含 </a:t>
            </a:r>
            <a:r>
              <a:rPr lang="en-US" altLang="zh-CN" dirty="0" smtClean="0">
                <a:latin typeface="Times New Roman" pitchFamily="18" charset="0"/>
                <a:ea typeface="隶书" pitchFamily="49" charset="-122"/>
                <a:cs typeface="Times New Roman" pitchFamily="18" charset="0"/>
              </a:rPr>
              <a:t>f(x)&lt;=y</a:t>
            </a:r>
          </a:p>
          <a:p>
            <a:r>
              <a:rPr lang="zh-CN" altLang="en-US" dirty="0" smtClean="0">
                <a:latin typeface="Times New Roman" pitchFamily="18" charset="0"/>
                <a:ea typeface="隶书" pitchFamily="49" charset="-122"/>
                <a:cs typeface="Times New Roman" pitchFamily="18" charset="0"/>
              </a:rPr>
              <a:t>可分配性</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f(</a:t>
            </a:r>
            <a:r>
              <a:rPr lang="en-US" altLang="zh-CN" dirty="0" err="1" smtClean="0">
                <a:latin typeface="Times New Roman" pitchFamily="18" charset="0"/>
                <a:ea typeface="隶书" pitchFamily="49" charset="-122"/>
                <a:cs typeface="Times New Roman" pitchFamily="18" charset="0"/>
              </a:rPr>
              <a:t>x∧y</a:t>
            </a:r>
            <a:r>
              <a:rPr lang="en-US" altLang="zh-CN" dirty="0" smtClean="0">
                <a:latin typeface="Times New Roman" pitchFamily="18" charset="0"/>
                <a:ea typeface="隶书" pitchFamily="49" charset="-122"/>
                <a:cs typeface="Times New Roman" pitchFamily="18" charset="0"/>
              </a:rPr>
              <a:t>) = f(x)∧f(y)</a:t>
            </a:r>
          </a:p>
          <a:p>
            <a:r>
              <a:rPr lang="zh-CN" altLang="en-US" dirty="0" smtClean="0">
                <a:latin typeface="Times New Roman" pitchFamily="18" charset="0"/>
                <a:ea typeface="隶书" pitchFamily="49" charset="-122"/>
                <a:cs typeface="Times New Roman" pitchFamily="18" charset="0"/>
              </a:rPr>
              <a:t>可分配性蕴含单调性</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前面的几个数据流方程都是可分配的框架</a:t>
            </a:r>
            <a:endParaRPr lang="en-US" altLang="zh-CN" dirty="0" smtClean="0">
              <a:latin typeface="Times New Roman" pitchFamily="18" charset="0"/>
              <a:ea typeface="隶书" pitchFamily="49" charset="-122"/>
              <a:cs typeface="Times New Roman" pitchFamily="18" charset="0"/>
            </a:endParaRPr>
          </a:p>
          <a:p>
            <a:pPr lvl="1"/>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514725" y="0"/>
            <a:ext cx="5629275" cy="6791325"/>
          </a:xfrm>
          <a:prstGeom prst="rect">
            <a:avLst/>
          </a:prstGeom>
          <a:noFill/>
          <a:ln w="9525">
            <a:noFill/>
            <a:miter lim="800000"/>
            <a:headEnd/>
            <a:tailEnd/>
          </a:ln>
        </p:spPr>
      </p:pic>
      <p:sp>
        <p:nvSpPr>
          <p:cNvPr id="2" name="标题 1"/>
          <p:cNvSpPr>
            <a:spLocks noGrp="1"/>
          </p:cNvSpPr>
          <p:nvPr>
            <p:ph type="title"/>
          </p:nvPr>
        </p:nvSpPr>
        <p:spPr>
          <a:xfrm>
            <a:off x="457200" y="274638"/>
            <a:ext cx="3900486" cy="1143000"/>
          </a:xfrm>
        </p:spPr>
        <p:txBody>
          <a:bodyPr>
            <a:normAutofit fontScale="90000"/>
          </a:bodyPr>
          <a:lstStyle/>
          <a:p>
            <a:r>
              <a:rPr lang="en-US" altLang="zh-CN" dirty="0" err="1" smtClean="0">
                <a:latin typeface="华文新魏" pitchFamily="2" charset="-122"/>
                <a:ea typeface="华文新魏" pitchFamily="2" charset="-122"/>
              </a:rPr>
              <a:t>Quicksort</a:t>
            </a:r>
            <a:r>
              <a:rPr lang="zh-CN" altLang="en-US" dirty="0" smtClean="0">
                <a:latin typeface="华文新魏" pitchFamily="2" charset="-122"/>
                <a:ea typeface="华文新魏" pitchFamily="2" charset="-122"/>
              </a:rPr>
              <a:t>的流图</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3257544" cy="4525963"/>
          </a:xfrm>
        </p:spPr>
        <p:txBody>
          <a:bodyPr/>
          <a:lstStyle/>
          <a:p>
            <a:r>
              <a:rPr lang="zh-CN" altLang="en-US" dirty="0" smtClean="0">
                <a:latin typeface="Times New Roman" pitchFamily="18" charset="0"/>
                <a:ea typeface="隶书" pitchFamily="49" charset="-122"/>
                <a:cs typeface="Times New Roman" pitchFamily="18" charset="0"/>
              </a:rPr>
              <a:t>循环：</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2</a:t>
            </a:r>
          </a:p>
          <a:p>
            <a:pPr lvl="1"/>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3</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3</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4</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5</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数据流框架的通用算法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142844" y="1600200"/>
            <a:ext cx="1357322" cy="4525963"/>
          </a:xfrm>
        </p:spPr>
        <p:txBody>
          <a:bodyPr/>
          <a:lstStyle/>
          <a:p>
            <a:r>
              <a:rPr lang="zh-CN" altLang="en-US" dirty="0" smtClean="0">
                <a:latin typeface="隶书" pitchFamily="49" charset="-122"/>
                <a:ea typeface="隶书" pitchFamily="49" charset="-122"/>
              </a:rPr>
              <a:t>前向</a:t>
            </a:r>
            <a:endParaRPr lang="en-US" altLang="zh-CN" dirty="0" smtClean="0">
              <a:latin typeface="隶书" pitchFamily="49" charset="-122"/>
              <a:ea typeface="隶书" pitchFamily="49" charset="-122"/>
            </a:endParaRPr>
          </a:p>
          <a:p>
            <a:endParaRPr lang="en-US" altLang="zh-CN" dirty="0" smtClean="0"/>
          </a:p>
          <a:p>
            <a:endParaRPr lang="en-US" altLang="zh-CN" dirty="0" smtClean="0"/>
          </a:p>
          <a:p>
            <a:endParaRPr lang="en-US" altLang="zh-CN" dirty="0" smtClean="0"/>
          </a:p>
          <a:p>
            <a:r>
              <a:rPr lang="zh-CN" altLang="en-US" dirty="0" smtClean="0">
                <a:latin typeface="隶书" pitchFamily="49" charset="-122"/>
                <a:ea typeface="隶书" pitchFamily="49" charset="-122"/>
              </a:rPr>
              <a:t>逆向</a:t>
            </a:r>
            <a:endParaRPr lang="en-US" altLang="zh-CN" dirty="0" smtClean="0">
              <a:latin typeface="隶书" pitchFamily="49" charset="-122"/>
              <a:ea typeface="隶书" pitchFamily="49" charset="-122"/>
            </a:endParaRPr>
          </a:p>
        </p:txBody>
      </p:sp>
      <p:pic>
        <p:nvPicPr>
          <p:cNvPr id="2050" name="Picture 2"/>
          <p:cNvPicPr>
            <a:picLocks noChangeAspect="1" noChangeArrowheads="1"/>
          </p:cNvPicPr>
          <p:nvPr/>
        </p:nvPicPr>
        <p:blipFill>
          <a:blip r:embed="rId2" cstate="print"/>
          <a:srcRect/>
          <a:stretch>
            <a:fillRect/>
          </a:stretch>
        </p:blipFill>
        <p:spPr bwMode="auto">
          <a:xfrm>
            <a:off x="1500166" y="1142984"/>
            <a:ext cx="7115175" cy="29051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500166" y="3933825"/>
            <a:ext cx="7143750" cy="2924175"/>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一些有用的性质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如果算法收敛，那么得到的就是数据流方程组的一个解</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如果框架是单调的，那么得到的解救是数据流方程组的最大不动点</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任意其</a:t>
            </a:r>
            <a:r>
              <a:rPr lang="zh-CN" altLang="en-US" dirty="0" smtClean="0">
                <a:latin typeface="Times New Roman" pitchFamily="18" charset="0"/>
                <a:ea typeface="隶书" pitchFamily="49" charset="-122"/>
                <a:cs typeface="Times New Roman" pitchFamily="18" charset="0"/>
              </a:rPr>
              <a:t>它解</a:t>
            </a:r>
            <a:r>
              <a:rPr lang="zh-CN" altLang="en-US" dirty="0" smtClean="0">
                <a:latin typeface="Times New Roman" pitchFamily="18" charset="0"/>
                <a:ea typeface="隶书" pitchFamily="49" charset="-122"/>
                <a:cs typeface="Times New Roman" pitchFamily="18" charset="0"/>
              </a:rPr>
              <a:t>的</a:t>
            </a:r>
            <a:r>
              <a:rPr lang="en-US" altLang="zh-CN" dirty="0" smtClean="0">
                <a:latin typeface="Times New Roman" pitchFamily="18" charset="0"/>
                <a:ea typeface="隶书" pitchFamily="49" charset="-122"/>
                <a:cs typeface="Times New Roman" pitchFamily="18" charset="0"/>
              </a:rPr>
              <a:t>IN</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OUT</a:t>
            </a:r>
            <a:r>
              <a:rPr lang="zh-CN" altLang="en-US" dirty="0" smtClean="0">
                <a:latin typeface="Times New Roman" pitchFamily="18" charset="0"/>
                <a:ea typeface="隶书" pitchFamily="49" charset="-122"/>
                <a:cs typeface="Times New Roman" pitchFamily="18" charset="0"/>
              </a:rPr>
              <a:t>值和对应的值之间都有</a:t>
            </a:r>
            <a:r>
              <a:rPr lang="en-US" altLang="zh-CN" dirty="0" smtClean="0">
                <a:latin typeface="Times New Roman" pitchFamily="18" charset="0"/>
                <a:ea typeface="隶书" pitchFamily="49" charset="-122"/>
                <a:cs typeface="Times New Roman" pitchFamily="18" charset="0"/>
              </a:rPr>
              <a:t>&lt;=</a:t>
            </a:r>
            <a:r>
              <a:rPr lang="zh-CN" altLang="en-US" dirty="0" smtClean="0">
                <a:latin typeface="Times New Roman" pitchFamily="18" charset="0"/>
                <a:ea typeface="隶书" pitchFamily="49" charset="-122"/>
                <a:cs typeface="Times New Roman" pitchFamily="18" charset="0"/>
              </a:rPr>
              <a:t>关系</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如果框架是单调的，且高度有穷，那么迭代算法收敛；</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解的含义</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理想解</a:t>
            </a:r>
            <a:endParaRPr lang="en-US" altLang="zh-CN" dirty="0" smtClean="0">
              <a:latin typeface="Times New Roman" pitchFamily="18" charset="0"/>
              <a:ea typeface="隶书" pitchFamily="49" charset="-122"/>
              <a:cs typeface="Times New Roman" pitchFamily="18" charset="0"/>
            </a:endParaRPr>
          </a:p>
          <a:p>
            <a:endParaRPr lang="en-US" altLang="zh-CN" dirty="0" smtClean="0">
              <a:latin typeface="Times New Roman" pitchFamily="18" charset="0"/>
              <a:ea typeface="隶书" pitchFamily="49" charset="-122"/>
              <a:cs typeface="Times New Roman" pitchFamily="18" charset="0"/>
            </a:endParaRPr>
          </a:p>
          <a:p>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基于交运算的解</a:t>
            </a:r>
            <a:r>
              <a:rPr lang="en-US" altLang="zh-CN" dirty="0" smtClean="0">
                <a:latin typeface="Times New Roman" pitchFamily="18" charset="0"/>
                <a:ea typeface="隶书" pitchFamily="49" charset="-122"/>
                <a:cs typeface="Times New Roman" pitchFamily="18" charset="0"/>
              </a:rPr>
              <a:t>MOP &lt;= IDEAL</a:t>
            </a:r>
          </a:p>
          <a:p>
            <a:endParaRPr lang="en-US" altLang="zh-CN" dirty="0" smtClean="0">
              <a:latin typeface="Times New Roman" pitchFamily="18" charset="0"/>
              <a:ea typeface="隶书" pitchFamily="49" charset="-122"/>
              <a:cs typeface="Times New Roman" pitchFamily="18" charset="0"/>
            </a:endParaRPr>
          </a:p>
          <a:p>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最大不动点</a:t>
            </a:r>
            <a:r>
              <a:rPr lang="en-US" altLang="zh-CN" dirty="0" smtClean="0">
                <a:latin typeface="Times New Roman" pitchFamily="18" charset="0"/>
                <a:ea typeface="隶书" pitchFamily="49" charset="-122"/>
                <a:cs typeface="Times New Roman" pitchFamily="18" charset="0"/>
              </a:rPr>
              <a:t>MFP</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MOP</a:t>
            </a:r>
            <a:r>
              <a:rPr lang="zh-CN" altLang="en-US" dirty="0" smtClean="0">
                <a:latin typeface="Times New Roman" pitchFamily="18" charset="0"/>
                <a:ea typeface="隶书" pitchFamily="49" charset="-122"/>
                <a:cs typeface="Times New Roman" pitchFamily="18" charset="0"/>
              </a:rPr>
              <a:t>解</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MFP</a:t>
            </a:r>
            <a:r>
              <a:rPr lang="zh-CN" altLang="en-US" dirty="0" smtClean="0">
                <a:latin typeface="Times New Roman" pitchFamily="18" charset="0"/>
                <a:ea typeface="隶书" pitchFamily="49" charset="-122"/>
                <a:cs typeface="Times New Roman" pitchFamily="18" charset="0"/>
              </a:rPr>
              <a:t>不会大于</a:t>
            </a:r>
            <a:r>
              <a:rPr lang="en-US" altLang="zh-CN" dirty="0" smtClean="0">
                <a:latin typeface="Times New Roman" pitchFamily="18" charset="0"/>
                <a:ea typeface="隶书" pitchFamily="49" charset="-122"/>
                <a:cs typeface="Times New Roman" pitchFamily="18" charset="0"/>
              </a:rPr>
              <a:t>MOP</a:t>
            </a:r>
            <a:r>
              <a:rPr lang="zh-CN" altLang="en-US" dirty="0" smtClean="0">
                <a:latin typeface="Times New Roman" pitchFamily="18" charset="0"/>
                <a:ea typeface="隶书" pitchFamily="49" charset="-122"/>
                <a:cs typeface="Times New Roman" pitchFamily="18" charset="0"/>
              </a:rPr>
              <a:t>解</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因此</a:t>
            </a:r>
            <a:r>
              <a:rPr lang="en-US" altLang="zh-CN" dirty="0" smtClean="0">
                <a:latin typeface="Times New Roman" pitchFamily="18" charset="0"/>
                <a:ea typeface="隶书" pitchFamily="49" charset="-122"/>
                <a:cs typeface="Times New Roman" pitchFamily="18" charset="0"/>
              </a:rPr>
              <a:t>MFP</a:t>
            </a:r>
            <a:r>
              <a:rPr lang="zh-CN" altLang="en-US" dirty="0" smtClean="0">
                <a:latin typeface="Times New Roman" pitchFamily="18" charset="0"/>
                <a:ea typeface="隶书" pitchFamily="49" charset="-122"/>
                <a:cs typeface="Times New Roman" pitchFamily="18" charset="0"/>
              </a:rPr>
              <a:t>不大于</a:t>
            </a:r>
            <a:r>
              <a:rPr lang="en-US" altLang="zh-CN" dirty="0" smtClean="0">
                <a:latin typeface="Times New Roman" pitchFamily="18" charset="0"/>
                <a:ea typeface="隶书" pitchFamily="49" charset="-122"/>
                <a:cs typeface="Times New Roman" pitchFamily="18" charset="0"/>
              </a:rPr>
              <a:t>IDEAL</a:t>
            </a:r>
            <a:r>
              <a:rPr lang="zh-CN" altLang="en-US" dirty="0" smtClean="0">
                <a:latin typeface="Times New Roman" pitchFamily="18" charset="0"/>
                <a:ea typeface="隶书" pitchFamily="49" charset="-122"/>
                <a:cs typeface="Times New Roman" pitchFamily="18" charset="0"/>
              </a:rPr>
              <a:t>解</a:t>
            </a:r>
            <a:endParaRPr lang="en-US" altLang="zh-CN" dirty="0" smtClean="0">
              <a:latin typeface="Times New Roman" pitchFamily="18" charset="0"/>
              <a:ea typeface="隶书" pitchFamily="49" charset="-122"/>
              <a:cs typeface="Times New Roman" pitchFamily="18" charset="0"/>
            </a:endParaRPr>
          </a:p>
          <a:p>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428728" y="2143116"/>
            <a:ext cx="6534150" cy="847725"/>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1500166" y="3571876"/>
            <a:ext cx="6134100" cy="9144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常量传播</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隶书" pitchFamily="49" charset="-122"/>
                <a:ea typeface="隶书" pitchFamily="49" charset="-122"/>
              </a:rPr>
              <a:t>常量传播</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将每次运行总是得到相同常量值的表达式替换为该常量：</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常量传播数据流框架</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数据流值的集合是无界的；</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不可分配</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前向数据流问题</a:t>
            </a:r>
            <a:endParaRPr lang="en-US" altLang="zh-CN" dirty="0" smtClean="0">
              <a:latin typeface="隶书" pitchFamily="49" charset="-122"/>
              <a:ea typeface="隶书"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数据流值域</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数据流值的集合是一个乘积格，</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每个分量对应于程序中的一个变量；</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单个变量的格的元素包括：</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所有符合该变量类型的常量值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值</a:t>
            </a:r>
            <a:r>
              <a:rPr lang="en-US" altLang="zh-CN" dirty="0" smtClean="0">
                <a:latin typeface="Times New Roman" pitchFamily="18" charset="0"/>
                <a:ea typeface="隶书" pitchFamily="49" charset="-122"/>
                <a:cs typeface="Times New Roman" pitchFamily="18" charset="0"/>
              </a:rPr>
              <a:t>NAC</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not a</a:t>
            </a:r>
          </a:p>
          <a:p>
            <a:pPr lvl="1">
              <a:buNone/>
            </a:pPr>
            <a:r>
              <a:rPr lang="en-US" altLang="zh-CN" dirty="0" smtClean="0">
                <a:latin typeface="Times New Roman" pitchFamily="18" charset="0"/>
                <a:ea typeface="隶书" pitchFamily="49" charset="-122"/>
                <a:cs typeface="Times New Roman" pitchFamily="18" charset="0"/>
              </a:rPr>
              <a:t>	constant</a:t>
            </a:r>
            <a:r>
              <a:rPr lang="zh-CN" altLang="en-US" dirty="0" smtClean="0">
                <a:latin typeface="Times New Roman" pitchFamily="18" charset="0"/>
                <a:ea typeface="隶书" pitchFamily="49" charset="-122"/>
                <a:cs typeface="Times New Roman" pitchFamily="18" charset="0"/>
              </a:rPr>
              <a:t>，不是常量，</a:t>
            </a:r>
            <a:endParaRPr lang="en-US" altLang="zh-CN" dirty="0" smtClean="0">
              <a:latin typeface="Times New Roman" pitchFamily="18" charset="0"/>
              <a:ea typeface="隶书" pitchFamily="49" charset="-122"/>
              <a:cs typeface="Times New Roman" pitchFamily="18" charset="0"/>
            </a:endParaRPr>
          </a:p>
          <a:p>
            <a:pPr lvl="1">
              <a:buNone/>
            </a:pP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有多种定值方式；</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值</a:t>
            </a:r>
            <a:r>
              <a:rPr lang="en-US" altLang="zh-CN" dirty="0" smtClean="0">
                <a:latin typeface="Times New Roman" pitchFamily="18" charset="0"/>
                <a:ea typeface="隶书" pitchFamily="49" charset="-122"/>
                <a:cs typeface="Times New Roman" pitchFamily="18" charset="0"/>
              </a:rPr>
              <a:t>UNDEF</a:t>
            </a:r>
            <a:r>
              <a:rPr lang="zh-CN" altLang="en-US" dirty="0" smtClean="0">
                <a:latin typeface="Times New Roman" pitchFamily="18" charset="0"/>
                <a:ea typeface="隶书" pitchFamily="49" charset="-122"/>
                <a:cs typeface="Times New Roman" pitchFamily="18" charset="0"/>
              </a:rPr>
              <a:t>：未定义，</a:t>
            </a:r>
            <a:endParaRPr lang="en-US" altLang="zh-CN" dirty="0" smtClean="0">
              <a:latin typeface="Times New Roman" pitchFamily="18" charset="0"/>
              <a:ea typeface="隶书" pitchFamily="49" charset="-122"/>
              <a:cs typeface="Times New Roman" pitchFamily="18" charset="0"/>
            </a:endParaRPr>
          </a:p>
          <a:p>
            <a:pPr lvl="1">
              <a:buNone/>
            </a:pP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还不能确定这个变量</a:t>
            </a:r>
            <a:endParaRPr lang="en-US" altLang="zh-CN" dirty="0" smtClean="0">
              <a:latin typeface="Times New Roman" pitchFamily="18" charset="0"/>
              <a:ea typeface="隶书" pitchFamily="49" charset="-122"/>
              <a:cs typeface="Times New Roman" pitchFamily="18" charset="0"/>
            </a:endParaRPr>
          </a:p>
          <a:p>
            <a:pPr lvl="1">
              <a:buNone/>
            </a:pP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的任何信息，可能是</a:t>
            </a:r>
            <a:endParaRPr lang="en-US" altLang="zh-CN" dirty="0" smtClean="0">
              <a:latin typeface="Times New Roman" pitchFamily="18" charset="0"/>
              <a:ea typeface="隶书" pitchFamily="49" charset="-122"/>
              <a:cs typeface="Times New Roman" pitchFamily="18" charset="0"/>
            </a:endParaRPr>
          </a:p>
          <a:p>
            <a:pPr lvl="1">
              <a:buNone/>
            </a:pP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某个常量，可能不是；</a:t>
            </a:r>
            <a:endParaRPr lang="zh-CN" altLang="en-US" dirty="0">
              <a:latin typeface="Times New Roman" pitchFamily="18" charset="0"/>
              <a:ea typeface="隶书" pitchFamily="49" charset="-122"/>
              <a:cs typeface="Times New Roman" pitchFamily="18" charset="0"/>
            </a:endParaRPr>
          </a:p>
        </p:txBody>
      </p:sp>
      <p:pic>
        <p:nvPicPr>
          <p:cNvPr id="4099" name="Picture 3"/>
          <p:cNvPicPr>
            <a:picLocks noChangeAspect="1" noChangeArrowheads="1"/>
          </p:cNvPicPr>
          <p:nvPr/>
        </p:nvPicPr>
        <p:blipFill>
          <a:blip r:embed="rId2" cstate="print"/>
          <a:srcRect/>
          <a:stretch>
            <a:fillRect/>
          </a:stretch>
        </p:blipFill>
        <p:spPr bwMode="auto">
          <a:xfrm>
            <a:off x="4802265" y="3786190"/>
            <a:ext cx="4341735" cy="2590806"/>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交运算</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分量格的交汇运算</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UNDEF</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v</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v</a:t>
            </a:r>
            <a:r>
              <a:rPr lang="zh-CN" altLang="en-US" dirty="0" smtClean="0">
                <a:latin typeface="Times New Roman" pitchFamily="18" charset="0"/>
                <a:ea typeface="隶书" pitchFamily="49" charset="-122"/>
                <a:cs typeface="Times New Roman" pitchFamily="18" charset="0"/>
              </a:rPr>
              <a:t> </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NAC</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v</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NAC</a:t>
            </a:r>
          </a:p>
          <a:p>
            <a:pPr lvl="1"/>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c = c</a:t>
            </a:r>
          </a:p>
          <a:p>
            <a:pPr lvl="1"/>
            <a:r>
              <a:rPr lang="en-US" altLang="zh-CN" dirty="0" smtClean="0">
                <a:latin typeface="Times New Roman" pitchFamily="18" charset="0"/>
                <a:ea typeface="隶书" pitchFamily="49" charset="-122"/>
                <a:cs typeface="Times New Roman" pitchFamily="18" charset="0"/>
              </a:rPr>
              <a:t>c1</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c2 = NAC</a:t>
            </a:r>
          </a:p>
          <a:p>
            <a:r>
              <a:rPr lang="zh-CN" altLang="en-US" dirty="0" smtClean="0">
                <a:latin typeface="Times New Roman" pitchFamily="18" charset="0"/>
                <a:ea typeface="隶书" pitchFamily="49" charset="-122"/>
                <a:cs typeface="Times New Roman" pitchFamily="18" charset="0"/>
              </a:rPr>
              <a:t>乘积格的交汇运算</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m</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m’ = m’’</a:t>
            </a:r>
            <a:r>
              <a:rPr lang="zh-CN" altLang="en-US" dirty="0" smtClean="0">
                <a:latin typeface="Times New Roman" pitchFamily="18" charset="0"/>
                <a:ea typeface="隶书" pitchFamily="49" charset="-122"/>
                <a:cs typeface="Times New Roman" pitchFamily="18" charset="0"/>
              </a:rPr>
              <a:t>当且仅当</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对于所有的变量</a:t>
            </a:r>
            <a:r>
              <a:rPr lang="en-US" altLang="zh-CN" dirty="0" smtClean="0">
                <a:latin typeface="Times New Roman" pitchFamily="18" charset="0"/>
                <a:ea typeface="隶书" pitchFamily="49" charset="-122"/>
                <a:cs typeface="Times New Roman" pitchFamily="18" charset="0"/>
              </a:rPr>
              <a:t>v,</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m(v)</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m’(v) = m’’(v)</a:t>
            </a:r>
            <a:r>
              <a:rPr lang="zh-CN" altLang="en-US" dirty="0" smtClean="0">
                <a:latin typeface="Times New Roman" pitchFamily="18" charset="0"/>
                <a:ea typeface="隶书" pitchFamily="49" charset="-122"/>
                <a:cs typeface="Times New Roman" pitchFamily="18" charset="0"/>
              </a:rPr>
              <a:t>。</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传递函</a:t>
            </a:r>
            <a:r>
              <a:rPr lang="zh-CN" altLang="en-US" dirty="0" smtClean="0">
                <a:latin typeface="华文新魏" pitchFamily="2" charset="-122"/>
                <a:ea typeface="华文新魏" pitchFamily="2" charset="-122"/>
              </a:rPr>
              <a:t>数</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rPr>
              <a:t>常量传播框架的传递函数</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参数：从程序变量到常量格中元素的映射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返回：相同类型的映射</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ENTRY</a:t>
            </a:r>
            <a:r>
              <a:rPr lang="zh-CN" altLang="en-US" dirty="0" smtClean="0">
                <a:latin typeface="Times New Roman" pitchFamily="18" charset="0"/>
                <a:ea typeface="隶书" pitchFamily="49" charset="-122"/>
                <a:cs typeface="Times New Roman" pitchFamily="18" charset="0"/>
              </a:rPr>
              <a:t>结点的常值传递函数</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返回的映射对任意变量都给出</a:t>
            </a:r>
            <a:r>
              <a:rPr lang="en-US" altLang="zh-CN" dirty="0" smtClean="0">
                <a:latin typeface="Times New Roman" pitchFamily="18" charset="0"/>
                <a:ea typeface="隶书" pitchFamily="49" charset="-122"/>
                <a:cs typeface="Times New Roman" pitchFamily="18" charset="0"/>
              </a:rPr>
              <a:t>UNDEF</a:t>
            </a:r>
            <a:r>
              <a:rPr lang="zh-CN" altLang="en-US" dirty="0" smtClean="0">
                <a:latin typeface="Times New Roman" pitchFamily="18" charset="0"/>
                <a:ea typeface="隶书" pitchFamily="49" charset="-122"/>
                <a:cs typeface="Times New Roman" pitchFamily="18" charset="0"/>
              </a:rPr>
              <a:t>值</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传递函数</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语句的传递函数</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不是赋值语句：</a:t>
            </a:r>
            <a:r>
              <a:rPr lang="en-US" altLang="zh-CN" dirty="0" err="1" smtClean="0">
                <a:latin typeface="Times New Roman" pitchFamily="18" charset="0"/>
                <a:ea typeface="隶书" pitchFamily="49" charset="-122"/>
                <a:cs typeface="Times New Roman" pitchFamily="18" charset="0"/>
              </a:rPr>
              <a:t>f</a:t>
            </a:r>
            <a:r>
              <a:rPr lang="en-US" altLang="zh-CN" baseline="-25000" dirty="0" err="1"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就是单元函数</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是</a:t>
            </a:r>
            <a:r>
              <a:rPr lang="zh-CN" altLang="en-US" dirty="0" smtClean="0">
                <a:latin typeface="Times New Roman" pitchFamily="18" charset="0"/>
                <a:ea typeface="隶书" pitchFamily="49" charset="-122"/>
                <a:cs typeface="Times New Roman" pitchFamily="18" charset="0"/>
              </a:rPr>
              <a:t>对</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的赋值，假设输入时</a:t>
            </a:r>
            <a:r>
              <a:rPr lang="en-US" altLang="zh-CN" dirty="0" smtClean="0">
                <a:latin typeface="Times New Roman" pitchFamily="18" charset="0"/>
                <a:ea typeface="隶书" pitchFamily="49" charset="-122"/>
                <a:cs typeface="Times New Roman" pitchFamily="18" charset="0"/>
              </a:rPr>
              <a:t>m</a:t>
            </a:r>
            <a:r>
              <a:rPr lang="zh-CN" altLang="en-US" dirty="0" smtClean="0">
                <a:latin typeface="Times New Roman" pitchFamily="18" charset="0"/>
                <a:ea typeface="隶书" pitchFamily="49" charset="-122"/>
                <a:cs typeface="Times New Roman" pitchFamily="18" charset="0"/>
              </a:rPr>
              <a:t>，输出是</a:t>
            </a:r>
            <a:r>
              <a:rPr lang="en-US" altLang="zh-CN" dirty="0" smtClean="0">
                <a:latin typeface="Times New Roman" pitchFamily="18" charset="0"/>
                <a:ea typeface="隶书" pitchFamily="49" charset="-122"/>
                <a:cs typeface="Times New Roman" pitchFamily="18" charset="0"/>
              </a:rPr>
              <a:t>m’</a:t>
            </a:r>
          </a:p>
          <a:p>
            <a:pPr lvl="2"/>
            <a:r>
              <a:rPr lang="en-US" altLang="zh-CN" dirty="0" smtClean="0">
                <a:latin typeface="Times New Roman" pitchFamily="18" charset="0"/>
                <a:ea typeface="隶书" pitchFamily="49" charset="-122"/>
                <a:cs typeface="Times New Roman" pitchFamily="18" charset="0"/>
              </a:rPr>
              <a:t>m’(v) = v(v)</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	</a:t>
            </a:r>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不等于</a:t>
            </a:r>
            <a:r>
              <a:rPr lang="en-US" altLang="zh-CN" dirty="0" smtClean="0">
                <a:latin typeface="Times New Roman" pitchFamily="18" charset="0"/>
                <a:ea typeface="隶书" pitchFamily="49" charset="-122"/>
                <a:cs typeface="Times New Roman" pitchFamily="18" charset="0"/>
              </a:rPr>
              <a:t>v</a:t>
            </a:r>
          </a:p>
          <a:p>
            <a:pPr lvl="2"/>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s</a:t>
            </a:r>
            <a:r>
              <a:rPr lang="zh-CN" altLang="en-US" dirty="0" smtClean="0">
                <a:latin typeface="Times New Roman" pitchFamily="18" charset="0"/>
                <a:ea typeface="隶书" pitchFamily="49" charset="-122"/>
                <a:cs typeface="Times New Roman" pitchFamily="18" charset="0"/>
              </a:rPr>
              <a:t>的右部是常量，那么</a:t>
            </a:r>
            <a:r>
              <a:rPr lang="en-US" altLang="zh-CN" dirty="0" smtClean="0">
                <a:latin typeface="Times New Roman" pitchFamily="18" charset="0"/>
                <a:ea typeface="隶书" pitchFamily="49" charset="-122"/>
                <a:cs typeface="Times New Roman" pitchFamily="18" charset="0"/>
              </a:rPr>
              <a:t>m’(x)=c</a:t>
            </a:r>
          </a:p>
          <a:p>
            <a:pPr lvl="2"/>
            <a:r>
              <a:rPr lang="zh-CN" altLang="en-US" dirty="0" smtClean="0">
                <a:latin typeface="Times New Roman" pitchFamily="18" charset="0"/>
                <a:ea typeface="隶书" pitchFamily="49" charset="-122"/>
                <a:cs typeface="Times New Roman" pitchFamily="18" charset="0"/>
              </a:rPr>
              <a:t>如果右部是</a:t>
            </a:r>
            <a:r>
              <a:rPr lang="en-US" altLang="zh-CN" dirty="0" err="1" smtClean="0">
                <a:latin typeface="Times New Roman" pitchFamily="18" charset="0"/>
                <a:ea typeface="隶书" pitchFamily="49" charset="-122"/>
                <a:cs typeface="Times New Roman" pitchFamily="18" charset="0"/>
              </a:rPr>
              <a:t>y+z</a:t>
            </a:r>
            <a:r>
              <a:rPr lang="zh-CN" altLang="en-US" dirty="0" smtClean="0">
                <a:latin typeface="Times New Roman" pitchFamily="18" charset="0"/>
                <a:ea typeface="隶书" pitchFamily="49" charset="-122"/>
                <a:cs typeface="Times New Roman" pitchFamily="18" charset="0"/>
              </a:rPr>
              <a:t>，那么当</a:t>
            </a:r>
            <a:r>
              <a:rPr lang="en-US" altLang="zh-CN" dirty="0" smtClean="0">
                <a:latin typeface="Times New Roman" pitchFamily="18" charset="0"/>
                <a:ea typeface="隶书" pitchFamily="49" charset="-122"/>
                <a:cs typeface="Times New Roman" pitchFamily="18" charset="0"/>
              </a:rPr>
              <a:t>m(y),m(z)</a:t>
            </a:r>
            <a:r>
              <a:rPr lang="zh-CN" altLang="en-US" dirty="0" smtClean="0">
                <a:latin typeface="Times New Roman" pitchFamily="18" charset="0"/>
                <a:ea typeface="隶书" pitchFamily="49" charset="-122"/>
                <a:cs typeface="Times New Roman" pitchFamily="18" charset="0"/>
              </a:rPr>
              <a:t>都是常量值时，</a:t>
            </a:r>
            <a:r>
              <a:rPr lang="en-US" altLang="zh-CN" dirty="0" smtClean="0">
                <a:latin typeface="Times New Roman" pitchFamily="18" charset="0"/>
                <a:ea typeface="隶书" pitchFamily="49" charset="-122"/>
                <a:cs typeface="Times New Roman" pitchFamily="18" charset="0"/>
              </a:rPr>
              <a:t>m’(x)=m(y)+m(z)</a:t>
            </a:r>
            <a:r>
              <a:rPr lang="zh-CN" altLang="en-US" dirty="0" smtClean="0">
                <a:latin typeface="Times New Roman" pitchFamily="18" charset="0"/>
                <a:ea typeface="隶书" pitchFamily="49" charset="-122"/>
                <a:cs typeface="Times New Roman" pitchFamily="18" charset="0"/>
              </a:rPr>
              <a:t>；如果有一个是</a:t>
            </a:r>
            <a:r>
              <a:rPr lang="en-US" altLang="zh-CN" dirty="0" smtClean="0">
                <a:latin typeface="Times New Roman" pitchFamily="18" charset="0"/>
                <a:ea typeface="隶书" pitchFamily="49" charset="-122"/>
                <a:cs typeface="Times New Roman" pitchFamily="18" charset="0"/>
              </a:rPr>
              <a:t>NAC</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m’(x)=NAC</a:t>
            </a:r>
            <a:r>
              <a:rPr lang="zh-CN" altLang="en-US" dirty="0" smtClean="0">
                <a:latin typeface="Times New Roman" pitchFamily="18" charset="0"/>
                <a:ea typeface="隶书" pitchFamily="49" charset="-122"/>
                <a:cs typeface="Times New Roman" pitchFamily="18" charset="0"/>
              </a:rPr>
              <a:t>；否则</a:t>
            </a:r>
            <a:r>
              <a:rPr lang="en-US" altLang="zh-CN" dirty="0" smtClean="0">
                <a:latin typeface="Times New Roman" pitchFamily="18" charset="0"/>
                <a:ea typeface="隶书" pitchFamily="49" charset="-122"/>
                <a:cs typeface="Times New Roman" pitchFamily="18" charset="0"/>
              </a:rPr>
              <a:t>m’(x)=UNDEF</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如果右部是其它表达式，</a:t>
            </a:r>
            <a:r>
              <a:rPr lang="en-US" altLang="zh-CN" dirty="0" smtClean="0">
                <a:latin typeface="Times New Roman" pitchFamily="18" charset="0"/>
                <a:ea typeface="隶书" pitchFamily="49" charset="-122"/>
                <a:cs typeface="Times New Roman" pitchFamily="18" charset="0"/>
              </a:rPr>
              <a:t>m’(x)=NAC</a:t>
            </a:r>
            <a:endParaRPr lang="zh-CN" altLang="en-US" dirty="0" smtClean="0">
              <a:latin typeface="Times New Roman" pitchFamily="18" charset="0"/>
              <a:ea typeface="隶书" pitchFamily="49" charset="-122"/>
              <a:cs typeface="Times New Roman" pitchFamily="18" charset="0"/>
            </a:endParaRPr>
          </a:p>
          <a:p>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框架的特性</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隶书" pitchFamily="49" charset="-122"/>
                <a:ea typeface="隶书" pitchFamily="49" charset="-122"/>
              </a:rPr>
              <a:t>框架是单调的，</a:t>
            </a:r>
            <a:r>
              <a:rPr lang="zh-CN" altLang="en-US" dirty="0" smtClean="0">
                <a:latin typeface="隶书" pitchFamily="49" charset="-122"/>
                <a:ea typeface="隶书" pitchFamily="49" charset="-122"/>
              </a:rPr>
              <a:t>但不</a:t>
            </a:r>
            <a:r>
              <a:rPr lang="zh-CN" altLang="en-US" dirty="0" smtClean="0">
                <a:latin typeface="隶书" pitchFamily="49" charset="-122"/>
                <a:ea typeface="隶书" pitchFamily="49" charset="-122"/>
              </a:rPr>
              <a:t>是可分配的；</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半格的高度是有限的；</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可</a:t>
            </a:r>
            <a:r>
              <a:rPr lang="zh-CN" altLang="en-US" dirty="0" smtClean="0">
                <a:latin typeface="隶书" pitchFamily="49" charset="-122"/>
                <a:ea typeface="隶书" pitchFamily="49" charset="-122"/>
              </a:rPr>
              <a:t>以使用通用的数据流分析算法来解决这个问题。</a:t>
            </a:r>
            <a:endParaRPr lang="zh-CN" altLang="en-US" dirty="0">
              <a:latin typeface="隶书" pitchFamily="49" charset="-122"/>
              <a:ea typeface="隶书"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部分冗余消除</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目标：尽量减少表达式求值的次数</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对于表达式</a:t>
            </a:r>
            <a:r>
              <a:rPr lang="en-US" altLang="zh-CN" dirty="0" err="1" smtClean="0">
                <a:latin typeface="Times New Roman" pitchFamily="18" charset="0"/>
                <a:ea typeface="隶书" pitchFamily="49" charset="-122"/>
                <a:cs typeface="Times New Roman" pitchFamily="18" charset="0"/>
              </a:rPr>
              <a:t>x+y</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公共表达式：如果对</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rPr>
              <a:t>求值之前的某程序点上</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rPr>
              <a:t>可用，那么我们不需要再对</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rPr>
              <a:t>求值；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循环不变表达式：循环中的表达式</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rPr>
              <a:t>的值不变，可以只计算一次；</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部分冗余：在程序按照某些路径到达这个点的时候</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rPr>
              <a:t>已经被计算过，但是沿着另外一些路径到达时，</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rPr>
              <a:t>尚未计算过</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处理方法：移动对</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rPr>
              <a:t>求值的位置；</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需要使用四个数据流方程来达到优化的目的</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全局公共子表达式</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4400552" cy="4525963"/>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在某次出现之前必然已经被计算过，且</a:t>
            </a:r>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的分量在该次计算之后一直没有被改变，那么</a:t>
            </a:r>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的本次出现就是一个公共子表达式</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如果上一次</a:t>
            </a:r>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的值赋给了</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，且</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的值至今没有被修改过，那么我们就可以使用</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，而不需要计算</a:t>
            </a:r>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例子见右边</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t7</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t10</a:t>
            </a:r>
            <a:r>
              <a:rPr lang="zh-CN" altLang="en-US" dirty="0" smtClean="0">
                <a:latin typeface="Times New Roman" pitchFamily="18" charset="0"/>
                <a:ea typeface="隶书" pitchFamily="49" charset="-122"/>
                <a:cs typeface="Times New Roman" pitchFamily="18" charset="0"/>
              </a:rPr>
              <a:t>在之前已经计算过，不需要计算；</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对基本块进行分析可确定这两个公共子表达式；</a:t>
            </a:r>
            <a:endParaRPr lang="zh-CN" altLang="en-US" dirty="0">
              <a:latin typeface="Times New Roman" pitchFamily="18" charset="0"/>
              <a:ea typeface="隶书" pitchFamily="49" charset="-122"/>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5214942" y="1643050"/>
            <a:ext cx="1800225" cy="413385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000100" y="1032596"/>
            <a:ext cx="7615241" cy="5461623"/>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冗余的例子</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2543164" cy="4525963"/>
          </a:xfrm>
        </p:spPr>
        <p:txBody>
          <a:bodyPr>
            <a:normAutofit/>
          </a:bodyPr>
          <a:lstStyle/>
          <a:p>
            <a:r>
              <a:rPr lang="zh-CN" altLang="en-US" sz="2400" dirty="0" smtClean="0">
                <a:latin typeface="隶书" pitchFamily="49" charset="-122"/>
                <a:ea typeface="隶书" pitchFamily="49" charset="-122"/>
              </a:rPr>
              <a:t>允许进行两种操作</a:t>
            </a:r>
            <a:endParaRPr lang="en-US" altLang="zh-CN" sz="2400" dirty="0" smtClean="0">
              <a:latin typeface="隶书" pitchFamily="49" charset="-122"/>
              <a:ea typeface="隶书" pitchFamily="49" charset="-122"/>
            </a:endParaRPr>
          </a:p>
          <a:p>
            <a:pPr lvl="1"/>
            <a:r>
              <a:rPr lang="zh-CN" altLang="en-US" sz="2000" dirty="0" smtClean="0">
                <a:latin typeface="隶书" pitchFamily="49" charset="-122"/>
                <a:ea typeface="隶书" pitchFamily="49" charset="-122"/>
              </a:rPr>
              <a:t>在关键边上增加基本块；</a:t>
            </a:r>
            <a:endParaRPr lang="en-US" altLang="zh-CN" sz="2000" dirty="0" smtClean="0">
              <a:latin typeface="隶书" pitchFamily="49" charset="-122"/>
              <a:ea typeface="隶书" pitchFamily="49" charset="-122"/>
            </a:endParaRPr>
          </a:p>
          <a:p>
            <a:pPr lvl="1"/>
            <a:r>
              <a:rPr lang="zh-CN" altLang="en-US" sz="2000" dirty="0" smtClean="0">
                <a:latin typeface="隶书" pitchFamily="49" charset="-122"/>
                <a:ea typeface="隶书" pitchFamily="49" charset="-122"/>
              </a:rPr>
              <a:t>进行代码复</a:t>
            </a:r>
            <a:r>
              <a:rPr lang="zh-CN" altLang="en-US" sz="2000" dirty="0" smtClean="0">
                <a:latin typeface="隶书" pitchFamily="49" charset="-122"/>
                <a:ea typeface="隶书" pitchFamily="49" charset="-122"/>
              </a:rPr>
              <a:t>制</a:t>
            </a:r>
            <a:endParaRPr lang="en-US" altLang="zh-CN" sz="2000" dirty="0" smtClean="0">
              <a:latin typeface="隶书" pitchFamily="49" charset="-122"/>
              <a:ea typeface="隶书" pitchFamily="49" charset="-122"/>
            </a:endParaRPr>
          </a:p>
          <a:p>
            <a:r>
              <a:rPr lang="zh-CN" altLang="en-US" sz="2400" dirty="0" smtClean="0">
                <a:latin typeface="隶书" pitchFamily="49" charset="-122"/>
                <a:ea typeface="隶书" pitchFamily="49" charset="-122"/>
              </a:rPr>
              <a:t>关键边：</a:t>
            </a:r>
            <a:endParaRPr lang="en-US" altLang="zh-CN" sz="2400" dirty="0" smtClean="0">
              <a:latin typeface="隶书" pitchFamily="49" charset="-122"/>
              <a:ea typeface="隶书" pitchFamily="49" charset="-122"/>
            </a:endParaRPr>
          </a:p>
          <a:p>
            <a:pPr lvl="1"/>
            <a:r>
              <a:rPr lang="zh-CN" altLang="en-US" sz="2000" dirty="0" smtClean="0">
                <a:latin typeface="隶书" pitchFamily="49" charset="-122"/>
                <a:ea typeface="隶书" pitchFamily="49" charset="-122"/>
              </a:rPr>
              <a:t>从具有多个后继的结点到达具有多个前驱的结点</a:t>
            </a:r>
            <a:endParaRPr lang="zh-CN" altLang="en-US" sz="2000" dirty="0">
              <a:latin typeface="隶书" pitchFamily="49" charset="-122"/>
              <a:ea typeface="隶书" pitchFamily="49" charset="-122"/>
            </a:endParaRPr>
          </a:p>
        </p:txBody>
      </p:sp>
      <p:pic>
        <p:nvPicPr>
          <p:cNvPr id="2050" name="Picture 2"/>
          <p:cNvPicPr>
            <a:picLocks noChangeAspect="1" noChangeArrowheads="1"/>
          </p:cNvPicPr>
          <p:nvPr/>
        </p:nvPicPr>
        <p:blipFill>
          <a:blip r:embed="rId3" cstate="print"/>
          <a:srcRect/>
          <a:stretch>
            <a:fillRect/>
          </a:stretch>
        </p:blipFill>
        <p:spPr bwMode="auto">
          <a:xfrm>
            <a:off x="3214678" y="357166"/>
            <a:ext cx="5672170" cy="2836085"/>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3643274" y="3640166"/>
            <a:ext cx="5500726" cy="3217834"/>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懒惰代码移动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隶书" pitchFamily="49" charset="-122"/>
                <a:ea typeface="隶书" pitchFamily="49" charset="-122"/>
              </a:rPr>
              <a:t>目标：</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所有不复制代码就可以消除的表达式冗余计算都消除了</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优化后的代码不回执行原来程序中不执行的任何计算</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表达式的计算应该尽量靠后，以利于寄存器的分配</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试图通过在流图中放置表达式</a:t>
            </a:r>
            <a:r>
              <a:rPr lang="en-US" altLang="zh-CN" dirty="0" err="1" smtClean="0">
                <a:latin typeface="隶书" pitchFamily="49" charset="-122"/>
                <a:ea typeface="隶书" pitchFamily="49" charset="-122"/>
              </a:rPr>
              <a:t>x+y</a:t>
            </a:r>
            <a:r>
              <a:rPr lang="zh-CN" altLang="en-US" dirty="0" smtClean="0">
                <a:latin typeface="隶书" pitchFamily="49" charset="-122"/>
                <a:ea typeface="隶书" pitchFamily="49" charset="-122"/>
              </a:rPr>
              <a:t>的拷贝，使得某处的</a:t>
            </a:r>
            <a:r>
              <a:rPr lang="en-US" altLang="zh-CN" dirty="0" err="1" smtClean="0">
                <a:latin typeface="隶书" pitchFamily="49" charset="-122"/>
                <a:ea typeface="隶书" pitchFamily="49" charset="-122"/>
              </a:rPr>
              <a:t>x+y</a:t>
            </a:r>
            <a:r>
              <a:rPr lang="zh-CN" altLang="en-US" dirty="0" smtClean="0">
                <a:latin typeface="隶书" pitchFamily="49" charset="-122"/>
                <a:ea typeface="隶书" pitchFamily="49" charset="-122"/>
              </a:rPr>
              <a:t>成为完全冗余，从而删除；</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问题的简化：</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假设每个基本块只包含一个指令；</a:t>
            </a:r>
            <a:endParaRPr lang="en-US" altLang="zh-CN" dirty="0" smtClean="0">
              <a:latin typeface="隶书" pitchFamily="49" charset="-122"/>
              <a:ea typeface="隶书"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基本步骤</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隶书" pitchFamily="49" charset="-122"/>
                <a:ea typeface="隶书" pitchFamily="49" charset="-122"/>
              </a:rPr>
              <a:t>按照如下四个步骤进行处理</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找出各个程序点上预期执行的所有表达式</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即当程序运行</a:t>
            </a:r>
            <a:r>
              <a:rPr lang="zh-CN" altLang="en-US" dirty="0" smtClean="0">
                <a:latin typeface="隶书" pitchFamily="49" charset="-122"/>
                <a:ea typeface="隶书" pitchFamily="49" charset="-122"/>
              </a:rPr>
              <a:t>到这个</a:t>
            </a:r>
            <a:r>
              <a:rPr lang="zh-CN" altLang="en-US" dirty="0" smtClean="0">
                <a:latin typeface="隶书" pitchFamily="49" charset="-122"/>
                <a:ea typeface="隶书" pitchFamily="49" charset="-122"/>
              </a:rPr>
              <a:t>点时，有哪些表达式一定会执行</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重新放置表达式，使得表达式在某些点上变成可用的；这些点上的此表达式可以删除</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在保证不会引入冗余的情况下，设法把表达式后延</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消除只使用一次的临时变量；</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预处理</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在关键边上插入新的基本块；</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我们只允许在基本块开头增加代码；</a:t>
            </a:r>
            <a:endParaRPr lang="en-US" altLang="zh-CN" dirty="0" smtClean="0">
              <a:latin typeface="隶书" pitchFamily="49" charset="-122"/>
              <a:ea typeface="隶书"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06" y="142852"/>
            <a:ext cx="1614470" cy="1143000"/>
          </a:xfrm>
        </p:spPr>
        <p:txBody>
          <a:bodyPr/>
          <a:lstStyle/>
          <a:p>
            <a:r>
              <a:rPr lang="zh-CN" altLang="en-US" dirty="0" smtClean="0">
                <a:latin typeface="隶书" pitchFamily="49" charset="-122"/>
                <a:ea typeface="隶书" pitchFamily="49" charset="-122"/>
              </a:rPr>
              <a:t>例子</a:t>
            </a:r>
            <a:endParaRPr lang="zh-CN" altLang="en-US" dirty="0">
              <a:latin typeface="隶书" pitchFamily="49" charset="-122"/>
              <a:ea typeface="隶书" pitchFamily="49" charset="-122"/>
            </a:endParaRPr>
          </a:p>
        </p:txBody>
      </p:sp>
      <p:pic>
        <p:nvPicPr>
          <p:cNvPr id="3076" name="Picture 4"/>
          <p:cNvPicPr>
            <a:picLocks noChangeAspect="1" noChangeArrowheads="1"/>
          </p:cNvPicPr>
          <p:nvPr/>
        </p:nvPicPr>
        <p:blipFill>
          <a:blip r:embed="rId2" cstate="print"/>
          <a:srcRect/>
          <a:stretch>
            <a:fillRect/>
          </a:stretch>
        </p:blipFill>
        <p:spPr bwMode="auto">
          <a:xfrm>
            <a:off x="1447782" y="357166"/>
            <a:ext cx="7696218" cy="6114903"/>
          </a:xfrm>
          <a:prstGeom prst="rect">
            <a:avLst/>
          </a:prstGeom>
          <a:noFill/>
          <a:ln w="9525">
            <a:noFill/>
            <a:miter lim="800000"/>
            <a:headEnd/>
            <a:tailEnd/>
          </a:ln>
        </p:spPr>
      </p:pic>
      <p:sp>
        <p:nvSpPr>
          <p:cNvPr id="3" name="内容占位符 2"/>
          <p:cNvSpPr>
            <a:spLocks noGrp="1"/>
          </p:cNvSpPr>
          <p:nvPr>
            <p:ph idx="1"/>
          </p:nvPr>
        </p:nvSpPr>
        <p:spPr>
          <a:xfrm>
            <a:off x="285720" y="5857892"/>
            <a:ext cx="1543032" cy="714380"/>
          </a:xfrm>
        </p:spPr>
        <p:txBody>
          <a:bodyPr>
            <a:normAutofit fontScale="70000" lnSpcReduction="20000"/>
          </a:bodyPr>
          <a:lstStyle/>
          <a:p>
            <a:r>
              <a:rPr lang="zh-CN" altLang="en-US" dirty="0" smtClean="0">
                <a:latin typeface="隶书" pitchFamily="49" charset="-122"/>
                <a:ea typeface="隶书" pitchFamily="49" charset="-122"/>
              </a:rPr>
              <a:t>图</a:t>
            </a:r>
            <a:r>
              <a:rPr lang="en-US" altLang="zh-CN" dirty="0" smtClean="0">
                <a:latin typeface="隶书" pitchFamily="49" charset="-122"/>
                <a:ea typeface="隶书" pitchFamily="49" charset="-122"/>
              </a:rPr>
              <a:t>9-33</a:t>
            </a:r>
          </a:p>
          <a:p>
            <a:pPr>
              <a:buNone/>
            </a:pPr>
            <a:r>
              <a:rPr lang="zh-CN" altLang="en-US" dirty="0" smtClean="0">
                <a:latin typeface="隶书" pitchFamily="49" charset="-122"/>
                <a:ea typeface="隶书" pitchFamily="49" charset="-122"/>
              </a:rPr>
              <a:t>（完整版）</a:t>
            </a:r>
            <a:endParaRPr lang="zh-CN" altLang="en-US" dirty="0">
              <a:latin typeface="隶书" pitchFamily="49" charset="-122"/>
              <a:ea typeface="隶书"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预期执行表达式</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数据流分析框架</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逆向</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当表达式</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在出口处预期执行，且它没有被</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杀死，那么此表达式在</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的入口处被预期执行</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当</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的</a:t>
            </a:r>
            <a:r>
              <a:rPr lang="zh-CN" altLang="en-US" b="1" i="1" dirty="0" smtClean="0">
                <a:latin typeface="Times New Roman" pitchFamily="18" charset="0"/>
                <a:ea typeface="隶书" pitchFamily="49" charset="-122"/>
                <a:cs typeface="Times New Roman" pitchFamily="18" charset="0"/>
              </a:rPr>
              <a:t>所有</a:t>
            </a:r>
            <a:r>
              <a:rPr lang="zh-CN" altLang="en-US" dirty="0" smtClean="0">
                <a:latin typeface="Times New Roman" pitchFamily="18" charset="0"/>
                <a:ea typeface="隶书" pitchFamily="49" charset="-122"/>
                <a:cs typeface="Times New Roman" pitchFamily="18" charset="0"/>
              </a:rPr>
              <a:t>后继基本块的入口处都被预期执行，那么表达式在出口处被预期执行</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在整个程序的出口处，没有表达式被预期执行；</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求出预期执行点之后，表达式被放置到首次被预期执行的程序点上</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此</a:t>
            </a:r>
            <a:r>
              <a:rPr lang="zh-CN" altLang="en-US" dirty="0" smtClean="0">
                <a:latin typeface="Times New Roman" pitchFamily="18" charset="0"/>
                <a:ea typeface="隶书" pitchFamily="49" charset="-122"/>
                <a:cs typeface="Times New Roman" pitchFamily="18" charset="0"/>
              </a:rPr>
              <a:t>时一</a:t>
            </a:r>
            <a:r>
              <a:rPr lang="zh-CN" altLang="en-US" dirty="0" smtClean="0">
                <a:latin typeface="Times New Roman" pitchFamily="18" charset="0"/>
                <a:ea typeface="隶书" pitchFamily="49" charset="-122"/>
                <a:cs typeface="Times New Roman" pitchFamily="18" charset="0"/>
              </a:rPr>
              <a:t>些表达式变得完全冗余；</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可用表达式（考虑代码复制）</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900634"/>
          </a:xfrm>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和前面的可用表达式类似，但</a:t>
            </a:r>
            <a:r>
              <a:rPr lang="zh-CN" altLang="en-US" dirty="0" smtClean="0">
                <a:latin typeface="Times New Roman" pitchFamily="18" charset="0"/>
                <a:ea typeface="隶书" pitchFamily="49" charset="-122"/>
                <a:cs typeface="Times New Roman" pitchFamily="18" charset="0"/>
              </a:rPr>
              <a:t>是考虑的前提是假设代</a:t>
            </a:r>
            <a:r>
              <a:rPr lang="zh-CN" altLang="en-US" dirty="0" smtClean="0">
                <a:latin typeface="Times New Roman" pitchFamily="18" charset="0"/>
                <a:ea typeface="隶书" pitchFamily="49" charset="-122"/>
                <a:cs typeface="Times New Roman" pitchFamily="18" charset="0"/>
              </a:rPr>
              <a:t>码被复制到了预期执行点上</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表达式在基本块的出口处可用的条件</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条件一：</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在基本块的入口处可用；</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在基本块的入口处的预期执行表达式中</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没有被这个基本块杀死</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在一个基本块的开头放置的表达式：</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earliest[B] = anticipated[B].in – available[B].in</a:t>
            </a:r>
          </a:p>
          <a:p>
            <a:pPr lvl="1"/>
            <a:r>
              <a:rPr lang="zh-CN" altLang="en-US" dirty="0" smtClean="0">
                <a:latin typeface="Times New Roman" pitchFamily="18" charset="0"/>
                <a:ea typeface="隶书" pitchFamily="49" charset="-122"/>
                <a:cs typeface="Times New Roman" pitchFamily="18" charset="0"/>
              </a:rPr>
              <a:t>所有预期执行的表达式，只要它（在放置后）不冗余则放置在</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的开头；</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没有被放置的实际上被删除了。</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可后延表达式（</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4400552" cy="4525963"/>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保持程</a:t>
            </a:r>
            <a:r>
              <a:rPr lang="zh-CN" altLang="en-US" dirty="0" smtClean="0">
                <a:latin typeface="Times New Roman" pitchFamily="18" charset="0"/>
                <a:ea typeface="隶书" pitchFamily="49" charset="-122"/>
                <a:cs typeface="Times New Roman" pitchFamily="18" charset="0"/>
              </a:rPr>
              <a:t>序</a:t>
            </a:r>
            <a:r>
              <a:rPr lang="zh-CN" altLang="en-US" dirty="0" smtClean="0">
                <a:latin typeface="Times New Roman" pitchFamily="18" charset="0"/>
                <a:ea typeface="隶书" pitchFamily="49" charset="-122"/>
                <a:cs typeface="Times New Roman" pitchFamily="18" charset="0"/>
              </a:rPr>
              <a:t>语义</a:t>
            </a:r>
            <a:r>
              <a:rPr lang="zh-CN" altLang="en-US" dirty="0" smtClean="0">
                <a:latin typeface="Times New Roman" pitchFamily="18" charset="0"/>
                <a:ea typeface="隶书" pitchFamily="49" charset="-122"/>
                <a:cs typeface="Times New Roman" pitchFamily="18" charset="0"/>
              </a:rPr>
              <a:t>且</a:t>
            </a:r>
            <a:r>
              <a:rPr lang="zh-CN" altLang="en-US" dirty="0" smtClean="0">
                <a:latin typeface="Times New Roman" pitchFamily="18" charset="0"/>
                <a:ea typeface="隶书" pitchFamily="49" charset="-122"/>
                <a:cs typeface="Times New Roman" pitchFamily="18" charset="0"/>
              </a:rPr>
              <a:t>最小化冗余的情况下，尽可能延后计算表达式的时刻</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表达式</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rPr>
              <a:t>可以后延到</a:t>
            </a:r>
            <a:r>
              <a:rPr lang="en-US" altLang="zh-CN" dirty="0" smtClean="0">
                <a:latin typeface="Times New Roman" pitchFamily="18" charset="0"/>
                <a:ea typeface="隶书" pitchFamily="49" charset="-122"/>
                <a:cs typeface="Times New Roman" pitchFamily="18" charset="0"/>
              </a:rPr>
              <a:t>p</a:t>
            </a:r>
            <a:r>
              <a:rPr lang="zh-CN" altLang="en-US" dirty="0" smtClean="0">
                <a:latin typeface="Times New Roman" pitchFamily="18" charset="0"/>
                <a:ea typeface="隶书" pitchFamily="49" charset="-122"/>
                <a:cs typeface="Times New Roman" pitchFamily="18" charset="0"/>
              </a:rPr>
              <a:t>的条件</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所有从程序入口到达</a:t>
            </a:r>
            <a:r>
              <a:rPr lang="en-US" altLang="zh-CN" dirty="0" smtClean="0">
                <a:latin typeface="Times New Roman" pitchFamily="18" charset="0"/>
                <a:ea typeface="隶书" pitchFamily="49" charset="-122"/>
                <a:cs typeface="Times New Roman" pitchFamily="18" charset="0"/>
              </a:rPr>
              <a:t>p</a:t>
            </a:r>
            <a:r>
              <a:rPr lang="zh-CN" altLang="en-US" dirty="0" smtClean="0">
                <a:latin typeface="Times New Roman" pitchFamily="18" charset="0"/>
                <a:ea typeface="隶书" pitchFamily="49" charset="-122"/>
                <a:cs typeface="Times New Roman" pitchFamily="18" charset="0"/>
              </a:rPr>
              <a:t>的路径中都会碰到一个位置较前的</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rPr>
              <a:t>，并且在最后一个这样的位置之后没有使用</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右边的例子</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前面的处理把</a:t>
            </a:r>
            <a:r>
              <a:rPr lang="en-US" altLang="zh-CN" dirty="0" err="1" smtClean="0">
                <a:latin typeface="Times New Roman" pitchFamily="18" charset="0"/>
                <a:ea typeface="隶书" pitchFamily="49" charset="-122"/>
                <a:cs typeface="Times New Roman" pitchFamily="18" charset="0"/>
              </a:rPr>
              <a:t>b+c</a:t>
            </a:r>
            <a:r>
              <a:rPr lang="zh-CN" altLang="en-US" dirty="0" smtClean="0">
                <a:latin typeface="Times New Roman" pitchFamily="18" charset="0"/>
                <a:ea typeface="隶书" pitchFamily="49" charset="-122"/>
                <a:cs typeface="Times New Roman" pitchFamily="18" charset="0"/>
              </a:rPr>
              <a:t>放到了</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处；</a:t>
            </a:r>
            <a:endParaRPr lang="en-US" altLang="zh-CN" dirty="0" smtClean="0">
              <a:latin typeface="Times New Roman" pitchFamily="18" charset="0"/>
              <a:ea typeface="隶书" pitchFamily="49" charset="-122"/>
              <a:cs typeface="Times New Roman" pitchFamily="18" charset="0"/>
            </a:endParaRPr>
          </a:p>
          <a:p>
            <a:pPr lvl="1"/>
            <a:r>
              <a:rPr lang="en-US" altLang="zh-CN" dirty="0" err="1" smtClean="0">
                <a:latin typeface="Times New Roman" pitchFamily="18" charset="0"/>
                <a:ea typeface="隶书" pitchFamily="49" charset="-122"/>
                <a:cs typeface="Times New Roman" pitchFamily="18" charset="0"/>
              </a:rPr>
              <a:t>b+c</a:t>
            </a:r>
            <a:r>
              <a:rPr lang="zh-CN" altLang="en-US" dirty="0" smtClean="0">
                <a:latin typeface="Times New Roman" pitchFamily="18" charset="0"/>
                <a:ea typeface="隶书" pitchFamily="49" charset="-122"/>
                <a:cs typeface="Times New Roman" pitchFamily="18" charset="0"/>
              </a:rPr>
              <a:t>可以后延到</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4</a:t>
            </a:r>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sym typeface="Wingdings" pitchFamily="2" charset="2"/>
              </a:rPr>
              <a:t>7</a:t>
            </a:r>
            <a:r>
              <a:rPr lang="zh-CN" altLang="en-US" dirty="0" smtClean="0">
                <a:latin typeface="Times New Roman" pitchFamily="18" charset="0"/>
                <a:ea typeface="隶书" pitchFamily="49" charset="-122"/>
                <a:cs typeface="Times New Roman" pitchFamily="18" charset="0"/>
                <a:sym typeface="Wingdings" pitchFamily="2" charset="2"/>
              </a:rPr>
              <a:t>的</a:t>
            </a:r>
            <a:r>
              <a:rPr lang="zh-CN" altLang="en-US" dirty="0" smtClean="0">
                <a:latin typeface="Times New Roman" pitchFamily="18" charset="0"/>
                <a:ea typeface="隶书" pitchFamily="49" charset="-122"/>
                <a:cs typeface="Times New Roman" pitchFamily="18" charset="0"/>
                <a:sym typeface="Wingdings" pitchFamily="2" charset="2"/>
              </a:rPr>
              <a:t>边上；</a:t>
            </a:r>
            <a:endParaRPr lang="en-US" altLang="zh-CN" dirty="0" smtClean="0">
              <a:latin typeface="Times New Roman" pitchFamily="18" charset="0"/>
              <a:ea typeface="隶书" pitchFamily="49" charset="-122"/>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4786314" y="1571612"/>
            <a:ext cx="3971925" cy="470535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可后延表达式（</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程序的入口处没有“后延”表达式</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如果</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一个表达式在</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中没有被用到</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且可以后延到</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的入口处、或者在</a:t>
            </a:r>
            <a:r>
              <a:rPr lang="en-US" altLang="zh-CN" dirty="0" smtClean="0">
                <a:latin typeface="Times New Roman" pitchFamily="18" charset="0"/>
                <a:ea typeface="隶书" pitchFamily="49" charset="-122"/>
                <a:cs typeface="Times New Roman" pitchFamily="18" charset="0"/>
              </a:rPr>
              <a:t>earliest[B]</a:t>
            </a:r>
            <a:r>
              <a:rPr lang="zh-CN" altLang="en-US" dirty="0" smtClean="0">
                <a:latin typeface="Times New Roman" pitchFamily="18" charset="0"/>
                <a:ea typeface="隶书" pitchFamily="49" charset="-122"/>
                <a:cs typeface="Times New Roman" pitchFamily="18" charset="0"/>
              </a:rPr>
              <a:t>中，它就可以被后延到</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的出口处；</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只</a:t>
            </a:r>
            <a:r>
              <a:rPr lang="zh-CN" altLang="en-US" dirty="0" smtClean="0">
                <a:latin typeface="Times New Roman" pitchFamily="18" charset="0"/>
                <a:ea typeface="隶书" pitchFamily="49" charset="-122"/>
                <a:cs typeface="Times New Roman" pitchFamily="18" charset="0"/>
              </a:rPr>
              <a:t>有一</a:t>
            </a:r>
            <a:r>
              <a:rPr lang="zh-CN" altLang="en-US" dirty="0" smtClean="0">
                <a:latin typeface="Times New Roman" pitchFamily="18" charset="0"/>
                <a:ea typeface="隶书" pitchFamily="49" charset="-122"/>
                <a:cs typeface="Times New Roman" pitchFamily="18" charset="0"/>
              </a:rPr>
              <a:t>个基本块的所有前</a:t>
            </a:r>
            <a:r>
              <a:rPr lang="zh-CN" altLang="en-US" dirty="0" smtClean="0">
                <a:latin typeface="Times New Roman" pitchFamily="18" charset="0"/>
                <a:ea typeface="隶书" pitchFamily="49" charset="-122"/>
                <a:cs typeface="Times New Roman" pitchFamily="18" charset="0"/>
              </a:rPr>
              <a:t>驱结点</a:t>
            </a:r>
            <a:r>
              <a:rPr lang="zh-CN" altLang="en-US" dirty="0" smtClean="0">
                <a:latin typeface="Times New Roman" pitchFamily="18" charset="0"/>
                <a:ea typeface="隶书" pitchFamily="49" charset="-122"/>
                <a:cs typeface="Times New Roman" pitchFamily="18" charset="0"/>
              </a:rPr>
              <a:t>的出口处都包含了某个表达式，这个表达式才可以被后延到这个基本块的入口处；</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最终表达式将被放在边界</a:t>
            </a:r>
            <a:r>
              <a:rPr lang="zh-CN" altLang="en-US" dirty="0" smtClean="0">
                <a:latin typeface="Times New Roman" pitchFamily="18" charset="0"/>
                <a:ea typeface="隶书" pitchFamily="49" charset="-122"/>
                <a:cs typeface="Times New Roman" pitchFamily="18" charset="0"/>
              </a:rPr>
              <a:t>上，即表</a:t>
            </a:r>
            <a:r>
              <a:rPr lang="zh-CN" altLang="en-US" dirty="0" smtClean="0">
                <a:latin typeface="Times New Roman" pitchFamily="18" charset="0"/>
                <a:ea typeface="隶书" pitchFamily="49" charset="-122"/>
                <a:cs typeface="Times New Roman" pitchFamily="18" charset="0"/>
              </a:rPr>
              <a:t>达式从可后延变成不可后延的地方；</a:t>
            </a:r>
            <a:endParaRPr lang="en-US" altLang="zh-CN" dirty="0" smtClean="0">
              <a:latin typeface="Times New Roman" pitchFamily="18" charset="0"/>
              <a:ea typeface="隶书" pitchFamily="49" charset="-122"/>
              <a:cs typeface="Times New Roman" pitchFamily="18" charset="0"/>
            </a:endParaRPr>
          </a:p>
          <a:p>
            <a:pPr lvl="2"/>
            <a:r>
              <a:rPr lang="en-US" altLang="zh-CN" dirty="0" err="1" smtClean="0">
                <a:latin typeface="Times New Roman" pitchFamily="18" charset="0"/>
                <a:ea typeface="隶书" pitchFamily="49" charset="-122"/>
                <a:cs typeface="Times New Roman" pitchFamily="18" charset="0"/>
              </a:rPr>
              <a:t>x</a:t>
            </a:r>
            <a:r>
              <a:rPr lang="en-US" altLang="zh-CN" dirty="0" err="1" smtClean="0">
                <a:latin typeface="Times New Roman" pitchFamily="18" charset="0"/>
                <a:ea typeface="隶书" pitchFamily="49" charset="-122"/>
                <a:cs typeface="Times New Roman" pitchFamily="18" charset="0"/>
              </a:rPr>
              <a:t>+y</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的入口处的</a:t>
            </a:r>
            <a:r>
              <a:rPr lang="en-US" altLang="zh-CN" dirty="0" smtClean="0">
                <a:latin typeface="Times New Roman" pitchFamily="18" charset="0"/>
                <a:ea typeface="隶书" pitchFamily="49" charset="-122"/>
                <a:cs typeface="Times New Roman" pitchFamily="18" charset="0"/>
              </a:rPr>
              <a:t>earliest</a:t>
            </a:r>
            <a:r>
              <a:rPr lang="zh-CN" altLang="en-US" dirty="0" smtClean="0">
                <a:latin typeface="Times New Roman" pitchFamily="18" charset="0"/>
                <a:ea typeface="隶书" pitchFamily="49" charset="-122"/>
                <a:cs typeface="Times New Roman" pitchFamily="18" charset="0"/>
              </a:rPr>
              <a:t>集合或可后延集</a:t>
            </a:r>
            <a:r>
              <a:rPr lang="zh-CN" altLang="en-US" dirty="0" smtClean="0">
                <a:latin typeface="Times New Roman" pitchFamily="18" charset="0"/>
                <a:ea typeface="隶书" pitchFamily="49" charset="-122"/>
                <a:cs typeface="Times New Roman" pitchFamily="18" charset="0"/>
              </a:rPr>
              <a:t>合中</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且：</a:t>
            </a:r>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不在</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的出口处的可后延集合中，</a:t>
            </a:r>
            <a:r>
              <a:rPr lang="zh-CN" altLang="en-US" dirty="0" smtClean="0">
                <a:latin typeface="Times New Roman" pitchFamily="18" charset="0"/>
                <a:ea typeface="隶书" pitchFamily="49" charset="-122"/>
                <a:cs typeface="Times New Roman" pitchFamily="18" charset="0"/>
              </a:rPr>
              <a:t>或</a:t>
            </a:r>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不能被后延到</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的某个后继基本块</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被使用的表达式</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隶书" pitchFamily="49" charset="-122"/>
                <a:ea typeface="隶书" pitchFamily="49" charset="-122"/>
              </a:rPr>
              <a:t>确定一个被引入的临时变量是否在它所在基本块之外的其它地方使</a:t>
            </a:r>
            <a:r>
              <a:rPr lang="zh-CN" altLang="en-US" dirty="0" smtClean="0">
                <a:latin typeface="隶书" pitchFamily="49" charset="-122"/>
                <a:ea typeface="隶书" pitchFamily="49" charset="-122"/>
              </a:rPr>
              <a:t>用</a:t>
            </a:r>
            <a:endParaRPr lang="en-US" altLang="zh-CN" dirty="0" smtClean="0">
              <a:latin typeface="隶书" pitchFamily="49" charset="-122"/>
              <a:ea typeface="隶书"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4429124" y="357166"/>
            <a:ext cx="4714876" cy="6500834"/>
          </a:xfrm>
          <a:prstGeom prst="rect">
            <a:avLst/>
          </a:prstGeom>
          <a:noFill/>
          <a:ln w="9525">
            <a:noFill/>
            <a:miter lim="800000"/>
            <a:headEnd/>
            <a:tailEnd/>
          </a:ln>
        </p:spPr>
      </p:pic>
      <p:sp>
        <p:nvSpPr>
          <p:cNvPr id="2" name="标题 1"/>
          <p:cNvSpPr>
            <a:spLocks noGrp="1"/>
          </p:cNvSpPr>
          <p:nvPr>
            <p:ph type="title"/>
          </p:nvPr>
        </p:nvSpPr>
        <p:spPr>
          <a:xfrm>
            <a:off x="457200" y="274638"/>
            <a:ext cx="4114800" cy="1143000"/>
          </a:xfrm>
        </p:spPr>
        <p:txBody>
          <a:bodyPr>
            <a:normAutofit fontScale="90000"/>
          </a:bodyPr>
          <a:lstStyle/>
          <a:p>
            <a:r>
              <a:rPr lang="zh-CN" altLang="en-US" dirty="0" smtClean="0">
                <a:latin typeface="华文新魏" pitchFamily="2" charset="-122"/>
                <a:ea typeface="华文新魏" pitchFamily="2" charset="-122"/>
              </a:rPr>
              <a:t>全局公共子表达式的例子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142844" y="1600201"/>
            <a:ext cx="4500594" cy="3900502"/>
          </a:xfrm>
        </p:spPr>
        <p:txBody>
          <a:bodyPr>
            <a:normAutofit fontScale="70000" lnSpcReduction="20000"/>
          </a:bodyPr>
          <a:lstStyle/>
          <a:p>
            <a:r>
              <a:rPr lang="zh-CN" altLang="en-US" dirty="0" smtClean="0">
                <a:latin typeface="Times New Roman" pitchFamily="18" charset="0"/>
                <a:ea typeface="隶书" pitchFamily="49" charset="-122"/>
                <a:cs typeface="Times New Roman" pitchFamily="18" charset="0"/>
              </a:rPr>
              <a:t>对于右图的流图</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3</a:t>
            </a:r>
            <a:r>
              <a:rPr lang="zh-CN" altLang="en-US" dirty="0" smtClean="0">
                <a:latin typeface="Times New Roman" pitchFamily="18" charset="0"/>
                <a:ea typeface="隶书" pitchFamily="49" charset="-122"/>
                <a:cs typeface="Times New Roman" pitchFamily="18" charset="0"/>
              </a:rPr>
              <a:t>中计算了</a:t>
            </a:r>
            <a:r>
              <a:rPr lang="en-US" altLang="zh-CN" dirty="0" smtClean="0">
                <a:latin typeface="Times New Roman" pitchFamily="18" charset="0"/>
                <a:ea typeface="隶书" pitchFamily="49" charset="-122"/>
                <a:cs typeface="Times New Roman" pitchFamily="18" charset="0"/>
              </a:rPr>
              <a:t>4</a:t>
            </a:r>
            <a:r>
              <a:rPr lang="zh-CN" altLang="en-US"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i</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4</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j</a:t>
            </a:r>
          </a:p>
          <a:p>
            <a:pPr lvl="1"/>
            <a:r>
              <a:rPr lang="zh-CN" altLang="en-US" dirty="0" smtClean="0">
                <a:latin typeface="Times New Roman" pitchFamily="18" charset="0"/>
                <a:ea typeface="隶书" pitchFamily="49" charset="-122"/>
                <a:cs typeface="Times New Roman" pitchFamily="18" charset="0"/>
              </a:rPr>
              <a:t>到达</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5</a:t>
            </a:r>
            <a:r>
              <a:rPr lang="zh-CN" altLang="en-US" dirty="0" smtClean="0">
                <a:latin typeface="Times New Roman" pitchFamily="18" charset="0"/>
                <a:ea typeface="隶书" pitchFamily="49" charset="-122"/>
                <a:cs typeface="Times New Roman" pitchFamily="18" charset="0"/>
              </a:rPr>
              <a:t>之前必然经过</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3</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t2</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t4</a:t>
            </a:r>
            <a:r>
              <a:rPr lang="zh-CN" altLang="en-US" dirty="0" smtClean="0">
                <a:latin typeface="Times New Roman" pitchFamily="18" charset="0"/>
                <a:ea typeface="隶书" pitchFamily="49" charset="-122"/>
                <a:cs typeface="Times New Roman" pitchFamily="18" charset="0"/>
              </a:rPr>
              <a:t>在赋值之后没有被改变过，因此</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5</a:t>
            </a:r>
            <a:r>
              <a:rPr lang="zh-CN" altLang="en-US" dirty="0" smtClean="0">
                <a:latin typeface="Times New Roman" pitchFamily="18" charset="0"/>
                <a:ea typeface="隶书" pitchFamily="49" charset="-122"/>
                <a:cs typeface="Times New Roman" pitchFamily="18" charset="0"/>
              </a:rPr>
              <a:t>中可直接使用它们；</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t4</a:t>
            </a:r>
            <a:r>
              <a:rPr lang="zh-CN" altLang="en-US" dirty="0" smtClean="0">
                <a:latin typeface="Times New Roman" pitchFamily="18" charset="0"/>
                <a:ea typeface="隶书" pitchFamily="49" charset="-122"/>
                <a:cs typeface="Times New Roman" pitchFamily="18" charset="0"/>
              </a:rPr>
              <a:t>在替换</a:t>
            </a:r>
            <a:r>
              <a:rPr lang="en-US" altLang="zh-CN" dirty="0" smtClean="0">
                <a:latin typeface="Times New Roman" pitchFamily="18" charset="0"/>
                <a:ea typeface="隶书" pitchFamily="49" charset="-122"/>
                <a:cs typeface="Times New Roman" pitchFamily="18" charset="0"/>
              </a:rPr>
              <a:t>t8</a:t>
            </a:r>
            <a:r>
              <a:rPr lang="zh-CN" altLang="en-US" dirty="0" smtClean="0">
                <a:latin typeface="Times New Roman" pitchFamily="18" charset="0"/>
                <a:ea typeface="隶书" pitchFamily="49" charset="-122"/>
                <a:cs typeface="Times New Roman" pitchFamily="18" charset="0"/>
              </a:rPr>
              <a:t>之后，</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5</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a[t8]</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3</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a[t4]</a:t>
            </a:r>
            <a:r>
              <a:rPr lang="zh-CN" altLang="en-US" dirty="0" smtClean="0">
                <a:latin typeface="Times New Roman" pitchFamily="18" charset="0"/>
                <a:ea typeface="隶书" pitchFamily="49" charset="-122"/>
                <a:cs typeface="Times New Roman" pitchFamily="18" charset="0"/>
              </a:rPr>
              <a:t>又相同；</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同样：</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5</a:t>
            </a:r>
            <a:r>
              <a:rPr lang="zh-CN" altLang="en-US" dirty="0" smtClean="0">
                <a:latin typeface="Times New Roman" pitchFamily="18" charset="0"/>
                <a:ea typeface="隶书" pitchFamily="49" charset="-122"/>
                <a:cs typeface="Times New Roman" pitchFamily="18" charset="0"/>
              </a:rPr>
              <a:t>中赋给</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的值和</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中赋给</a:t>
            </a:r>
            <a:r>
              <a:rPr lang="en-US" altLang="zh-CN" dirty="0" smtClean="0">
                <a:latin typeface="Times New Roman" pitchFamily="18" charset="0"/>
                <a:ea typeface="隶书" pitchFamily="49" charset="-122"/>
                <a:cs typeface="Times New Roman" pitchFamily="18" charset="0"/>
              </a:rPr>
              <a:t>t3</a:t>
            </a:r>
            <a:r>
              <a:rPr lang="zh-CN" altLang="en-US" dirty="0" smtClean="0">
                <a:latin typeface="Times New Roman" pitchFamily="18" charset="0"/>
                <a:ea typeface="隶书" pitchFamily="49" charset="-122"/>
                <a:cs typeface="Times New Roman" pitchFamily="18" charset="0"/>
              </a:rPr>
              <a:t>的值相同；</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6</a:t>
            </a:r>
            <a:r>
              <a:rPr lang="zh-CN" altLang="en-US" dirty="0" smtClean="0">
                <a:latin typeface="Times New Roman" pitchFamily="18" charset="0"/>
                <a:ea typeface="隶书" pitchFamily="49" charset="-122"/>
                <a:cs typeface="Times New Roman" pitchFamily="18" charset="0"/>
              </a:rPr>
              <a:t>中的</a:t>
            </a:r>
            <a:r>
              <a:rPr lang="en-US" altLang="zh-CN" dirty="0" smtClean="0">
                <a:latin typeface="Times New Roman" pitchFamily="18" charset="0"/>
                <a:ea typeface="隶书" pitchFamily="49" charset="-122"/>
                <a:cs typeface="Times New Roman" pitchFamily="18" charset="0"/>
              </a:rPr>
              <a:t>a[t13]</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中的</a:t>
            </a:r>
            <a:r>
              <a:rPr lang="en-US" altLang="zh-CN" dirty="0" smtClean="0">
                <a:latin typeface="Times New Roman" pitchFamily="18" charset="0"/>
                <a:ea typeface="隶书" pitchFamily="49" charset="-122"/>
                <a:cs typeface="Times New Roman" pitchFamily="18" charset="0"/>
              </a:rPr>
              <a:t>a[t1]</a:t>
            </a:r>
            <a:r>
              <a:rPr lang="zh-CN" altLang="en-US" dirty="0" smtClean="0">
                <a:latin typeface="Times New Roman" pitchFamily="18" charset="0"/>
                <a:ea typeface="隶书" pitchFamily="49" charset="-122"/>
                <a:cs typeface="Times New Roman" pitchFamily="18" charset="0"/>
              </a:rPr>
              <a:t>不同，因为</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5</a:t>
            </a:r>
            <a:r>
              <a:rPr lang="zh-CN" altLang="en-US" dirty="0" smtClean="0">
                <a:latin typeface="Times New Roman" pitchFamily="18" charset="0"/>
                <a:ea typeface="隶书" pitchFamily="49" charset="-122"/>
                <a:cs typeface="Times New Roman" pitchFamily="18" charset="0"/>
              </a:rPr>
              <a:t>中可能改变</a:t>
            </a:r>
            <a:r>
              <a:rPr lang="en-US" altLang="zh-CN" dirty="0" smtClean="0">
                <a:latin typeface="Times New Roman" pitchFamily="18" charset="0"/>
                <a:ea typeface="隶书" pitchFamily="49" charset="-122"/>
                <a:cs typeface="Times New Roman" pitchFamily="18" charset="0"/>
              </a:rPr>
              <a:t>a</a:t>
            </a:r>
            <a:r>
              <a:rPr lang="zh-CN" altLang="en-US" dirty="0" smtClean="0">
                <a:latin typeface="Times New Roman" pitchFamily="18" charset="0"/>
                <a:ea typeface="隶书" pitchFamily="49" charset="-122"/>
                <a:cs typeface="Times New Roman" pitchFamily="18" charset="0"/>
              </a:rPr>
              <a:t>的值；</a:t>
            </a:r>
            <a:endParaRPr lang="en-US" altLang="zh-CN" dirty="0" smtClean="0">
              <a:latin typeface="Times New Roman" pitchFamily="18" charset="0"/>
              <a:ea typeface="隶书" pitchFamily="49" charset="-122"/>
              <a:cs typeface="Times New Roman" pitchFamily="18" charset="0"/>
            </a:endParaRPr>
          </a:p>
          <a:p>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消除公共子表达式后得下图</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综合步骤</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70000" lnSpcReduction="20000"/>
          </a:bodyPr>
          <a:lstStyle/>
          <a:p>
            <a:r>
              <a:rPr lang="zh-CN" altLang="en-US" dirty="0" smtClean="0">
                <a:latin typeface="Times New Roman" pitchFamily="18" charset="0"/>
                <a:ea typeface="隶书" pitchFamily="49" charset="-122"/>
                <a:cs typeface="Times New Roman" pitchFamily="18" charset="0"/>
              </a:rPr>
              <a:t>在每个关键边上出入空基本块</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计算出</a:t>
            </a:r>
            <a:r>
              <a:rPr lang="en-US" altLang="zh-CN" dirty="0" smtClean="0">
                <a:latin typeface="Times New Roman" pitchFamily="18" charset="0"/>
                <a:ea typeface="隶书" pitchFamily="49" charset="-122"/>
                <a:cs typeface="Times New Roman" pitchFamily="18" charset="0"/>
              </a:rPr>
              <a:t>anticipated[B].in</a:t>
            </a:r>
            <a:r>
              <a:rPr lang="zh-CN" altLang="en-US" dirty="0" smtClean="0">
                <a:latin typeface="Times New Roman" pitchFamily="18" charset="0"/>
                <a:ea typeface="隶书" pitchFamily="49" charset="-122"/>
                <a:cs typeface="Times New Roman" pitchFamily="18" charset="0"/>
              </a:rPr>
              <a:t>的值</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计算出</a:t>
            </a:r>
            <a:r>
              <a:rPr lang="en-US" altLang="zh-CN" dirty="0" err="1" smtClean="0">
                <a:latin typeface="Times New Roman" pitchFamily="18" charset="0"/>
                <a:ea typeface="隶书" pitchFamily="49" charset="-122"/>
                <a:cs typeface="Times New Roman" pitchFamily="18" charset="0"/>
              </a:rPr>
              <a:t>avaiable</a:t>
            </a:r>
            <a:r>
              <a:rPr lang="en-US" altLang="zh-CN" dirty="0" smtClean="0">
                <a:latin typeface="Times New Roman" pitchFamily="18" charset="0"/>
                <a:ea typeface="隶书" pitchFamily="49" charset="-122"/>
                <a:cs typeface="Times New Roman" pitchFamily="18" charset="0"/>
              </a:rPr>
              <a:t>[B].in</a:t>
            </a:r>
            <a:r>
              <a:rPr lang="zh-CN" altLang="en-US" dirty="0" smtClean="0">
                <a:latin typeface="Times New Roman" pitchFamily="18" charset="0"/>
                <a:ea typeface="隶书" pitchFamily="49" charset="-122"/>
                <a:cs typeface="Times New Roman" pitchFamily="18" charset="0"/>
              </a:rPr>
              <a:t>的值</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计算最早放置位置：</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earliest [B]= anticipated[B].in – available[B].in</a:t>
            </a:r>
          </a:p>
          <a:p>
            <a:r>
              <a:rPr lang="zh-CN" altLang="en-US" dirty="0" smtClean="0">
                <a:latin typeface="Times New Roman" pitchFamily="18" charset="0"/>
                <a:ea typeface="隶书" pitchFamily="49" charset="-122"/>
                <a:cs typeface="Times New Roman" pitchFamily="18" charset="0"/>
              </a:rPr>
              <a:t>计算</a:t>
            </a:r>
            <a:r>
              <a:rPr lang="en-US" altLang="zh-CN" dirty="0" err="1" smtClean="0">
                <a:latin typeface="Times New Roman" pitchFamily="18" charset="0"/>
                <a:ea typeface="隶书" pitchFamily="49" charset="-122"/>
                <a:cs typeface="Times New Roman" pitchFamily="18" charset="0"/>
              </a:rPr>
              <a:t>postponable</a:t>
            </a:r>
            <a:r>
              <a:rPr lang="en-US" altLang="zh-CN" dirty="0" smtClean="0">
                <a:latin typeface="Times New Roman" pitchFamily="18" charset="0"/>
                <a:ea typeface="隶书" pitchFamily="49" charset="-122"/>
                <a:cs typeface="Times New Roman" pitchFamily="18" charset="0"/>
              </a:rPr>
              <a:t>[B].in</a:t>
            </a:r>
          </a:p>
          <a:p>
            <a:r>
              <a:rPr lang="zh-CN" altLang="en-US" dirty="0" smtClean="0">
                <a:latin typeface="Times New Roman" pitchFamily="18" charset="0"/>
                <a:ea typeface="隶书" pitchFamily="49" charset="-122"/>
                <a:cs typeface="Times New Roman" pitchFamily="18" charset="0"/>
              </a:rPr>
              <a:t>计算最后放置集合：</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Latest[B] = (earliest[B] ∪ </a:t>
            </a:r>
            <a:r>
              <a:rPr lang="en-US" altLang="zh-CN" dirty="0" err="1" smtClean="0">
                <a:latin typeface="Times New Roman" pitchFamily="18" charset="0"/>
                <a:ea typeface="隶书" pitchFamily="49" charset="-122"/>
                <a:cs typeface="Times New Roman" pitchFamily="18" charset="0"/>
              </a:rPr>
              <a:t>postphonable</a:t>
            </a:r>
            <a:r>
              <a:rPr lang="en-US" altLang="zh-CN" dirty="0" smtClean="0">
                <a:latin typeface="Times New Roman" pitchFamily="18" charset="0"/>
                <a:ea typeface="隶书" pitchFamily="49" charset="-122"/>
                <a:cs typeface="Times New Roman" pitchFamily="18" charset="0"/>
              </a:rPr>
              <a:t>[B].in)</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e_use</a:t>
            </a:r>
            <a:r>
              <a:rPr lang="en-US" altLang="zh-CN" baseline="-25000" dirty="0" err="1"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rPr>
              <a:t>∩ ┓ (…)))</a:t>
            </a:r>
          </a:p>
          <a:p>
            <a:r>
              <a:rPr lang="zh-CN" altLang="en-US" dirty="0" smtClean="0">
                <a:latin typeface="Times New Roman" pitchFamily="18" charset="0"/>
                <a:ea typeface="隶书" pitchFamily="49" charset="-122"/>
                <a:cs typeface="Times New Roman" pitchFamily="18" charset="0"/>
              </a:rPr>
              <a:t>计算出所有</a:t>
            </a:r>
            <a:r>
              <a:rPr lang="en-US" altLang="zh-CN" dirty="0" smtClean="0">
                <a:latin typeface="Times New Roman" pitchFamily="18" charset="0"/>
                <a:ea typeface="隶书" pitchFamily="49" charset="-122"/>
                <a:cs typeface="Times New Roman" pitchFamily="18" charset="0"/>
              </a:rPr>
              <a:t>used[B].out</a:t>
            </a:r>
            <a:r>
              <a:rPr lang="zh-CN" altLang="en-US" dirty="0" smtClean="0">
                <a:latin typeface="Times New Roman" pitchFamily="18" charset="0"/>
                <a:ea typeface="隶书" pitchFamily="49" charset="-122"/>
                <a:cs typeface="Times New Roman" pitchFamily="18" charset="0"/>
              </a:rPr>
              <a:t>的值</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对于每个表达式</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rPr>
              <a:t>作如下处理</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创建</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rPr>
              <a:t>的临时变量</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latest[B] ∩ used[B].out</a:t>
            </a:r>
            <a:r>
              <a:rPr lang="zh-CN" altLang="en-US" dirty="0" smtClean="0">
                <a:latin typeface="Times New Roman" pitchFamily="18" charset="0"/>
                <a:ea typeface="隶书" pitchFamily="49" charset="-122"/>
                <a:cs typeface="Times New Roman" pitchFamily="18" charset="0"/>
              </a:rPr>
              <a:t>中，把</a:t>
            </a:r>
            <a:r>
              <a:rPr lang="en-US" altLang="zh-CN" dirty="0" smtClean="0">
                <a:latin typeface="Times New Roman" pitchFamily="18" charset="0"/>
                <a:ea typeface="隶书" pitchFamily="49" charset="-122"/>
                <a:cs typeface="Times New Roman" pitchFamily="18" charset="0"/>
              </a:rPr>
              <a:t>t=</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rPr>
              <a:t>加入到</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的开头</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rPr>
              <a:t>在</a:t>
            </a:r>
            <a:r>
              <a:rPr lang="en-US" altLang="zh-CN" dirty="0" err="1" smtClean="0">
                <a:latin typeface="Times New Roman" pitchFamily="18" charset="0"/>
                <a:ea typeface="隶书" pitchFamily="49" charset="-122"/>
                <a:cs typeface="Times New Roman" pitchFamily="18" charset="0"/>
              </a:rPr>
              <a:t>e_use</a:t>
            </a:r>
            <a:r>
              <a:rPr lang="en-US" altLang="zh-CN" baseline="-25000" dirty="0" err="1" smtClean="0">
                <a:latin typeface="Times New Roman" pitchFamily="18" charset="0"/>
                <a:ea typeface="隶书" pitchFamily="49" charset="-122"/>
                <a:cs typeface="Times New Roman" pitchFamily="18" charset="0"/>
              </a:rPr>
              <a:t>B</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┓latest[B] ∪</a:t>
            </a:r>
            <a:r>
              <a:rPr lang="en-US" altLang="zh-CN" dirty="0" err="1" smtClean="0">
                <a:latin typeface="Times New Roman" pitchFamily="18" charset="0"/>
                <a:ea typeface="隶书" pitchFamily="49" charset="-122"/>
                <a:cs typeface="Times New Roman" pitchFamily="18" charset="0"/>
              </a:rPr>
              <a:t>used.out</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中，用</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替换</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中的</a:t>
            </a:r>
            <a:r>
              <a:rPr lang="en-US" altLang="zh-CN" dirty="0" err="1" smtClean="0">
                <a:latin typeface="Times New Roman" pitchFamily="18" charset="0"/>
                <a:ea typeface="隶书" pitchFamily="49" charset="-122"/>
                <a:cs typeface="Times New Roman" pitchFamily="18" charset="0"/>
              </a:rPr>
              <a:t>x+y</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流图中的循环</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隶书" pitchFamily="49" charset="-122"/>
                <a:ea typeface="隶书" pitchFamily="49" charset="-122"/>
              </a:rPr>
              <a:t>循环的重要性在于程序的大部分执行时间都花在循环上。</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相关概念</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支配结点</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深</a:t>
            </a:r>
            <a:r>
              <a:rPr lang="zh-CN" altLang="en-US" dirty="0" smtClean="0">
                <a:latin typeface="隶书" pitchFamily="49" charset="-122"/>
                <a:ea typeface="隶书" pitchFamily="49" charset="-122"/>
              </a:rPr>
              <a:t>度</a:t>
            </a:r>
            <a:r>
              <a:rPr lang="zh-CN" altLang="en-US" dirty="0" smtClean="0">
                <a:latin typeface="隶书" pitchFamily="49" charset="-122"/>
                <a:ea typeface="隶书" pitchFamily="49" charset="-122"/>
              </a:rPr>
              <a:t>优先</a:t>
            </a:r>
            <a:r>
              <a:rPr lang="zh-CN" altLang="en-US" dirty="0" smtClean="0">
                <a:latin typeface="隶书" pitchFamily="49" charset="-122"/>
                <a:ea typeface="隶书" pitchFamily="49" charset="-122"/>
              </a:rPr>
              <a:t>排</a:t>
            </a:r>
            <a:r>
              <a:rPr lang="zh-CN" altLang="en-US" dirty="0" smtClean="0">
                <a:latin typeface="隶书" pitchFamily="49" charset="-122"/>
                <a:ea typeface="隶书" pitchFamily="49" charset="-122"/>
              </a:rPr>
              <a:t>序</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回边，</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图的深度</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可归约性</a:t>
            </a:r>
            <a:endParaRPr lang="zh-CN" altLang="en-US" dirty="0">
              <a:latin typeface="隶书" pitchFamily="49" charset="-122"/>
              <a:ea typeface="隶书" pitchFamily="49"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714876" y="1357298"/>
            <a:ext cx="4429124" cy="466725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支配结点</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4329114" cy="4525963"/>
          </a:xfrm>
        </p:spPr>
        <p:txBody>
          <a:bodyPr>
            <a:normAutofit fontScale="70000" lnSpcReduction="20000"/>
          </a:bodyPr>
          <a:lstStyle/>
          <a:p>
            <a:r>
              <a:rPr lang="zh-CN" altLang="en-US" dirty="0" smtClean="0">
                <a:latin typeface="Times New Roman" pitchFamily="18" charset="0"/>
                <a:ea typeface="隶书" pitchFamily="49" charset="-122"/>
                <a:cs typeface="Times New Roman" pitchFamily="18" charset="0"/>
              </a:rPr>
              <a:t>如果每一条从入口结点到达</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的路径都经过</a:t>
            </a:r>
            <a:r>
              <a:rPr lang="en-US" altLang="zh-CN" dirty="0" smtClean="0">
                <a:latin typeface="Times New Roman" pitchFamily="18" charset="0"/>
                <a:ea typeface="隶书" pitchFamily="49" charset="-122"/>
                <a:cs typeface="Times New Roman" pitchFamily="18" charset="0"/>
              </a:rPr>
              <a:t>d</a:t>
            </a:r>
            <a:r>
              <a:rPr lang="zh-CN" altLang="en-US" dirty="0" smtClean="0">
                <a:latin typeface="Times New Roman" pitchFamily="18" charset="0"/>
                <a:ea typeface="隶书" pitchFamily="49" charset="-122"/>
                <a:cs typeface="Times New Roman" pitchFamily="18" charset="0"/>
              </a:rPr>
              <a:t>，我们就说</a:t>
            </a:r>
            <a:r>
              <a:rPr lang="en-US" altLang="zh-CN" dirty="0" smtClean="0">
                <a:latin typeface="Times New Roman" pitchFamily="18" charset="0"/>
                <a:ea typeface="隶书" pitchFamily="49" charset="-122"/>
                <a:cs typeface="Times New Roman" pitchFamily="18" charset="0"/>
              </a:rPr>
              <a:t>d</a:t>
            </a:r>
            <a:r>
              <a:rPr lang="zh-CN" altLang="en-US" dirty="0" smtClean="0">
                <a:latin typeface="Times New Roman" pitchFamily="18" charset="0"/>
                <a:ea typeface="隶书" pitchFamily="49" charset="-122"/>
                <a:cs typeface="Times New Roman" pitchFamily="18" charset="0"/>
              </a:rPr>
              <a:t>支配</a:t>
            </a:r>
            <a:r>
              <a:rPr lang="en-US" altLang="zh-CN" dirty="0" smtClean="0">
                <a:latin typeface="Times New Roman" pitchFamily="18" charset="0"/>
                <a:ea typeface="隶书" pitchFamily="49" charset="-122"/>
                <a:cs typeface="Times New Roman" pitchFamily="18" charset="0"/>
              </a:rPr>
              <a:t>(dominate)n</a:t>
            </a:r>
            <a:r>
              <a:rPr lang="zh-CN" altLang="en-US" dirty="0" smtClean="0">
                <a:latin typeface="Times New Roman" pitchFamily="18" charset="0"/>
                <a:ea typeface="隶书" pitchFamily="49" charset="-122"/>
                <a:cs typeface="Times New Roman" pitchFamily="18" charset="0"/>
              </a:rPr>
              <a:t>，记为</a:t>
            </a:r>
            <a:r>
              <a:rPr lang="en-US" altLang="zh-CN" dirty="0" smtClean="0">
                <a:latin typeface="Times New Roman" pitchFamily="18" charset="0"/>
                <a:ea typeface="隶书" pitchFamily="49" charset="-122"/>
                <a:cs typeface="Times New Roman" pitchFamily="18" charset="0"/>
              </a:rPr>
              <a:t>d</a:t>
            </a:r>
            <a:r>
              <a:rPr lang="zh-CN" altLang="en-US"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dom</a:t>
            </a:r>
            <a:r>
              <a:rPr lang="en-US" altLang="zh-CN" dirty="0" smtClean="0">
                <a:latin typeface="Times New Roman" pitchFamily="18" charset="0"/>
                <a:ea typeface="隶书" pitchFamily="49" charset="-122"/>
                <a:cs typeface="Times New Roman" pitchFamily="18" charset="0"/>
              </a:rPr>
              <a:t> n</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右</a:t>
            </a:r>
            <a:r>
              <a:rPr lang="zh-CN" altLang="en-US" dirty="0" smtClean="0">
                <a:latin typeface="Times New Roman" pitchFamily="18" charset="0"/>
                <a:ea typeface="隶书" pitchFamily="49" charset="-122"/>
                <a:cs typeface="Times New Roman" pitchFamily="18" charset="0"/>
              </a:rPr>
              <a:t>图：</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只支配自己</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3</a:t>
            </a:r>
            <a:r>
              <a:rPr lang="zh-CN" altLang="en-US" dirty="0" smtClean="0">
                <a:latin typeface="Times New Roman" pitchFamily="18" charset="0"/>
                <a:ea typeface="隶书" pitchFamily="49" charset="-122"/>
                <a:cs typeface="Times New Roman" pitchFamily="18" charset="0"/>
              </a:rPr>
              <a:t>支配除了</a:t>
            </a:r>
            <a:r>
              <a:rPr lang="en-US" altLang="zh-CN"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之外的其它所有结点</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4</a:t>
            </a:r>
            <a:r>
              <a:rPr lang="zh-CN" altLang="en-US" dirty="0" smtClean="0">
                <a:latin typeface="Times New Roman" pitchFamily="18" charset="0"/>
                <a:ea typeface="隶书" pitchFamily="49" charset="-122"/>
                <a:cs typeface="Times New Roman" pitchFamily="18" charset="0"/>
              </a:rPr>
              <a:t>支配</a:t>
            </a:r>
            <a:r>
              <a:rPr lang="en-US" altLang="zh-CN"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3</a:t>
            </a:r>
            <a:r>
              <a:rPr lang="zh-CN" altLang="en-US" dirty="0" smtClean="0">
                <a:latin typeface="Times New Roman" pitchFamily="18" charset="0"/>
                <a:ea typeface="隶书" pitchFamily="49" charset="-122"/>
                <a:cs typeface="Times New Roman" pitchFamily="18" charset="0"/>
              </a:rPr>
              <a:t>之外的其它结点；</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5</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6</a:t>
            </a:r>
            <a:r>
              <a:rPr lang="zh-CN" altLang="en-US" dirty="0" smtClean="0">
                <a:latin typeface="Times New Roman" pitchFamily="18" charset="0"/>
                <a:ea typeface="隶书" pitchFamily="49" charset="-122"/>
                <a:cs typeface="Times New Roman" pitchFamily="18" charset="0"/>
              </a:rPr>
              <a:t>只支配自身</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7</a:t>
            </a:r>
            <a:r>
              <a:rPr lang="zh-CN" altLang="en-US" dirty="0" smtClean="0">
                <a:latin typeface="Times New Roman" pitchFamily="18" charset="0"/>
                <a:ea typeface="隶书" pitchFamily="49" charset="-122"/>
                <a:cs typeface="Times New Roman" pitchFamily="18" charset="0"/>
              </a:rPr>
              <a:t>支配</a:t>
            </a:r>
            <a:r>
              <a:rPr lang="en-US" altLang="zh-CN" dirty="0" smtClean="0">
                <a:latin typeface="Times New Roman" pitchFamily="18" charset="0"/>
                <a:ea typeface="隶书" pitchFamily="49" charset="-122"/>
                <a:cs typeface="Times New Roman" pitchFamily="18" charset="0"/>
              </a:rPr>
              <a:t>7,8,9,10</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8</a:t>
            </a:r>
            <a:r>
              <a:rPr lang="zh-CN" altLang="en-US" dirty="0" smtClean="0">
                <a:latin typeface="Times New Roman" pitchFamily="18" charset="0"/>
                <a:ea typeface="隶书" pitchFamily="49" charset="-122"/>
                <a:cs typeface="Times New Roman" pitchFamily="18" charset="0"/>
              </a:rPr>
              <a:t>支配</a:t>
            </a:r>
            <a:r>
              <a:rPr lang="en-US" altLang="zh-CN" dirty="0" smtClean="0">
                <a:latin typeface="Times New Roman" pitchFamily="18" charset="0"/>
                <a:ea typeface="隶书" pitchFamily="49" charset="-122"/>
                <a:cs typeface="Times New Roman" pitchFamily="18" charset="0"/>
              </a:rPr>
              <a:t>8,9,10</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9</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10</a:t>
            </a:r>
            <a:r>
              <a:rPr lang="zh-CN" altLang="en-US" dirty="0" smtClean="0">
                <a:latin typeface="Times New Roman" pitchFamily="18" charset="0"/>
                <a:ea typeface="隶书" pitchFamily="49" charset="-122"/>
                <a:cs typeface="Times New Roman" pitchFamily="18" charset="0"/>
              </a:rPr>
              <a:t>只支配自身</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支配结点树</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支配结点树可以表示支配关系</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根结点：入口结点；</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每个结点</a:t>
            </a:r>
            <a:r>
              <a:rPr lang="en-US" altLang="zh-CN" dirty="0" smtClean="0">
                <a:latin typeface="Times New Roman" pitchFamily="18" charset="0"/>
                <a:ea typeface="隶书" pitchFamily="49" charset="-122"/>
                <a:cs typeface="Times New Roman" pitchFamily="18" charset="0"/>
              </a:rPr>
              <a:t>d</a:t>
            </a:r>
            <a:r>
              <a:rPr lang="zh-CN" altLang="en-US" dirty="0" smtClean="0">
                <a:latin typeface="Times New Roman" pitchFamily="18" charset="0"/>
                <a:ea typeface="隶书" pitchFamily="49" charset="-122"/>
                <a:cs typeface="Times New Roman" pitchFamily="18" charset="0"/>
              </a:rPr>
              <a:t>支配且只支配树中的后代结点</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直接支配结点</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从入口结点到达</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的任何路径中，它是</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的最后一个支配结点；</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的直接支配结点</a:t>
            </a:r>
            <a:r>
              <a:rPr lang="en-US" altLang="zh-CN" dirty="0" smtClean="0">
                <a:latin typeface="Times New Roman" pitchFamily="18" charset="0"/>
                <a:ea typeface="隶书" pitchFamily="49" charset="-122"/>
                <a:cs typeface="Times New Roman" pitchFamily="18" charset="0"/>
              </a:rPr>
              <a:t>m</a:t>
            </a:r>
            <a:r>
              <a:rPr lang="zh-CN" altLang="en-US" dirty="0" smtClean="0">
                <a:latin typeface="Times New Roman" pitchFamily="18" charset="0"/>
                <a:ea typeface="隶书" pitchFamily="49" charset="-122"/>
                <a:cs typeface="Times New Roman" pitchFamily="18" charset="0"/>
              </a:rPr>
              <a:t>具有如下性质：如果</a:t>
            </a:r>
            <a:r>
              <a:rPr lang="en-US" altLang="zh-CN" dirty="0" smtClean="0">
                <a:latin typeface="Times New Roman" pitchFamily="18" charset="0"/>
                <a:ea typeface="隶书" pitchFamily="49" charset="-122"/>
                <a:cs typeface="Times New Roman" pitchFamily="18" charset="0"/>
              </a:rPr>
              <a:t>d </a:t>
            </a:r>
            <a:r>
              <a:rPr lang="en-US" altLang="zh-CN" dirty="0" err="1" smtClean="0">
                <a:latin typeface="Times New Roman" pitchFamily="18" charset="0"/>
                <a:ea typeface="隶书" pitchFamily="49" charset="-122"/>
                <a:cs typeface="Times New Roman" pitchFamily="18" charset="0"/>
              </a:rPr>
              <a:t>dom</a:t>
            </a:r>
            <a:r>
              <a:rPr lang="en-US" altLang="zh-CN" dirty="0" smtClean="0">
                <a:latin typeface="Times New Roman" pitchFamily="18" charset="0"/>
                <a:ea typeface="隶书" pitchFamily="49" charset="-122"/>
                <a:cs typeface="Times New Roman" pitchFamily="18" charset="0"/>
              </a:rPr>
              <a:t> n</a:t>
            </a:r>
            <a:r>
              <a:rPr lang="zh-CN" altLang="en-US" dirty="0" smtClean="0">
                <a:latin typeface="Times New Roman" pitchFamily="18" charset="0"/>
                <a:ea typeface="隶书" pitchFamily="49" charset="-122"/>
                <a:cs typeface="Times New Roman" pitchFamily="18" charset="0"/>
              </a:rPr>
              <a:t>，那么</a:t>
            </a:r>
            <a:r>
              <a:rPr lang="en-US" altLang="zh-CN" dirty="0" smtClean="0">
                <a:latin typeface="Times New Roman" pitchFamily="18" charset="0"/>
                <a:ea typeface="隶书" pitchFamily="49" charset="-122"/>
                <a:cs typeface="Times New Roman" pitchFamily="18" charset="0"/>
              </a:rPr>
              <a:t>d </a:t>
            </a:r>
            <a:r>
              <a:rPr lang="en-US" altLang="zh-CN" dirty="0" err="1" smtClean="0">
                <a:latin typeface="Times New Roman" pitchFamily="18" charset="0"/>
                <a:ea typeface="隶书" pitchFamily="49" charset="-122"/>
                <a:cs typeface="Times New Roman" pitchFamily="18" charset="0"/>
              </a:rPr>
              <a:t>dom</a:t>
            </a:r>
            <a:r>
              <a:rPr lang="en-US" altLang="zh-CN" dirty="0" smtClean="0">
                <a:latin typeface="Times New Roman" pitchFamily="18" charset="0"/>
                <a:ea typeface="隶书" pitchFamily="49" charset="-122"/>
                <a:cs typeface="Times New Roman" pitchFamily="18" charset="0"/>
              </a:rPr>
              <a:t> m</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寻找支配结点</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3757610" cy="4525963"/>
          </a:xfrm>
        </p:spPr>
        <p:txBody>
          <a:bodyPr/>
          <a:lstStyle/>
          <a:p>
            <a:r>
              <a:rPr lang="zh-CN" altLang="en-US" dirty="0" smtClean="0">
                <a:latin typeface="Times New Roman" pitchFamily="18" charset="0"/>
                <a:ea typeface="隶书" pitchFamily="49" charset="-122"/>
                <a:cs typeface="Times New Roman" pitchFamily="18" charset="0"/>
              </a:rPr>
              <a:t>求解如右图所示的数据流方程组，就可以得到各个结点对应的支配结点</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D(n)</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OUT[n]</a:t>
            </a:r>
            <a:r>
              <a:rPr lang="zh-CN" altLang="en-US" dirty="0" smtClean="0">
                <a:latin typeface="Times New Roman" pitchFamily="18" charset="0"/>
                <a:ea typeface="隶书" pitchFamily="49" charset="-122"/>
                <a:cs typeface="Times New Roman" pitchFamily="18" charset="0"/>
              </a:rPr>
              <a:t>；</a:t>
            </a:r>
            <a:endParaRPr lang="zh-CN" altLang="en-US" dirty="0">
              <a:latin typeface="Times New Roman" pitchFamily="18" charset="0"/>
              <a:ea typeface="隶书" pitchFamily="49" charset="-122"/>
              <a:cs typeface="Times New Roman"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4191009" y="1357298"/>
            <a:ext cx="4952991" cy="4083382"/>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4429124" y="1214422"/>
            <a:ext cx="4714876" cy="4700599"/>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深度优先排序</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214282" y="1600200"/>
            <a:ext cx="4429156" cy="4525963"/>
          </a:xfrm>
        </p:spPr>
        <p:txBody>
          <a:bodyPr>
            <a:normAutofit fontScale="85000" lnSpcReduction="10000"/>
          </a:bodyPr>
          <a:lstStyle/>
          <a:p>
            <a:r>
              <a:rPr lang="zh-CN" altLang="en-US" dirty="0" smtClean="0">
                <a:latin typeface="隶书" pitchFamily="49" charset="-122"/>
                <a:ea typeface="隶书" pitchFamily="49" charset="-122"/>
              </a:rPr>
              <a:t>深度优先排序</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先访问一个结点，然后遍历该结点的最右子结点</a:t>
            </a:r>
            <a:r>
              <a:rPr lang="zh-CN" altLang="en-US" dirty="0" smtClean="0">
                <a:latin typeface="隶书" pitchFamily="49" charset="-122"/>
                <a:ea typeface="隶书" pitchFamily="49" charset="-122"/>
              </a:rPr>
              <a:t>，再遍</a:t>
            </a:r>
            <a:r>
              <a:rPr lang="zh-CN" altLang="en-US" dirty="0" smtClean="0">
                <a:latin typeface="隶书" pitchFamily="49" charset="-122"/>
                <a:ea typeface="隶书" pitchFamily="49" charset="-122"/>
              </a:rPr>
              <a:t>历这个子结点左边的子结点，依此类推</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具体访问时，我们可以自己设定各个子结点的顺序</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哪个是最右的，哪个是下一个子结点等</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例子见右图：</a:t>
            </a:r>
            <a:endParaRPr lang="en-US" altLang="zh-CN" dirty="0" smtClean="0">
              <a:latin typeface="隶书" pitchFamily="49" charset="-122"/>
              <a:ea typeface="隶书" pitchFamily="49" charset="-122"/>
            </a:endParaRPr>
          </a:p>
          <a:p>
            <a:pPr lvl="1"/>
            <a:r>
              <a:rPr lang="en-US" altLang="zh-CN" dirty="0" smtClean="0">
                <a:latin typeface="隶书" pitchFamily="49" charset="-122"/>
                <a:ea typeface="隶书" pitchFamily="49" charset="-122"/>
              </a:rPr>
              <a:t>1,2,3,4,5,6,7,8,9,10</a:t>
            </a:r>
            <a:endParaRPr lang="zh-CN" altLang="en-US" dirty="0">
              <a:latin typeface="隶书" pitchFamily="49" charset="-122"/>
              <a:ea typeface="隶书"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深度优先生成树和排序算法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3971924" cy="4829196"/>
          </a:xfrm>
        </p:spPr>
        <p:txBody>
          <a:bodyPr/>
          <a:lstStyle/>
          <a:p>
            <a:r>
              <a:rPr lang="en-US" altLang="zh-CN" dirty="0" err="1" smtClean="0">
                <a:latin typeface="Times New Roman" pitchFamily="18" charset="0"/>
                <a:ea typeface="隶书" pitchFamily="49" charset="-122"/>
                <a:cs typeface="Times New Roman" pitchFamily="18" charset="0"/>
              </a:rPr>
              <a:t>dfn</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表示</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的深度优先编号；</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的值从</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逐步递减到</a:t>
            </a:r>
            <a:r>
              <a:rPr lang="en-US" altLang="zh-CN"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中记录了生成树的边集合；</a:t>
            </a:r>
            <a:endParaRPr lang="zh-CN" altLang="en-US" dirty="0">
              <a:latin typeface="Times New Roman" pitchFamily="18" charset="0"/>
              <a:ea typeface="隶书" pitchFamily="49" charset="-122"/>
              <a:cs typeface="Times New Roman" pitchFamily="18" charset="0"/>
            </a:endParaRPr>
          </a:p>
        </p:txBody>
      </p:sp>
      <p:pic>
        <p:nvPicPr>
          <p:cNvPr id="8195" name="Picture 3"/>
          <p:cNvPicPr>
            <a:picLocks noChangeAspect="1" noChangeArrowheads="1"/>
          </p:cNvPicPr>
          <p:nvPr/>
        </p:nvPicPr>
        <p:blipFill>
          <a:blip r:embed="rId2" cstate="print"/>
          <a:srcRect/>
          <a:stretch>
            <a:fillRect/>
          </a:stretch>
        </p:blipFill>
        <p:spPr bwMode="auto">
          <a:xfrm>
            <a:off x="4833926" y="1571612"/>
            <a:ext cx="4310074" cy="5119618"/>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流</a:t>
            </a:r>
            <a:r>
              <a:rPr lang="zh-CN" altLang="en-US" dirty="0" smtClean="0">
                <a:latin typeface="华文新魏" pitchFamily="2" charset="-122"/>
                <a:ea typeface="华文新魏" pitchFamily="2" charset="-122"/>
              </a:rPr>
              <a:t>图</a:t>
            </a:r>
            <a:r>
              <a:rPr lang="zh-CN" altLang="en-US" dirty="0" smtClean="0">
                <a:latin typeface="华文新魏" pitchFamily="2" charset="-122"/>
                <a:ea typeface="华文新魏" pitchFamily="2" charset="-122"/>
              </a:rPr>
              <a:t>的边的分类</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Times New Roman" pitchFamily="18" charset="0"/>
                <a:ea typeface="隶书" pitchFamily="49" charset="-122"/>
                <a:cs typeface="Times New Roman" pitchFamily="18" charset="0"/>
              </a:rPr>
              <a:t>前进边</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从结点</a:t>
            </a:r>
            <a:r>
              <a:rPr lang="en-US" altLang="zh-CN" dirty="0" smtClean="0">
                <a:latin typeface="Times New Roman" pitchFamily="18" charset="0"/>
                <a:ea typeface="隶书" pitchFamily="49" charset="-122"/>
                <a:cs typeface="Times New Roman" pitchFamily="18" charset="0"/>
              </a:rPr>
              <a:t>m</a:t>
            </a:r>
            <a:r>
              <a:rPr lang="zh-CN" altLang="en-US" dirty="0" smtClean="0">
                <a:latin typeface="Times New Roman" pitchFamily="18" charset="0"/>
                <a:ea typeface="隶书" pitchFamily="49" charset="-122"/>
                <a:cs typeface="Times New Roman" pitchFamily="18" charset="0"/>
              </a:rPr>
              <a:t>到达</a:t>
            </a:r>
            <a:r>
              <a:rPr lang="en-US" altLang="zh-CN" dirty="0" smtClean="0">
                <a:latin typeface="Times New Roman" pitchFamily="18" charset="0"/>
                <a:ea typeface="隶书" pitchFamily="49" charset="-122"/>
                <a:cs typeface="Times New Roman" pitchFamily="18" charset="0"/>
              </a:rPr>
              <a:t>m</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DFST</a:t>
            </a:r>
            <a:r>
              <a:rPr lang="zh-CN" altLang="en-US" dirty="0" smtClean="0">
                <a:latin typeface="Times New Roman" pitchFamily="18" charset="0"/>
                <a:ea typeface="隶书" pitchFamily="49" charset="-122"/>
                <a:cs typeface="Times New Roman" pitchFamily="18" charset="0"/>
              </a:rPr>
              <a:t>树</a:t>
            </a:r>
            <a:r>
              <a:rPr lang="zh-CN" altLang="en-US" dirty="0" smtClean="0">
                <a:latin typeface="Times New Roman" pitchFamily="18" charset="0"/>
                <a:ea typeface="隶书" pitchFamily="49" charset="-122"/>
                <a:cs typeface="Times New Roman" pitchFamily="18" charset="0"/>
              </a:rPr>
              <a:t>中的一个真后代的边；</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DFST</a:t>
            </a:r>
            <a:r>
              <a:rPr lang="zh-CN" altLang="en-US" dirty="0" smtClean="0">
                <a:latin typeface="Times New Roman" pitchFamily="18" charset="0"/>
                <a:ea typeface="隶书" pitchFamily="49" charset="-122"/>
                <a:cs typeface="Times New Roman" pitchFamily="18" charset="0"/>
              </a:rPr>
              <a:t>中的所有边都是前进边</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后退边</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从</a:t>
            </a:r>
            <a:r>
              <a:rPr lang="en-US" altLang="zh-CN" dirty="0" smtClean="0">
                <a:latin typeface="Times New Roman" pitchFamily="18" charset="0"/>
                <a:ea typeface="隶书" pitchFamily="49" charset="-122"/>
                <a:cs typeface="Times New Roman" pitchFamily="18" charset="0"/>
              </a:rPr>
              <a:t>m</a:t>
            </a:r>
            <a:r>
              <a:rPr lang="zh-CN" altLang="en-US" dirty="0" smtClean="0">
                <a:latin typeface="Times New Roman" pitchFamily="18" charset="0"/>
                <a:ea typeface="隶书" pitchFamily="49" charset="-122"/>
                <a:cs typeface="Times New Roman" pitchFamily="18" charset="0"/>
              </a:rPr>
              <a:t>到达</a:t>
            </a:r>
            <a:r>
              <a:rPr lang="en-US" altLang="zh-CN" dirty="0" smtClean="0">
                <a:latin typeface="Times New Roman" pitchFamily="18" charset="0"/>
                <a:ea typeface="隶书" pitchFamily="49" charset="-122"/>
                <a:cs typeface="Times New Roman" pitchFamily="18" charset="0"/>
              </a:rPr>
              <a:t>m</a:t>
            </a:r>
            <a:r>
              <a:rPr lang="zh-CN" altLang="en-US" dirty="0" smtClean="0">
                <a:latin typeface="Times New Roman" pitchFamily="18" charset="0"/>
                <a:ea typeface="隶书" pitchFamily="49" charset="-122"/>
                <a:cs typeface="Times New Roman" pitchFamily="18" charset="0"/>
              </a:rPr>
              <a:t>在</a:t>
            </a:r>
            <a:r>
              <a:rPr lang="en-US" altLang="zh-CN" dirty="0" smtClean="0">
                <a:latin typeface="Times New Roman" pitchFamily="18" charset="0"/>
                <a:ea typeface="隶书" pitchFamily="49" charset="-122"/>
                <a:cs typeface="Times New Roman" pitchFamily="18" charset="0"/>
              </a:rPr>
              <a:t>DFST</a:t>
            </a:r>
            <a:r>
              <a:rPr lang="zh-CN" altLang="en-US" dirty="0" smtClean="0">
                <a:latin typeface="Times New Roman" pitchFamily="18" charset="0"/>
                <a:ea typeface="隶书" pitchFamily="49" charset="-122"/>
                <a:cs typeface="Times New Roman" pitchFamily="18" charset="0"/>
              </a:rPr>
              <a:t>树</a:t>
            </a:r>
            <a:r>
              <a:rPr lang="zh-CN" altLang="en-US" dirty="0" smtClean="0">
                <a:latin typeface="Times New Roman" pitchFamily="18" charset="0"/>
                <a:ea typeface="隶书" pitchFamily="49" charset="-122"/>
                <a:cs typeface="Times New Roman" pitchFamily="18" charset="0"/>
              </a:rPr>
              <a:t>中的某个祖先的边</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交叉边</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边的</a:t>
            </a:r>
            <a:r>
              <a:rPr lang="en-US" altLang="zh-CN" dirty="0" err="1" smtClean="0">
                <a:latin typeface="Times New Roman" pitchFamily="18" charset="0"/>
                <a:ea typeface="隶书" pitchFamily="49" charset="-122"/>
                <a:cs typeface="Times New Roman" pitchFamily="18" charset="0"/>
              </a:rPr>
              <a:t>src</a:t>
            </a:r>
            <a:r>
              <a:rPr lang="zh-CN" altLang="en-US" dirty="0" smtClean="0">
                <a:latin typeface="Times New Roman" pitchFamily="18" charset="0"/>
                <a:ea typeface="隶书" pitchFamily="49" charset="-122"/>
                <a:cs typeface="Times New Roman" pitchFamily="18" charset="0"/>
              </a:rPr>
              <a:t>和</a:t>
            </a:r>
            <a:r>
              <a:rPr lang="en-US" altLang="zh-CN" dirty="0" err="1" smtClean="0">
                <a:latin typeface="Times New Roman" pitchFamily="18" charset="0"/>
                <a:ea typeface="隶书" pitchFamily="49" charset="-122"/>
                <a:cs typeface="Times New Roman" pitchFamily="18" charset="0"/>
              </a:rPr>
              <a:t>dest</a:t>
            </a:r>
            <a:r>
              <a:rPr lang="zh-CN" altLang="en-US" dirty="0" smtClean="0">
                <a:latin typeface="Times New Roman" pitchFamily="18" charset="0"/>
                <a:ea typeface="隶书" pitchFamily="49" charset="-122"/>
                <a:cs typeface="Times New Roman" pitchFamily="18" charset="0"/>
              </a:rPr>
              <a:t>都不是对方的祖先；</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一</a:t>
            </a:r>
            <a:r>
              <a:rPr lang="zh-CN" altLang="en-US" dirty="0" smtClean="0">
                <a:latin typeface="Times New Roman" pitchFamily="18" charset="0"/>
                <a:ea typeface="隶书" pitchFamily="49" charset="-122"/>
                <a:cs typeface="Times New Roman" pitchFamily="18" charset="0"/>
              </a:rPr>
              <a:t>个结</a:t>
            </a:r>
            <a:r>
              <a:rPr lang="zh-CN" altLang="en-US" dirty="0" smtClean="0">
                <a:latin typeface="Times New Roman" pitchFamily="18" charset="0"/>
                <a:ea typeface="隶书" pitchFamily="49" charset="-122"/>
                <a:cs typeface="Times New Roman" pitchFamily="18" charset="0"/>
              </a:rPr>
              <a:t>点的子结点按照它们被加入到树中的顺序从左到右排列，那么所有的交叉边都是从右到左的。</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回边和可归约性</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Times New Roman" pitchFamily="18" charset="0"/>
                <a:ea typeface="隶书" pitchFamily="49" charset="-122"/>
                <a:cs typeface="Times New Roman" pitchFamily="18" charset="0"/>
              </a:rPr>
              <a:t>回边</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边</a:t>
            </a:r>
            <a:r>
              <a:rPr lang="en-US" altLang="zh-CN" dirty="0" err="1" smtClean="0">
                <a:latin typeface="Times New Roman" pitchFamily="18" charset="0"/>
                <a:ea typeface="隶书" pitchFamily="49" charset="-122"/>
                <a:cs typeface="Times New Roman" pitchFamily="18" charset="0"/>
              </a:rPr>
              <a:t>a</a:t>
            </a:r>
            <a:r>
              <a:rPr lang="en-US" altLang="zh-CN" dirty="0" err="1"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，头</a:t>
            </a:r>
            <a:r>
              <a:rPr lang="en-US" altLang="zh-CN" dirty="0" smtClean="0">
                <a:latin typeface="Times New Roman" pitchFamily="18" charset="0"/>
                <a:ea typeface="隶书" pitchFamily="49" charset="-122"/>
                <a:cs typeface="Times New Roman" pitchFamily="18" charset="0"/>
                <a:sym typeface="Wingdings" pitchFamily="2" charset="2"/>
              </a:rPr>
              <a:t>b</a:t>
            </a:r>
            <a:r>
              <a:rPr lang="zh-CN" altLang="en-US" dirty="0" smtClean="0">
                <a:latin typeface="Times New Roman" pitchFamily="18" charset="0"/>
                <a:ea typeface="隶书" pitchFamily="49" charset="-122"/>
                <a:cs typeface="Times New Roman" pitchFamily="18" charset="0"/>
                <a:sym typeface="Wingdings" pitchFamily="2" charset="2"/>
              </a:rPr>
              <a:t>支配了尾</a:t>
            </a:r>
            <a:r>
              <a:rPr lang="en-US" altLang="zh-CN" dirty="0" smtClean="0">
                <a:latin typeface="Times New Roman" pitchFamily="18" charset="0"/>
                <a:ea typeface="隶书" pitchFamily="49" charset="-122"/>
                <a:cs typeface="Times New Roman" pitchFamily="18" charset="0"/>
                <a:sym typeface="Wingdings" pitchFamily="2" charset="2"/>
              </a:rPr>
              <a:t>a</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每条回边都是后退边，并不是所有后退边都是回边；</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如果一个流图的任何优先生成树中的所有后退边都是回边，那么该流图就是可归约的；</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可归约流图的</a:t>
            </a:r>
            <a:r>
              <a:rPr lang="en-US" altLang="zh-CN" dirty="0" smtClean="0">
                <a:latin typeface="Times New Roman" pitchFamily="18" charset="0"/>
                <a:ea typeface="隶书" pitchFamily="49" charset="-122"/>
                <a:cs typeface="Times New Roman" pitchFamily="18" charset="0"/>
                <a:sym typeface="Wingdings" pitchFamily="2" charset="2"/>
              </a:rPr>
              <a:t>DFST</a:t>
            </a:r>
            <a:r>
              <a:rPr lang="zh-CN" altLang="en-US" dirty="0" smtClean="0">
                <a:latin typeface="Times New Roman" pitchFamily="18" charset="0"/>
                <a:ea typeface="隶书" pitchFamily="49" charset="-122"/>
                <a:cs typeface="Times New Roman" pitchFamily="18" charset="0"/>
                <a:sym typeface="Wingdings" pitchFamily="2" charset="2"/>
              </a:rPr>
              <a:t>的后退边集合就是回边集合；</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rPr>
              <a:t>不可归约流图的</a:t>
            </a:r>
            <a:r>
              <a:rPr lang="en-US" altLang="zh-CN" dirty="0" smtClean="0">
                <a:latin typeface="Times New Roman" pitchFamily="18" charset="0"/>
                <a:ea typeface="隶书" pitchFamily="49" charset="-122"/>
                <a:cs typeface="Times New Roman" pitchFamily="18" charset="0"/>
              </a:rPr>
              <a:t>DFST</a:t>
            </a:r>
            <a:r>
              <a:rPr lang="zh-CN" altLang="en-US" dirty="0" smtClean="0">
                <a:latin typeface="Times New Roman" pitchFamily="18" charset="0"/>
                <a:ea typeface="隶书" pitchFamily="49" charset="-122"/>
                <a:cs typeface="Times New Roman" pitchFamily="18" charset="0"/>
              </a:rPr>
              <a:t>中可能有一些后退边不是回边，但是所有的回边仍然都是后退边；</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实践中出现的流图基本都是可归约的。</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流图的深度</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3543296" cy="4525963"/>
          </a:xfrm>
        </p:spPr>
        <p:txBody>
          <a:bodyPr>
            <a:normAutofit fontScale="77500" lnSpcReduction="20000"/>
          </a:bodyPr>
          <a:lstStyle/>
          <a:p>
            <a:r>
              <a:rPr lang="zh-CN" altLang="en-US" dirty="0" smtClean="0">
                <a:latin typeface="Times New Roman" pitchFamily="18" charset="0"/>
                <a:ea typeface="隶书" pitchFamily="49" charset="-122"/>
                <a:cs typeface="Times New Roman" pitchFamily="18" charset="0"/>
              </a:rPr>
              <a:t>一个流图，相对于一棵</a:t>
            </a:r>
            <a:r>
              <a:rPr lang="en-US" altLang="zh-CN" dirty="0" smtClean="0">
                <a:latin typeface="Times New Roman" pitchFamily="18" charset="0"/>
                <a:ea typeface="隶书" pitchFamily="49" charset="-122"/>
                <a:cs typeface="Times New Roman" pitchFamily="18" charset="0"/>
              </a:rPr>
              <a:t>DFST</a:t>
            </a:r>
            <a:r>
              <a:rPr lang="zh-CN" altLang="en-US" dirty="0" smtClean="0">
                <a:latin typeface="Times New Roman" pitchFamily="18" charset="0"/>
                <a:ea typeface="隶书" pitchFamily="49" charset="-122"/>
                <a:cs typeface="Times New Roman" pitchFamily="18" charset="0"/>
              </a:rPr>
              <a:t>，的深度</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各条无环路径</a:t>
            </a:r>
            <a:r>
              <a:rPr lang="zh-CN" altLang="en-US" dirty="0" smtClean="0">
                <a:latin typeface="Times New Roman" pitchFamily="18" charset="0"/>
                <a:ea typeface="隶书" pitchFamily="49" charset="-122"/>
                <a:cs typeface="Times New Roman" pitchFamily="18" charset="0"/>
              </a:rPr>
              <a:t>上后</a:t>
            </a:r>
            <a:r>
              <a:rPr lang="zh-CN" altLang="en-US" dirty="0" smtClean="0">
                <a:latin typeface="Times New Roman" pitchFamily="18" charset="0"/>
                <a:ea typeface="隶书" pitchFamily="49" charset="-122"/>
                <a:cs typeface="Times New Roman" pitchFamily="18" charset="0"/>
              </a:rPr>
              <a:t>退</a:t>
            </a:r>
            <a:r>
              <a:rPr lang="zh-CN" altLang="en-US" dirty="0" smtClean="0">
                <a:latin typeface="Times New Roman" pitchFamily="18" charset="0"/>
                <a:ea typeface="隶书" pitchFamily="49" charset="-122"/>
                <a:cs typeface="Times New Roman" pitchFamily="18" charset="0"/>
              </a:rPr>
              <a:t>边数</a:t>
            </a:r>
            <a:r>
              <a:rPr lang="zh-CN" altLang="en-US" dirty="0" smtClean="0">
                <a:latin typeface="Times New Roman" pitchFamily="18" charset="0"/>
                <a:ea typeface="隶书" pitchFamily="49" charset="-122"/>
                <a:cs typeface="Times New Roman" pitchFamily="18" charset="0"/>
              </a:rPr>
              <a:t>中的最大值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这个深度不会大于直观</a:t>
            </a:r>
            <a:r>
              <a:rPr lang="zh-CN" altLang="en-US" dirty="0" smtClean="0">
                <a:latin typeface="Times New Roman" pitchFamily="18" charset="0"/>
                <a:ea typeface="隶书" pitchFamily="49" charset="-122"/>
                <a:cs typeface="Times New Roman" pitchFamily="18" charset="0"/>
              </a:rPr>
              <a:t>上</a:t>
            </a:r>
            <a:r>
              <a:rPr lang="zh-CN" altLang="en-US" dirty="0" smtClean="0">
                <a:latin typeface="Times New Roman" pitchFamily="18" charset="0"/>
                <a:ea typeface="隶书" pitchFamily="49" charset="-122"/>
                <a:cs typeface="Times New Roman" pitchFamily="18" charset="0"/>
              </a:rPr>
              <a:t>所说</a:t>
            </a:r>
            <a:r>
              <a:rPr lang="zh-CN" altLang="en-US" dirty="0" smtClean="0">
                <a:latin typeface="Times New Roman" pitchFamily="18" charset="0"/>
                <a:ea typeface="隶书" pitchFamily="49" charset="-122"/>
                <a:cs typeface="Times New Roman" pitchFamily="18" charset="0"/>
              </a:rPr>
              <a:t>的</a:t>
            </a:r>
            <a:r>
              <a:rPr lang="zh-CN" altLang="en-US" dirty="0" smtClean="0">
                <a:latin typeface="Times New Roman" pitchFamily="18" charset="0"/>
                <a:ea typeface="隶书" pitchFamily="49" charset="-122"/>
                <a:cs typeface="Times New Roman" pitchFamily="18" charset="0"/>
              </a:rPr>
              <a:t>流图中的循环嵌套深度。</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对于可归约的流图，我们可以使用“回边”来定义，而且可以说是“流图的深度”</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右边的流图深度为</a:t>
            </a:r>
            <a:r>
              <a:rPr lang="en-US" altLang="zh-CN" dirty="0" smtClean="0">
                <a:latin typeface="Times New Roman" pitchFamily="18" charset="0"/>
                <a:ea typeface="隶书" pitchFamily="49" charset="-122"/>
                <a:cs typeface="Times New Roman" pitchFamily="18" charset="0"/>
              </a:rPr>
              <a:t>3</a:t>
            </a:r>
          </a:p>
          <a:p>
            <a:pPr lvl="1"/>
            <a:r>
              <a:rPr lang="en-US" altLang="zh-CN" dirty="0" smtClean="0">
                <a:latin typeface="Times New Roman" pitchFamily="18" charset="0"/>
                <a:ea typeface="隶书" pitchFamily="49" charset="-122"/>
                <a:cs typeface="Times New Roman" pitchFamily="18" charset="0"/>
              </a:rPr>
              <a:t>10</a:t>
            </a:r>
            <a:r>
              <a:rPr lang="en-US" altLang="zh-CN" dirty="0" smtClean="0">
                <a:latin typeface="Times New Roman" pitchFamily="18" charset="0"/>
                <a:ea typeface="隶书" pitchFamily="49" charset="-122"/>
                <a:cs typeface="Times New Roman" pitchFamily="18" charset="0"/>
                <a:sym typeface="Wingdings" pitchFamily="2" charset="2"/>
              </a:rPr>
              <a:t>743</a:t>
            </a:r>
            <a:endParaRPr lang="zh-CN" altLang="en-US" dirty="0">
              <a:latin typeface="Times New Roman" pitchFamily="18" charset="0"/>
              <a:ea typeface="隶书" pitchFamily="49" charset="-122"/>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4071934" y="1714488"/>
            <a:ext cx="4922393" cy="470059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3594166" y="714356"/>
            <a:ext cx="5083098" cy="6115069"/>
          </a:xfrm>
          <a:prstGeom prst="rect">
            <a:avLst/>
          </a:prstGeom>
          <a:noFill/>
          <a:ln w="9525">
            <a:noFill/>
            <a:miter lim="800000"/>
            <a:headEnd/>
            <a:tailEnd/>
          </a:ln>
        </p:spPr>
      </p:pic>
      <p:sp>
        <p:nvSpPr>
          <p:cNvPr id="2" name="标题 1"/>
          <p:cNvSpPr>
            <a:spLocks noGrp="1"/>
          </p:cNvSpPr>
          <p:nvPr>
            <p:ph type="title"/>
          </p:nvPr>
        </p:nvSpPr>
        <p:spPr>
          <a:xfrm>
            <a:off x="357158" y="428604"/>
            <a:ext cx="4614866" cy="1643074"/>
          </a:xfrm>
        </p:spPr>
        <p:txBody>
          <a:bodyPr>
            <a:normAutofit/>
          </a:bodyPr>
          <a:lstStyle/>
          <a:p>
            <a:r>
              <a:rPr lang="zh-CN" altLang="en-US" dirty="0" smtClean="0">
                <a:latin typeface="华文新魏" pitchFamily="2" charset="-122"/>
                <a:ea typeface="华文新魏" pitchFamily="2" charset="-122"/>
              </a:rPr>
              <a:t>消除公共子表达式后的结果</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自然循环</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自然循环的性质</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有一个唯一的入口结点（循环头 </a:t>
            </a:r>
            <a:r>
              <a:rPr lang="en-US" altLang="zh-CN" dirty="0" smtClean="0">
                <a:latin typeface="Times New Roman" pitchFamily="18" charset="0"/>
                <a:ea typeface="隶书" pitchFamily="49" charset="-122"/>
                <a:cs typeface="Times New Roman" pitchFamily="18" charset="0"/>
              </a:rPr>
              <a:t>header</a:t>
            </a:r>
            <a:r>
              <a:rPr lang="zh-CN" altLang="en-US" dirty="0" smtClean="0">
                <a:latin typeface="Times New Roman" pitchFamily="18" charset="0"/>
                <a:ea typeface="隶书" pitchFamily="49" charset="-122"/>
                <a:cs typeface="Times New Roman" pitchFamily="18" charset="0"/>
              </a:rPr>
              <a:t>）。这个结点支配循环中的所有结点</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必然</a:t>
            </a:r>
            <a:r>
              <a:rPr lang="zh-CN" altLang="en-US" dirty="0" smtClean="0">
                <a:latin typeface="Times New Roman" pitchFamily="18" charset="0"/>
                <a:ea typeface="隶书" pitchFamily="49" charset="-122"/>
                <a:cs typeface="Times New Roman" pitchFamily="18" charset="0"/>
              </a:rPr>
              <a:t>存在进</a:t>
            </a:r>
            <a:r>
              <a:rPr lang="zh-CN" altLang="en-US" dirty="0" smtClean="0">
                <a:latin typeface="Times New Roman" pitchFamily="18" charset="0"/>
                <a:ea typeface="隶书" pitchFamily="49" charset="-122"/>
                <a:cs typeface="Times New Roman" pitchFamily="18" charset="0"/>
              </a:rPr>
              <a:t>入循环头的回边；</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自然循环的定义</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给</a:t>
            </a:r>
            <a:r>
              <a:rPr lang="zh-CN" altLang="en-US" dirty="0" smtClean="0">
                <a:latin typeface="Times New Roman" pitchFamily="18" charset="0"/>
                <a:ea typeface="隶书" pitchFamily="49" charset="-122"/>
                <a:cs typeface="Times New Roman" pitchFamily="18" charset="0"/>
              </a:rPr>
              <a:t>定回边</a:t>
            </a:r>
            <a:r>
              <a:rPr lang="en-US" altLang="zh-CN" dirty="0" err="1" smtClean="0">
                <a:latin typeface="Times New Roman" pitchFamily="18" charset="0"/>
                <a:ea typeface="隶书" pitchFamily="49" charset="-122"/>
                <a:cs typeface="Times New Roman" pitchFamily="18" charset="0"/>
              </a:rPr>
              <a:t>n</a:t>
            </a:r>
            <a:r>
              <a:rPr lang="en-US" altLang="zh-CN" dirty="0" err="1" smtClean="0">
                <a:latin typeface="Times New Roman" pitchFamily="18" charset="0"/>
                <a:ea typeface="隶书" pitchFamily="49" charset="-122"/>
                <a:cs typeface="Times New Roman" pitchFamily="18" charset="0"/>
                <a:sym typeface="Wingdings" pitchFamily="2" charset="2"/>
              </a:rPr>
              <a:t>d</a:t>
            </a:r>
            <a:r>
              <a:rPr lang="zh-CN" altLang="en-US" dirty="0" smtClean="0">
                <a:latin typeface="Times New Roman" pitchFamily="18" charset="0"/>
                <a:ea typeface="隶书" pitchFamily="49" charset="-122"/>
                <a:cs typeface="Times New Roman" pitchFamily="18" charset="0"/>
                <a:sym typeface="Wingdings" pitchFamily="2" charset="2"/>
              </a:rPr>
              <a:t>的自然循环是</a:t>
            </a:r>
            <a:r>
              <a:rPr lang="en-US" altLang="zh-CN" dirty="0" smtClean="0">
                <a:latin typeface="Times New Roman" pitchFamily="18" charset="0"/>
                <a:ea typeface="隶书" pitchFamily="49" charset="-122"/>
                <a:cs typeface="Times New Roman" pitchFamily="18" charset="0"/>
                <a:sym typeface="Wingdings" pitchFamily="2" charset="2"/>
              </a:rPr>
              <a:t>d</a:t>
            </a:r>
            <a:r>
              <a:rPr lang="zh-CN" altLang="en-US" dirty="0" smtClean="0">
                <a:latin typeface="Times New Roman" pitchFamily="18" charset="0"/>
                <a:ea typeface="隶书" pitchFamily="49" charset="-122"/>
                <a:cs typeface="Times New Roman" pitchFamily="18" charset="0"/>
                <a:sym typeface="Wingdings" pitchFamily="2" charset="2"/>
              </a:rPr>
              <a:t>加上不经过</a:t>
            </a:r>
            <a:r>
              <a:rPr lang="en-US" altLang="zh-CN" dirty="0" smtClean="0">
                <a:latin typeface="Times New Roman" pitchFamily="18" charset="0"/>
                <a:ea typeface="隶书" pitchFamily="49" charset="-122"/>
                <a:cs typeface="Times New Roman" pitchFamily="18" charset="0"/>
                <a:sym typeface="Wingdings" pitchFamily="2" charset="2"/>
              </a:rPr>
              <a:t>d</a:t>
            </a:r>
            <a:r>
              <a:rPr lang="zh-CN" altLang="en-US" dirty="0" smtClean="0">
                <a:latin typeface="Times New Roman" pitchFamily="18" charset="0"/>
                <a:ea typeface="隶书" pitchFamily="49" charset="-122"/>
                <a:cs typeface="Times New Roman" pitchFamily="18" charset="0"/>
                <a:sym typeface="Wingdings" pitchFamily="2" charset="2"/>
              </a:rPr>
              <a:t>就能够到达</a:t>
            </a:r>
            <a:r>
              <a:rPr lang="en-US" altLang="zh-CN" dirty="0" smtClean="0">
                <a:latin typeface="Times New Roman" pitchFamily="18" charset="0"/>
                <a:ea typeface="隶书" pitchFamily="49" charset="-122"/>
                <a:cs typeface="Times New Roman" pitchFamily="18" charset="0"/>
                <a:sym typeface="Wingdings" pitchFamily="2" charset="2"/>
              </a:rPr>
              <a:t>n</a:t>
            </a:r>
            <a:r>
              <a:rPr lang="zh-CN" altLang="en-US" dirty="0" smtClean="0">
                <a:latin typeface="Times New Roman" pitchFamily="18" charset="0"/>
                <a:ea typeface="隶书" pitchFamily="49" charset="-122"/>
                <a:cs typeface="Times New Roman" pitchFamily="18" charset="0"/>
                <a:sym typeface="Wingdings" pitchFamily="2" charset="2"/>
              </a:rPr>
              <a:t>的结点的集合；</a:t>
            </a:r>
            <a:r>
              <a:rPr lang="en-US" altLang="zh-CN" dirty="0" smtClean="0">
                <a:latin typeface="Times New Roman" pitchFamily="18" charset="0"/>
                <a:ea typeface="隶书" pitchFamily="49" charset="-122"/>
                <a:cs typeface="Times New Roman" pitchFamily="18" charset="0"/>
                <a:sym typeface="Wingdings" pitchFamily="2" charset="2"/>
              </a:rPr>
              <a:t>d</a:t>
            </a:r>
            <a:r>
              <a:rPr lang="zh-CN" altLang="en-US" dirty="0" smtClean="0">
                <a:latin typeface="Times New Roman" pitchFamily="18" charset="0"/>
                <a:ea typeface="隶书" pitchFamily="49" charset="-122"/>
                <a:cs typeface="Times New Roman" pitchFamily="18" charset="0"/>
                <a:sym typeface="Wingdings" pitchFamily="2" charset="2"/>
              </a:rPr>
              <a:t>是这个循环的头；</a:t>
            </a:r>
            <a:endParaRPr lang="en-US" altLang="zh-CN" dirty="0" smtClean="0">
              <a:latin typeface="Times New Roman" pitchFamily="18" charset="0"/>
              <a:ea typeface="隶书" pitchFamily="49" charset="-122"/>
              <a:cs typeface="Times New Roman" pitchFamily="18" charset="0"/>
            </a:endParaRPr>
          </a:p>
          <a:p>
            <a:pPr lvl="1"/>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自然循环构造算法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Times New Roman" pitchFamily="18" charset="0"/>
                <a:ea typeface="隶书" pitchFamily="49" charset="-122"/>
                <a:cs typeface="Times New Roman" pitchFamily="18" charset="0"/>
              </a:rPr>
              <a:t>输入：流图</a:t>
            </a:r>
            <a:r>
              <a:rPr lang="en-US" altLang="zh-CN" dirty="0" smtClean="0">
                <a:latin typeface="Times New Roman" pitchFamily="18" charset="0"/>
                <a:ea typeface="隶书" pitchFamily="49" charset="-122"/>
                <a:cs typeface="Times New Roman" pitchFamily="18" charset="0"/>
              </a:rPr>
              <a:t>G</a:t>
            </a:r>
            <a:r>
              <a:rPr lang="zh-CN" altLang="en-US" dirty="0" smtClean="0">
                <a:latin typeface="Times New Roman" pitchFamily="18" charset="0"/>
                <a:ea typeface="隶书" pitchFamily="49" charset="-122"/>
                <a:cs typeface="Times New Roman" pitchFamily="18" charset="0"/>
              </a:rPr>
              <a:t>和回边</a:t>
            </a:r>
            <a:r>
              <a:rPr lang="en-US" altLang="zh-CN" dirty="0" err="1" smtClean="0">
                <a:latin typeface="Times New Roman" pitchFamily="18" charset="0"/>
                <a:ea typeface="隶书" pitchFamily="49" charset="-122"/>
                <a:cs typeface="Times New Roman" pitchFamily="18" charset="0"/>
              </a:rPr>
              <a:t>n</a:t>
            </a:r>
            <a:r>
              <a:rPr lang="en-US" altLang="zh-CN" dirty="0" err="1" smtClean="0">
                <a:latin typeface="Times New Roman" pitchFamily="18" charset="0"/>
                <a:ea typeface="隶书" pitchFamily="49" charset="-122"/>
                <a:cs typeface="Times New Roman" pitchFamily="18" charset="0"/>
                <a:sym typeface="Wingdings" pitchFamily="2" charset="2"/>
              </a:rPr>
              <a:t>d</a:t>
            </a:r>
            <a:r>
              <a:rPr lang="en-US" altLang="zh-CN" dirty="0" smtClean="0">
                <a:latin typeface="Times New Roman" pitchFamily="18" charset="0"/>
                <a:ea typeface="隶书" pitchFamily="49" charset="-122"/>
                <a:cs typeface="Times New Roman" pitchFamily="18" charset="0"/>
                <a:sym typeface="Wingdings" pitchFamily="2" charset="2"/>
              </a:rPr>
              <a:t>;</a:t>
            </a:r>
          </a:p>
          <a:p>
            <a:r>
              <a:rPr lang="zh-CN" altLang="en-US" dirty="0" smtClean="0">
                <a:latin typeface="Times New Roman" pitchFamily="18" charset="0"/>
                <a:ea typeface="隶书" pitchFamily="49" charset="-122"/>
                <a:cs typeface="Times New Roman" pitchFamily="18" charset="0"/>
              </a:rPr>
              <a:t>输出：回边</a:t>
            </a:r>
            <a:r>
              <a:rPr lang="en-US" altLang="zh-CN" dirty="0" err="1" smtClean="0">
                <a:latin typeface="Times New Roman" pitchFamily="18" charset="0"/>
                <a:ea typeface="隶书" pitchFamily="49" charset="-122"/>
                <a:cs typeface="Times New Roman" pitchFamily="18" charset="0"/>
              </a:rPr>
              <a:t>n</a:t>
            </a:r>
            <a:r>
              <a:rPr lang="en-US" altLang="zh-CN" dirty="0" err="1" smtClean="0">
                <a:latin typeface="Times New Roman" pitchFamily="18" charset="0"/>
                <a:ea typeface="隶书" pitchFamily="49" charset="-122"/>
                <a:cs typeface="Times New Roman" pitchFamily="18" charset="0"/>
                <a:sym typeface="Wingdings" pitchFamily="2" charset="2"/>
              </a:rPr>
              <a:t>d</a:t>
            </a:r>
            <a:r>
              <a:rPr lang="zh-CN" altLang="en-US" dirty="0" smtClean="0">
                <a:latin typeface="Times New Roman" pitchFamily="18" charset="0"/>
                <a:ea typeface="隶书" pitchFamily="49" charset="-122"/>
                <a:cs typeface="Times New Roman" pitchFamily="18" charset="0"/>
                <a:sym typeface="Wingdings" pitchFamily="2" charset="2"/>
              </a:rPr>
              <a:t>的自然循环中的所有结点的集合</a:t>
            </a:r>
            <a:r>
              <a:rPr lang="en-US" altLang="zh-CN" dirty="0" smtClean="0">
                <a:latin typeface="Times New Roman" pitchFamily="18" charset="0"/>
                <a:ea typeface="隶书" pitchFamily="49" charset="-122"/>
                <a:cs typeface="Times New Roman" pitchFamily="18" charset="0"/>
                <a:sym typeface="Wingdings" pitchFamily="2" charset="2"/>
              </a:rPr>
              <a:t>loop</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方法：</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loop = {</a:t>
            </a:r>
            <a:r>
              <a:rPr lang="en-US" altLang="zh-CN" dirty="0" err="1" smtClean="0">
                <a:latin typeface="Times New Roman" pitchFamily="18" charset="0"/>
                <a:ea typeface="隶书" pitchFamily="49" charset="-122"/>
                <a:cs typeface="Times New Roman" pitchFamily="18" charset="0"/>
                <a:sym typeface="Wingdings" pitchFamily="2" charset="2"/>
              </a:rPr>
              <a:t>n,d</a:t>
            </a:r>
            <a:r>
              <a:rPr lang="en-US" altLang="zh-CN" dirty="0" smtClean="0">
                <a:latin typeface="Times New Roman" pitchFamily="18" charset="0"/>
                <a:ea typeface="隶书" pitchFamily="49" charset="-122"/>
                <a:cs typeface="Times New Roman" pitchFamily="18" charset="0"/>
                <a:sym typeface="Wingdings" pitchFamily="2" charset="2"/>
              </a:rPr>
              <a:t>}, d</a:t>
            </a:r>
            <a:r>
              <a:rPr lang="zh-CN" altLang="en-US" dirty="0" smtClean="0">
                <a:latin typeface="Times New Roman" pitchFamily="18" charset="0"/>
                <a:ea typeface="隶书" pitchFamily="49" charset="-122"/>
                <a:cs typeface="Times New Roman" pitchFamily="18" charset="0"/>
                <a:sym typeface="Wingdings" pitchFamily="2" charset="2"/>
              </a:rPr>
              <a:t>标记为</a:t>
            </a:r>
            <a:r>
              <a:rPr lang="en-US" altLang="zh-CN" dirty="0" smtClean="0">
                <a:latin typeface="Times New Roman" pitchFamily="18" charset="0"/>
                <a:ea typeface="隶书" pitchFamily="49" charset="-122"/>
                <a:cs typeface="Times New Roman" pitchFamily="18" charset="0"/>
                <a:sym typeface="Wingdings" pitchFamily="2" charset="2"/>
              </a:rPr>
              <a:t>visited</a:t>
            </a:r>
            <a:r>
              <a:rPr lang="zh-CN" altLang="en-US" dirty="0" smtClean="0">
                <a:latin typeface="Times New Roman" pitchFamily="18" charset="0"/>
                <a:ea typeface="隶书" pitchFamily="49" charset="-122"/>
                <a:cs typeface="Times New Roman" pitchFamily="18" charset="0"/>
                <a:sym typeface="Wingdings" pitchFamily="2" charset="2"/>
              </a:rPr>
              <a:t>；</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从</a:t>
            </a:r>
            <a:r>
              <a:rPr lang="en-US" altLang="zh-CN" dirty="0" smtClean="0">
                <a:latin typeface="Times New Roman" pitchFamily="18" charset="0"/>
                <a:ea typeface="隶书" pitchFamily="49" charset="-122"/>
                <a:cs typeface="Times New Roman" pitchFamily="18" charset="0"/>
                <a:sym typeface="Wingdings" pitchFamily="2" charset="2"/>
              </a:rPr>
              <a:t>n</a:t>
            </a:r>
            <a:r>
              <a:rPr lang="zh-CN" altLang="en-US" dirty="0" smtClean="0">
                <a:latin typeface="Times New Roman" pitchFamily="18" charset="0"/>
                <a:ea typeface="隶书" pitchFamily="49" charset="-122"/>
                <a:cs typeface="Times New Roman" pitchFamily="18" charset="0"/>
                <a:sym typeface="Wingdings" pitchFamily="2" charset="2"/>
              </a:rPr>
              <a:t>开始，逆向地对数据流图进行深度优先搜索，把所有访问到的结点都加入</a:t>
            </a:r>
            <a:r>
              <a:rPr lang="en-US" altLang="zh-CN" dirty="0" smtClean="0">
                <a:latin typeface="Times New Roman" pitchFamily="18" charset="0"/>
                <a:ea typeface="隶书" pitchFamily="49" charset="-122"/>
                <a:cs typeface="Times New Roman" pitchFamily="18" charset="0"/>
                <a:sym typeface="Wingdings" pitchFamily="2" charset="2"/>
              </a:rPr>
              <a:t>loop</a:t>
            </a:r>
            <a:r>
              <a:rPr lang="zh-CN" altLang="en-US" dirty="0" smtClean="0">
                <a:latin typeface="Times New Roman" pitchFamily="18" charset="0"/>
                <a:ea typeface="隶书" pitchFamily="49" charset="-122"/>
                <a:cs typeface="Times New Roman" pitchFamily="18" charset="0"/>
                <a:sym typeface="Wingdings" pitchFamily="2" charset="2"/>
              </a:rPr>
              <a:t>，加入</a:t>
            </a:r>
            <a:r>
              <a:rPr lang="en-US" altLang="zh-CN" dirty="0" smtClean="0">
                <a:latin typeface="Times New Roman" pitchFamily="18" charset="0"/>
                <a:ea typeface="隶书" pitchFamily="49" charset="-122"/>
                <a:cs typeface="Times New Roman" pitchFamily="18" charset="0"/>
                <a:sym typeface="Wingdings" pitchFamily="2" charset="2"/>
              </a:rPr>
              <a:t>loop</a:t>
            </a:r>
            <a:r>
              <a:rPr lang="zh-CN" altLang="en-US" dirty="0" smtClean="0">
                <a:latin typeface="Times New Roman" pitchFamily="18" charset="0"/>
                <a:ea typeface="隶书" pitchFamily="49" charset="-122"/>
                <a:cs typeface="Times New Roman" pitchFamily="18" charset="0"/>
                <a:sym typeface="Wingdings" pitchFamily="2" charset="2"/>
              </a:rPr>
              <a:t>的结点都标记为</a:t>
            </a:r>
            <a:r>
              <a:rPr lang="en-US" altLang="zh-CN" dirty="0" smtClean="0">
                <a:latin typeface="Times New Roman" pitchFamily="18" charset="0"/>
                <a:ea typeface="隶书" pitchFamily="49" charset="-122"/>
                <a:cs typeface="Times New Roman" pitchFamily="18" charset="0"/>
                <a:sym typeface="Wingdings" pitchFamily="2" charset="2"/>
              </a:rPr>
              <a:t>visited</a:t>
            </a:r>
            <a:r>
              <a:rPr lang="zh-CN" altLang="en-US" dirty="0" smtClean="0">
                <a:latin typeface="Times New Roman" pitchFamily="18" charset="0"/>
                <a:ea typeface="隶书" pitchFamily="49" charset="-122"/>
                <a:cs typeface="Times New Roman" pitchFamily="18" charset="0"/>
                <a:sym typeface="Wingdings" pitchFamily="2" charset="2"/>
              </a:rPr>
              <a:t>。搜索过程中，不越过标记为</a:t>
            </a:r>
            <a:r>
              <a:rPr lang="en-US" altLang="zh-CN" dirty="0" smtClean="0">
                <a:latin typeface="Times New Roman" pitchFamily="18" charset="0"/>
                <a:ea typeface="隶书" pitchFamily="49" charset="-122"/>
                <a:cs typeface="Times New Roman" pitchFamily="18" charset="0"/>
                <a:sym typeface="Wingdings" pitchFamily="2" charset="2"/>
              </a:rPr>
              <a:t>visited</a:t>
            </a:r>
            <a:r>
              <a:rPr lang="zh-CN" altLang="en-US" dirty="0" smtClean="0">
                <a:latin typeface="Times New Roman" pitchFamily="18" charset="0"/>
                <a:ea typeface="隶书" pitchFamily="49" charset="-122"/>
                <a:cs typeface="Times New Roman" pitchFamily="18" charset="0"/>
                <a:sym typeface="Wingdings" pitchFamily="2" charset="2"/>
              </a:rPr>
              <a:t>的结点；</a:t>
            </a:r>
            <a:endParaRPr lang="en-US" altLang="zh-CN" dirty="0" smtClean="0">
              <a:latin typeface="Times New Roman" pitchFamily="18" charset="0"/>
              <a:ea typeface="隶书" pitchFamily="49" charset="-122"/>
              <a:cs typeface="Times New Roman" pitchFamily="18" charset="0"/>
              <a:sym typeface="Wingdings" pitchFamily="2" charset="2"/>
            </a:endParaRPr>
          </a:p>
          <a:p>
            <a:pPr lvl="1"/>
            <a:endParaRPr lang="en-US" altLang="zh-CN" dirty="0" smtClean="0">
              <a:sym typeface="Wingdings" pitchFamily="2" charset="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自然循环的例子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4043362" cy="4525963"/>
          </a:xfrm>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回边：</a:t>
            </a:r>
            <a:r>
              <a:rPr lang="en-US" altLang="zh-CN" dirty="0" smtClean="0">
                <a:latin typeface="Times New Roman" pitchFamily="18" charset="0"/>
                <a:ea typeface="隶书" pitchFamily="49" charset="-122"/>
                <a:cs typeface="Times New Roman" pitchFamily="18" charset="0"/>
              </a:rPr>
              <a:t>10</a:t>
            </a:r>
            <a:r>
              <a:rPr lang="en-US" altLang="zh-CN" dirty="0" smtClean="0">
                <a:latin typeface="Times New Roman" pitchFamily="18" charset="0"/>
                <a:ea typeface="隶书" pitchFamily="49" charset="-122"/>
                <a:cs typeface="Times New Roman" pitchFamily="18" charset="0"/>
                <a:sym typeface="Wingdings" pitchFamily="2" charset="2"/>
              </a:rPr>
              <a:t>7</a:t>
            </a:r>
          </a:p>
          <a:p>
            <a:pPr lvl="1"/>
            <a:r>
              <a:rPr lang="en-US" altLang="zh-CN" dirty="0" smtClean="0">
                <a:latin typeface="Times New Roman" pitchFamily="18" charset="0"/>
                <a:ea typeface="隶书" pitchFamily="49" charset="-122"/>
                <a:cs typeface="Times New Roman" pitchFamily="18" charset="0"/>
                <a:sym typeface="Wingdings" pitchFamily="2" charset="2"/>
              </a:rPr>
              <a:t>{7,8,10}</a:t>
            </a:r>
          </a:p>
          <a:p>
            <a:r>
              <a:rPr lang="zh-CN" altLang="en-US" dirty="0" smtClean="0">
                <a:latin typeface="Times New Roman" pitchFamily="18" charset="0"/>
                <a:ea typeface="隶书" pitchFamily="49" charset="-122"/>
                <a:cs typeface="Times New Roman" pitchFamily="18" charset="0"/>
                <a:sym typeface="Wingdings" pitchFamily="2" charset="2"/>
              </a:rPr>
              <a:t>回边：</a:t>
            </a:r>
            <a:r>
              <a:rPr lang="en-US" altLang="zh-CN" dirty="0" smtClean="0">
                <a:latin typeface="Times New Roman" pitchFamily="18" charset="0"/>
                <a:ea typeface="隶书" pitchFamily="49" charset="-122"/>
                <a:cs typeface="Times New Roman" pitchFamily="18" charset="0"/>
                <a:sym typeface="Wingdings" pitchFamily="2" charset="2"/>
              </a:rPr>
              <a:t>74</a:t>
            </a:r>
          </a:p>
          <a:p>
            <a:pPr lvl="1"/>
            <a:r>
              <a:rPr lang="en-US" altLang="zh-CN" dirty="0" smtClean="0">
                <a:latin typeface="Times New Roman" pitchFamily="18" charset="0"/>
                <a:ea typeface="隶书" pitchFamily="49" charset="-122"/>
                <a:cs typeface="Times New Roman" pitchFamily="18" charset="0"/>
                <a:sym typeface="Wingdings" pitchFamily="2" charset="2"/>
              </a:rPr>
              <a:t>{4,5,6,7,8,10}</a:t>
            </a:r>
          </a:p>
          <a:p>
            <a:pPr lvl="1"/>
            <a:r>
              <a:rPr lang="zh-CN" altLang="en-US" dirty="0" smtClean="0">
                <a:latin typeface="Times New Roman" pitchFamily="18" charset="0"/>
                <a:ea typeface="隶书" pitchFamily="49" charset="-122"/>
                <a:cs typeface="Times New Roman" pitchFamily="18" charset="0"/>
                <a:sym typeface="Wingdings" pitchFamily="2" charset="2"/>
              </a:rPr>
              <a:t>包含了前面的循环</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zh-CN" altLang="en-US" dirty="0" smtClean="0">
                <a:latin typeface="Times New Roman" pitchFamily="18" charset="0"/>
                <a:ea typeface="隶书" pitchFamily="49" charset="-122"/>
                <a:cs typeface="Times New Roman" pitchFamily="18" charset="0"/>
                <a:sym typeface="Wingdings" pitchFamily="2" charset="2"/>
              </a:rPr>
              <a:t>回边</a:t>
            </a:r>
            <a:r>
              <a:rPr lang="en-US" altLang="zh-CN" dirty="0" smtClean="0">
                <a:latin typeface="Times New Roman" pitchFamily="18" charset="0"/>
                <a:ea typeface="隶书" pitchFamily="49" charset="-122"/>
                <a:cs typeface="Times New Roman" pitchFamily="18" charset="0"/>
                <a:sym typeface="Wingdings" pitchFamily="2" charset="2"/>
              </a:rPr>
              <a:t>43,83</a:t>
            </a:r>
          </a:p>
          <a:p>
            <a:pPr lvl="1"/>
            <a:r>
              <a:rPr lang="zh-CN" altLang="en-US" dirty="0" smtClean="0">
                <a:latin typeface="Times New Roman" pitchFamily="18" charset="0"/>
                <a:ea typeface="隶书" pitchFamily="49" charset="-122"/>
                <a:cs typeface="Times New Roman" pitchFamily="18" charset="0"/>
                <a:sym typeface="Wingdings" pitchFamily="2" charset="2"/>
              </a:rPr>
              <a:t>同样的头</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同样的结点集合</a:t>
            </a:r>
            <a:r>
              <a:rPr lang="en-US" altLang="zh-CN" dirty="0" smtClean="0">
                <a:latin typeface="Times New Roman" pitchFamily="18" charset="0"/>
                <a:ea typeface="隶书" pitchFamily="49" charset="-122"/>
                <a:cs typeface="Times New Roman" pitchFamily="18" charset="0"/>
                <a:sym typeface="Wingdings" pitchFamily="2" charset="2"/>
              </a:rPr>
              <a:t>{3,4,5,6,7,8,10}</a:t>
            </a:r>
          </a:p>
          <a:p>
            <a:r>
              <a:rPr lang="zh-CN" altLang="en-US" dirty="0" smtClean="0">
                <a:latin typeface="Times New Roman" pitchFamily="18" charset="0"/>
                <a:ea typeface="隶书" pitchFamily="49" charset="-122"/>
                <a:cs typeface="Times New Roman" pitchFamily="18" charset="0"/>
                <a:sym typeface="Wingdings" pitchFamily="2" charset="2"/>
              </a:rPr>
              <a:t>回边</a:t>
            </a:r>
            <a:r>
              <a:rPr lang="en-US" altLang="zh-CN" dirty="0" smtClean="0">
                <a:latin typeface="Times New Roman" pitchFamily="18" charset="0"/>
                <a:ea typeface="隶书" pitchFamily="49" charset="-122"/>
                <a:cs typeface="Times New Roman" pitchFamily="18" charset="0"/>
                <a:sym typeface="Wingdings" pitchFamily="2" charset="2"/>
              </a:rPr>
              <a:t>91</a:t>
            </a:r>
          </a:p>
          <a:p>
            <a:pPr lvl="1"/>
            <a:r>
              <a:rPr lang="zh-CN" altLang="en-US" dirty="0" smtClean="0">
                <a:latin typeface="Times New Roman" pitchFamily="18" charset="0"/>
                <a:ea typeface="隶书" pitchFamily="49" charset="-122"/>
                <a:cs typeface="Times New Roman" pitchFamily="18" charset="0"/>
                <a:sym typeface="Wingdings" pitchFamily="2" charset="2"/>
              </a:rPr>
              <a:t>整个流图</a:t>
            </a:r>
            <a:endParaRPr lang="zh-CN" altLang="en-US" dirty="0">
              <a:latin typeface="Times New Roman" pitchFamily="18" charset="0"/>
              <a:ea typeface="隶书" pitchFamily="49" charset="-122"/>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4430436" y="1571612"/>
            <a:ext cx="4480199" cy="4452936"/>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自然循环的性质</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隶书" pitchFamily="49" charset="-122"/>
                <a:ea typeface="隶书" pitchFamily="49" charset="-122"/>
              </a:rPr>
              <a:t>除非两个循环具有同样的循环头，他们</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要么互不相交（分离的）</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要么一个嵌套于另一个中</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最内层循环</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不包含其它循环的循环</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通常是最需要进行优化的地方；</a:t>
            </a:r>
            <a:endParaRPr lang="zh-CN" altLang="en-US" dirty="0">
              <a:latin typeface="隶书" pitchFamily="49" charset="-122"/>
              <a:ea typeface="隶书" pitchFamily="49"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数据流迭代算法的收敛速度（</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Times New Roman" pitchFamily="18" charset="0"/>
                <a:ea typeface="隶书" pitchFamily="49" charset="-122"/>
                <a:cs typeface="Times New Roman" pitchFamily="18" charset="0"/>
              </a:rPr>
              <a:t>最大迭代次数是格的高</a:t>
            </a:r>
            <a:r>
              <a:rPr lang="zh-CN" altLang="en-US" dirty="0" smtClean="0">
                <a:latin typeface="Times New Roman" pitchFamily="18" charset="0"/>
                <a:ea typeface="隶书" pitchFamily="49" charset="-122"/>
                <a:cs typeface="Times New Roman" pitchFamily="18" charset="0"/>
              </a:rPr>
              <a:t>度</a:t>
            </a:r>
            <a:r>
              <a:rPr lang="zh-CN" altLang="en-US" dirty="0" smtClean="0">
                <a:latin typeface="Times New Roman" pitchFamily="18" charset="0"/>
                <a:ea typeface="隶书" pitchFamily="49" charset="-122"/>
                <a:cs typeface="Times New Roman" pitchFamily="18" charset="0"/>
              </a:rPr>
              <a:t>乘以</a:t>
            </a:r>
            <a:r>
              <a:rPr lang="zh-CN" altLang="en-US" dirty="0" smtClean="0">
                <a:latin typeface="Times New Roman" pitchFamily="18" charset="0"/>
                <a:ea typeface="隶书" pitchFamily="49" charset="-122"/>
                <a:cs typeface="Times New Roman" pitchFamily="18" charset="0"/>
              </a:rPr>
              <a:t>流</a:t>
            </a:r>
            <a:r>
              <a:rPr lang="zh-CN" altLang="en-US" dirty="0" smtClean="0">
                <a:latin typeface="Times New Roman" pitchFamily="18" charset="0"/>
                <a:ea typeface="隶书" pitchFamily="49" charset="-122"/>
                <a:cs typeface="Times New Roman" pitchFamily="18" charset="0"/>
              </a:rPr>
              <a:t>图结点数</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对</a:t>
            </a:r>
            <a:r>
              <a:rPr lang="zh-CN" altLang="en-US" dirty="0" smtClean="0">
                <a:latin typeface="Times New Roman" pitchFamily="18" charset="0"/>
                <a:ea typeface="隶书" pitchFamily="49" charset="-122"/>
                <a:cs typeface="Times New Roman" pitchFamily="18" charset="0"/>
              </a:rPr>
              <a:t>求值过程适当排</a:t>
            </a:r>
            <a:r>
              <a:rPr lang="zh-CN" altLang="en-US" dirty="0" smtClean="0">
                <a:latin typeface="Times New Roman" pitchFamily="18" charset="0"/>
                <a:ea typeface="隶书" pitchFamily="49" charset="-122"/>
                <a:cs typeface="Times New Roman" pitchFamily="18" charset="0"/>
              </a:rPr>
              <a:t>序可以加速算法的收敛速度</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一些</a:t>
            </a:r>
            <a:r>
              <a:rPr lang="zh-CN" altLang="en-US" dirty="0" smtClean="0">
                <a:latin typeface="Times New Roman" pitchFamily="18" charset="0"/>
                <a:ea typeface="隶书" pitchFamily="49" charset="-122"/>
                <a:cs typeface="Times New Roman" pitchFamily="18" charset="0"/>
              </a:rPr>
              <a:t>数据流分析的迭代过程实际上是某个事实沿着路径传播的过</a:t>
            </a:r>
            <a:r>
              <a:rPr lang="zh-CN" altLang="en-US" dirty="0" smtClean="0">
                <a:latin typeface="Times New Roman" pitchFamily="18" charset="0"/>
                <a:ea typeface="隶书" pitchFamily="49" charset="-122"/>
                <a:cs typeface="Times New Roman" pitchFamily="18" charset="0"/>
              </a:rPr>
              <a:t>程，且</a:t>
            </a:r>
            <a:r>
              <a:rPr lang="zh-CN" altLang="en-US" dirty="0" smtClean="0">
                <a:latin typeface="Times New Roman" pitchFamily="18" charset="0"/>
                <a:ea typeface="隶书" pitchFamily="49" charset="-122"/>
                <a:cs typeface="Times New Roman" pitchFamily="18" charset="0"/>
              </a:rPr>
              <a:t>这个传</a:t>
            </a:r>
            <a:r>
              <a:rPr lang="zh-CN" altLang="en-US" dirty="0" smtClean="0">
                <a:latin typeface="Times New Roman" pitchFamily="18" charset="0"/>
                <a:ea typeface="隶书" pitchFamily="49" charset="-122"/>
                <a:cs typeface="Times New Roman" pitchFamily="18" charset="0"/>
              </a:rPr>
              <a:t>播过程不需要考</a:t>
            </a:r>
            <a:r>
              <a:rPr lang="zh-CN" altLang="en-US" dirty="0" smtClean="0">
                <a:latin typeface="Times New Roman" pitchFamily="18" charset="0"/>
                <a:ea typeface="隶书" pitchFamily="49" charset="-122"/>
                <a:cs typeface="Times New Roman" pitchFamily="18" charset="0"/>
              </a:rPr>
              <a:t>虑路径中的环路</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到达定值：一个定值沿着路径传播，直到被杀死</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可用表达式：表达式不可用的情况（尚未被计算</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或者被杀死）沿着路径传播</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活跃变量：变量被使用的事实沿着路径逆向传播</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数据流迭代算法的收敛速度（</a:t>
            </a:r>
            <a:r>
              <a:rPr lang="en-US" altLang="zh-CN" smtClean="0"/>
              <a:t>2</a:t>
            </a:r>
            <a:r>
              <a:rPr lang="zh-CN" altLang="en-US" smtClean="0"/>
              <a:t>）</a:t>
            </a:r>
            <a:endParaRPr lang="zh-CN" altLang="en-US"/>
          </a:p>
        </p:txBody>
      </p:sp>
      <p:sp>
        <p:nvSpPr>
          <p:cNvPr id="3" name="内容占位符 2"/>
          <p:cNvSpPr>
            <a:spLocks noGrp="1"/>
          </p:cNvSpPr>
          <p:nvPr>
            <p:ph idx="1"/>
          </p:nvPr>
        </p:nvSpPr>
        <p:spPr/>
        <p:txBody>
          <a:bodyPr>
            <a:normAutofit fontScale="92500"/>
          </a:bodyPr>
          <a:lstStyle/>
          <a:p>
            <a:r>
              <a:rPr lang="zh-CN" altLang="en-US" smtClean="0"/>
              <a:t>调整访问结点的顺序，保证经过几轮访问就使得各个信息充分传递</a:t>
            </a:r>
            <a:endParaRPr lang="en-US" altLang="zh-CN" smtClean="0"/>
          </a:p>
          <a:p>
            <a:r>
              <a:rPr lang="zh-CN" altLang="en-US" smtClean="0"/>
              <a:t>前向数据流问题：按照深度优先顺序来访问</a:t>
            </a:r>
            <a:endParaRPr lang="en-US" altLang="zh-CN" smtClean="0"/>
          </a:p>
          <a:p>
            <a:pPr lvl="1">
              <a:buNone/>
            </a:pPr>
            <a:r>
              <a:rPr lang="en-US" altLang="zh-CN" sz="2000" smtClean="0"/>
              <a:t>	for(</a:t>
            </a:r>
            <a:r>
              <a:rPr lang="zh-CN" altLang="en-US" sz="2000" smtClean="0"/>
              <a:t>按照深度优先顺序，对所有不同于</a:t>
            </a:r>
            <a:r>
              <a:rPr lang="en-US" altLang="zh-CN" sz="2000" smtClean="0"/>
              <a:t>ENTRY</a:t>
            </a:r>
            <a:r>
              <a:rPr lang="zh-CN" altLang="en-US" sz="2000" smtClean="0"/>
              <a:t>的基本块</a:t>
            </a:r>
            <a:r>
              <a:rPr lang="en-US" altLang="zh-CN" sz="2000" smtClean="0"/>
              <a:t>B)</a:t>
            </a:r>
          </a:p>
          <a:p>
            <a:pPr lvl="1">
              <a:buNone/>
            </a:pPr>
            <a:r>
              <a:rPr lang="en-US" altLang="zh-CN" sz="2000" smtClean="0"/>
              <a:t>			…</a:t>
            </a:r>
          </a:p>
          <a:p>
            <a:r>
              <a:rPr lang="zh-CN" altLang="en-US" smtClean="0"/>
              <a:t>迭代测试不超过流图的深度加一</a:t>
            </a:r>
            <a:endParaRPr lang="en-US" altLang="zh-CN" smtClean="0"/>
          </a:p>
          <a:p>
            <a:r>
              <a:rPr lang="zh-CN" altLang="en-US" smtClean="0"/>
              <a:t>对于逆向数据流问题</a:t>
            </a:r>
            <a:endParaRPr lang="en-US" altLang="zh-CN" smtClean="0"/>
          </a:p>
          <a:p>
            <a:pPr lvl="1"/>
            <a:r>
              <a:rPr lang="zh-CN" altLang="en-US" smtClean="0"/>
              <a:t>按照深度优先顺序的逆序进行访问</a:t>
            </a:r>
            <a:endParaRPr lang="en-US" altLang="zh-CN" smtClean="0"/>
          </a:p>
          <a:p>
            <a:pPr lvl="1"/>
            <a:r>
              <a:rPr lang="zh-CN" altLang="en-US" smtClean="0"/>
              <a:t>迭代轮次不超过流图的深度加一</a:t>
            </a:r>
            <a:endParaRPr lang="en-US" altLang="zh-CN"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传播的例子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lnSpcReduction="20000"/>
          </a:bodyPr>
          <a:lstStyle/>
          <a:p>
            <a:r>
              <a:rPr lang="zh-CN" altLang="en-US" dirty="0" smtClean="0">
                <a:latin typeface="Times New Roman" pitchFamily="18" charset="0"/>
                <a:ea typeface="隶书" pitchFamily="49" charset="-122"/>
                <a:cs typeface="Times New Roman" pitchFamily="18" charset="0"/>
              </a:rPr>
              <a:t>假设定值</a:t>
            </a:r>
            <a:r>
              <a:rPr lang="en-US" altLang="zh-CN" dirty="0" smtClean="0">
                <a:latin typeface="Times New Roman" pitchFamily="18" charset="0"/>
                <a:ea typeface="隶书" pitchFamily="49" charset="-122"/>
                <a:cs typeface="Times New Roman" pitchFamily="18" charset="0"/>
              </a:rPr>
              <a:t>d</a:t>
            </a:r>
            <a:r>
              <a:rPr lang="zh-CN" altLang="en-US" dirty="0" smtClean="0">
                <a:latin typeface="Times New Roman" pitchFamily="18" charset="0"/>
                <a:ea typeface="隶书" pitchFamily="49" charset="-122"/>
                <a:cs typeface="Times New Roman" pitchFamily="18" charset="0"/>
              </a:rPr>
              <a:t>按照路径</a:t>
            </a:r>
            <a:endParaRPr lang="en-US" altLang="zh-CN" dirty="0" smtClean="0">
              <a:latin typeface="Times New Roman" pitchFamily="18" charset="0"/>
              <a:ea typeface="隶书" pitchFamily="49" charset="-122"/>
              <a:cs typeface="Times New Roman" pitchFamily="18" charset="0"/>
            </a:endParaRPr>
          </a:p>
          <a:p>
            <a:pPr lvl="1">
              <a:buNone/>
            </a:pPr>
            <a:r>
              <a:rPr lang="en-US" altLang="zh-CN" dirty="0" smtClean="0">
                <a:latin typeface="Times New Roman" pitchFamily="18" charset="0"/>
                <a:ea typeface="隶书" pitchFamily="49" charset="-122"/>
                <a:cs typeface="Times New Roman" pitchFamily="18" charset="0"/>
              </a:rPr>
              <a:t>3</a:t>
            </a:r>
            <a:r>
              <a:rPr lang="en-US" altLang="zh-CN" dirty="0" smtClean="0">
                <a:latin typeface="Times New Roman" pitchFamily="18" charset="0"/>
                <a:ea typeface="隶书" pitchFamily="49" charset="-122"/>
                <a:cs typeface="Times New Roman" pitchFamily="18" charset="0"/>
                <a:sym typeface="Wingdings" pitchFamily="2" charset="2"/>
              </a:rPr>
              <a:t>5193516234541017</a:t>
            </a:r>
          </a:p>
          <a:p>
            <a:r>
              <a:rPr lang="zh-CN" altLang="en-US" dirty="0" smtClean="0">
                <a:latin typeface="Times New Roman" pitchFamily="18" charset="0"/>
                <a:ea typeface="隶书" pitchFamily="49" charset="-122"/>
                <a:cs typeface="Times New Roman" pitchFamily="18" charset="0"/>
              </a:rPr>
              <a:t>第一轮迭代</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从</a:t>
            </a:r>
            <a:r>
              <a:rPr lang="en-US" altLang="zh-CN" dirty="0" smtClean="0">
                <a:latin typeface="Times New Roman" pitchFamily="18" charset="0"/>
                <a:ea typeface="隶书" pitchFamily="49" charset="-122"/>
                <a:cs typeface="Times New Roman" pitchFamily="18" charset="0"/>
              </a:rPr>
              <a:t>3</a:t>
            </a:r>
            <a:r>
              <a:rPr lang="zh-CN" altLang="en-US" dirty="0" smtClean="0">
                <a:latin typeface="Times New Roman" pitchFamily="18" charset="0"/>
                <a:ea typeface="隶书" pitchFamily="49" charset="-122"/>
                <a:cs typeface="Times New Roman" pitchFamily="18" charset="0"/>
              </a:rPr>
              <a:t>传递到</a:t>
            </a:r>
            <a:r>
              <a:rPr lang="en-US" altLang="zh-CN" dirty="0" smtClean="0">
                <a:latin typeface="Times New Roman" pitchFamily="18" charset="0"/>
                <a:ea typeface="隶书" pitchFamily="49" charset="-122"/>
                <a:cs typeface="Times New Roman" pitchFamily="18" charset="0"/>
              </a:rPr>
              <a:t>5</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19</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35</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此时</a:t>
            </a:r>
            <a:r>
              <a:rPr lang="en-US" altLang="zh-CN" dirty="0" smtClean="0">
                <a:latin typeface="Times New Roman" pitchFamily="18" charset="0"/>
                <a:ea typeface="隶书" pitchFamily="49" charset="-122"/>
                <a:cs typeface="Times New Roman" pitchFamily="18" charset="0"/>
              </a:rPr>
              <a:t>16</a:t>
            </a:r>
            <a:r>
              <a:rPr lang="zh-CN" altLang="en-US" dirty="0" smtClean="0">
                <a:latin typeface="Times New Roman" pitchFamily="18" charset="0"/>
                <a:ea typeface="隶书" pitchFamily="49" charset="-122"/>
                <a:cs typeface="Times New Roman" pitchFamily="18" charset="0"/>
              </a:rPr>
              <a:t>已经被处理过了，因此不能继续传播</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第二轮迭代</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16</a:t>
            </a:r>
            <a:r>
              <a:rPr lang="en-US" altLang="zh-CN" dirty="0" smtClean="0">
                <a:latin typeface="Times New Roman" pitchFamily="18" charset="0"/>
                <a:ea typeface="隶书" pitchFamily="49" charset="-122"/>
                <a:cs typeface="Times New Roman" pitchFamily="18" charset="0"/>
                <a:sym typeface="Wingdings" pitchFamily="2" charset="2"/>
              </a:rPr>
              <a:t>2345</a:t>
            </a:r>
          </a:p>
          <a:p>
            <a:r>
              <a:rPr lang="zh-CN" altLang="en-US" dirty="0" smtClean="0">
                <a:latin typeface="Times New Roman" pitchFamily="18" charset="0"/>
                <a:ea typeface="隶书" pitchFamily="49" charset="-122"/>
                <a:cs typeface="Times New Roman" pitchFamily="18" charset="0"/>
                <a:sym typeface="Wingdings" pitchFamily="2" charset="2"/>
              </a:rPr>
              <a:t>第三轮迭代</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en-US" altLang="zh-CN" dirty="0" smtClean="0">
                <a:latin typeface="Times New Roman" pitchFamily="18" charset="0"/>
                <a:ea typeface="隶书" pitchFamily="49" charset="-122"/>
                <a:cs typeface="Times New Roman" pitchFamily="18" charset="0"/>
                <a:sym typeface="Wingdings" pitchFamily="2" charset="2"/>
              </a:rPr>
              <a:t>41017</a:t>
            </a:r>
          </a:p>
          <a:p>
            <a:r>
              <a:rPr lang="zh-CN" altLang="en-US" dirty="0" smtClean="0">
                <a:latin typeface="Times New Roman" pitchFamily="18" charset="0"/>
                <a:ea typeface="隶书" pitchFamily="49" charset="-122"/>
                <a:cs typeface="Times New Roman" pitchFamily="18" charset="0"/>
              </a:rPr>
              <a:t>传播过程总是按照递增序列传播；</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基于区域的分析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lnSpcReduction="10000"/>
          </a:bodyPr>
          <a:lstStyle/>
          <a:p>
            <a:r>
              <a:rPr lang="zh-CN" altLang="en-US" dirty="0" smtClean="0">
                <a:latin typeface="隶书" pitchFamily="49" charset="-122"/>
                <a:ea typeface="隶书" pitchFamily="49" charset="-122"/>
              </a:rPr>
              <a:t>从基本语句开始，为逐步增大的程序区域构</a:t>
            </a:r>
            <a:r>
              <a:rPr lang="zh-CN" altLang="en-US" dirty="0" smtClean="0">
                <a:latin typeface="隶书" pitchFamily="49" charset="-122"/>
                <a:ea typeface="隶书" pitchFamily="49" charset="-122"/>
              </a:rPr>
              <a:t>造传递函</a:t>
            </a:r>
            <a:r>
              <a:rPr lang="zh-CN" altLang="en-US" dirty="0" smtClean="0">
                <a:latin typeface="隶书" pitchFamily="49" charset="-122"/>
                <a:ea typeface="隶书" pitchFamily="49" charset="-122"/>
              </a:rPr>
              <a:t>数。</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该传递函数描</a:t>
            </a:r>
            <a:r>
              <a:rPr lang="zh-CN" altLang="en-US" dirty="0" smtClean="0">
                <a:latin typeface="隶书" pitchFamily="49" charset="-122"/>
                <a:ea typeface="隶书" pitchFamily="49" charset="-122"/>
              </a:rPr>
              <a:t>述了该区域运</a:t>
            </a:r>
            <a:r>
              <a:rPr lang="zh-CN" altLang="en-US" dirty="0" smtClean="0">
                <a:latin typeface="隶书" pitchFamily="49" charset="-122"/>
                <a:ea typeface="隶书" pitchFamily="49" charset="-122"/>
              </a:rPr>
              <a:t>行的情况</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最</a:t>
            </a:r>
            <a:r>
              <a:rPr lang="zh-CN" altLang="en-US" dirty="0" smtClean="0">
                <a:latin typeface="隶书" pitchFamily="49" charset="-122"/>
                <a:ea typeface="隶书" pitchFamily="49" charset="-122"/>
              </a:rPr>
              <a:t>终构造出整个过程的传递函数，然后直接得到数据流值</a:t>
            </a:r>
            <a:endParaRPr lang="en-US" altLang="zh-CN" dirty="0" smtClean="0">
              <a:latin typeface="隶书" pitchFamily="49" charset="-122"/>
              <a:ea typeface="隶书" pitchFamily="49" charset="-122"/>
            </a:endParaRPr>
          </a:p>
          <a:p>
            <a:r>
              <a:rPr lang="zh-CN" altLang="en-US" dirty="0" smtClean="0">
                <a:latin typeface="隶书" pitchFamily="49" charset="-122"/>
                <a:ea typeface="隶书" pitchFamily="49" charset="-122"/>
              </a:rPr>
              <a:t>基于区域的分析技</a:t>
            </a:r>
            <a:r>
              <a:rPr lang="zh-CN" altLang="en-US" dirty="0" smtClean="0">
                <a:latin typeface="隶书" pitchFamily="49" charset="-122"/>
                <a:ea typeface="隶书" pitchFamily="49" charset="-122"/>
              </a:rPr>
              <a:t>术</a:t>
            </a:r>
            <a:r>
              <a:rPr lang="zh-CN" altLang="en-US" dirty="0" smtClean="0">
                <a:latin typeface="隶书" pitchFamily="49" charset="-122"/>
                <a:ea typeface="隶书" pitchFamily="49" charset="-122"/>
              </a:rPr>
              <a:t>需</a:t>
            </a:r>
            <a:r>
              <a:rPr lang="zh-CN" altLang="en-US" dirty="0" smtClean="0">
                <a:latin typeface="隶书" pitchFamily="49" charset="-122"/>
                <a:ea typeface="隶书" pitchFamily="49" charset="-122"/>
              </a:rPr>
              <a:t>要以下元素</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数据流值的半格</a:t>
            </a:r>
            <a:endParaRPr lang="en-US" altLang="zh-CN" dirty="0" smtClean="0">
              <a:latin typeface="隶书" pitchFamily="49" charset="-122"/>
              <a:ea typeface="隶书" pitchFamily="49" charset="-122"/>
            </a:endParaRPr>
          </a:p>
          <a:p>
            <a:pPr lvl="1"/>
            <a:r>
              <a:rPr lang="zh-CN" altLang="en-US" dirty="0" smtClean="0">
                <a:latin typeface="隶书" pitchFamily="49" charset="-122"/>
                <a:ea typeface="隶书" pitchFamily="49" charset="-122"/>
              </a:rPr>
              <a:t>传递函数的半格</a:t>
            </a:r>
            <a:endParaRPr lang="en-US" altLang="zh-CN" dirty="0" smtClean="0">
              <a:latin typeface="隶书" pitchFamily="49" charset="-122"/>
              <a:ea typeface="隶书" pitchFamily="49" charset="-122"/>
            </a:endParaRPr>
          </a:p>
          <a:p>
            <a:pPr lvl="2"/>
            <a:r>
              <a:rPr lang="zh-CN" altLang="en-US" dirty="0" smtClean="0">
                <a:latin typeface="隶书" pitchFamily="49" charset="-122"/>
                <a:ea typeface="隶书" pitchFamily="49" charset="-122"/>
              </a:rPr>
              <a:t>交汇运送、组合运算符、闭包运算符</a:t>
            </a:r>
            <a:endParaRPr lang="zh-CN" altLang="en-US" dirty="0">
              <a:latin typeface="隶书" pitchFamily="49" charset="-122"/>
              <a:ea typeface="隶书"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区域</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92500"/>
          </a:bodyPr>
          <a:lstStyle/>
          <a:p>
            <a:r>
              <a:rPr lang="zh-CN" altLang="en-US" dirty="0" smtClean="0">
                <a:latin typeface="Times New Roman" pitchFamily="18" charset="0"/>
                <a:ea typeface="隶书" pitchFamily="49" charset="-122"/>
                <a:cs typeface="Times New Roman" pitchFamily="18" charset="0"/>
              </a:rPr>
              <a:t>程序被看作区域的层次结构</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区域：流图中满足如下条件的结点集</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和边集</a:t>
            </a:r>
            <a:r>
              <a:rPr lang="en-US" altLang="zh-CN" dirty="0" smtClean="0">
                <a:latin typeface="Times New Roman" pitchFamily="18" charset="0"/>
                <a:ea typeface="隶书" pitchFamily="49" charset="-122"/>
                <a:cs typeface="Times New Roman" pitchFamily="18" charset="0"/>
              </a:rPr>
              <a:t>E</a:t>
            </a:r>
          </a:p>
          <a:p>
            <a:pPr lvl="1"/>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中有一个支配所有结点的头结点</a:t>
            </a:r>
            <a:r>
              <a:rPr lang="en-US" altLang="zh-CN" dirty="0" smtClean="0">
                <a:latin typeface="Times New Roman" pitchFamily="18" charset="0"/>
                <a:ea typeface="隶书" pitchFamily="49" charset="-122"/>
                <a:cs typeface="Times New Roman" pitchFamily="18" charset="0"/>
              </a:rPr>
              <a:t>h</a:t>
            </a:r>
          </a:p>
          <a:p>
            <a:pPr lvl="1"/>
            <a:r>
              <a:rPr lang="zh-CN" altLang="en-US" dirty="0" smtClean="0">
                <a:latin typeface="Times New Roman" pitchFamily="18" charset="0"/>
                <a:ea typeface="隶书" pitchFamily="49" charset="-122"/>
                <a:cs typeface="Times New Roman" pitchFamily="18" charset="0"/>
              </a:rPr>
              <a:t>如果某个结点</a:t>
            </a:r>
            <a:r>
              <a:rPr lang="en-US" altLang="zh-CN" dirty="0" smtClean="0">
                <a:latin typeface="Times New Roman" pitchFamily="18" charset="0"/>
                <a:ea typeface="隶书" pitchFamily="49" charset="-122"/>
                <a:cs typeface="Times New Roman" pitchFamily="18" charset="0"/>
              </a:rPr>
              <a:t>m</a:t>
            </a:r>
            <a:r>
              <a:rPr lang="zh-CN" altLang="en-US" dirty="0" smtClean="0">
                <a:latin typeface="Times New Roman" pitchFamily="18" charset="0"/>
                <a:ea typeface="隶书" pitchFamily="49" charset="-122"/>
                <a:cs typeface="Times New Roman" pitchFamily="18" charset="0"/>
              </a:rPr>
              <a:t>能够不经过</a:t>
            </a:r>
            <a:r>
              <a:rPr lang="en-US" altLang="zh-CN" dirty="0" smtClean="0">
                <a:latin typeface="Times New Roman" pitchFamily="18" charset="0"/>
                <a:ea typeface="隶书" pitchFamily="49" charset="-122"/>
                <a:cs typeface="Times New Roman" pitchFamily="18" charset="0"/>
              </a:rPr>
              <a:t>h</a:t>
            </a:r>
            <a:r>
              <a:rPr lang="zh-CN" altLang="en-US" dirty="0" smtClean="0">
                <a:latin typeface="Times New Roman" pitchFamily="18" charset="0"/>
                <a:ea typeface="隶书" pitchFamily="49" charset="-122"/>
                <a:cs typeface="Times New Roman" pitchFamily="18" charset="0"/>
              </a:rPr>
              <a:t>到达</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中的</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，那么</a:t>
            </a:r>
            <a:r>
              <a:rPr lang="en-US" altLang="zh-CN" dirty="0" smtClean="0">
                <a:latin typeface="Times New Roman" pitchFamily="18" charset="0"/>
                <a:ea typeface="隶书" pitchFamily="49" charset="-122"/>
                <a:cs typeface="Times New Roman" pitchFamily="18" charset="0"/>
              </a:rPr>
              <a:t>m</a:t>
            </a:r>
            <a:r>
              <a:rPr lang="zh-CN" altLang="en-US" dirty="0" smtClean="0">
                <a:latin typeface="Times New Roman" pitchFamily="18" charset="0"/>
                <a:ea typeface="隶书" pitchFamily="49" charset="-122"/>
                <a:cs typeface="Times New Roman" pitchFamily="18" charset="0"/>
              </a:rPr>
              <a:t>也在</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中；</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E</a:t>
            </a:r>
            <a:r>
              <a:rPr lang="zh-CN" altLang="en-US" dirty="0" smtClean="0">
                <a:latin typeface="Times New Roman" pitchFamily="18" charset="0"/>
                <a:ea typeface="隶书" pitchFamily="49" charset="-122"/>
                <a:cs typeface="Times New Roman" pitchFamily="18" charset="0"/>
              </a:rPr>
              <a:t>是所有的、</a:t>
            </a:r>
            <a:r>
              <a:rPr lang="en-US" altLang="zh-CN"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中</a:t>
            </a:r>
            <a:r>
              <a:rPr lang="zh-CN" altLang="en-US" dirty="0" smtClean="0">
                <a:latin typeface="Times New Roman" pitchFamily="18" charset="0"/>
                <a:ea typeface="隶书" pitchFamily="49" charset="-122"/>
                <a:cs typeface="Times New Roman" pitchFamily="18" charset="0"/>
              </a:rPr>
              <a:t>的</a:t>
            </a:r>
            <a:r>
              <a:rPr lang="zh-CN" altLang="en-US" dirty="0" smtClean="0">
                <a:latin typeface="Times New Roman" pitchFamily="18" charset="0"/>
                <a:ea typeface="隶书" pitchFamily="49" charset="-122"/>
                <a:cs typeface="Times New Roman" pitchFamily="18" charset="0"/>
              </a:rPr>
              <a:t>任意</a:t>
            </a:r>
            <a:r>
              <a:rPr lang="zh-CN" altLang="en-US" dirty="0" smtClean="0">
                <a:latin typeface="Times New Roman" pitchFamily="18" charset="0"/>
                <a:ea typeface="隶书" pitchFamily="49" charset="-122"/>
                <a:cs typeface="Times New Roman" pitchFamily="18" charset="0"/>
              </a:rPr>
              <a:t>两</a:t>
            </a:r>
            <a:r>
              <a:rPr lang="zh-CN" altLang="en-US" dirty="0" smtClean="0">
                <a:latin typeface="Times New Roman" pitchFamily="18" charset="0"/>
                <a:ea typeface="隶书" pitchFamily="49" charset="-122"/>
                <a:cs typeface="Times New Roman" pitchFamily="18" charset="0"/>
              </a:rPr>
              <a:t>个结点之间的控制流边的集合</a:t>
            </a:r>
            <a:r>
              <a:rPr lang="zh-CN" altLang="en-US" dirty="0" smtClean="0">
                <a:latin typeface="Times New Roman" pitchFamily="18" charset="0"/>
                <a:ea typeface="隶书" pitchFamily="49" charset="-122"/>
                <a:cs typeface="Times New Roman" pitchFamily="18" charset="0"/>
              </a:rPr>
              <a:t>；但是有</a:t>
            </a:r>
            <a:r>
              <a:rPr lang="zh-CN" altLang="en-US" dirty="0" smtClean="0">
                <a:latin typeface="Times New Roman" pitchFamily="18" charset="0"/>
                <a:ea typeface="隶书" pitchFamily="49" charset="-122"/>
                <a:cs typeface="Times New Roman" pitchFamily="18" charset="0"/>
              </a:rPr>
              <a:t>些进入</a:t>
            </a:r>
            <a:r>
              <a:rPr lang="en-US" altLang="zh-CN" dirty="0" smtClean="0">
                <a:latin typeface="Times New Roman" pitchFamily="18" charset="0"/>
                <a:ea typeface="隶书" pitchFamily="49" charset="-122"/>
                <a:cs typeface="Times New Roman" pitchFamily="18" charset="0"/>
              </a:rPr>
              <a:t>h</a:t>
            </a:r>
            <a:r>
              <a:rPr lang="zh-CN" altLang="en-US" dirty="0" smtClean="0">
                <a:latin typeface="Times New Roman" pitchFamily="18" charset="0"/>
                <a:ea typeface="隶书" pitchFamily="49" charset="-122"/>
                <a:cs typeface="Times New Roman" pitchFamily="18" charset="0"/>
              </a:rPr>
              <a:t>的边可能不在其中；</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自然循环就是区域，但是区</a:t>
            </a:r>
            <a:r>
              <a:rPr lang="zh-CN" altLang="en-US" dirty="0" smtClean="0">
                <a:latin typeface="Times New Roman" pitchFamily="18" charset="0"/>
                <a:ea typeface="隶书" pitchFamily="49" charset="-122"/>
                <a:cs typeface="Times New Roman" pitchFamily="18" charset="0"/>
              </a:rPr>
              <a:t>域可</a:t>
            </a:r>
            <a:r>
              <a:rPr lang="zh-CN" altLang="en-US" dirty="0" smtClean="0">
                <a:latin typeface="Times New Roman" pitchFamily="18" charset="0"/>
                <a:ea typeface="隶书" pitchFamily="49" charset="-122"/>
                <a:cs typeface="Times New Roman" pitchFamily="18" charset="0"/>
              </a:rPr>
              <a:t>能不包括回边</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区域的例子</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4400552" cy="4525963"/>
          </a:xfrm>
        </p:spPr>
        <p:txBody>
          <a:bodyPr/>
          <a:lstStyle/>
          <a:p>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rPr>
              <a:t>和</a:t>
            </a:r>
            <a:r>
              <a:rPr lang="en-US" altLang="zh-CN" dirty="0" smtClean="0">
                <a:latin typeface="Times New Roman" pitchFamily="18" charset="0"/>
                <a:ea typeface="隶书" pitchFamily="49" charset="-122"/>
                <a:cs typeface="Times New Roman" pitchFamily="18" charset="0"/>
              </a:rPr>
              <a:t>B</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sym typeface="Wingdings" pitchFamily="2" charset="2"/>
              </a:rPr>
              <a:t>形</a:t>
            </a:r>
            <a:r>
              <a:rPr lang="zh-CN" altLang="en-US" dirty="0" smtClean="0">
                <a:latin typeface="Times New Roman" pitchFamily="18" charset="0"/>
                <a:ea typeface="隶书" pitchFamily="49" charset="-122"/>
                <a:cs typeface="Times New Roman" pitchFamily="18" charset="0"/>
                <a:sym typeface="Wingdings" pitchFamily="2" charset="2"/>
              </a:rPr>
              <a:t>成区域；</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rPr>
              <a:t>3</a:t>
            </a:r>
            <a:r>
              <a:rPr lang="zh-CN" altLang="en-US" dirty="0" smtClean="0">
                <a:latin typeface="Times New Roman" pitchFamily="18" charset="0"/>
                <a:ea typeface="隶书" pitchFamily="49" charset="-122"/>
                <a:cs typeface="Times New Roman" pitchFamily="18" charset="0"/>
                <a:sym typeface="Wingdings" pitchFamily="2" charset="2"/>
              </a:rPr>
              <a:t>和</a:t>
            </a:r>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rPr>
              <a:t>3</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rPr>
              <a:t>3</a:t>
            </a:r>
            <a:r>
              <a:rPr lang="zh-CN" altLang="en-US" dirty="0" smtClean="0">
                <a:latin typeface="Times New Roman" pitchFamily="18" charset="0"/>
                <a:ea typeface="隶书" pitchFamily="49" charset="-122"/>
                <a:cs typeface="Times New Roman" pitchFamily="18" charset="0"/>
                <a:sym typeface="Wingdings" pitchFamily="2" charset="2"/>
              </a:rPr>
              <a:t>形</a:t>
            </a:r>
            <a:r>
              <a:rPr lang="zh-CN" altLang="en-US" dirty="0" smtClean="0">
                <a:latin typeface="Times New Roman" pitchFamily="18" charset="0"/>
                <a:ea typeface="隶书" pitchFamily="49" charset="-122"/>
                <a:cs typeface="Times New Roman" pitchFamily="18" charset="0"/>
                <a:sym typeface="Wingdings" pitchFamily="2" charset="2"/>
              </a:rPr>
              <a:t>成一个区域</a:t>
            </a:r>
            <a:endParaRPr lang="en-US" altLang="zh-CN" dirty="0" smtClean="0">
              <a:latin typeface="Times New Roman" pitchFamily="18" charset="0"/>
              <a:ea typeface="隶书" pitchFamily="49" charset="-122"/>
              <a:cs typeface="Times New Roman" pitchFamily="18" charset="0"/>
              <a:sym typeface="Wingdings" pitchFamily="2" charset="2"/>
            </a:endParaRPr>
          </a:p>
          <a:p>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rPr>
              <a:t>2</a:t>
            </a:r>
            <a:r>
              <a:rPr lang="zh-CN" altLang="en-US" dirty="0" smtClean="0">
                <a:latin typeface="Times New Roman" pitchFamily="18" charset="0"/>
                <a:ea typeface="隶书" pitchFamily="49" charset="-122"/>
                <a:cs typeface="Times New Roman" pitchFamily="18" charset="0"/>
                <a:sym typeface="Wingdings" pitchFamily="2" charset="2"/>
              </a:rPr>
              <a:t>、</a:t>
            </a:r>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rPr>
              <a:t>3</a:t>
            </a:r>
            <a:r>
              <a:rPr lang="zh-CN" altLang="en-US" dirty="0" smtClean="0">
                <a:latin typeface="Times New Roman" pitchFamily="18" charset="0"/>
                <a:ea typeface="隶书" pitchFamily="49" charset="-122"/>
                <a:cs typeface="Times New Roman" pitchFamily="18" charset="0"/>
                <a:sym typeface="Wingdings" pitchFamily="2" charset="2"/>
              </a:rPr>
              <a:t>和</a:t>
            </a:r>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sym typeface="Wingdings" pitchFamily="2" charset="2"/>
              </a:rPr>
              <a:t>B</a:t>
            </a:r>
            <a:r>
              <a:rPr lang="en-US" altLang="zh-CN" baseline="-25000" dirty="0" smtClean="0">
                <a:latin typeface="Times New Roman" pitchFamily="18" charset="0"/>
                <a:ea typeface="隶书" pitchFamily="49" charset="-122"/>
                <a:cs typeface="Times New Roman" pitchFamily="18" charset="0"/>
              </a:rPr>
              <a:t>3</a:t>
            </a:r>
            <a:r>
              <a:rPr lang="zh-CN" altLang="en-US" dirty="0" smtClean="0">
                <a:latin typeface="Times New Roman" pitchFamily="18" charset="0"/>
                <a:ea typeface="隶书" pitchFamily="49" charset="-122"/>
                <a:cs typeface="Times New Roman" pitchFamily="18" charset="0"/>
                <a:sym typeface="Wingdings" pitchFamily="2" charset="2"/>
              </a:rPr>
              <a:t>不</a:t>
            </a:r>
            <a:r>
              <a:rPr lang="zh-CN" altLang="en-US" dirty="0" smtClean="0">
                <a:latin typeface="Times New Roman" pitchFamily="18" charset="0"/>
                <a:ea typeface="隶书" pitchFamily="49" charset="-122"/>
                <a:cs typeface="Times New Roman" pitchFamily="18" charset="0"/>
                <a:sym typeface="Wingdings" pitchFamily="2" charset="2"/>
              </a:rPr>
              <a:t>形成区域</a:t>
            </a:r>
            <a:endParaRPr lang="en-US" altLang="zh-CN" dirty="0" smtClean="0">
              <a:latin typeface="Times New Roman" pitchFamily="18" charset="0"/>
              <a:ea typeface="隶书" pitchFamily="49" charset="-122"/>
              <a:cs typeface="Times New Roman" pitchFamily="18" charset="0"/>
              <a:sym typeface="Wingdings" pitchFamily="2" charset="2"/>
            </a:endParaRPr>
          </a:p>
          <a:p>
            <a:pPr lvl="1"/>
            <a:r>
              <a:rPr lang="zh-CN" altLang="en-US" dirty="0" smtClean="0">
                <a:latin typeface="Times New Roman" pitchFamily="18" charset="0"/>
                <a:ea typeface="隶书" pitchFamily="49" charset="-122"/>
                <a:cs typeface="Times New Roman" pitchFamily="18" charset="0"/>
                <a:sym typeface="Wingdings" pitchFamily="2" charset="2"/>
              </a:rPr>
              <a:t>因为没</a:t>
            </a:r>
            <a:r>
              <a:rPr lang="zh-CN" altLang="en-US" dirty="0" smtClean="0">
                <a:latin typeface="Times New Roman" pitchFamily="18" charset="0"/>
                <a:ea typeface="隶书" pitchFamily="49" charset="-122"/>
                <a:cs typeface="Times New Roman" pitchFamily="18" charset="0"/>
                <a:sym typeface="Wingdings" pitchFamily="2" charset="2"/>
              </a:rPr>
              <a:t>有头结点</a:t>
            </a:r>
            <a:endParaRPr lang="zh-CN" altLang="en-US" dirty="0">
              <a:latin typeface="Times New Roman" pitchFamily="18" charset="0"/>
              <a:ea typeface="隶书" pitchFamily="49" charset="-122"/>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5214942" y="1714488"/>
            <a:ext cx="3448050" cy="40862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复制传播</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5900750" cy="4525963"/>
          </a:xfrm>
        </p:spPr>
        <p:txBody>
          <a:bodyPr>
            <a:normAutofit fontScale="92500" lnSpcReduction="10000"/>
          </a:bodyPr>
          <a:lstStyle/>
          <a:p>
            <a:r>
              <a:rPr lang="zh-CN" altLang="en-US" dirty="0" smtClean="0">
                <a:latin typeface="Times New Roman" pitchFamily="18" charset="0"/>
                <a:ea typeface="隶书" pitchFamily="49" charset="-122"/>
                <a:cs typeface="Times New Roman" pitchFamily="18" charset="0"/>
              </a:rPr>
              <a:t>考虑形如</a:t>
            </a:r>
            <a:r>
              <a:rPr lang="en-US" altLang="zh-CN" dirty="0" smtClean="0">
                <a:latin typeface="Times New Roman" pitchFamily="18" charset="0"/>
                <a:ea typeface="隶书" pitchFamily="49" charset="-122"/>
                <a:cs typeface="Times New Roman" pitchFamily="18" charset="0"/>
              </a:rPr>
              <a:t>u=v</a:t>
            </a:r>
            <a:r>
              <a:rPr lang="zh-CN" altLang="en-US" dirty="0" smtClean="0">
                <a:latin typeface="Times New Roman" pitchFamily="18" charset="0"/>
                <a:ea typeface="隶书" pitchFamily="49" charset="-122"/>
                <a:cs typeface="Times New Roman" pitchFamily="18" charset="0"/>
              </a:rPr>
              <a:t>的复制语句</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作用：使得</a:t>
            </a:r>
            <a:r>
              <a:rPr lang="en-US" altLang="zh-CN" dirty="0" smtClean="0">
                <a:latin typeface="Times New Roman" pitchFamily="18" charset="0"/>
                <a:ea typeface="隶书" pitchFamily="49" charset="-122"/>
                <a:cs typeface="Times New Roman" pitchFamily="18" charset="0"/>
              </a:rPr>
              <a:t>u</a:t>
            </a:r>
            <a:r>
              <a:rPr lang="zh-CN" altLang="en-US" dirty="0" smtClean="0">
                <a:latin typeface="Times New Roman" pitchFamily="18" charset="0"/>
                <a:ea typeface="隶书" pitchFamily="49" charset="-122"/>
                <a:cs typeface="Times New Roman" pitchFamily="18" charset="0"/>
              </a:rPr>
              <a:t>的值等于</a:t>
            </a:r>
            <a:r>
              <a:rPr lang="en-US" altLang="zh-CN" dirty="0" smtClean="0">
                <a:latin typeface="Times New Roman" pitchFamily="18" charset="0"/>
                <a:ea typeface="隶书" pitchFamily="49" charset="-122"/>
                <a:cs typeface="Times New Roman" pitchFamily="18" charset="0"/>
              </a:rPr>
              <a:t>v</a:t>
            </a:r>
            <a:r>
              <a:rPr lang="zh-CN" altLang="en-US" dirty="0" smtClean="0">
                <a:latin typeface="Times New Roman" pitchFamily="18" charset="0"/>
                <a:ea typeface="隶书" pitchFamily="49" charset="-122"/>
                <a:cs typeface="Times New Roman" pitchFamily="18" charset="0"/>
              </a:rPr>
              <a:t>的值；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如果在某个位置上</a:t>
            </a:r>
            <a:r>
              <a:rPr lang="en-US" altLang="zh-CN" dirty="0" smtClean="0">
                <a:latin typeface="Times New Roman" pitchFamily="18" charset="0"/>
                <a:ea typeface="隶书" pitchFamily="49" charset="-122"/>
                <a:cs typeface="Times New Roman" pitchFamily="18" charset="0"/>
              </a:rPr>
              <a:t>u</a:t>
            </a:r>
            <a:r>
              <a:rPr lang="zh-CN" altLang="en-US" dirty="0" smtClean="0">
                <a:latin typeface="Times New Roman" pitchFamily="18" charset="0"/>
                <a:ea typeface="隶书" pitchFamily="49" charset="-122"/>
                <a:cs typeface="Times New Roman" pitchFamily="18" charset="0"/>
              </a:rPr>
              <a:t>一定等于</a:t>
            </a:r>
            <a:r>
              <a:rPr lang="en-US" altLang="zh-CN" dirty="0" smtClean="0">
                <a:latin typeface="Times New Roman" pitchFamily="18" charset="0"/>
                <a:ea typeface="隶书" pitchFamily="49" charset="-122"/>
                <a:cs typeface="Times New Roman" pitchFamily="18" charset="0"/>
              </a:rPr>
              <a:t>v</a:t>
            </a:r>
            <a:r>
              <a:rPr lang="zh-CN" altLang="en-US" dirty="0" smtClean="0">
                <a:latin typeface="Times New Roman" pitchFamily="18" charset="0"/>
                <a:ea typeface="隶书" pitchFamily="49" charset="-122"/>
                <a:cs typeface="Times New Roman" pitchFamily="18" charset="0"/>
              </a:rPr>
              <a:t>，那么可以把</a:t>
            </a:r>
            <a:r>
              <a:rPr lang="en-US" altLang="zh-CN" dirty="0" smtClean="0">
                <a:latin typeface="Times New Roman" pitchFamily="18" charset="0"/>
                <a:ea typeface="隶书" pitchFamily="49" charset="-122"/>
                <a:cs typeface="Times New Roman" pitchFamily="18" charset="0"/>
              </a:rPr>
              <a:t>u</a:t>
            </a:r>
            <a:r>
              <a:rPr lang="zh-CN" altLang="en-US" dirty="0" smtClean="0">
                <a:latin typeface="Times New Roman" pitchFamily="18" charset="0"/>
                <a:ea typeface="隶书" pitchFamily="49" charset="-122"/>
                <a:cs typeface="Times New Roman" pitchFamily="18" charset="0"/>
              </a:rPr>
              <a:t>替换为</a:t>
            </a:r>
            <a:r>
              <a:rPr lang="en-US" altLang="zh-CN" dirty="0" smtClean="0">
                <a:latin typeface="Times New Roman" pitchFamily="18" charset="0"/>
                <a:ea typeface="隶书" pitchFamily="49" charset="-122"/>
                <a:cs typeface="Times New Roman" pitchFamily="18" charset="0"/>
              </a:rPr>
              <a:t>v</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有时可以彻底消除对</a:t>
            </a:r>
            <a:r>
              <a:rPr lang="en-US" altLang="zh-CN" dirty="0" smtClean="0">
                <a:latin typeface="Times New Roman" pitchFamily="18" charset="0"/>
                <a:ea typeface="隶书" pitchFamily="49" charset="-122"/>
                <a:cs typeface="Times New Roman" pitchFamily="18" charset="0"/>
              </a:rPr>
              <a:t>u</a:t>
            </a:r>
            <a:r>
              <a:rPr lang="zh-CN" altLang="en-US" dirty="0" smtClean="0">
                <a:latin typeface="Times New Roman" pitchFamily="18" charset="0"/>
                <a:ea typeface="隶书" pitchFamily="49" charset="-122"/>
                <a:cs typeface="Times New Roman" pitchFamily="18" charset="0"/>
              </a:rPr>
              <a:t>的使用，从而消除对</a:t>
            </a:r>
            <a:r>
              <a:rPr lang="en-US" altLang="zh-CN" dirty="0" smtClean="0">
                <a:latin typeface="Times New Roman" pitchFamily="18" charset="0"/>
                <a:ea typeface="隶书" pitchFamily="49" charset="-122"/>
                <a:cs typeface="Times New Roman" pitchFamily="18" charset="0"/>
              </a:rPr>
              <a:t>u</a:t>
            </a:r>
            <a:r>
              <a:rPr lang="zh-CN" altLang="en-US" dirty="0" smtClean="0">
                <a:latin typeface="Times New Roman" pitchFamily="18" charset="0"/>
                <a:ea typeface="隶书" pitchFamily="49" charset="-122"/>
                <a:cs typeface="Times New Roman" pitchFamily="18" charset="0"/>
              </a:rPr>
              <a:t>的赋值语句；</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右图所示，消除公共子表达式时引入了复制语句；</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如果尽可能用</a:t>
            </a:r>
            <a:r>
              <a:rPr lang="en-US" altLang="zh-CN" dirty="0" smtClean="0">
                <a:latin typeface="Times New Roman" pitchFamily="18" charset="0"/>
                <a:ea typeface="隶书" pitchFamily="49" charset="-122"/>
                <a:cs typeface="Times New Roman" pitchFamily="18" charset="0"/>
              </a:rPr>
              <a:t>t</a:t>
            </a:r>
            <a:r>
              <a:rPr lang="zh-CN" altLang="en-US" dirty="0" smtClean="0">
                <a:latin typeface="Times New Roman" pitchFamily="18" charset="0"/>
                <a:ea typeface="隶书" pitchFamily="49" charset="-122"/>
                <a:cs typeface="Times New Roman" pitchFamily="18" charset="0"/>
              </a:rPr>
              <a:t>来替换</a:t>
            </a:r>
            <a:r>
              <a:rPr lang="en-US" altLang="zh-CN" dirty="0" smtClean="0">
                <a:latin typeface="Times New Roman" pitchFamily="18" charset="0"/>
                <a:ea typeface="隶书" pitchFamily="49" charset="-122"/>
                <a:cs typeface="Times New Roman" pitchFamily="18" charset="0"/>
              </a:rPr>
              <a:t>c</a:t>
            </a:r>
            <a:r>
              <a:rPr lang="zh-CN" altLang="en-US" dirty="0" smtClean="0">
                <a:latin typeface="Times New Roman" pitchFamily="18" charset="0"/>
                <a:ea typeface="隶书" pitchFamily="49" charset="-122"/>
                <a:cs typeface="Times New Roman" pitchFamily="18" charset="0"/>
              </a:rPr>
              <a:t>，可能就不需要</a:t>
            </a:r>
            <a:r>
              <a:rPr lang="en-US" altLang="zh-CN" dirty="0" smtClean="0">
                <a:latin typeface="Times New Roman" pitchFamily="18" charset="0"/>
                <a:ea typeface="隶书" pitchFamily="49" charset="-122"/>
                <a:cs typeface="Times New Roman" pitchFamily="18" charset="0"/>
              </a:rPr>
              <a:t>c=t</a:t>
            </a:r>
            <a:r>
              <a:rPr lang="zh-CN" altLang="en-US" dirty="0" smtClean="0">
                <a:latin typeface="Times New Roman" pitchFamily="18" charset="0"/>
                <a:ea typeface="隶书" pitchFamily="49" charset="-122"/>
                <a:cs typeface="Times New Roman" pitchFamily="18" charset="0"/>
              </a:rPr>
              <a:t>这个语句了。</a:t>
            </a:r>
            <a:endParaRPr lang="zh-CN" altLang="en-US" dirty="0">
              <a:latin typeface="Times New Roman" pitchFamily="18" charset="0"/>
              <a:ea typeface="隶书" pitchFamily="49" charset="-122"/>
              <a:cs typeface="Times New Roman"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6643702" y="1714488"/>
            <a:ext cx="2066925" cy="2752725"/>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可归约流图的区域层次结构</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85000" lnSpcReduction="10000"/>
          </a:bodyPr>
          <a:lstStyle/>
          <a:p>
            <a:r>
              <a:rPr lang="zh-CN" altLang="en-US" dirty="0" smtClean="0">
                <a:latin typeface="Times New Roman" pitchFamily="18" charset="0"/>
                <a:ea typeface="隶书" pitchFamily="49" charset="-122"/>
                <a:cs typeface="Times New Roman" pitchFamily="18" charset="0"/>
              </a:rPr>
              <a:t>构造区域层次结构时，先找出所有自然循环</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自然循环之间要么不相交，要么是包含关系</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从最内层循环开始，逐渐把循环替换成</a:t>
            </a:r>
            <a:r>
              <a:rPr lang="zh-CN" altLang="en-US" dirty="0" smtClean="0">
                <a:latin typeface="Times New Roman" pitchFamily="18" charset="0"/>
                <a:ea typeface="隶书" pitchFamily="49" charset="-122"/>
                <a:cs typeface="Times New Roman" pitchFamily="18" charset="0"/>
              </a:rPr>
              <a:t>为单个</a:t>
            </a:r>
            <a:r>
              <a:rPr lang="zh-CN" altLang="en-US" dirty="0" smtClean="0">
                <a:latin typeface="Times New Roman" pitchFamily="18" charset="0"/>
                <a:ea typeface="隶书" pitchFamily="49" charset="-122"/>
                <a:cs typeface="Times New Roman" pitchFamily="18" charset="0"/>
              </a:rPr>
              <a:t>结点</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循环</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的循环体（除回边之外的所有结点和边）替换为一个结点，成为区域</a:t>
            </a:r>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（称为体区域）；</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到达循环头的边现在进入</a:t>
            </a:r>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从</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的出口结点出发的边变成</a:t>
            </a:r>
            <a:r>
              <a:rPr lang="zh-CN" altLang="en-US" dirty="0" smtClean="0">
                <a:latin typeface="Times New Roman" pitchFamily="18" charset="0"/>
                <a:ea typeface="隶书" pitchFamily="49" charset="-122"/>
                <a:cs typeface="Times New Roman" pitchFamily="18" charset="0"/>
              </a:rPr>
              <a:t>了从</a:t>
            </a:r>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出发的边；</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回边变成了</a:t>
            </a:r>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上的一个圈；</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构造代表整个自然循环</a:t>
            </a:r>
            <a:r>
              <a:rPr lang="en-US" altLang="zh-CN" dirty="0" smtClean="0">
                <a:latin typeface="Times New Roman" pitchFamily="18" charset="0"/>
                <a:ea typeface="隶书" pitchFamily="49" charset="-122"/>
                <a:cs typeface="Times New Roman" pitchFamily="18" charset="0"/>
              </a:rPr>
              <a:t>L</a:t>
            </a:r>
            <a:r>
              <a:rPr lang="zh-CN" altLang="en-US" dirty="0" smtClean="0">
                <a:latin typeface="Times New Roman" pitchFamily="18" charset="0"/>
                <a:ea typeface="隶书" pitchFamily="49" charset="-122"/>
                <a:cs typeface="Times New Roman" pitchFamily="18" charset="0"/>
              </a:rPr>
              <a:t>的区域</a:t>
            </a:r>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（称为循环区域）</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包</a:t>
            </a:r>
            <a:r>
              <a:rPr lang="zh-CN" altLang="en-US" dirty="0" smtClean="0">
                <a:latin typeface="Times New Roman" pitchFamily="18" charset="0"/>
                <a:ea typeface="隶书" pitchFamily="49" charset="-122"/>
                <a:cs typeface="Times New Roman" pitchFamily="18" charset="0"/>
              </a:rPr>
              <a:t>含</a:t>
            </a:r>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以及回边</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不断重复这个步骤，直到把整个程序变成单个结点</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区域层次结构的例子</a:t>
            </a:r>
            <a:endParaRPr lang="zh-CN" altLang="en-US" dirty="0">
              <a:latin typeface="华文新魏" pitchFamily="2" charset="-122"/>
              <a:ea typeface="华文新魏" pitchFamily="2" charset="-122"/>
            </a:endParaRPr>
          </a:p>
        </p:txBody>
      </p:sp>
      <p:pic>
        <p:nvPicPr>
          <p:cNvPr id="2050" name="Picture 2"/>
          <p:cNvPicPr>
            <a:picLocks noChangeAspect="1" noChangeArrowheads="1"/>
          </p:cNvPicPr>
          <p:nvPr/>
        </p:nvPicPr>
        <p:blipFill>
          <a:blip r:embed="rId2" cstate="print"/>
          <a:srcRect/>
          <a:stretch>
            <a:fillRect/>
          </a:stretch>
        </p:blipFill>
        <p:spPr bwMode="auto">
          <a:xfrm>
            <a:off x="0" y="2571721"/>
            <a:ext cx="8947147" cy="4286279"/>
          </a:xfrm>
          <a:prstGeom prst="rect">
            <a:avLst/>
          </a:prstGeom>
          <a:noFill/>
          <a:ln w="9525">
            <a:noFill/>
            <a:miter lim="800000"/>
            <a:headEnd/>
            <a:tailEnd/>
          </a:ln>
        </p:spPr>
      </p:pic>
      <p:sp>
        <p:nvSpPr>
          <p:cNvPr id="3" name="内容占位符 2"/>
          <p:cNvSpPr>
            <a:spLocks noGrp="1"/>
          </p:cNvSpPr>
          <p:nvPr>
            <p:ph idx="1"/>
          </p:nvPr>
        </p:nvSpPr>
        <p:spPr>
          <a:xfrm>
            <a:off x="285720" y="1428737"/>
            <a:ext cx="4357718" cy="1357322"/>
          </a:xfrm>
        </p:spPr>
        <p:txBody>
          <a:bodyPr>
            <a:normAutofit fontScale="62500" lnSpcReduction="20000"/>
          </a:bodyPr>
          <a:lstStyle/>
          <a:p>
            <a:r>
              <a:rPr lang="zh-CN" altLang="en-US" dirty="0" smtClean="0">
                <a:latin typeface="Times New Roman" pitchFamily="18" charset="0"/>
                <a:ea typeface="隶书" pitchFamily="49" charset="-122"/>
                <a:cs typeface="Times New Roman" pitchFamily="18" charset="0"/>
              </a:rPr>
              <a:t>叶子区域：</a:t>
            </a:r>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3</a:t>
            </a:r>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4</a:t>
            </a:r>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5</a:t>
            </a:r>
            <a:r>
              <a:rPr lang="en-US" altLang="zh-CN"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循环体区域：</a:t>
            </a:r>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6</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循环区域：</a:t>
            </a:r>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7</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整个程序的区域：</a:t>
            </a:r>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8</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基于区域的分析技术的概述（</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对每个区域</a:t>
            </a:r>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及</a:t>
            </a:r>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中的每个子区域</a:t>
            </a:r>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，我们计算传递函数</a:t>
            </a:r>
            <a:r>
              <a:rPr lang="en-US" altLang="zh-CN" dirty="0" err="1" smtClean="0">
                <a:latin typeface="Times New Roman" pitchFamily="18" charset="0"/>
                <a:ea typeface="隶书" pitchFamily="49" charset="-122"/>
                <a:cs typeface="Times New Roman" pitchFamily="18" charset="0"/>
              </a:rPr>
              <a:t>f</a:t>
            </a:r>
            <a:r>
              <a:rPr lang="en-US" altLang="zh-CN" baseline="-25000" dirty="0" err="1" smtClean="0">
                <a:latin typeface="Times New Roman" pitchFamily="18" charset="0"/>
                <a:ea typeface="隶书" pitchFamily="49" charset="-122"/>
                <a:cs typeface="Times New Roman" pitchFamily="18" charset="0"/>
              </a:rPr>
              <a:t>R,IN</a:t>
            </a:r>
            <a:r>
              <a:rPr lang="en-US" altLang="zh-CN" baseline="-25000"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，概括从</a:t>
            </a:r>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的入口到达</a:t>
            </a:r>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的入口的全部可能路径</a:t>
            </a:r>
            <a:r>
              <a:rPr lang="zh-CN" altLang="en-US" dirty="0" smtClean="0">
                <a:latin typeface="Times New Roman" pitchFamily="18" charset="0"/>
                <a:ea typeface="隶书" pitchFamily="49" charset="-122"/>
                <a:cs typeface="Times New Roman" pitchFamily="18" charset="0"/>
              </a:rPr>
              <a:t>的</a:t>
            </a:r>
            <a:r>
              <a:rPr lang="zh-CN" altLang="en-US" dirty="0" smtClean="0">
                <a:latin typeface="Times New Roman" pitchFamily="18" charset="0"/>
                <a:ea typeface="隶书" pitchFamily="49" charset="-122"/>
                <a:cs typeface="Times New Roman" pitchFamily="18" charset="0"/>
              </a:rPr>
              <a:t>运行</a:t>
            </a:r>
            <a:r>
              <a:rPr lang="zh-CN" altLang="en-US" dirty="0" smtClean="0">
                <a:latin typeface="Times New Roman" pitchFamily="18" charset="0"/>
                <a:ea typeface="隶书" pitchFamily="49" charset="-122"/>
                <a:cs typeface="Times New Roman" pitchFamily="18" charset="0"/>
              </a:rPr>
              <a:t>效</a:t>
            </a:r>
            <a:r>
              <a:rPr lang="zh-CN" altLang="en-US" dirty="0" smtClean="0">
                <a:latin typeface="Times New Roman" pitchFamily="18" charset="0"/>
                <a:ea typeface="隶书" pitchFamily="49" charset="-122"/>
                <a:cs typeface="Times New Roman" pitchFamily="18" charset="0"/>
              </a:rPr>
              <a:t>果</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出口基本块</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区域</a:t>
            </a:r>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内的基本块</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有到</a:t>
            </a:r>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之外的边，</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就是</a:t>
            </a:r>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的出口基本块</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计</a:t>
            </a:r>
            <a:r>
              <a:rPr lang="zh-CN" altLang="en-US" dirty="0" smtClean="0">
                <a:latin typeface="Times New Roman" pitchFamily="18" charset="0"/>
                <a:ea typeface="隶书" pitchFamily="49" charset="-122"/>
                <a:cs typeface="Times New Roman" pitchFamily="18" charset="0"/>
              </a:rPr>
              <a:t>算从</a:t>
            </a:r>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入口基本</a:t>
            </a:r>
            <a:r>
              <a:rPr lang="zh-CN" altLang="en-US" dirty="0" smtClean="0">
                <a:latin typeface="Times New Roman" pitchFamily="18" charset="0"/>
                <a:ea typeface="隶书" pitchFamily="49" charset="-122"/>
                <a:cs typeface="Times New Roman" pitchFamily="18" charset="0"/>
              </a:rPr>
              <a:t>块到</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的出口处的传递函数</a:t>
            </a:r>
            <a:r>
              <a:rPr lang="en-US" altLang="zh-CN" dirty="0" err="1" smtClean="0">
                <a:latin typeface="Times New Roman" pitchFamily="18" charset="0"/>
                <a:ea typeface="隶书" pitchFamily="49" charset="-122"/>
                <a:cs typeface="Times New Roman" pitchFamily="18" charset="0"/>
              </a:rPr>
              <a:t>f</a:t>
            </a:r>
            <a:r>
              <a:rPr lang="en-US" altLang="zh-CN" baseline="-25000" dirty="0" err="1" smtClean="0">
                <a:latin typeface="Times New Roman" pitchFamily="18" charset="0"/>
                <a:ea typeface="隶书" pitchFamily="49" charset="-122"/>
                <a:cs typeface="Times New Roman" pitchFamily="18" charset="0"/>
              </a:rPr>
              <a:t>R,OUT</a:t>
            </a:r>
            <a:r>
              <a:rPr lang="en-US" altLang="zh-CN" baseline="-25000"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华文新魏" pitchFamily="2" charset="-122"/>
                <a:ea typeface="华文新魏" pitchFamily="2" charset="-122"/>
              </a:rPr>
              <a:t>基于区域的分析技术</a:t>
            </a:r>
            <a:r>
              <a:rPr lang="zh-CN" altLang="en-US" dirty="0" smtClean="0">
                <a:latin typeface="华文新魏" pitchFamily="2" charset="-122"/>
                <a:ea typeface="华文新魏" pitchFamily="2" charset="-122"/>
              </a:rPr>
              <a:t>的步骤（</a:t>
            </a:r>
            <a:r>
              <a:rPr lang="en-US" altLang="zh-CN" dirty="0" smtClean="0">
                <a:latin typeface="华文新魏" pitchFamily="2" charset="-122"/>
                <a:ea typeface="华文新魏" pitchFamily="2" charset="-122"/>
              </a:rPr>
              <a:t>1</a:t>
            </a:r>
            <a:r>
              <a:rPr lang="zh-CN" altLang="en-US" dirty="0" smtClean="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a:xfrm>
            <a:off x="457200" y="1600200"/>
            <a:ext cx="8229600" cy="4972072"/>
          </a:xfrm>
        </p:spPr>
        <p:txBody>
          <a:bodyPr>
            <a:normAutofit/>
          </a:bodyPr>
          <a:lstStyle/>
          <a:p>
            <a:r>
              <a:rPr lang="zh-CN" altLang="en-US" dirty="0" smtClean="0">
                <a:latin typeface="Times New Roman" pitchFamily="18" charset="0"/>
                <a:ea typeface="隶书" pitchFamily="49" charset="-122"/>
                <a:cs typeface="Times New Roman" pitchFamily="18" charset="0"/>
              </a:rPr>
              <a:t>从最小的区域开始，为越来越大的区域计算传递函数</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叶子区域的传递函数：</a:t>
            </a:r>
            <a:r>
              <a:rPr lang="en-US" altLang="zh-CN" dirty="0" err="1" smtClean="0">
                <a:latin typeface="Times New Roman" pitchFamily="18" charset="0"/>
                <a:ea typeface="隶书" pitchFamily="49" charset="-122"/>
                <a:cs typeface="Times New Roman" pitchFamily="18" charset="0"/>
              </a:rPr>
              <a:t>f</a:t>
            </a:r>
            <a:r>
              <a:rPr lang="en-US" altLang="zh-CN" baseline="-25000" dirty="0" err="1" smtClean="0">
                <a:latin typeface="Times New Roman" pitchFamily="18" charset="0"/>
                <a:ea typeface="隶书" pitchFamily="49" charset="-122"/>
                <a:cs typeface="Times New Roman" pitchFamily="18" charset="0"/>
              </a:rPr>
              <a:t>B,IN</a:t>
            </a:r>
            <a:r>
              <a:rPr lang="en-US" altLang="zh-CN" baseline="-25000"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是单元函数，</a:t>
            </a:r>
            <a:r>
              <a:rPr lang="en-US" altLang="zh-CN" dirty="0" err="1" smtClean="0">
                <a:latin typeface="Times New Roman" pitchFamily="18" charset="0"/>
                <a:ea typeface="隶书" pitchFamily="49" charset="-122"/>
                <a:cs typeface="Times New Roman" pitchFamily="18" charset="0"/>
              </a:rPr>
              <a:t>f</a:t>
            </a:r>
            <a:r>
              <a:rPr lang="en-US" altLang="zh-CN" baseline="-25000" dirty="0" err="1" smtClean="0">
                <a:latin typeface="Times New Roman" pitchFamily="18" charset="0"/>
                <a:ea typeface="隶书" pitchFamily="49" charset="-122"/>
                <a:cs typeface="Times New Roman" pitchFamily="18" charset="0"/>
              </a:rPr>
              <a:t>B,OUT</a:t>
            </a:r>
            <a:r>
              <a:rPr lang="en-US" altLang="zh-CN" baseline="-25000"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是</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的传递函数</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逐步处理更大的</a:t>
            </a:r>
            <a:r>
              <a:rPr lang="en-US" altLang="zh-CN" dirty="0" smtClean="0">
                <a:latin typeface="Times New Roman" pitchFamily="18" charset="0"/>
                <a:ea typeface="隶书" pitchFamily="49" charset="-122"/>
                <a:cs typeface="Times New Roman" pitchFamily="18" charset="0"/>
              </a:rPr>
              <a:t>R</a:t>
            </a:r>
          </a:p>
          <a:p>
            <a:pPr lvl="1"/>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是一个体区域</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是它的子区域组成的无环图；</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按照拓扑排序计算各个传递函数</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是循环区域</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考虑回边的效</a:t>
            </a:r>
            <a:r>
              <a:rPr lang="zh-CN" altLang="en-US" dirty="0" smtClean="0">
                <a:latin typeface="Times New Roman" pitchFamily="18" charset="0"/>
                <a:ea typeface="隶书" pitchFamily="49" charset="-122"/>
                <a:cs typeface="Times New Roman" pitchFamily="18" charset="0"/>
              </a:rPr>
              <a:t>果</a:t>
            </a:r>
            <a:endParaRPr lang="en-US" altLang="zh-CN" dirty="0" smtClean="0">
              <a:latin typeface="Times New Roman" pitchFamily="18" charset="0"/>
              <a:ea typeface="隶书" pitchFamily="49" charset="-122"/>
              <a:cs typeface="Times New Roman"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基于区域的分析技术的步骤</a:t>
            </a:r>
            <a:r>
              <a:rPr lang="zh-CN" altLang="en-US" dirty="0" smtClean="0">
                <a:latin typeface="华文新魏" pitchFamily="2" charset="-122"/>
                <a:ea typeface="华文新魏" pitchFamily="2" charset="-122"/>
              </a:rPr>
              <a:t>（</a:t>
            </a:r>
            <a:r>
              <a:rPr lang="en-US" altLang="zh-CN" dirty="0" smtClean="0">
                <a:latin typeface="华文新魏" pitchFamily="2" charset="-122"/>
                <a:ea typeface="华文新魏" pitchFamily="2" charset="-122"/>
              </a:rPr>
              <a:t>2</a:t>
            </a:r>
            <a:r>
              <a:rPr lang="zh-CN" altLang="en-US" dirty="0" smtClean="0">
                <a:latin typeface="华文新魏" pitchFamily="2" charset="-122"/>
                <a:ea typeface="华文新魏" pitchFamily="2" charset="-122"/>
              </a:rPr>
              <a:t>）</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最终得到整个程序的传递函</a:t>
            </a:r>
            <a:r>
              <a:rPr lang="zh-CN" altLang="en-US" dirty="0" smtClean="0">
                <a:latin typeface="Times New Roman" pitchFamily="18" charset="0"/>
                <a:ea typeface="隶书" pitchFamily="49" charset="-122"/>
                <a:cs typeface="Times New Roman" pitchFamily="18" charset="0"/>
              </a:rPr>
              <a:t>数</a:t>
            </a:r>
            <a:r>
              <a:rPr lang="zh-CN" altLang="en-US" dirty="0" smtClean="0">
                <a:latin typeface="Times New Roman" pitchFamily="18" charset="0"/>
                <a:ea typeface="隶书" pitchFamily="49" charset="-122"/>
                <a:cs typeface="Times New Roman" pitchFamily="18" charset="0"/>
              </a:rPr>
              <a:t>之</a:t>
            </a:r>
            <a:r>
              <a:rPr lang="zh-CN" altLang="en-US" dirty="0" smtClean="0">
                <a:latin typeface="Times New Roman" pitchFamily="18" charset="0"/>
                <a:ea typeface="隶书" pitchFamily="49" charset="-122"/>
                <a:cs typeface="Times New Roman" pitchFamily="18" charset="0"/>
              </a:rPr>
              <a:t>后，按</a:t>
            </a:r>
            <a:r>
              <a:rPr lang="zh-CN" altLang="en-US" dirty="0" smtClean="0">
                <a:latin typeface="Times New Roman" pitchFamily="18" charset="0"/>
                <a:ea typeface="隶书" pitchFamily="49" charset="-122"/>
                <a:cs typeface="Times New Roman" pitchFamily="18" charset="0"/>
              </a:rPr>
              <a:t>照相反顺序计算得到各个基本块入口处的数据流值</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设</a:t>
            </a:r>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入口处的数据流值</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，子区域</a:t>
            </a:r>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入口处的数据流值</a:t>
            </a:r>
            <a:endParaRPr lang="en-US" altLang="zh-CN" dirty="0" smtClean="0">
              <a:latin typeface="Times New Roman" pitchFamily="18" charset="0"/>
              <a:ea typeface="隶书" pitchFamily="49" charset="-122"/>
              <a:cs typeface="Times New Roman" pitchFamily="18" charset="0"/>
            </a:endParaRPr>
          </a:p>
          <a:p>
            <a:pPr lvl="1">
              <a:buNone/>
            </a:pPr>
            <a:r>
              <a:rPr lang="en-US" altLang="zh-CN"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f</a:t>
            </a:r>
            <a:r>
              <a:rPr lang="en-US" altLang="zh-CN" baseline="-25000" dirty="0" err="1" smtClean="0">
                <a:latin typeface="Times New Roman" pitchFamily="18" charset="0"/>
                <a:ea typeface="隶书" pitchFamily="49" charset="-122"/>
                <a:cs typeface="Times New Roman" pitchFamily="18" charset="0"/>
              </a:rPr>
              <a:t>R,IN</a:t>
            </a:r>
            <a:r>
              <a:rPr lang="en-US" altLang="zh-CN" dirty="0" smtClean="0">
                <a:latin typeface="Times New Roman" pitchFamily="18" charset="0"/>
                <a:ea typeface="隶书" pitchFamily="49" charset="-122"/>
                <a:cs typeface="Times New Roman" pitchFamily="18" charset="0"/>
              </a:rPr>
              <a:t>[R’](X)</a:t>
            </a:r>
          </a:p>
          <a:p>
            <a:pPr lvl="1"/>
            <a:r>
              <a:rPr lang="zh-CN" altLang="en-US" dirty="0" smtClean="0">
                <a:latin typeface="Times New Roman" pitchFamily="18" charset="0"/>
                <a:ea typeface="隶书" pitchFamily="49" charset="-122"/>
                <a:cs typeface="Times New Roman" pitchFamily="18" charset="0"/>
              </a:rPr>
              <a:t>直到计算完成各个基本块的入口处的值</a:t>
            </a:r>
          </a:p>
          <a:p>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传递函数的假设</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fontScale="85000" lnSpcReduction="20000"/>
          </a:bodyPr>
          <a:lstStyle/>
          <a:p>
            <a:r>
              <a:rPr lang="zh-CN" altLang="en-US" dirty="0" smtClean="0">
                <a:latin typeface="Times New Roman" pitchFamily="18" charset="0"/>
                <a:ea typeface="隶书" pitchFamily="49" charset="-122"/>
                <a:cs typeface="Times New Roman" pitchFamily="18" charset="0"/>
              </a:rPr>
              <a:t>需要三个作用于传递函数的基本运算</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组合、交汇运算、闭包运算</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组合</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用于计算一个结点序列对应的传递函数</a:t>
            </a:r>
            <a:endParaRPr lang="en-US" altLang="zh-CN" dirty="0" smtClean="0">
              <a:latin typeface="Times New Roman" pitchFamily="18" charset="0"/>
              <a:ea typeface="隶书" pitchFamily="49" charset="-122"/>
              <a:cs typeface="Times New Roman" pitchFamily="18" charset="0"/>
            </a:endParaRPr>
          </a:p>
          <a:p>
            <a:pPr lvl="1"/>
            <a:r>
              <a:rPr lang="en-US" altLang="zh-CN" dirty="0" err="1" smtClean="0">
                <a:latin typeface="Times New Roman" pitchFamily="18" charset="0"/>
                <a:ea typeface="隶书" pitchFamily="49" charset="-122"/>
                <a:cs typeface="Times New Roman" pitchFamily="18" charset="0"/>
              </a:rPr>
              <a:t>gen_kill</a:t>
            </a:r>
            <a:r>
              <a:rPr lang="zh-CN" altLang="en-US" dirty="0" smtClean="0">
                <a:latin typeface="Times New Roman" pitchFamily="18" charset="0"/>
                <a:ea typeface="隶书" pitchFamily="49" charset="-122"/>
                <a:cs typeface="Times New Roman" pitchFamily="18" charset="0"/>
              </a:rPr>
              <a:t>模式的传递函数对组合封闭</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交汇运算∧</a:t>
            </a:r>
            <a:r>
              <a:rPr lang="en-US" altLang="zh-CN" baseline="-25000" dirty="0" smtClean="0">
                <a:latin typeface="Times New Roman" pitchFamily="18" charset="0"/>
                <a:ea typeface="隶书" pitchFamily="49" charset="-122"/>
                <a:cs typeface="Times New Roman" pitchFamily="18" charset="0"/>
              </a:rPr>
              <a:t>f</a:t>
            </a:r>
          </a:p>
          <a:p>
            <a:pPr lvl="1"/>
            <a:r>
              <a:rPr lang="en-US" altLang="zh-CN" dirty="0" smtClean="0">
                <a:latin typeface="Times New Roman" pitchFamily="18" charset="0"/>
                <a:ea typeface="隶书" pitchFamily="49" charset="-122"/>
                <a:cs typeface="Times New Roman" pitchFamily="18" charset="0"/>
              </a:rPr>
              <a:t>(f</a:t>
            </a:r>
            <a:r>
              <a:rPr lang="en-US" altLang="zh-CN" baseline="-25000" dirty="0" smtClean="0">
                <a:latin typeface="Times New Roman" pitchFamily="18" charset="0"/>
                <a:ea typeface="隶书" pitchFamily="49" charset="-122"/>
                <a:cs typeface="Times New Roman" pitchFamily="18" charset="0"/>
              </a:rPr>
              <a:t>1</a:t>
            </a:r>
            <a:r>
              <a:rPr lang="zh-CN" altLang="en-US" dirty="0" smtClean="0">
                <a:latin typeface="Times New Roman" pitchFamily="18" charset="0"/>
                <a:ea typeface="隶书" pitchFamily="49" charset="-122"/>
                <a:cs typeface="Times New Roman" pitchFamily="18" charset="0"/>
              </a:rPr>
              <a:t>∧</a:t>
            </a:r>
            <a:r>
              <a:rPr lang="en-US" altLang="zh-CN" baseline="-25000" dirty="0" smtClean="0">
                <a:latin typeface="Times New Roman" pitchFamily="18" charset="0"/>
                <a:ea typeface="隶书" pitchFamily="49" charset="-122"/>
                <a:cs typeface="Times New Roman" pitchFamily="18" charset="0"/>
              </a:rPr>
              <a:t>f</a:t>
            </a:r>
            <a:r>
              <a:rPr lang="en-US" altLang="zh-CN" dirty="0" smtClean="0">
                <a:latin typeface="Times New Roman" pitchFamily="18" charset="0"/>
                <a:ea typeface="隶书" pitchFamily="49" charset="-122"/>
                <a:cs typeface="Times New Roman" pitchFamily="18" charset="0"/>
              </a:rPr>
              <a:t>f</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)(x)=f</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(x)</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f</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(x)</a:t>
            </a:r>
          </a:p>
          <a:p>
            <a:r>
              <a:rPr lang="zh-CN" altLang="en-US" dirty="0" smtClean="0">
                <a:latin typeface="Times New Roman" pitchFamily="18" charset="0"/>
                <a:ea typeface="隶书" pitchFamily="49" charset="-122"/>
                <a:cs typeface="Times New Roman" pitchFamily="18" charset="0"/>
              </a:rPr>
              <a:t>闭包预算</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f*</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baseline="-25000" dirty="0" smtClean="0">
                <a:latin typeface="Times New Roman" pitchFamily="18" charset="0"/>
                <a:ea typeface="隶书" pitchFamily="49" charset="-122"/>
                <a:cs typeface="Times New Roman" pitchFamily="18" charset="0"/>
              </a:rPr>
              <a:t>n&gt;=0</a:t>
            </a:r>
            <a:r>
              <a:rPr lang="en-US" altLang="zh-CN" dirty="0" smtClean="0">
                <a:latin typeface="Times New Roman" pitchFamily="18" charset="0"/>
                <a:ea typeface="隶书" pitchFamily="49" charset="-122"/>
                <a:cs typeface="Times New Roman" pitchFamily="18" charset="0"/>
              </a:rPr>
              <a:t>f</a:t>
            </a:r>
            <a:r>
              <a:rPr lang="en-US" altLang="zh-CN" baseline="30000" dirty="0"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对于</a:t>
            </a:r>
            <a:r>
              <a:rPr lang="en-US" altLang="zh-CN" dirty="0" err="1" smtClean="0">
                <a:latin typeface="Times New Roman" pitchFamily="18" charset="0"/>
                <a:ea typeface="隶书" pitchFamily="49" charset="-122"/>
                <a:cs typeface="Times New Roman" pitchFamily="18" charset="0"/>
              </a:rPr>
              <a:t>gen_kill</a:t>
            </a:r>
            <a:r>
              <a:rPr lang="zh-CN" altLang="en-US" dirty="0" smtClean="0">
                <a:latin typeface="Times New Roman" pitchFamily="18" charset="0"/>
                <a:ea typeface="隶书" pitchFamily="49" charset="-122"/>
                <a:cs typeface="Times New Roman" pitchFamily="18" charset="0"/>
              </a:rPr>
              <a:t>模式的传递函数</a:t>
            </a:r>
            <a:r>
              <a:rPr lang="en-US" altLang="zh-CN" dirty="0" smtClean="0">
                <a:latin typeface="Times New Roman" pitchFamily="18" charset="0"/>
                <a:ea typeface="隶书" pitchFamily="49" charset="-122"/>
                <a:cs typeface="Times New Roman" pitchFamily="18" charset="0"/>
              </a:rPr>
              <a:t>f</a:t>
            </a:r>
          </a:p>
          <a:p>
            <a:pPr lvl="1">
              <a:buNone/>
            </a:pPr>
            <a:r>
              <a:rPr lang="en-US" altLang="zh-CN" dirty="0" smtClean="0">
                <a:latin typeface="Times New Roman" pitchFamily="18" charset="0"/>
                <a:ea typeface="隶书" pitchFamily="49" charset="-122"/>
                <a:cs typeface="Times New Roman" pitchFamily="18" charset="0"/>
              </a:rPr>
              <a:t>				f*(x)=</a:t>
            </a:r>
            <a:r>
              <a:rPr lang="en-US" altLang="zh-CN" dirty="0" err="1" smtClean="0">
                <a:latin typeface="Times New Roman" pitchFamily="18" charset="0"/>
                <a:ea typeface="隶书" pitchFamily="49" charset="-122"/>
                <a:cs typeface="Times New Roman" pitchFamily="18" charset="0"/>
              </a:rPr>
              <a:t>gen∪x</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新魏" pitchFamily="2" charset="-122"/>
                <a:ea typeface="华文新魏" pitchFamily="2" charset="-122"/>
              </a:rPr>
              <a:t>基于区域的分析算法</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normAutofit/>
          </a:bodyPr>
          <a:lstStyle/>
          <a:p>
            <a:r>
              <a:rPr lang="zh-CN" altLang="en-US" dirty="0" smtClean="0">
                <a:latin typeface="Times New Roman" pitchFamily="18" charset="0"/>
                <a:ea typeface="隶书" pitchFamily="49" charset="-122"/>
                <a:cs typeface="Times New Roman" pitchFamily="18" charset="0"/>
              </a:rPr>
              <a:t>方法：</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构造区域序列</a:t>
            </a:r>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1</a:t>
            </a:r>
            <a:r>
              <a:rPr lang="en-US" altLang="zh-CN" dirty="0" smtClean="0">
                <a:latin typeface="Times New Roman" pitchFamily="18" charset="0"/>
                <a:ea typeface="隶书" pitchFamily="49" charset="-122"/>
                <a:cs typeface="Times New Roman" pitchFamily="18" charset="0"/>
              </a:rPr>
              <a:t>,R</a:t>
            </a:r>
            <a:r>
              <a:rPr lang="en-US" altLang="zh-CN" baseline="-25000" dirty="0" smtClean="0">
                <a:latin typeface="Times New Roman" pitchFamily="18" charset="0"/>
                <a:ea typeface="隶书" pitchFamily="49" charset="-122"/>
                <a:cs typeface="Times New Roman" pitchFamily="18" charset="0"/>
              </a:rPr>
              <a:t>2</a:t>
            </a:r>
            <a:r>
              <a:rPr lang="en-US" altLang="zh-CN"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R</a:t>
            </a:r>
            <a:r>
              <a:rPr lang="en-US" altLang="zh-CN" baseline="-25000" dirty="0" err="1"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其中</a:t>
            </a:r>
            <a:r>
              <a:rPr lang="en-US" altLang="zh-CN" dirty="0" err="1" smtClean="0">
                <a:latin typeface="Times New Roman" pitchFamily="18" charset="0"/>
                <a:ea typeface="隶书" pitchFamily="49" charset="-122"/>
                <a:cs typeface="Times New Roman" pitchFamily="18" charset="0"/>
              </a:rPr>
              <a:t>R</a:t>
            </a:r>
            <a:r>
              <a:rPr lang="en-US" altLang="zh-CN" baseline="-25000" dirty="0" err="1" smtClean="0">
                <a:latin typeface="Times New Roman" pitchFamily="18" charset="0"/>
                <a:ea typeface="隶书" pitchFamily="49" charset="-122"/>
                <a:cs typeface="Times New Roman" pitchFamily="18" charset="0"/>
              </a:rPr>
              <a:t>n</a:t>
            </a:r>
            <a:r>
              <a:rPr lang="zh-CN" altLang="en-US" dirty="0" smtClean="0">
                <a:latin typeface="Times New Roman" pitchFamily="18" charset="0"/>
                <a:ea typeface="隶书" pitchFamily="49" charset="-122"/>
                <a:cs typeface="Times New Roman" pitchFamily="18" charset="0"/>
              </a:rPr>
              <a:t>是顶</a:t>
            </a:r>
            <a:r>
              <a:rPr lang="zh-CN" altLang="en-US" dirty="0" smtClean="0">
                <a:latin typeface="Times New Roman" pitchFamily="18" charset="0"/>
                <a:ea typeface="隶书" pitchFamily="49" charset="-122"/>
                <a:cs typeface="Times New Roman" pitchFamily="18" charset="0"/>
              </a:rPr>
              <a:t>层区域</a:t>
            </a:r>
            <a:endParaRPr lang="en-US" altLang="zh-CN" dirty="0" smtClean="0">
              <a:latin typeface="Times New Roman" pitchFamily="18" charset="0"/>
              <a:ea typeface="隶书" pitchFamily="49" charset="-122"/>
              <a:cs typeface="Times New Roman" pitchFamily="18" charset="0"/>
            </a:endParaRPr>
          </a:p>
          <a:p>
            <a:pPr lvl="1"/>
            <a:r>
              <a:rPr lang="zh-CN" altLang="en-US" dirty="0" smtClean="0">
                <a:latin typeface="Times New Roman" pitchFamily="18" charset="0"/>
                <a:ea typeface="隶书" pitchFamily="49" charset="-122"/>
                <a:cs typeface="Times New Roman" pitchFamily="18" charset="0"/>
              </a:rPr>
              <a:t>按照自底向上顺序，处理各个区域</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是一个基本块</a:t>
            </a:r>
            <a:r>
              <a:rPr lang="en-US" altLang="zh-CN" dirty="0" smtClean="0">
                <a:latin typeface="Times New Roman" pitchFamily="18" charset="0"/>
                <a:ea typeface="隶书" pitchFamily="49" charset="-122"/>
                <a:cs typeface="Times New Roman" pitchFamily="18" charset="0"/>
              </a:rPr>
              <a:t>B</a:t>
            </a:r>
            <a:r>
              <a:rPr lang="zh-CN" altLang="en-US" dirty="0" smtClean="0">
                <a:latin typeface="Times New Roman" pitchFamily="18" charset="0"/>
                <a:ea typeface="隶书" pitchFamily="49" charset="-122"/>
                <a:cs typeface="Times New Roman" pitchFamily="18" charset="0"/>
              </a:rPr>
              <a:t>，</a:t>
            </a:r>
            <a:r>
              <a:rPr lang="en-US" altLang="zh-CN" dirty="0" err="1" smtClean="0">
                <a:latin typeface="Times New Roman" pitchFamily="18" charset="0"/>
                <a:ea typeface="隶书" pitchFamily="49" charset="-122"/>
                <a:cs typeface="Times New Roman" pitchFamily="18" charset="0"/>
              </a:rPr>
              <a:t>f</a:t>
            </a:r>
            <a:r>
              <a:rPr lang="en-US" altLang="zh-CN" baseline="-25000" dirty="0" err="1" smtClean="0">
                <a:latin typeface="Times New Roman" pitchFamily="18" charset="0"/>
                <a:ea typeface="隶书" pitchFamily="49" charset="-122"/>
                <a:cs typeface="Times New Roman" pitchFamily="18" charset="0"/>
              </a:rPr>
              <a:t>R,IN</a:t>
            </a:r>
            <a:r>
              <a:rPr lang="en-US" altLang="zh-CN" dirty="0" smtClean="0">
                <a:latin typeface="Times New Roman" pitchFamily="18" charset="0"/>
                <a:ea typeface="隶书" pitchFamily="49" charset="-122"/>
                <a:cs typeface="Times New Roman" pitchFamily="18" charset="0"/>
              </a:rPr>
              <a:t>[B] = I, </a:t>
            </a:r>
            <a:r>
              <a:rPr lang="en-US" altLang="zh-CN" dirty="0" err="1" smtClean="0">
                <a:latin typeface="Times New Roman" pitchFamily="18" charset="0"/>
                <a:ea typeface="隶书" pitchFamily="49" charset="-122"/>
                <a:cs typeface="Times New Roman" pitchFamily="18" charset="0"/>
              </a:rPr>
              <a:t>f</a:t>
            </a:r>
            <a:r>
              <a:rPr lang="en-US" altLang="zh-CN" baseline="-25000" dirty="0" err="1" smtClean="0">
                <a:latin typeface="Times New Roman" pitchFamily="18" charset="0"/>
                <a:ea typeface="隶书" pitchFamily="49" charset="-122"/>
                <a:cs typeface="Times New Roman" pitchFamily="18" charset="0"/>
              </a:rPr>
              <a:t>R,OUT</a:t>
            </a:r>
            <a:r>
              <a:rPr lang="en-US" altLang="zh-CN" dirty="0" smtClean="0">
                <a:latin typeface="Times New Roman" pitchFamily="18" charset="0"/>
                <a:ea typeface="隶书" pitchFamily="49" charset="-122"/>
                <a:cs typeface="Times New Roman" pitchFamily="18" charset="0"/>
              </a:rPr>
              <a:t>[B] = </a:t>
            </a:r>
            <a:r>
              <a:rPr lang="en-US" altLang="zh-CN" dirty="0" err="1" smtClean="0">
                <a:latin typeface="Times New Roman" pitchFamily="18" charset="0"/>
                <a:ea typeface="隶书" pitchFamily="49" charset="-122"/>
                <a:cs typeface="Times New Roman" pitchFamily="18" charset="0"/>
              </a:rPr>
              <a:t>f</a:t>
            </a:r>
            <a:r>
              <a:rPr lang="en-US" altLang="zh-CN" baseline="-25000" dirty="0" err="1" smtClean="0">
                <a:latin typeface="Times New Roman" pitchFamily="18" charset="0"/>
                <a:ea typeface="隶书" pitchFamily="49" charset="-122"/>
                <a:cs typeface="Times New Roman" pitchFamily="18" charset="0"/>
              </a:rPr>
              <a:t>B</a:t>
            </a:r>
            <a:endParaRPr lang="en-US" altLang="zh-CN" dirty="0" smtClean="0">
              <a:latin typeface="Times New Roman" pitchFamily="18" charset="0"/>
              <a:ea typeface="隶书" pitchFamily="49" charset="-122"/>
              <a:cs typeface="Times New Roman" pitchFamily="18" charset="0"/>
            </a:endParaRPr>
          </a:p>
          <a:p>
            <a:pPr lvl="2"/>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是循环体区域，执行子算法</a:t>
            </a:r>
            <a:r>
              <a:rPr lang="en-US" altLang="zh-CN" dirty="0" smtClean="0">
                <a:latin typeface="Times New Roman" pitchFamily="18" charset="0"/>
                <a:ea typeface="隶书" pitchFamily="49" charset="-122"/>
                <a:cs typeface="Times New Roman" pitchFamily="18" charset="0"/>
              </a:rPr>
              <a:t>9-50a</a:t>
            </a:r>
          </a:p>
          <a:p>
            <a:pPr lvl="2"/>
            <a:r>
              <a:rPr lang="zh-CN" altLang="en-US" dirty="0" smtClean="0">
                <a:latin typeface="Times New Roman" pitchFamily="18" charset="0"/>
                <a:ea typeface="隶书" pitchFamily="49" charset="-122"/>
                <a:cs typeface="Times New Roman" pitchFamily="18" charset="0"/>
              </a:rPr>
              <a:t>如果</a:t>
            </a:r>
            <a:r>
              <a:rPr lang="en-US" altLang="zh-CN" dirty="0" smtClean="0">
                <a:latin typeface="Times New Roman" pitchFamily="18" charset="0"/>
                <a:ea typeface="隶书" pitchFamily="49" charset="-122"/>
                <a:cs typeface="Times New Roman" pitchFamily="18" charset="0"/>
              </a:rPr>
              <a:t>R</a:t>
            </a:r>
            <a:r>
              <a:rPr lang="zh-CN" altLang="en-US" dirty="0" smtClean="0">
                <a:latin typeface="Times New Roman" pitchFamily="18" charset="0"/>
                <a:ea typeface="隶书" pitchFamily="49" charset="-122"/>
                <a:cs typeface="Times New Roman" pitchFamily="18" charset="0"/>
              </a:rPr>
              <a:t>是循环区域，执行子算法</a:t>
            </a:r>
            <a:r>
              <a:rPr lang="en-US" altLang="zh-CN" dirty="0" smtClean="0">
                <a:latin typeface="Times New Roman" pitchFamily="18" charset="0"/>
                <a:ea typeface="隶书" pitchFamily="49" charset="-122"/>
                <a:cs typeface="Times New Roman" pitchFamily="18" charset="0"/>
              </a:rPr>
              <a:t>9-50b</a:t>
            </a:r>
          </a:p>
          <a:p>
            <a:pPr lvl="1"/>
            <a:r>
              <a:rPr lang="zh-CN" altLang="en-US" dirty="0" smtClean="0">
                <a:latin typeface="Times New Roman" pitchFamily="18" charset="0"/>
                <a:ea typeface="隶书" pitchFamily="49" charset="-122"/>
                <a:cs typeface="Times New Roman" pitchFamily="18" charset="0"/>
              </a:rPr>
              <a:t>计算各个区域开始处的数据流值</a:t>
            </a:r>
            <a:endParaRPr lang="en-US" altLang="zh-CN" dirty="0" smtClean="0">
              <a:latin typeface="Times New Roman" pitchFamily="18" charset="0"/>
              <a:ea typeface="隶书" pitchFamily="49" charset="-122"/>
              <a:cs typeface="Times New Roman" pitchFamily="18" charset="0"/>
            </a:endParaRPr>
          </a:p>
          <a:p>
            <a:pPr lvl="2"/>
            <a:r>
              <a:rPr lang="en-US" altLang="zh-CN" dirty="0" smtClean="0">
                <a:latin typeface="Times New Roman" pitchFamily="18" charset="0"/>
                <a:ea typeface="隶书" pitchFamily="49" charset="-122"/>
                <a:cs typeface="Times New Roman" pitchFamily="18" charset="0"/>
              </a:rPr>
              <a:t>IN[</a:t>
            </a:r>
            <a:r>
              <a:rPr lang="en-US" altLang="zh-CN" dirty="0" err="1" smtClean="0">
                <a:latin typeface="Times New Roman" pitchFamily="18" charset="0"/>
                <a:ea typeface="隶书" pitchFamily="49" charset="-122"/>
                <a:cs typeface="Times New Roman" pitchFamily="18" charset="0"/>
              </a:rPr>
              <a:t>R</a:t>
            </a:r>
            <a:r>
              <a:rPr lang="en-US" altLang="zh-CN" baseline="-25000" dirty="0" err="1" smtClean="0">
                <a:latin typeface="Times New Roman" pitchFamily="18" charset="0"/>
                <a:ea typeface="隶书" pitchFamily="49" charset="-122"/>
                <a:cs typeface="Times New Roman" pitchFamily="18" charset="0"/>
              </a:rPr>
              <a:t>n</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IN[ENTRY]</a:t>
            </a:r>
          </a:p>
          <a:p>
            <a:pPr lvl="2"/>
            <a:r>
              <a:rPr lang="zh-CN" altLang="en-US" dirty="0" smtClean="0">
                <a:latin typeface="Times New Roman" pitchFamily="18" charset="0"/>
                <a:ea typeface="隶书" pitchFamily="49" charset="-122"/>
                <a:cs typeface="Times New Roman" pitchFamily="18" charset="0"/>
              </a:rPr>
              <a:t>自顶向下顺序：</a:t>
            </a:r>
            <a:r>
              <a:rPr lang="en-US" altLang="zh-CN" dirty="0" smtClean="0">
                <a:latin typeface="Times New Roman" pitchFamily="18" charset="0"/>
                <a:ea typeface="隶书" pitchFamily="49" charset="-122"/>
                <a:cs typeface="Times New Roman" pitchFamily="18" charset="0"/>
              </a:rPr>
              <a:t>IN[R]</a:t>
            </a:r>
            <a:r>
              <a:rPr lang="zh-CN" altLang="en-US" dirty="0" smtClean="0">
                <a:latin typeface="Times New Roman" pitchFamily="18" charset="0"/>
                <a:ea typeface="隶书" pitchFamily="49" charset="-122"/>
                <a:cs typeface="Times New Roman" pitchFamily="18" charset="0"/>
              </a:rPr>
              <a:t> </a:t>
            </a:r>
            <a:r>
              <a:rPr lang="en-US" altLang="zh-CN" dirty="0" smtClean="0">
                <a:latin typeface="Times New Roman" pitchFamily="18" charset="0"/>
                <a:ea typeface="隶书" pitchFamily="49" charset="-122"/>
                <a:cs typeface="Times New Roman" pitchFamily="18" charset="0"/>
              </a:rPr>
              <a:t>=</a:t>
            </a:r>
            <a:r>
              <a:rPr lang="zh-CN" altLang="en-US" dirty="0" smtClean="0">
                <a:latin typeface="Times New Roman" pitchFamily="18" charset="0"/>
                <a:ea typeface="隶书" pitchFamily="49" charset="-122"/>
                <a:cs typeface="Times New Roman" pitchFamily="18" charset="0"/>
              </a:rPr>
              <a:t> </a:t>
            </a:r>
            <a:r>
              <a:rPr lang="en-US" altLang="zh-CN" dirty="0" err="1" smtClean="0">
                <a:latin typeface="Times New Roman" pitchFamily="18" charset="0"/>
                <a:ea typeface="隶书" pitchFamily="49" charset="-122"/>
                <a:cs typeface="Times New Roman" pitchFamily="18" charset="0"/>
              </a:rPr>
              <a:t>f</a:t>
            </a:r>
            <a:r>
              <a:rPr lang="en-US" altLang="zh-CN" baseline="-25000" dirty="0" err="1" smtClean="0">
                <a:latin typeface="Times New Roman" pitchFamily="18" charset="0"/>
                <a:ea typeface="隶书" pitchFamily="49" charset="-122"/>
                <a:cs typeface="Times New Roman" pitchFamily="18" charset="0"/>
              </a:rPr>
              <a:t>R’,IN</a:t>
            </a:r>
            <a:r>
              <a:rPr lang="en-US" altLang="zh-CN" baseline="-25000" dirty="0" smtClean="0">
                <a:latin typeface="Times New Roman" pitchFamily="18" charset="0"/>
                <a:ea typeface="隶书" pitchFamily="49" charset="-122"/>
                <a:cs typeface="Times New Roman" pitchFamily="18" charset="0"/>
              </a:rPr>
              <a:t>[R]</a:t>
            </a:r>
            <a:r>
              <a:rPr lang="en-US" altLang="zh-CN" dirty="0" smtClean="0">
                <a:latin typeface="Times New Roman" pitchFamily="18" charset="0"/>
                <a:ea typeface="隶书" pitchFamily="49" charset="-122"/>
                <a:cs typeface="Times New Roman" pitchFamily="18" charset="0"/>
              </a:rPr>
              <a:t>(IN[R’])</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子算法</a:t>
            </a:r>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srcRect/>
          <a:stretch>
            <a:fillRect/>
          </a:stretch>
        </p:blipFill>
        <p:spPr bwMode="auto">
          <a:xfrm>
            <a:off x="2571736" y="1545042"/>
            <a:ext cx="6279001" cy="4964466"/>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4114800" cy="2614618"/>
          </a:xfrm>
        </p:spPr>
        <p:txBody>
          <a:bodyPr/>
          <a:lstStyle/>
          <a:p>
            <a:r>
              <a:rPr lang="zh-CN" altLang="en-US" dirty="0" smtClean="0">
                <a:latin typeface="Times New Roman" pitchFamily="18" charset="0"/>
                <a:ea typeface="隶书" pitchFamily="49" charset="-122"/>
                <a:cs typeface="Times New Roman" pitchFamily="18" charset="0"/>
              </a:rPr>
              <a:t>计算图</a:t>
            </a:r>
            <a:r>
              <a:rPr lang="en-US" altLang="zh-CN" dirty="0" smtClean="0">
                <a:latin typeface="Times New Roman" pitchFamily="18" charset="0"/>
                <a:ea typeface="隶书" pitchFamily="49" charset="-122"/>
                <a:cs typeface="Times New Roman" pitchFamily="18" charset="0"/>
              </a:rPr>
              <a:t>9-48a</a:t>
            </a:r>
            <a:r>
              <a:rPr lang="zh-CN" altLang="en-US" dirty="0" smtClean="0">
                <a:latin typeface="Times New Roman" pitchFamily="18" charset="0"/>
                <a:ea typeface="隶书" pitchFamily="49" charset="-122"/>
                <a:cs typeface="Times New Roman" pitchFamily="18" charset="0"/>
              </a:rPr>
              <a:t>中的到达定值</a:t>
            </a:r>
            <a:endParaRPr lang="en-US" altLang="zh-CN" dirty="0" smtClean="0">
              <a:latin typeface="Times New Roman" pitchFamily="18" charset="0"/>
              <a:ea typeface="隶书" pitchFamily="49" charset="-122"/>
              <a:cs typeface="Times New Roman" pitchFamily="18" charset="0"/>
            </a:endParaRPr>
          </a:p>
          <a:p>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4643438" y="928670"/>
            <a:ext cx="4219575" cy="42291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85720" y="4929198"/>
            <a:ext cx="8715436" cy="1723109"/>
          </a:xfrm>
          <a:prstGeom prst="rect">
            <a:avLst/>
          </a:prstGeom>
          <a:noFill/>
          <a:ln w="9525">
            <a:noFill/>
            <a:miter lim="800000"/>
            <a:headEnd/>
            <a:tailEnd/>
          </a:ln>
        </p:spPr>
      </p:pic>
      <p:sp>
        <p:nvSpPr>
          <p:cNvPr id="2" name="标题 1"/>
          <p:cNvSpPr>
            <a:spLocks noGrp="1"/>
          </p:cNvSpPr>
          <p:nvPr>
            <p:ph type="title"/>
          </p:nvPr>
        </p:nvSpPr>
        <p:spPr>
          <a:xfrm>
            <a:off x="457200" y="274638"/>
            <a:ext cx="5900750" cy="1143000"/>
          </a:xfrm>
        </p:spPr>
        <p:txBody>
          <a:bodyPr/>
          <a:lstStyle/>
          <a:p>
            <a:r>
              <a:rPr lang="zh-CN" altLang="en-US" dirty="0" smtClean="0">
                <a:latin typeface="华文新魏" pitchFamily="2" charset="-122"/>
                <a:ea typeface="华文新魏" pitchFamily="2" charset="-122"/>
              </a:rPr>
              <a:t>基于区域的分析的例子</a:t>
            </a:r>
            <a:endParaRPr lang="zh-CN" altLang="en-US" dirty="0">
              <a:latin typeface="华文新魏" pitchFamily="2" charset="-122"/>
              <a:ea typeface="华文新魏"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华文新魏" pitchFamily="2" charset="-122"/>
                <a:ea typeface="华文新魏" pitchFamily="2" charset="-122"/>
              </a:rPr>
              <a:t>gen_kill</a:t>
            </a:r>
            <a:r>
              <a:rPr lang="zh-CN" altLang="en-US" dirty="0" smtClean="0">
                <a:latin typeface="华文新魏" pitchFamily="2" charset="-122"/>
                <a:ea typeface="华文新魏" pitchFamily="2" charset="-122"/>
              </a:rPr>
              <a:t>形式上的运算符</a:t>
            </a:r>
            <a:endParaRPr lang="zh-CN" altLang="en-US" dirty="0">
              <a:latin typeface="华文新魏" pitchFamily="2" charset="-122"/>
              <a:ea typeface="华文新魏" pitchFamily="2" charset="-122"/>
            </a:endParaRPr>
          </a:p>
        </p:txBody>
      </p:sp>
      <p:sp>
        <p:nvSpPr>
          <p:cNvPr id="3" name="内容占位符 2"/>
          <p:cNvSpPr>
            <a:spLocks noGrp="1"/>
          </p:cNvSpPr>
          <p:nvPr>
            <p:ph idx="1"/>
          </p:nvPr>
        </p:nvSpPr>
        <p:spPr/>
        <p:txBody>
          <a:bodyPr/>
          <a:lstStyle/>
          <a:p>
            <a:r>
              <a:rPr lang="zh-CN" altLang="en-US" dirty="0" smtClean="0">
                <a:latin typeface="Times New Roman" pitchFamily="18" charset="0"/>
                <a:ea typeface="隶书" pitchFamily="49" charset="-122"/>
                <a:cs typeface="Times New Roman" pitchFamily="18" charset="0"/>
              </a:rPr>
              <a:t>函数的交</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Gen</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gen</a:t>
            </a:r>
            <a:r>
              <a:rPr lang="zh-CN" altLang="en-US" dirty="0" smtClean="0">
                <a:latin typeface="Times New Roman" pitchFamily="18" charset="0"/>
                <a:ea typeface="隶书" pitchFamily="49" charset="-122"/>
                <a:cs typeface="Times New Roman" pitchFamily="18" charset="0"/>
              </a:rPr>
              <a:t>的并</a:t>
            </a:r>
            <a:r>
              <a:rPr lang="zh-CN" altLang="en-US" dirty="0" smtClean="0">
                <a:latin typeface="Times New Roman" pitchFamily="18" charset="0"/>
                <a:ea typeface="隶书" pitchFamily="49" charset="-122"/>
                <a:cs typeface="Times New Roman" pitchFamily="18" charset="0"/>
              </a:rPr>
              <a:t>集；</a:t>
            </a:r>
            <a:r>
              <a:rPr lang="en-US" altLang="zh-CN" dirty="0" smtClean="0">
                <a:latin typeface="Times New Roman" pitchFamily="18" charset="0"/>
                <a:ea typeface="隶书" pitchFamily="49" charset="-122"/>
                <a:cs typeface="Times New Roman" pitchFamily="18" charset="0"/>
              </a:rPr>
              <a:t>Kill</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kill</a:t>
            </a:r>
            <a:r>
              <a:rPr lang="zh-CN" altLang="en-US" dirty="0" smtClean="0">
                <a:latin typeface="Times New Roman" pitchFamily="18" charset="0"/>
                <a:ea typeface="隶书" pitchFamily="49" charset="-122"/>
                <a:cs typeface="Times New Roman" pitchFamily="18" charset="0"/>
              </a:rPr>
              <a:t>集合的交集</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组合</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Gen</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gen</a:t>
            </a:r>
            <a:r>
              <a:rPr lang="zh-CN" altLang="en-US" dirty="0" smtClean="0">
                <a:latin typeface="Times New Roman" pitchFamily="18" charset="0"/>
                <a:ea typeface="隶书" pitchFamily="49" charset="-122"/>
                <a:cs typeface="Times New Roman" pitchFamily="18" charset="0"/>
              </a:rPr>
              <a:t>的并集减去</a:t>
            </a:r>
            <a:r>
              <a:rPr lang="en-US" altLang="zh-CN" dirty="0" smtClean="0">
                <a:latin typeface="Times New Roman" pitchFamily="18" charset="0"/>
                <a:ea typeface="隶书" pitchFamily="49" charset="-122"/>
                <a:cs typeface="Times New Roman" pitchFamily="18" charset="0"/>
              </a:rPr>
              <a:t>kill</a:t>
            </a:r>
            <a:r>
              <a:rPr lang="en-US" altLang="zh-CN" baseline="-25000" dirty="0" smtClean="0">
                <a:latin typeface="Times New Roman" pitchFamily="18" charset="0"/>
                <a:ea typeface="隶书" pitchFamily="49" charset="-122"/>
                <a:cs typeface="Times New Roman" pitchFamily="18" charset="0"/>
              </a:rPr>
              <a:t>2</a:t>
            </a:r>
          </a:p>
          <a:p>
            <a:pPr lvl="1"/>
            <a:r>
              <a:rPr lang="en-US" altLang="zh-CN" dirty="0" smtClean="0">
                <a:latin typeface="Times New Roman" pitchFamily="18" charset="0"/>
                <a:ea typeface="隶书" pitchFamily="49" charset="-122"/>
                <a:cs typeface="Times New Roman" pitchFamily="18" charset="0"/>
              </a:rPr>
              <a:t>Kill</a:t>
            </a:r>
            <a:r>
              <a:rPr lang="zh-CN" altLang="en-US" dirty="0" smtClean="0">
                <a:latin typeface="Times New Roman" pitchFamily="18" charset="0"/>
                <a:ea typeface="隶书" pitchFamily="49" charset="-122"/>
                <a:cs typeface="Times New Roman" pitchFamily="18" charset="0"/>
              </a:rPr>
              <a:t>：</a:t>
            </a:r>
            <a:r>
              <a:rPr lang="en-US" altLang="zh-CN" dirty="0" smtClean="0">
                <a:latin typeface="Times New Roman" pitchFamily="18" charset="0"/>
                <a:ea typeface="隶书" pitchFamily="49" charset="-122"/>
                <a:cs typeface="Times New Roman" pitchFamily="18" charset="0"/>
              </a:rPr>
              <a:t>Kill</a:t>
            </a:r>
            <a:r>
              <a:rPr lang="zh-CN" altLang="en-US" dirty="0" smtClean="0">
                <a:latin typeface="Times New Roman" pitchFamily="18" charset="0"/>
                <a:ea typeface="隶书" pitchFamily="49" charset="-122"/>
                <a:cs typeface="Times New Roman" pitchFamily="18" charset="0"/>
              </a:rPr>
              <a:t>集合的并集</a:t>
            </a:r>
            <a:endParaRPr lang="en-US" altLang="zh-CN" dirty="0" smtClean="0">
              <a:latin typeface="Times New Roman" pitchFamily="18" charset="0"/>
              <a:ea typeface="隶书" pitchFamily="49" charset="-122"/>
              <a:cs typeface="Times New Roman" pitchFamily="18" charset="0"/>
            </a:endParaRPr>
          </a:p>
          <a:p>
            <a:r>
              <a:rPr lang="zh-CN" altLang="en-US" dirty="0" smtClean="0">
                <a:latin typeface="Times New Roman" pitchFamily="18" charset="0"/>
                <a:ea typeface="隶书" pitchFamily="49" charset="-122"/>
                <a:cs typeface="Times New Roman" pitchFamily="18" charset="0"/>
              </a:rPr>
              <a:t>闭包</a:t>
            </a:r>
            <a:endParaRPr lang="en-US" altLang="zh-CN" dirty="0" smtClean="0">
              <a:latin typeface="Times New Roman" pitchFamily="18" charset="0"/>
              <a:ea typeface="隶书" pitchFamily="49" charset="-122"/>
              <a:cs typeface="Times New Roman" pitchFamily="18" charset="0"/>
            </a:endParaRPr>
          </a:p>
          <a:p>
            <a:pPr lvl="1"/>
            <a:r>
              <a:rPr lang="en-US" altLang="zh-CN" dirty="0" smtClean="0">
                <a:latin typeface="Times New Roman" pitchFamily="18" charset="0"/>
                <a:ea typeface="隶书" pitchFamily="49" charset="-122"/>
                <a:cs typeface="Times New Roman" pitchFamily="18" charset="0"/>
              </a:rPr>
              <a:t>Gen</a:t>
            </a:r>
            <a:r>
              <a:rPr lang="zh-CN" altLang="en-US" dirty="0" smtClean="0">
                <a:latin typeface="Times New Roman" pitchFamily="18" charset="0"/>
                <a:ea typeface="隶书" pitchFamily="49" charset="-122"/>
                <a:cs typeface="Times New Roman" pitchFamily="18" charset="0"/>
              </a:rPr>
              <a:t>：原</a:t>
            </a:r>
            <a:r>
              <a:rPr lang="zh-CN" altLang="en-US" dirty="0" smtClean="0">
                <a:latin typeface="Times New Roman" pitchFamily="18" charset="0"/>
                <a:ea typeface="隶书" pitchFamily="49" charset="-122"/>
                <a:cs typeface="Times New Roman" pitchFamily="18" charset="0"/>
              </a:rPr>
              <a:t>来的</a:t>
            </a:r>
            <a:r>
              <a:rPr lang="en-US" altLang="zh-CN" dirty="0" smtClean="0">
                <a:latin typeface="Times New Roman" pitchFamily="18" charset="0"/>
                <a:ea typeface="隶书" pitchFamily="49" charset="-122"/>
                <a:cs typeface="Times New Roman" pitchFamily="18" charset="0"/>
              </a:rPr>
              <a:t>gen</a:t>
            </a:r>
          </a:p>
          <a:p>
            <a:pPr lvl="1"/>
            <a:r>
              <a:rPr lang="en-US" altLang="zh-CN" dirty="0" smtClean="0">
                <a:latin typeface="Times New Roman" pitchFamily="18" charset="0"/>
                <a:ea typeface="隶书" pitchFamily="49" charset="-122"/>
                <a:cs typeface="Times New Roman" pitchFamily="18" charset="0"/>
              </a:rPr>
              <a:t>Kill</a:t>
            </a:r>
            <a:r>
              <a:rPr lang="zh-CN" altLang="en-US" dirty="0" smtClean="0">
                <a:latin typeface="Times New Roman" pitchFamily="18" charset="0"/>
                <a:ea typeface="隶书" pitchFamily="49" charset="-122"/>
                <a:cs typeface="Times New Roman" pitchFamily="18" charset="0"/>
              </a:rPr>
              <a:t>：空</a:t>
            </a:r>
            <a:r>
              <a:rPr lang="zh-CN" altLang="en-US" dirty="0" smtClean="0">
                <a:latin typeface="Times New Roman" pitchFamily="18" charset="0"/>
                <a:ea typeface="隶书" pitchFamily="49" charset="-122"/>
                <a:cs typeface="Times New Roman" pitchFamily="18" charset="0"/>
              </a:rPr>
              <a:t>集</a:t>
            </a:r>
            <a:endParaRPr lang="zh-CN" altLang="en-US" dirty="0">
              <a:latin typeface="Times New Roman" pitchFamily="18" charset="0"/>
              <a:ea typeface="隶书" pitchFamily="49" charset="-122"/>
              <a:cs typeface="Times New Roman"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1328</TotalTime>
  <Words>9149</Words>
  <Application>Microsoft Office PowerPoint</Application>
  <PresentationFormat>全屏显示(4:3)</PresentationFormat>
  <Paragraphs>712</Paragraphs>
  <Slides>102</Slides>
  <Notes>1</Notes>
  <HiddenSlides>0</HiddenSlides>
  <MMClips>0</MMClips>
  <ScaleCrop>false</ScaleCrop>
  <HeadingPairs>
    <vt:vector size="4" baseType="variant">
      <vt:variant>
        <vt:lpstr>主题</vt:lpstr>
      </vt:variant>
      <vt:variant>
        <vt:i4>1</vt:i4>
      </vt:variant>
      <vt:variant>
        <vt:lpstr>幻灯片标题</vt:lpstr>
      </vt:variant>
      <vt:variant>
        <vt:i4>102</vt:i4>
      </vt:variant>
    </vt:vector>
  </HeadingPairs>
  <TitlesOfParts>
    <vt:vector size="103" baseType="lpstr">
      <vt:lpstr>Office 主题</vt:lpstr>
      <vt:lpstr>第九章 机器无关的优化</vt:lpstr>
      <vt:lpstr>优化的主要来源</vt:lpstr>
      <vt:lpstr>优化的例子（1）</vt:lpstr>
      <vt:lpstr>优化的例子（2）</vt:lpstr>
      <vt:lpstr>Quicksort的流图</vt:lpstr>
      <vt:lpstr>全局公共子表达式</vt:lpstr>
      <vt:lpstr>全局公共子表达式的例子</vt:lpstr>
      <vt:lpstr>消除公共子表达式后的结果</vt:lpstr>
      <vt:lpstr>复制传播</vt:lpstr>
      <vt:lpstr>复制传播的例子</vt:lpstr>
      <vt:lpstr>死代码消除</vt:lpstr>
      <vt:lpstr>代码移动</vt:lpstr>
      <vt:lpstr>归纳变量和强度消减</vt:lpstr>
      <vt:lpstr>继续优化</vt:lpstr>
      <vt:lpstr>数据流分析</vt:lpstr>
      <vt:lpstr>数据流抽象（1）</vt:lpstr>
      <vt:lpstr>数据流抽象（2）</vt:lpstr>
      <vt:lpstr>例子（1）</vt:lpstr>
      <vt:lpstr>性质和算法</vt:lpstr>
      <vt:lpstr>数据流分析模式</vt:lpstr>
      <vt:lpstr>数据流分析</vt:lpstr>
      <vt:lpstr>基本块上的数据流模式</vt:lpstr>
      <vt:lpstr>基本块之间的控制流约束</vt:lpstr>
      <vt:lpstr>到达定值（1）</vt:lpstr>
      <vt:lpstr>到达定值（2）</vt:lpstr>
      <vt:lpstr>到达定值的例子</vt:lpstr>
      <vt:lpstr>语句/基本块的传递方程（1）</vt:lpstr>
      <vt:lpstr>语句/基本块的传递方程（2）</vt:lpstr>
      <vt:lpstr>gen和kill的例子</vt:lpstr>
      <vt:lpstr>控制流方程</vt:lpstr>
      <vt:lpstr>控制流方程的迭代解法（1）</vt:lpstr>
      <vt:lpstr>控制流方程的迭代解法（2）</vt:lpstr>
      <vt:lpstr>控制流方程的迭代解法（3）</vt:lpstr>
      <vt:lpstr>到达定值求解的例子</vt:lpstr>
      <vt:lpstr>活跃变量分析</vt:lpstr>
      <vt:lpstr>活跃变量数据流方程</vt:lpstr>
      <vt:lpstr>活跃变量分析的迭代方法</vt:lpstr>
      <vt:lpstr>可用表达式分析</vt:lpstr>
      <vt:lpstr>计算基本块生成的表达式</vt:lpstr>
      <vt:lpstr>基本块生成/杀死的表达式的例子</vt:lpstr>
      <vt:lpstr>可用表达式的数据流方程</vt:lpstr>
      <vt:lpstr>可用表达式分析的迭代方法</vt:lpstr>
      <vt:lpstr>三种数据流方程的总结</vt:lpstr>
      <vt:lpstr>数据流分析基础</vt:lpstr>
      <vt:lpstr>数据流分析框架</vt:lpstr>
      <vt:lpstr>半格</vt:lpstr>
      <vt:lpstr>格图</vt:lpstr>
      <vt:lpstr>到达定值中的传递函数</vt:lpstr>
      <vt:lpstr>框架的单调性和可分配性</vt:lpstr>
      <vt:lpstr>数据流框架的通用算法</vt:lpstr>
      <vt:lpstr>一些有用的性质</vt:lpstr>
      <vt:lpstr>解的含义</vt:lpstr>
      <vt:lpstr>常量传播</vt:lpstr>
      <vt:lpstr>数据流值域</vt:lpstr>
      <vt:lpstr>交运算</vt:lpstr>
      <vt:lpstr>传递函数（1）</vt:lpstr>
      <vt:lpstr>传递函数（2）</vt:lpstr>
      <vt:lpstr>框架的特性</vt:lpstr>
      <vt:lpstr>部分冗余消除</vt:lpstr>
      <vt:lpstr>冗余的例子</vt:lpstr>
      <vt:lpstr>幻灯片 61</vt:lpstr>
      <vt:lpstr>懒惰代码移动</vt:lpstr>
      <vt:lpstr>基本步骤</vt:lpstr>
      <vt:lpstr>例子</vt:lpstr>
      <vt:lpstr>预期执行表达式</vt:lpstr>
      <vt:lpstr>可用表达式（考虑代码复制）</vt:lpstr>
      <vt:lpstr>可后延表达式（1）</vt:lpstr>
      <vt:lpstr>可后延表达式（2）</vt:lpstr>
      <vt:lpstr>被使用的表达式</vt:lpstr>
      <vt:lpstr>综合步骤</vt:lpstr>
      <vt:lpstr>流图中的循环</vt:lpstr>
      <vt:lpstr>支配结点</vt:lpstr>
      <vt:lpstr>支配结点树</vt:lpstr>
      <vt:lpstr>寻找支配结点</vt:lpstr>
      <vt:lpstr>深度优先排序</vt:lpstr>
      <vt:lpstr>深度优先生成树和排序算法</vt:lpstr>
      <vt:lpstr>流图的边的分类</vt:lpstr>
      <vt:lpstr>回边和可归约性</vt:lpstr>
      <vt:lpstr>流图的深度</vt:lpstr>
      <vt:lpstr>自然循环</vt:lpstr>
      <vt:lpstr>自然循环构造算法</vt:lpstr>
      <vt:lpstr>自然循环的例子</vt:lpstr>
      <vt:lpstr>自然循环的性质</vt:lpstr>
      <vt:lpstr>数据流迭代算法的收敛速度（1）</vt:lpstr>
      <vt:lpstr>数据流迭代算法的收敛速度（2）</vt:lpstr>
      <vt:lpstr>传播的例子</vt:lpstr>
      <vt:lpstr>基于区域的分析</vt:lpstr>
      <vt:lpstr>区域</vt:lpstr>
      <vt:lpstr>区域的例子</vt:lpstr>
      <vt:lpstr>可归约流图的区域层次结构</vt:lpstr>
      <vt:lpstr>区域层次结构的例子</vt:lpstr>
      <vt:lpstr>基于区域的分析技术的概述（1）</vt:lpstr>
      <vt:lpstr>基于区域的分析技术的步骤（1）</vt:lpstr>
      <vt:lpstr>基于区域的分析技术的步骤（2）</vt:lpstr>
      <vt:lpstr>传递函数的假设</vt:lpstr>
      <vt:lpstr>基于区域的分析算法</vt:lpstr>
      <vt:lpstr>子算法</vt:lpstr>
      <vt:lpstr>基于区域的分析的例子</vt:lpstr>
      <vt:lpstr>gen_kill形式上的运算符</vt:lpstr>
      <vt:lpstr>计算传递函数</vt:lpstr>
      <vt:lpstr>幻灯片 101</vt:lpstr>
      <vt:lpstr>自顶向下计算数据流值</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机器无关的优化</dc:title>
  <cp:lastModifiedBy>zhaojianhua</cp:lastModifiedBy>
  <cp:revision>93</cp:revision>
  <dcterms:modified xsi:type="dcterms:W3CDTF">2010-03-29T13:36:15Z</dcterms:modified>
</cp:coreProperties>
</file>