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36" r:id="rId52"/>
    <p:sldId id="335" r:id="rId53"/>
    <p:sldId id="311" r:id="rId54"/>
    <p:sldId id="306" r:id="rId55"/>
    <p:sldId id="307" r:id="rId56"/>
    <p:sldId id="308" r:id="rId57"/>
    <p:sldId id="309" r:id="rId58"/>
    <p:sldId id="310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5" r:id="rId70"/>
    <p:sldId id="322" r:id="rId71"/>
    <p:sldId id="323" r:id="rId72"/>
    <p:sldId id="324" r:id="rId73"/>
    <p:sldId id="326" r:id="rId74"/>
    <p:sldId id="327" r:id="rId75"/>
    <p:sldId id="329" r:id="rId76"/>
    <p:sldId id="330" r:id="rId77"/>
    <p:sldId id="331" r:id="rId78"/>
    <p:sldId id="332" r:id="rId79"/>
    <p:sldId id="333" r:id="rId80"/>
    <p:sldId id="328" r:id="rId81"/>
    <p:sldId id="334" r:id="rId8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036C1-B13A-4EEC-89FE-EEE9A102CC59}" type="datetimeFigureOut">
              <a:rPr lang="zh-CN" altLang="en-US" smtClean="0"/>
              <a:pPr/>
              <a:t>2010/3/9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D9AD2-3158-4E0C-B33F-3E5FAF90A2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D9AD2-3158-4E0C-B33F-3E5FAF90A23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华文新魏" pitchFamily="2" charset="-122"/>
                <a:ea typeface="华文新魏" pitchFamily="2" charset="-122"/>
              </a:rPr>
              <a:t>第三章 词法分析</a:t>
            </a:r>
            <a:endParaRPr lang="zh-CN" altLang="en-US" sz="5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赵建华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南京大学计算机系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2009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年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月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串和语言（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字母表（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alphabet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）：一个有穷的符号集合。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符号典型例子：字母、数位、标点符号。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例子：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{0,1}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ASCII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Unicode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在理论上，我们可以把任意的有限集合看作字母表。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字母表上的串（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string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）是该字母表中符号的有穷序列。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串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的长度，即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|s|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，是指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中符号出现的次数；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空串：长度为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的串，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语言（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language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）是某个给定字母表上的串的可数集合。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串和语言（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和串有关的术语（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bannana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前缀：从串的尾部删除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个或多个符号后得到的串。（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banana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后缀：从串的开始处删除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个或多个符号后得到的串。（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nana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banana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子串：删除串的某个前缀和某个后缀得到的串。（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banana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nan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真前缀、真后缀、真子串：既不等于原串，也不等于空串的前缀、后缀、子串。（前面例子的红色部分）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子序列：从原串中删除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个或者多个符号后得到的串。（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baan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串和语言（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串的运算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连接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(concatenation)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的连接时把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附加到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的后面形成的串，记作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x=dog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y=house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xy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=doghouse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指数运算（幂运算）：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baseline="30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=s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i-1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x=dog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=dog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dogdogdog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串和语言（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语言的运算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643182"/>
            <a:ext cx="88868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串和语言（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例子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L={A,B,……,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Z,a,b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,……,z}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D={0,1,……,9}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 U D={A,B,……,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Z,a,b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,……,z,0,1,……,9}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520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个长度为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的串的集合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L4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：所有由四个字母构成的串的集合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L*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：所有字母构成的集合，包括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L(L U D)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</a:t>
            </a:r>
            <a:endParaRPr lang="zh-CN" altLang="en-US" baseline="300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正则表达式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sz="3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字母表</a:t>
            </a:r>
            <a:r>
              <a:rPr lang="el-GR" altLang="zh-CN" sz="3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Σ</a:t>
            </a:r>
            <a:r>
              <a:rPr lang="zh-CN" altLang="en-US" sz="3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上的正则表达式的定义</a:t>
            </a:r>
            <a:endParaRPr lang="en-US" altLang="zh-CN" sz="38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基本部分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是一个正则表达式，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)={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}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Σ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上的一个符号，那么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是正则表达式，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L(a)={a}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归纳步骤：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选择：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(r) | (s)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L((r) | (s))=L(r) U L(s)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连接：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(r)(s)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L((r)(s))=L(r)L(s)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闭包：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(r)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L((r)*)=(L(r))*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括号：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(r)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L((r))=L(r)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运算的优先级：*  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&gt;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连接  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&gt;  |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正则集合：可以用一个正则表达式定义的语言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正则表达式的例子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CN" dirty="0" smtClean="0">
                <a:latin typeface="Times New Roman"/>
                <a:cs typeface="Times New Roman"/>
              </a:rPr>
              <a:t>Σ</a:t>
            </a:r>
            <a:r>
              <a:rPr lang="en-US" altLang="zh-CN" dirty="0" smtClean="0">
                <a:latin typeface="Times New Roman"/>
                <a:cs typeface="Times New Roman"/>
              </a:rPr>
              <a:t>={</a:t>
            </a:r>
            <a:r>
              <a:rPr lang="en-US" altLang="zh-CN" dirty="0" err="1" smtClean="0">
                <a:latin typeface="Times New Roman"/>
                <a:cs typeface="Times New Roman"/>
              </a:rPr>
              <a:t>a,b</a:t>
            </a:r>
            <a:r>
              <a:rPr lang="en-US" altLang="zh-CN" dirty="0" smtClean="0">
                <a:latin typeface="Times New Roman"/>
                <a:cs typeface="Times New Roman"/>
              </a:rPr>
              <a:t>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L(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a|b</a:t>
            </a:r>
            <a:r>
              <a:rPr lang="en-US" altLang="zh-CN" dirty="0" smtClean="0">
                <a:latin typeface="Times New Roman"/>
                <a:cs typeface="Times New Roman"/>
              </a:rPr>
              <a:t>)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=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{</a:t>
            </a:r>
            <a:r>
              <a:rPr lang="en-US" altLang="zh-CN" dirty="0" err="1" smtClean="0">
                <a:latin typeface="Times New Roman"/>
                <a:cs typeface="Times New Roman"/>
              </a:rPr>
              <a:t>a,b</a:t>
            </a:r>
            <a:r>
              <a:rPr lang="en-US" altLang="zh-CN" dirty="0" smtClean="0">
                <a:latin typeface="Times New Roman"/>
                <a:cs typeface="Times New Roman"/>
              </a:rPr>
              <a:t>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L(</a:t>
            </a:r>
            <a:r>
              <a:rPr lang="en-US" altLang="zh-CN" dirty="0" smtClean="0">
                <a:solidFill>
                  <a:srgbClr val="0070C0"/>
                </a:solidFill>
                <a:latin typeface="Times New Roman"/>
                <a:cs typeface="Times New Roman"/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a|b</a:t>
            </a:r>
            <a:r>
              <a:rPr lang="en-US" altLang="zh-CN" dirty="0" smtClean="0">
                <a:solidFill>
                  <a:srgbClr val="0070C0"/>
                </a:solidFill>
                <a:latin typeface="Times New Roman"/>
                <a:cs typeface="Times New Roman"/>
              </a:rPr>
              <a:t>)(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a|b</a:t>
            </a:r>
            <a:r>
              <a:rPr lang="en-US" altLang="zh-CN" dirty="0" smtClean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  <a:r>
              <a:rPr lang="en-US" altLang="zh-CN" dirty="0" smtClean="0">
                <a:latin typeface="Times New Roman"/>
                <a:cs typeface="Times New Roman"/>
              </a:rPr>
              <a:t>)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=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{</a:t>
            </a:r>
            <a:r>
              <a:rPr lang="en-US" altLang="zh-CN" dirty="0" err="1" smtClean="0">
                <a:latin typeface="Times New Roman"/>
                <a:cs typeface="Times New Roman"/>
              </a:rPr>
              <a:t>aa,ab,ba,bb</a:t>
            </a:r>
            <a:r>
              <a:rPr lang="en-US" altLang="zh-CN" dirty="0" smtClean="0">
                <a:latin typeface="Times New Roman"/>
                <a:cs typeface="Times New Roman"/>
              </a:rPr>
              <a:t>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L(</a:t>
            </a:r>
            <a:r>
              <a:rPr lang="en-US" altLang="zh-CN" dirty="0" smtClean="0">
                <a:solidFill>
                  <a:srgbClr val="0070C0"/>
                </a:solidFill>
                <a:latin typeface="Times New Roman"/>
                <a:cs typeface="Times New Roman"/>
              </a:rPr>
              <a:t>a*</a:t>
            </a:r>
            <a:r>
              <a:rPr lang="en-US" altLang="zh-CN" dirty="0" smtClean="0">
                <a:latin typeface="Times New Roman"/>
                <a:cs typeface="Times New Roman"/>
              </a:rPr>
              <a:t>) = {</a:t>
            </a:r>
            <a:r>
              <a:rPr lang="el-GR" altLang="zh-CN" dirty="0" smtClean="0">
                <a:latin typeface="Times New Roman"/>
                <a:cs typeface="Times New Roman"/>
              </a:rPr>
              <a:t>ε</a:t>
            </a:r>
            <a:r>
              <a:rPr lang="en-US" altLang="zh-CN" dirty="0" smtClean="0">
                <a:latin typeface="Times New Roman"/>
                <a:cs typeface="Times New Roman"/>
              </a:rPr>
              <a:t>,</a:t>
            </a:r>
            <a:r>
              <a:rPr lang="en-US" altLang="zh-CN" dirty="0" err="1" smtClean="0">
                <a:latin typeface="Times New Roman"/>
                <a:cs typeface="Times New Roman"/>
              </a:rPr>
              <a:t>a,aa,aaa,aaaa</a:t>
            </a:r>
            <a:r>
              <a:rPr lang="en-US" altLang="zh-CN" dirty="0" smtClean="0">
                <a:latin typeface="Times New Roman"/>
                <a:cs typeface="Times New Roman"/>
              </a:rPr>
              <a:t>,……}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L(</a:t>
            </a:r>
            <a:r>
              <a:rPr lang="en-US" altLang="zh-CN" dirty="0" smtClean="0">
                <a:solidFill>
                  <a:srgbClr val="0070C0"/>
                </a:solidFill>
                <a:latin typeface="Times New Roman"/>
                <a:cs typeface="Times New Roman"/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a|b</a:t>
            </a:r>
            <a:r>
              <a:rPr lang="en-US" altLang="zh-CN" dirty="0" smtClean="0">
                <a:solidFill>
                  <a:srgbClr val="0070C0"/>
                </a:solidFill>
                <a:latin typeface="Times New Roman"/>
                <a:cs typeface="Times New Roman"/>
              </a:rPr>
              <a:t>)*</a:t>
            </a:r>
            <a:r>
              <a:rPr lang="en-US" altLang="zh-CN" dirty="0" smtClean="0">
                <a:latin typeface="Times New Roman"/>
                <a:cs typeface="Times New Roman"/>
              </a:rPr>
              <a:t>) = {</a:t>
            </a:r>
            <a:r>
              <a:rPr lang="el-GR" altLang="zh-CN" dirty="0" smtClean="0">
                <a:latin typeface="Times New Roman"/>
                <a:cs typeface="Times New Roman"/>
              </a:rPr>
              <a:t>ε</a:t>
            </a:r>
            <a:r>
              <a:rPr lang="en-US" altLang="zh-CN" dirty="0" smtClean="0">
                <a:latin typeface="Times New Roman"/>
                <a:cs typeface="Times New Roman"/>
              </a:rPr>
              <a:t>,</a:t>
            </a:r>
            <a:r>
              <a:rPr lang="en-US" altLang="zh-CN" dirty="0" err="1" smtClean="0">
                <a:latin typeface="Times New Roman"/>
                <a:cs typeface="Times New Roman"/>
              </a:rPr>
              <a:t>a,b,aa,ab,ba,bb</a:t>
            </a:r>
            <a:r>
              <a:rPr lang="en-US" altLang="zh-CN" dirty="0" smtClean="0">
                <a:latin typeface="Times New Roman"/>
                <a:cs typeface="Times New Roman"/>
              </a:rPr>
              <a:t>, </a:t>
            </a:r>
            <a:r>
              <a:rPr lang="en-US" altLang="zh-CN" dirty="0" err="1" smtClean="0">
                <a:latin typeface="Times New Roman"/>
                <a:cs typeface="Times New Roman"/>
              </a:rPr>
              <a:t>aaa,aab</a:t>
            </a:r>
            <a:r>
              <a:rPr lang="en-US" altLang="zh-CN" dirty="0" smtClean="0">
                <a:latin typeface="Times New Roman"/>
                <a:cs typeface="Times New Roman"/>
              </a:rPr>
              <a:t>,……}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L(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a|a</a:t>
            </a:r>
            <a:r>
              <a:rPr lang="en-US" altLang="zh-CN" dirty="0" smtClean="0">
                <a:solidFill>
                  <a:srgbClr val="0070C0"/>
                </a:solidFill>
                <a:latin typeface="Times New Roman"/>
                <a:cs typeface="Times New Roman"/>
              </a:rPr>
              <a:t>*b</a:t>
            </a:r>
            <a:r>
              <a:rPr lang="en-US" altLang="zh-CN" dirty="0" smtClean="0">
                <a:latin typeface="Times New Roman"/>
                <a:cs typeface="Times New Roman"/>
              </a:rPr>
              <a:t>) = {</a:t>
            </a:r>
            <a:r>
              <a:rPr lang="en-US" altLang="zh-CN" dirty="0" err="1" smtClean="0">
                <a:latin typeface="Times New Roman"/>
                <a:cs typeface="Times New Roman"/>
              </a:rPr>
              <a:t>a,b,ab,aab,aaab</a:t>
            </a:r>
            <a:r>
              <a:rPr lang="en-US" altLang="zh-CN" dirty="0" smtClean="0">
                <a:latin typeface="Times New Roman"/>
                <a:cs typeface="Times New Roman"/>
              </a:rPr>
              <a:t>,…}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正则集合、等价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L(r)=L(s)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，正则表达式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等价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143116"/>
            <a:ext cx="7858180" cy="437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正则定义（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为了书写方便，可以给正则表达式命名，且可以通过名字使用正则表达式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正则定义是如下形式的定义序列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 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	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 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2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	… …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d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r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n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其中：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不在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Σ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中，且各不相同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是字母表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Σ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U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,…,d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i-1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上的正则表达式。这保证了不会出现递归定义。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正则定义（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各个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Σ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上的正则表达式如下：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的正则表达式即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替换为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，得到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的正则表达式。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… … … …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将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,…,d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i-1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替换为各自的正则表达式，得到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的正则表达式。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注意：替换的时候不能破坏替换进去的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的完整性。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内容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词法分析器的作用</a:t>
            </a:r>
            <a:endParaRPr lang="en-US" altLang="zh-CN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词法单元的规约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词法单元的识别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词法分析器生成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工具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Lex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有穷自动机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从正则表达式到自动机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词法分析器生成工具的设计方法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正则定义的例子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语言标识符的正则定义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letter_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 A | B | … | Z | a | b | … | z | _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digit  0 | 1 | … | 9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id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 letter_ ( letter_ | digit )*</a:t>
            </a: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对应的正则表达式为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(A | B | … | Z | a | b | … | z | _) ((A | B | … | Z | a | b | … | z | _) |(0 | 1 | … | 9))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*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正则表达式的扩展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基本运算符：并、连接、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Kleen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闭包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扩展的运算符：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一个或多个实例：单目后缀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</a:t>
            </a: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r+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等价于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rr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零个或一个实例：？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r?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等价于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|r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字符类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[a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…a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等价于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|a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|…|a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[a-e]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等价于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a|b|c|d|e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使正则表达式更加简洁，但不会使正则表达式的描述能力增强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内容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词法分析器的作用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词法单元的规约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词法单元的识别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词法分析器生成工具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Lex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有穷自动机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从正则表达式到自动机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词法分析器生成工具的设计方法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词法单元的识别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词法分析器要求能够检查输入字符串，在前缀中找出和某个模式匹配的词素。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首先通过正则定义来描述各种词法单元的模式。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定义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ws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(blank | tab | newline)+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来消除空白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词法分析器识别到这个模式时，不返回词法单元，继续识别其它模式。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643438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2714620"/>
            <a:ext cx="5000628" cy="389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状态转换图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词法分析器的重要组件之一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状态转换图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(transition diagram)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(state)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：表示在识别词素时可能出现的情况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状态看作是已处理部分的总结。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某些状态为接受状态或最终状态，表明已找到词素。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加上*的接受状态表示最后读入的符号不在词素中。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开始状态（初始状态）：用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start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边表示。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(edge)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：从一个状态指向另一个状态；边的标号是一个或多个符号。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当前符号为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，下一个输入符号为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，就沿着从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离开，标号为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的边到达下一个状态。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状态转换图的例子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357298"/>
            <a:ext cx="6734194" cy="514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保留字和标识符的识别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5762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在很多时候，保留字也符合标识符的模式，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识别标识符的状态转换图也会识别保留字。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解决方法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在符号表中预先填写保留字，并指明它们不是普通标识符。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为关键字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保留字建立独立的、高优先级的状态转换图。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143512"/>
            <a:ext cx="8306649" cy="148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其它的状态转换图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85860"/>
            <a:ext cx="891198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4214818"/>
            <a:ext cx="4838698" cy="243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词法分析器的体系结构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从转换图构造词法分析器的方法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变量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state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记录当前状态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switch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根据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state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的值转到相应的代码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每个状态对应于一段代码。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这段代码根据读入的符号，确定下一个状态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如果找不到相应的边，则调用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fail()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进行错误恢复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进入某个接受状态时，返回相应的词法单元。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注意状态有*标记时，需要回退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forward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指针。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实际是模拟转换图的运行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词法分析器的作用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221457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读入源程序字符流、组成词素，输出词法单元序列。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过滤空白、换行、制表符、注释等。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将词素添加到符号表中。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在逻辑上独立于语法分析，但是通常和语法分析器处于同一趟中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786190"/>
            <a:ext cx="5572134" cy="278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1480"/>
            <a:ext cx="8072494" cy="611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64" y="142852"/>
            <a:ext cx="5929354" cy="1000132"/>
          </a:xfrm>
        </p:spPr>
        <p:txBody>
          <a:bodyPr/>
          <a:lstStyle/>
          <a:p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Relop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对应的代码概要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处理多个模式的方法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词法分析器需要匹配多个模式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解决方法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按照优先级，顺序地尝试各个状态转换图。如果引发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fail()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，回退并尝试下一个状态图。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更好的方法：“并行地”运行各个状态转换图。通过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greedy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策略，识别最长的和某个模式匹配的输入前缀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实际使用的方法：预先把各个状态转换图合成一个状态转换图，然后运行这个状态转换图。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内容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词法分析器的作用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词法单元的规约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词法单元的识别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词法分析器生成工具</a:t>
            </a:r>
            <a:r>
              <a:rPr lang="en-US" altLang="zh-CN" dirty="0" err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Lex</a:t>
            </a:r>
            <a:endParaRPr lang="en-US" altLang="zh-CN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有穷自动机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从正则表达式到自动机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词法分析器生成工具的设计方法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词法分析工具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Lex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/Flex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Lex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/Flex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是一个有用的词法分析器生成工具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通常和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Yacc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一起使用，生成编译器的前端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786058"/>
            <a:ext cx="6429375" cy="394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Lex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源程序的结构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5400684" cy="4768865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声明部分包含：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明示常量：表示常数的标识符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正则定义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转换规则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模式 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{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动作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}</a:t>
            </a:r>
          </a:p>
          <a:p>
            <a:pPr lvl="2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模式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: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正则表达式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2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动作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: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识别到相应模式时采取的处理方式。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辅助函数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动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作中使用的函数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3636" y="1428736"/>
            <a:ext cx="26432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声明部分</a:t>
            </a:r>
            <a:endParaRPr lang="en-US" altLang="zh-CN" sz="2800" dirty="0" smtClean="0"/>
          </a:p>
          <a:p>
            <a:r>
              <a:rPr lang="en-US" altLang="zh-CN" sz="2800" dirty="0" smtClean="0"/>
              <a:t>%%</a:t>
            </a:r>
          </a:p>
          <a:p>
            <a:r>
              <a:rPr lang="zh-CN" altLang="en-US" sz="2800" dirty="0" smtClean="0"/>
              <a:t>转换规则</a:t>
            </a:r>
            <a:endParaRPr lang="en-US" altLang="zh-CN" sz="2800" dirty="0" smtClean="0"/>
          </a:p>
          <a:p>
            <a:r>
              <a:rPr lang="en-US" altLang="zh-CN" sz="2800" dirty="0" smtClean="0"/>
              <a:t>%%</a:t>
            </a:r>
          </a:p>
          <a:p>
            <a:r>
              <a:rPr lang="zh-CN" altLang="en-US" sz="2800" dirty="0" smtClean="0"/>
              <a:t>辅助函数</a:t>
            </a:r>
            <a:endParaRPr lang="en-US" altLang="zh-CN" sz="2800" dirty="0" smtClean="0"/>
          </a:p>
          <a:p>
            <a:pPr algn="ctr"/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en-US" altLang="zh-CN" sz="2800" dirty="0" err="1" smtClean="0">
                <a:latin typeface="隶书" pitchFamily="49" charset="-122"/>
                <a:ea typeface="隶书" pitchFamily="49" charset="-122"/>
              </a:rPr>
              <a:t>Lex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程序的形式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词法分析器的工作方式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Lex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生成的词法分析器作为一个函数被调用；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在每次调用过程中，不断读入余下的输入符号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发现最长的、与某个模式匹配的输入前缀时，调用相应的动作；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该动作进行相关处理，并把控制返回；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如果不返回，则词法分析器继续寻找其它词素。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Lex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程序的例子（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6143644"/>
            <a:ext cx="8229600" cy="482585"/>
          </a:xfrm>
        </p:spPr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2"/>
            <a:ext cx="5876940" cy="405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线形标注 1 4"/>
          <p:cNvSpPr/>
          <p:nvPr/>
        </p:nvSpPr>
        <p:spPr>
          <a:xfrm>
            <a:off x="5572132" y="1285860"/>
            <a:ext cx="3357586" cy="2000264"/>
          </a:xfrm>
          <a:prstGeom prst="borderCallout1">
            <a:avLst>
              <a:gd name="adj1" fmla="val 18750"/>
              <a:gd name="adj2" fmla="val -8333"/>
              <a:gd name="adj3" fmla="val 39594"/>
              <a:gd name="adj4" fmla="val -57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43570" y="1428736"/>
            <a:ext cx="321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%{</a:t>
            </a:r>
            <a:r>
              <a:rPr lang="zh-CN" altLang="en-US" smtClean="0"/>
              <a:t>和</a:t>
            </a:r>
            <a:r>
              <a:rPr lang="en-US" altLang="zh-CN" smtClean="0"/>
              <a:t>}%</a:t>
            </a:r>
            <a:r>
              <a:rPr lang="zh-CN" altLang="en-US" smtClean="0"/>
              <a:t>之间的内容一般被直接拷贝到</a:t>
            </a:r>
            <a:r>
              <a:rPr lang="en-US" altLang="zh-CN" smtClean="0"/>
              <a:t>lex.yy.c</a:t>
            </a:r>
            <a:r>
              <a:rPr lang="zh-CN" altLang="en-US" smtClean="0"/>
              <a:t>中；</a:t>
            </a:r>
            <a:endParaRPr lang="en-US" altLang="zh-CN" smtClean="0"/>
          </a:p>
          <a:p>
            <a:r>
              <a:rPr lang="zh-CN" altLang="en-US" smtClean="0"/>
              <a:t>这里的内容就是一段注释；</a:t>
            </a:r>
            <a:endParaRPr lang="en-US" altLang="zh-CN" smtClean="0"/>
          </a:p>
          <a:p>
            <a:r>
              <a:rPr lang="en-US" altLang="zh-CN" smtClean="0"/>
              <a:t>LT</a:t>
            </a:r>
            <a:r>
              <a:rPr lang="zh-CN" altLang="en-US" smtClean="0"/>
              <a:t>，</a:t>
            </a:r>
            <a:r>
              <a:rPr lang="en-US" altLang="zh-CN" smtClean="0"/>
              <a:t>LE</a:t>
            </a:r>
            <a:r>
              <a:rPr lang="zh-CN" altLang="en-US" smtClean="0"/>
              <a:t>等的值在</a:t>
            </a:r>
            <a:r>
              <a:rPr lang="en-US" altLang="zh-CN" smtClean="0"/>
              <a:t>yacc</a:t>
            </a:r>
            <a:r>
              <a:rPr lang="zh-CN" altLang="en-US" smtClean="0"/>
              <a:t>源程序中定义</a:t>
            </a:r>
            <a:endParaRPr lang="en-US" altLang="zh-CN" smtClean="0"/>
          </a:p>
        </p:txBody>
      </p:sp>
      <p:sp>
        <p:nvSpPr>
          <p:cNvPr id="7" name="线形标注 1 6"/>
          <p:cNvSpPr/>
          <p:nvPr/>
        </p:nvSpPr>
        <p:spPr>
          <a:xfrm>
            <a:off x="6072198" y="3857628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-57449"/>
              <a:gd name="adj4" fmla="val -124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3636" y="400050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正则定义</a:t>
            </a:r>
            <a:endParaRPr lang="en-US" altLang="zh-CN" smtClean="0"/>
          </a:p>
        </p:txBody>
      </p:sp>
      <p:sp>
        <p:nvSpPr>
          <p:cNvPr id="9" name="线形标注 1 8"/>
          <p:cNvSpPr/>
          <p:nvPr/>
        </p:nvSpPr>
        <p:spPr>
          <a:xfrm>
            <a:off x="4000496" y="5572140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-93871"/>
              <a:gd name="adj4" fmla="val -126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14810" y="5500702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分隔声明部分和转换规则部分。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Lex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程序的例子（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500702"/>
            <a:ext cx="8229600" cy="625461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71612"/>
            <a:ext cx="8658225" cy="45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线形标注 1 4"/>
          <p:cNvSpPr/>
          <p:nvPr/>
        </p:nvSpPr>
        <p:spPr>
          <a:xfrm>
            <a:off x="6215074" y="1428736"/>
            <a:ext cx="2357454" cy="1000132"/>
          </a:xfrm>
          <a:prstGeom prst="borderCallout1">
            <a:avLst>
              <a:gd name="adj1" fmla="val 18750"/>
              <a:gd name="adj2" fmla="val -8333"/>
              <a:gd name="adj3" fmla="val 82637"/>
              <a:gd name="adj4" fmla="val -62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2" y="1571612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没有返回，表示继续识别其它词法单元</a:t>
            </a:r>
            <a:endParaRPr lang="en-US" altLang="zh-CN" smtClean="0"/>
          </a:p>
        </p:txBody>
      </p:sp>
      <p:sp>
        <p:nvSpPr>
          <p:cNvPr id="7" name="线形标注 1 6"/>
          <p:cNvSpPr/>
          <p:nvPr/>
        </p:nvSpPr>
        <p:spPr>
          <a:xfrm>
            <a:off x="6572264" y="4214818"/>
            <a:ext cx="2357454" cy="1000132"/>
          </a:xfrm>
          <a:prstGeom prst="borderCallout1">
            <a:avLst>
              <a:gd name="adj1" fmla="val 18750"/>
              <a:gd name="adj2" fmla="val -8333"/>
              <a:gd name="adj3" fmla="val -80149"/>
              <a:gd name="adj4" fmla="val -51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43702" y="4357694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把识别到的标识符加入标识符表</a:t>
            </a:r>
            <a:endParaRPr lang="en-US" altLang="zh-CN" dirty="0" smtClean="0"/>
          </a:p>
        </p:txBody>
      </p:sp>
      <p:sp>
        <p:nvSpPr>
          <p:cNvPr id="9" name="线形标注 1 8"/>
          <p:cNvSpPr/>
          <p:nvPr/>
        </p:nvSpPr>
        <p:spPr>
          <a:xfrm>
            <a:off x="6357950" y="5572140"/>
            <a:ext cx="2357454" cy="1000132"/>
          </a:xfrm>
          <a:prstGeom prst="borderCallout1">
            <a:avLst>
              <a:gd name="adj1" fmla="val 18750"/>
              <a:gd name="adj2" fmla="val -8333"/>
              <a:gd name="adj3" fmla="val -188302"/>
              <a:gd name="adj4" fmla="val -5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9388" y="5715016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识别到数字常量，加入常量表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Lex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程序的例子（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572140"/>
            <a:ext cx="8229600" cy="112552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Lex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处理源程序时，辅助函数被直接拷贝到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lex.yy.c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中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辅助函数可在规则中直接调用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4422"/>
            <a:ext cx="89916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Lex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中的冲突解决方法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冲突：多个输入前缀与某个模式相匹配，或者一个前缀和多个模式匹配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Lex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解决冲突的方法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多个前缀可能匹配时，选择最长的前缀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保证词法分析器把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&lt;=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当作一个词法单元识别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某个前缀和多个模式匹配时，选择列在前面的模式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如果保留字的规则在标识符的规则之前，词法分析器将识别出保留字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为什么要设立独立的词法分析器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简化编译器的设计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词法分析器可以首先完成一些简单的处理工作。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提高编译器效率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相对于语法分析，词法分析过程简单，可高效实现。（下推自动机 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vs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 有穷自动机）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增强编译器的可移植性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有穷自动机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2864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本质上和状态转换图相同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区别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有穷自动机只回答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Yes/No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区分为两类：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不确定的有穷自动机（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Nondeterministic Finite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Automata,NFA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）：边上的标号没有限制，一个符号可出现在离开同一个状态的多条边上，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ε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可以做标号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确定的有穷自动机（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Deterministic Finite Automata, 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）对于每个状态以及每个符号，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有且只有一条边（某些地方是说：最多只有一条边）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两种自动机都识别正则语言，即对于每个可以用正则表达式描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述的语言，就可以用某个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来识别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；反之亦然</a:t>
            </a:r>
            <a:endParaRPr lang="en-US" altLang="zh-CN" dirty="0" smtClean="0">
              <a:latin typeface="隶书" pitchFamily="49" charset="-122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不确定的有穷自动机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的定义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一个有穷的状态集合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一个输入符号集合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Σ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input alphabet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转换函数（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transition function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）对于每个状态和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Σ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U{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中的符号，给出相应的后继状态集合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中的某个状态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被指定为开始状态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初始状态（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有些定义中可以有多个开始状态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的一个子集被指定为接受状态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174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状态集合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S={0,1,2,3}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开始状态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接受状态集合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{3}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转换函数：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(0,a)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{0,1}     (0,b){0}      (1,b)2    (2,b)3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286256"/>
            <a:ext cx="6500858" cy="225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488" y="6215082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相应的图形表示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转换表（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transition table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）表示法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用二维表表示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的转换函数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每行对应于一个状态，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每列对应于一个输入符号或者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每个条目表示对应的后继状态集合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3643314"/>
            <a:ext cx="42672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0430" y="6000768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转换表表示法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输入字符串的接受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0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接受输入字符串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，当且仅当对应的转换图中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存在一条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从开始状态到某个接受状态的路径，该路径中各条边上的标号按顺序组成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（不含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ε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标号）。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前面的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aabb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，因为：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接受的语言：从开始状态到达接受状态的所有路径的标号串的集合。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即：该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接受的所有符号串的集合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256"/>
            <a:ext cx="7600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和相应语言的例子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5715016"/>
            <a:ext cx="8229600" cy="911213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相应的语言：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*|bb*)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142984"/>
            <a:ext cx="5000660" cy="417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确定有穷自动机（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被称为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，如果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没有标号为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的转换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对于每个状态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和每个输入符号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，有且仅有一条标号为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的离开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的边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可以高效判断一个串能否被一个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都有一个等价的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的模拟运行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4942" y="1643050"/>
            <a:ext cx="3471858" cy="448311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假设输入符号就是字符；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Nextchar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读入下一个字符（符号）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move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给出了离开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，标号为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的边的目标状态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14554"/>
            <a:ext cx="45434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29198"/>
            <a:ext cx="8229600" cy="1196965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假设输入为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ababb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，那么进入的状态序列为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0,1,2,1,2,3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285860"/>
            <a:ext cx="67246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从正则表达式到自动机的转换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正则表达式可以简洁、精确地描述词法单元的模式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模拟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的执行可以高效地进行模式匹配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将正则表达式转换为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的步骤：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正则表达式到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词法单元、模式、词素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词法单元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&lt;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词法单元名、属性值（可选）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&gt;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单元名是表示词法单位种类的抽象符号；语法分析器通过单元名即可确定词法单元序列的结构。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属性值通常用于语义分析之后的阶段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模式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描述了一类词法单元的词素可能具有的形式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词素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源程序中的字符序列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它和某个词法单元的模式匹配，被词法分析器识别为该词法单元的实例。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（子集构造法）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(1)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基本思想：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构造得到的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的每个状态和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的状态子集对应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读入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,…,a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后到达的状态对应于从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开始状态出发沿着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,…,a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可能到达的状态集合。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在算法中“并行地模拟”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在遇到一个给定输入串时可能执行的所有动作。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714884"/>
            <a:ext cx="8229600" cy="1982783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假设考虑上面的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能够接受串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babb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考虑从开始状态出发，沿着标号分别为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babb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能到达的可能状态的集合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57298"/>
            <a:ext cx="7731263" cy="295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（子集构造法）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理论上，最坏情况下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的状态个数会是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状态个数的指数多个。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但是对于大部分应用，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和相应的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的状态数量大致相同。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（子集构造法）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(3)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算法中使用到的基本操作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–closure(s)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：能够从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开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始，只通过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转换到达的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状态集合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–closure(T)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：能够从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中某个状态开始，只通过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转换到达的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状态集合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move(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T,a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：能够从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中某个状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态出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发，通过一个标号为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的转换到达的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状态集合。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（子集构造法）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(4)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72074"/>
            <a:ext cx="8229600" cy="157163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这个算法实际上是一个搜索过程；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Dstates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中的一个状态未加标记表示还没有搜索过它的各个后继。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00174"/>
            <a:ext cx="77057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（子集构造法）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(5)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计算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–closure(T)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的算法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实际上是一个图搜索过程（只考虑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标号边）。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86058"/>
            <a:ext cx="91440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子集构造法的例子（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8"/>
            <a:ext cx="8229600" cy="221457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A</a:t>
            </a:r>
            <a:r>
              <a:rPr lang="zh-CN" altLang="en-US" dirty="0" smtClean="0">
                <a:latin typeface="Times New Roman"/>
                <a:cs typeface="Times New Roman"/>
              </a:rPr>
              <a:t>：</a:t>
            </a:r>
            <a:r>
              <a:rPr lang="en-US" altLang="zh-CN" dirty="0" smtClean="0">
                <a:latin typeface="Times New Roman"/>
                <a:cs typeface="Times New Roman"/>
              </a:rPr>
              <a:t>=</a:t>
            </a:r>
            <a:r>
              <a:rPr lang="el-GR" altLang="zh-CN" dirty="0" smtClean="0">
                <a:latin typeface="Times New Roman"/>
                <a:cs typeface="Times New Roman"/>
              </a:rPr>
              <a:t>ε </a:t>
            </a:r>
            <a:r>
              <a:rPr lang="en-US" altLang="zh-CN" dirty="0" smtClean="0">
                <a:latin typeface="Times New Roman"/>
                <a:cs typeface="Times New Roman"/>
              </a:rPr>
              <a:t>–closure(0)={0,1,2,4,7}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B</a:t>
            </a:r>
            <a:r>
              <a:rPr lang="zh-CN" altLang="en-US" dirty="0" smtClean="0">
                <a:latin typeface="Times New Roman"/>
                <a:cs typeface="Times New Roman"/>
              </a:rPr>
              <a:t>：</a:t>
            </a:r>
            <a:r>
              <a:rPr lang="en-US" altLang="zh-CN" dirty="0" err="1" smtClean="0">
                <a:latin typeface="Times New Roman"/>
                <a:cs typeface="Times New Roman"/>
              </a:rPr>
              <a:t>Dtran</a:t>
            </a:r>
            <a:r>
              <a:rPr lang="en-US" altLang="zh-CN" dirty="0" smtClean="0">
                <a:latin typeface="Times New Roman"/>
                <a:cs typeface="Times New Roman"/>
              </a:rPr>
              <a:t>[</a:t>
            </a:r>
            <a:r>
              <a:rPr lang="en-US" altLang="zh-CN" dirty="0" err="1" smtClean="0">
                <a:latin typeface="Times New Roman"/>
                <a:cs typeface="Times New Roman"/>
              </a:rPr>
              <a:t>A,a</a:t>
            </a:r>
            <a:r>
              <a:rPr lang="en-US" altLang="zh-CN" dirty="0" smtClean="0">
                <a:latin typeface="Times New Roman"/>
                <a:cs typeface="Times New Roman"/>
              </a:rPr>
              <a:t>]=</a:t>
            </a:r>
            <a:r>
              <a:rPr lang="el-GR" altLang="zh-CN" dirty="0" smtClean="0">
                <a:latin typeface="Times New Roman"/>
                <a:cs typeface="Times New Roman"/>
              </a:rPr>
              <a:t> ε </a:t>
            </a:r>
            <a:r>
              <a:rPr lang="en-US" altLang="zh-CN" dirty="0" smtClean="0">
                <a:latin typeface="Times New Roman"/>
                <a:cs typeface="Times New Roman"/>
              </a:rPr>
              <a:t>–closure(move(</a:t>
            </a:r>
            <a:r>
              <a:rPr lang="en-US" altLang="zh-CN" dirty="0" err="1" smtClean="0">
                <a:latin typeface="Times New Roman"/>
                <a:cs typeface="Times New Roman"/>
              </a:rPr>
              <a:t>A,a</a:t>
            </a:r>
            <a:r>
              <a:rPr lang="en-US" altLang="zh-CN" dirty="0" smtClean="0">
                <a:latin typeface="Times New Roman"/>
                <a:cs typeface="Times New Roman"/>
              </a:rPr>
              <a:t>))=</a:t>
            </a:r>
            <a:r>
              <a:rPr lang="el-GR" altLang="zh-CN" dirty="0" smtClean="0">
                <a:latin typeface="Times New Roman"/>
                <a:cs typeface="Times New Roman"/>
              </a:rPr>
              <a:t> ε </a:t>
            </a:r>
            <a:r>
              <a:rPr lang="en-US" altLang="zh-CN" dirty="0" smtClean="0">
                <a:latin typeface="Times New Roman"/>
                <a:cs typeface="Times New Roman"/>
              </a:rPr>
              <a:t>–closure({3,8})={1,2,3,4,6,7,8}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C</a:t>
            </a:r>
            <a:r>
              <a:rPr lang="zh-CN" altLang="en-US" dirty="0" smtClean="0">
                <a:latin typeface="Times New Roman"/>
                <a:cs typeface="Times New Roman"/>
              </a:rPr>
              <a:t>：</a:t>
            </a:r>
            <a:r>
              <a:rPr lang="en-US" altLang="zh-CN" dirty="0" err="1" smtClean="0">
                <a:latin typeface="Times New Roman"/>
                <a:cs typeface="Times New Roman"/>
              </a:rPr>
              <a:t>Dtran</a:t>
            </a:r>
            <a:r>
              <a:rPr lang="en-US" altLang="zh-CN" dirty="0" smtClean="0">
                <a:latin typeface="Times New Roman"/>
                <a:cs typeface="Times New Roman"/>
              </a:rPr>
              <a:t>[</a:t>
            </a:r>
            <a:r>
              <a:rPr lang="en-US" altLang="zh-CN" dirty="0" err="1" smtClean="0">
                <a:latin typeface="Times New Roman"/>
                <a:cs typeface="Times New Roman"/>
              </a:rPr>
              <a:t>A,b</a:t>
            </a:r>
            <a:r>
              <a:rPr lang="en-US" altLang="zh-CN" dirty="0" smtClean="0">
                <a:latin typeface="Times New Roman"/>
                <a:cs typeface="Times New Roman"/>
              </a:rPr>
              <a:t>]=</a:t>
            </a:r>
            <a:r>
              <a:rPr lang="el-GR" altLang="zh-CN" dirty="0" smtClean="0">
                <a:latin typeface="Times New Roman"/>
                <a:cs typeface="Times New Roman"/>
              </a:rPr>
              <a:t> ε </a:t>
            </a:r>
            <a:r>
              <a:rPr lang="en-US" altLang="zh-CN" dirty="0" smtClean="0">
                <a:latin typeface="Times New Roman"/>
                <a:cs typeface="Times New Roman"/>
              </a:rPr>
              <a:t>–closure(move(</a:t>
            </a:r>
            <a:r>
              <a:rPr lang="en-US" altLang="zh-CN" dirty="0" err="1" smtClean="0">
                <a:latin typeface="Times New Roman"/>
                <a:cs typeface="Times New Roman"/>
              </a:rPr>
              <a:t>A,b</a:t>
            </a:r>
            <a:r>
              <a:rPr lang="en-US" altLang="zh-CN" dirty="0" smtClean="0">
                <a:latin typeface="Times New Roman"/>
                <a:cs typeface="Times New Roman"/>
              </a:rPr>
              <a:t>))=</a:t>
            </a:r>
            <a:r>
              <a:rPr lang="el-GR" altLang="zh-CN" dirty="0" smtClean="0">
                <a:latin typeface="Times New Roman"/>
                <a:cs typeface="Times New Roman"/>
              </a:rPr>
              <a:t> ε </a:t>
            </a:r>
            <a:r>
              <a:rPr lang="en-US" altLang="zh-CN" dirty="0" smtClean="0">
                <a:latin typeface="Times New Roman"/>
                <a:cs typeface="Times New Roman"/>
              </a:rPr>
              <a:t>–closure({5})={1,2,4,5,6,7}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D</a:t>
            </a:r>
            <a:r>
              <a:rPr lang="zh-CN" altLang="en-US" dirty="0" smtClean="0">
                <a:latin typeface="Times New Roman"/>
                <a:cs typeface="Times New Roman"/>
              </a:rPr>
              <a:t>：</a:t>
            </a:r>
            <a:r>
              <a:rPr lang="en-US" altLang="zh-CN" dirty="0" err="1" smtClean="0">
                <a:latin typeface="Times New Roman"/>
                <a:cs typeface="Times New Roman"/>
              </a:rPr>
              <a:t>Dtran</a:t>
            </a:r>
            <a:r>
              <a:rPr lang="en-US" altLang="zh-CN" dirty="0" smtClean="0">
                <a:latin typeface="Times New Roman"/>
                <a:cs typeface="Times New Roman"/>
              </a:rPr>
              <a:t>[</a:t>
            </a:r>
            <a:r>
              <a:rPr lang="en-US" altLang="zh-CN" dirty="0" err="1" smtClean="0">
                <a:latin typeface="Times New Roman"/>
                <a:cs typeface="Times New Roman"/>
              </a:rPr>
              <a:t>B,b</a:t>
            </a:r>
            <a:r>
              <a:rPr lang="en-US" altLang="zh-CN" dirty="0" smtClean="0">
                <a:latin typeface="Times New Roman"/>
                <a:cs typeface="Times New Roman"/>
              </a:rPr>
              <a:t>]=</a:t>
            </a:r>
            <a:r>
              <a:rPr lang="el-GR" altLang="zh-CN" dirty="0" smtClean="0">
                <a:latin typeface="Times New Roman"/>
                <a:cs typeface="Times New Roman"/>
              </a:rPr>
              <a:t>ε </a:t>
            </a:r>
            <a:r>
              <a:rPr lang="en-US" altLang="zh-CN" dirty="0" smtClean="0">
                <a:latin typeface="Times New Roman"/>
                <a:cs typeface="Times New Roman"/>
              </a:rPr>
              <a:t>–closure(move(</a:t>
            </a:r>
            <a:r>
              <a:rPr lang="en-US" altLang="zh-CN" dirty="0" err="1" smtClean="0">
                <a:latin typeface="Times New Roman"/>
                <a:cs typeface="Times New Roman"/>
              </a:rPr>
              <a:t>B,b</a:t>
            </a:r>
            <a:r>
              <a:rPr lang="en-US" altLang="zh-CN" dirty="0" smtClean="0">
                <a:latin typeface="Times New Roman"/>
                <a:cs typeface="Times New Roman"/>
              </a:rPr>
              <a:t>))=</a:t>
            </a:r>
            <a:r>
              <a:rPr lang="el-GR" altLang="zh-CN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{1,2,4,5,6,7,9}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…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761" y="1214422"/>
            <a:ext cx="8874239" cy="339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子集构造法的例子（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928802"/>
            <a:ext cx="58293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正则表达式到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基本思想</a:t>
            </a:r>
            <a:endParaRPr lang="en-US" altLang="zh-CN" sz="36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sz="3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根据正则表达式的递归定义，按照正则表达式的结构递归地构造出相应的</a:t>
            </a:r>
            <a:r>
              <a:rPr lang="en-US" altLang="zh-CN" sz="3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sz="3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sz="32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sz="3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算法分成两个部分：</a:t>
            </a:r>
            <a:endParaRPr lang="en-US" altLang="zh-CN" sz="32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基本规则处理</a:t>
            </a:r>
            <a:r>
              <a:rPr lang="el-GR" altLang="zh-CN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和单符号的情况</a:t>
            </a:r>
            <a:endParaRPr lang="en-US" altLang="zh-CN" sz="28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对于每个正则表达式的运算，建立组合相应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的方法。</a:t>
            </a:r>
            <a:endParaRPr lang="zh-CN" altLang="en-US" sz="28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转换算法（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基本规则部分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/>
              </a:rPr>
              <a:t>表达式</a:t>
            </a:r>
            <a:r>
              <a:rPr lang="el-GR" altLang="zh-CN" dirty="0" smtClean="0">
                <a:latin typeface="Times New Roman"/>
                <a:ea typeface="隶书" pitchFamily="49" charset="-122"/>
                <a:cs typeface="Times New Roman"/>
              </a:rPr>
              <a:t>ε</a:t>
            </a:r>
            <a:endParaRPr lang="en-US" altLang="zh-CN" dirty="0" smtClean="0">
              <a:latin typeface="隶书" pitchFamily="49" charset="-122"/>
              <a:ea typeface="隶书" pitchFamily="49" charset="-122"/>
              <a:cs typeface="Times New Roman"/>
            </a:endParaRPr>
          </a:p>
          <a:p>
            <a:pPr lvl="1"/>
            <a:endParaRPr lang="en-US" altLang="zh-CN" dirty="0" smtClean="0">
              <a:latin typeface="隶书" pitchFamily="49" charset="-122"/>
              <a:ea typeface="隶书" pitchFamily="49" charset="-122"/>
              <a:cs typeface="Times New Roman"/>
            </a:endParaRPr>
          </a:p>
          <a:p>
            <a:pPr lvl="1"/>
            <a:endParaRPr lang="en-US" altLang="zh-CN" dirty="0" smtClean="0">
              <a:latin typeface="隶书" pitchFamily="49" charset="-122"/>
              <a:ea typeface="隶书" pitchFamily="49" charset="-122"/>
              <a:cs typeface="Times New Roman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表达式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a</a:t>
            </a:r>
            <a:endParaRPr lang="en-US" altLang="zh-CN" dirty="0" smtClean="0">
              <a:latin typeface="隶书" pitchFamily="49" charset="-122"/>
              <a:ea typeface="隶书" pitchFamily="49" charset="-122"/>
              <a:cs typeface="Times New Roman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2428868"/>
            <a:ext cx="37433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4500570"/>
            <a:ext cx="36004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词法单元、模式、词素（例子）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135732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printf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(“Total = % d\n”, score)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printf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 score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和标识符（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）的模式匹配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“Total = % d\n”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literal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的模式匹配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714620"/>
            <a:ext cx="8764054" cy="372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转换算法（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归纳部分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s|r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sr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643050"/>
            <a:ext cx="5000660" cy="291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9" y="4857761"/>
            <a:ext cx="528119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转换算法（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归纳部分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s*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286124"/>
            <a:ext cx="68484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转换得到的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的特性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状态数量最多为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中的运算符和运算符分量总数的两倍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因为每个步骤只引入两个状态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有且只有一个开始状态和一个接受状态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除接受状态之外，每个状态要么有一条标号不等于</a:t>
            </a:r>
            <a:r>
              <a:rPr lang="el-GR" altLang="zh-CN" dirty="0" smtClean="0">
                <a:latin typeface="Times New Roman"/>
                <a:ea typeface="隶书" pitchFamily="49" charset="-122"/>
                <a:cs typeface="Times New Roman"/>
              </a:rPr>
              <a:t>ε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/>
              </a:rPr>
              <a:t>的出边，要么有两条标号为</a:t>
            </a:r>
            <a:r>
              <a:rPr lang="el-GR" altLang="zh-CN" dirty="0" smtClean="0">
                <a:latin typeface="Times New Roman"/>
                <a:ea typeface="隶书" pitchFamily="49" charset="-122"/>
                <a:cs typeface="Times New Roman"/>
              </a:rPr>
              <a:t>ε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/>
              </a:rPr>
              <a:t>的出边。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正则表达式到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正则表达式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a|b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)*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abb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8" y="2947988"/>
            <a:ext cx="35528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4572008"/>
            <a:ext cx="3524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正则表达式到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a|b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第二个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1643050"/>
            <a:ext cx="3571900" cy="213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4786322"/>
            <a:ext cx="37909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正则表达式到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a|b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)*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357430"/>
            <a:ext cx="6500858" cy="388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词法分析器生成工具的设计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体系结构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214554"/>
            <a:ext cx="6691333" cy="447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词法分析器生成工具的功能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生成的词法分析器中包含一个模拟有穷自动机的模块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其余部分由生成工具根据词法规则的描述自动生成，包括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自动机的转换表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和动作相关的代码，适当的时候由模拟器调用。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构造自动机时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首先构造出各个模式对应的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然后将这些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合并成为一个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（根据需要）进行确定化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合并的方法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合并方法：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引入新的开始状态，并引入从这个开始状态到各个原开始状态的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转换。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得到的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所接受的语言是原来各个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的语言的并集。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不同的接受状态可代表不同的模式。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不仅判断输入前缀是否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的语言，还需要知道对应于哪个模式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1571612"/>
            <a:ext cx="443882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确定化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后的处理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对得到的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进行确定化，得到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的接受状态对应于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状态的集合，其中至少包括一个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接受状态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如果其中包括多个对应于不同模式的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接受状态，则表示当前的输入前缀对应于多个模式，存在冲突。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找出第一个这样的模式，将这个模式作为这个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接受状态的输出。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词法单元的属性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一个模式匹配多个词素时，必须通过属性来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传递附加的信息。属性值将被用于语义分析、代码生成等阶段。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不同的目的需要不同的属性。因此，属性值通常是一个结构化数据。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词法单元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词素、类型、第一次出现的位置、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假设有三个模式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 {A1}</a:t>
            </a: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abb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{A2}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a*b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{A3}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构造各模式的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如右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714488"/>
            <a:ext cx="467148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71613"/>
            <a:ext cx="2614602" cy="228601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合并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：模式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：模式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：模式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674235"/>
            <a:ext cx="5692067" cy="389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确定化得到如下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68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状态集合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{6,8}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，对应的模式是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abb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（第二个模式），而不是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a*b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（第三个模式）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377237"/>
            <a:ext cx="6829444" cy="348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运行的方式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模拟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，不断读入输入字符串中的字符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直到某一时刻没有后继为止（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不是到达某个接受状态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注意：根据本教材的定义，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总是有后继的。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这里是指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进入了死状态，即永远不可能到达接受状态的状态。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这样可以找到最长可能的词素。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回头查找最后的接受状态，执行相应的动作。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如果查不到，报词法错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在回退时，需要同时回退读入的字符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状态数量的最小化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一个正则语言可对应于多个识别此语言的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通过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的最小化可得到状态数量最少的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（不计同构，这样的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是唯一的）。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643314"/>
            <a:ext cx="470980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929066"/>
            <a:ext cx="4067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5643578"/>
            <a:ext cx="37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两个等价的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：都识别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a|b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)*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abb</a:t>
            </a:r>
            <a:endParaRPr lang="zh-CN" altLang="en-US" sz="24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状态的区分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282893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基本思想是合并等价的状态。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状态的可区分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如果存在串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，使得从状态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，一个到达接受状态而另一个到达非接受状态，那么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就区分了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s2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如果存在某个串区分了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，我们说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就是可区分的；否则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就是不可区分的。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不可区分的两个状态就是等价的，可以合并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929066"/>
            <a:ext cx="4067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00562" y="5786454"/>
            <a:ext cx="35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空串区分了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和其它状态</a:t>
            </a:r>
            <a:endParaRPr lang="en-US" altLang="zh-CN" sz="24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bb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区分了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endParaRPr lang="zh-CN" altLang="en-US" sz="24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7752" y="4000504"/>
            <a:ext cx="328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注意：上面定义中使用的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DFA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中，对于每个状态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每个符号，</a:t>
            </a:r>
            <a:r>
              <a:rPr lang="zh-CN" altLang="en-US" sz="24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有且只有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一条出边。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最小化算法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把所有可区分的状态分开。区分的过程是一个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迭代的过程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基本步骤：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区分了接受状态和非接受状态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归纳步骤：如果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是可区分的，且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有标号为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的边，那么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也是可区分的。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最终没有区分开的状态就是等价的。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所有的死状态都是等价的。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第二步骤：从划分得到的等价类中选取代表，并重建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最小化算法（分划部分）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设置初始分划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={S-F,F}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迭代，不断分划：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for (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中的每个元素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G){</a:t>
            </a: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细分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，使得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仍然在同一组中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		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对任意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都到达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中的同一组；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new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将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替换为细分得到的小组；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new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==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，令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final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==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，算法完成；否则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==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new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，转步骤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最小化算法（构造部分）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final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的每个组中选择一个状态作代表，作为最小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的状态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开始状态就是包含原开始状态的组的代表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接受状态就是包含了原接受状态的组的代表（这个组一定只包含接受状态）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转换关系构造如下：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的代表，而原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上的转换到达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，且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所在组的代表为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，那么最小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中有从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的、在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上的转换。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最小化的例子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14818"/>
            <a:ext cx="8229600" cy="228601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初始分划：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{A,B,C,D}   {E}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处理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{A,B,C,D}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把它细分为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{A,B,C}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{D}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处理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{A,B,C}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把它细分为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{A,C} {B}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分划完毕。选取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A,B,D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最为代表，构造得到最小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28736"/>
            <a:ext cx="4067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1214422"/>
            <a:ext cx="2214578" cy="296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内容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词法分析器的作用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词法单元的规约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词法单元的识别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词法分析器生成工具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Lex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有穷自动机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从正则表达式到自动机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词法分析器生成工具的设计方法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词法分析器状态的最小化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基本思想和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最小化算法相同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差别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语法分析器中的接受状态对应于不同的模式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对应不同模式的接受状态一定是不等价的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初始分划为：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所有非接受状态集合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对应各模式的接受状态集合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其余细分的方法和构造的方法均相同。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接受状态对应的模式就是原来的模式。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14884"/>
            <a:ext cx="8229600" cy="141127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增加状态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Φ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初始分划：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{0137, 7}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{247}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{8,58}{68}{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428736"/>
            <a:ext cx="5838835" cy="299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词法单元的规约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正则表达式可以高效、简洁地描述处理词法单元时用到的模式类型。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内容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串和语言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语言上的运算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正则表达式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正则定义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正则表达式的扩展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6391</Words>
  <Application>Microsoft Office PowerPoint</Application>
  <PresentationFormat>全屏显示(4:3)</PresentationFormat>
  <Paragraphs>473</Paragraphs>
  <Slides>81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2" baseType="lpstr">
      <vt:lpstr>Office 主题</vt:lpstr>
      <vt:lpstr>第三章 词法分析</vt:lpstr>
      <vt:lpstr>内容</vt:lpstr>
      <vt:lpstr>词法分析器的作用</vt:lpstr>
      <vt:lpstr>为什么要设立独立的词法分析器</vt:lpstr>
      <vt:lpstr>词法单元、模式、词素</vt:lpstr>
      <vt:lpstr>词法单元、模式、词素（例子）</vt:lpstr>
      <vt:lpstr>词法单元的属性</vt:lpstr>
      <vt:lpstr>内容</vt:lpstr>
      <vt:lpstr>词法单元的规约</vt:lpstr>
      <vt:lpstr>串和语言（1）</vt:lpstr>
      <vt:lpstr>串和语言（2）</vt:lpstr>
      <vt:lpstr>串和语言（3）</vt:lpstr>
      <vt:lpstr>串和语言（4）</vt:lpstr>
      <vt:lpstr>串和语言（5）</vt:lpstr>
      <vt:lpstr>正则表达式</vt:lpstr>
      <vt:lpstr>正则表达式的例子</vt:lpstr>
      <vt:lpstr>正则集合、等价</vt:lpstr>
      <vt:lpstr>正则定义（1）</vt:lpstr>
      <vt:lpstr>正则定义（2）</vt:lpstr>
      <vt:lpstr>正则定义的例子</vt:lpstr>
      <vt:lpstr>正则表达式的扩展</vt:lpstr>
      <vt:lpstr>内容</vt:lpstr>
      <vt:lpstr>词法单元的识别</vt:lpstr>
      <vt:lpstr>幻灯片 24</vt:lpstr>
      <vt:lpstr>状态转换图</vt:lpstr>
      <vt:lpstr>状态转换图的例子</vt:lpstr>
      <vt:lpstr>保留字和标识符的识别</vt:lpstr>
      <vt:lpstr>其它的状态转换图</vt:lpstr>
      <vt:lpstr>词法分析器的体系结构</vt:lpstr>
      <vt:lpstr>Relop对应的代码概要</vt:lpstr>
      <vt:lpstr>处理多个模式的方法</vt:lpstr>
      <vt:lpstr>内容</vt:lpstr>
      <vt:lpstr>词法分析工具Lex/Flex</vt:lpstr>
      <vt:lpstr>Lex源程序的结构</vt:lpstr>
      <vt:lpstr>词法分析器的工作方式</vt:lpstr>
      <vt:lpstr>Lex程序的例子（1）</vt:lpstr>
      <vt:lpstr>Lex程序的例子（2）</vt:lpstr>
      <vt:lpstr>Lex程序的例子（3）</vt:lpstr>
      <vt:lpstr>Lex中的冲突解决方法</vt:lpstr>
      <vt:lpstr>有穷自动机</vt:lpstr>
      <vt:lpstr>不确定的有穷自动机</vt:lpstr>
      <vt:lpstr>NFA的例子</vt:lpstr>
      <vt:lpstr>转换表（transition table）表示法</vt:lpstr>
      <vt:lpstr>输入字符串的接受</vt:lpstr>
      <vt:lpstr>NFA和相应语言的例子</vt:lpstr>
      <vt:lpstr>确定有穷自动机（DFA）</vt:lpstr>
      <vt:lpstr>DFA的模拟运行</vt:lpstr>
      <vt:lpstr>DFA的例子</vt:lpstr>
      <vt:lpstr>从正则表达式到自动机的转换</vt:lpstr>
      <vt:lpstr>NFA到DFA（子集构造法）(1)</vt:lpstr>
      <vt:lpstr>例子</vt:lpstr>
      <vt:lpstr>NFA到DFA（子集构造法）(2)</vt:lpstr>
      <vt:lpstr>NFA到DFA（子集构造法）(3)</vt:lpstr>
      <vt:lpstr>NFA到DFA（子集构造法）(4)</vt:lpstr>
      <vt:lpstr>NFA到DFA（子集构造法）(5)</vt:lpstr>
      <vt:lpstr>子集构造法的例子（1）</vt:lpstr>
      <vt:lpstr>子集构造法的例子（2）</vt:lpstr>
      <vt:lpstr>正则表达式到NFA</vt:lpstr>
      <vt:lpstr>转换算法（1）</vt:lpstr>
      <vt:lpstr>转换算法（2）</vt:lpstr>
      <vt:lpstr>转换算法（3）</vt:lpstr>
      <vt:lpstr>转换得到的NFA的特性</vt:lpstr>
      <vt:lpstr>正则表达式到NFA的例子（1）</vt:lpstr>
      <vt:lpstr>正则表达式到NFA的例子（2）</vt:lpstr>
      <vt:lpstr>正则表达式到NFA的例子（3）</vt:lpstr>
      <vt:lpstr>词法分析器生成工具的设计</vt:lpstr>
      <vt:lpstr>词法分析器生成工具的功能</vt:lpstr>
      <vt:lpstr>NFA合并的方法</vt:lpstr>
      <vt:lpstr>确定化NFA后的处理</vt:lpstr>
      <vt:lpstr>例子（1）</vt:lpstr>
      <vt:lpstr>例子（2）</vt:lpstr>
      <vt:lpstr>例子（3）</vt:lpstr>
      <vt:lpstr>运行的方式</vt:lpstr>
      <vt:lpstr>DFA状态数量的最小化</vt:lpstr>
      <vt:lpstr>状态的区分</vt:lpstr>
      <vt:lpstr>DFA最小化算法</vt:lpstr>
      <vt:lpstr>最小化算法（分划部分）</vt:lpstr>
      <vt:lpstr>最小化算法（构造部分）</vt:lpstr>
      <vt:lpstr>DFA最小化的例子</vt:lpstr>
      <vt:lpstr>词法分析器状态的最小化</vt:lpstr>
      <vt:lpstr>例子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词法分析</dc:title>
  <cp:lastModifiedBy>zhaojianhua</cp:lastModifiedBy>
  <cp:revision>111</cp:revision>
  <dcterms:modified xsi:type="dcterms:W3CDTF">2010-03-09T14:27:02Z</dcterms:modified>
</cp:coreProperties>
</file>