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306" r:id="rId40"/>
    <p:sldId id="295" r:id="rId41"/>
    <p:sldId id="308" r:id="rId42"/>
    <p:sldId id="293" r:id="rId43"/>
    <p:sldId id="296" r:id="rId44"/>
    <p:sldId id="297" r:id="rId45"/>
    <p:sldId id="298" r:id="rId46"/>
    <p:sldId id="307" r:id="rId47"/>
    <p:sldId id="299" r:id="rId48"/>
    <p:sldId id="301" r:id="rId49"/>
    <p:sldId id="300" r:id="rId50"/>
    <p:sldId id="302" r:id="rId51"/>
    <p:sldId id="303" r:id="rId52"/>
    <p:sldId id="304" r:id="rId53"/>
    <p:sldId id="305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A6D4B-FAC6-4404-85F7-4AB2245340B5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BF5DB-F053-4418-A6AF-6273F8678B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F5DB-F053-4418-A6AF-6273F8678B1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F5DB-F053-4418-A6AF-6273F8678B1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第七章 运行时刻环境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赵建华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南京大学计算机系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调用代码序列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调用代码序列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(calling sequence)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为活动记录分配空间，填写记录中的信息；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返回代码序列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(return sequence)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恢复机器状态，是调用者继续运行。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调用代码序列会分割到调用者和被调用者中。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根据源语言、目标机器、操作系统的限制，可以有不同的分割方案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把代码尽可能放在被调用者中。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调用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返回代码序列的要求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数据方面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能够把参数正确地传递给被调用者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能够把返回值传递给调用这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控制方面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能够正确转到被调用过程的代码开始位置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能够正确转回调用者的调用位置（的下一条指令）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调用代码序列和活动记录的布局相关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活动记录的布局原则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调用者和被调用者之间传递的值放在被调用者记录的开始位置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固定长度的项放在中间位置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控制链、访问链、机器状态字段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早期不知道大小的项在活动记录尾部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栈顶指针通常指向固定长度字段的末端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500174"/>
            <a:ext cx="33303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调用代码序列的例子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Calling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sequence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调用这计算实在参数的值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将返回地址和原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top_sp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存放到被调用者的活动记录中。调用者增加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top_sp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的值（越过了局部数据、临时变量、被调用者的参数、机器状态字段）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被调用者保存寄存器值和其他状态字段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被调用者初始化局部数据、开始运行。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Return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sequence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被调用者将返回值放到和参数相邻的位置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恢复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top_sp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和寄存器，跳转到返回地址。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42918"/>
            <a:ext cx="7591429" cy="526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栈中的变长数据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3000396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如果数据对象的生命期局限于过程活动的生命期，就可以分配在运行时刻栈中。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top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指向实际的栈顶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top_sp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用于寻找顶层记录的定长字段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500174"/>
            <a:ext cx="5593167" cy="513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非局部数据的访问（无嵌套过程）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没有嵌套过程时的数据访问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语言中，每个函数能够访问的变量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函数的局部变量：存放在当前活动记录内，通过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top_sp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指针加上相对地址来访问变量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全局变量：在静态区，地址在编译时刻可知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很容易将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语言的函数作为参数进行传递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参数中只需包括函数代码的开始地址。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在函数中访问非局部变量的模式很简单，不需要考虑过程是如何激活的。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非局部数据的访问（嵌套过程）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030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PASCAL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中，如果过程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的声明中包含了过程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的声明，那么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可以使用在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中声明的变量。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的代码运行时，如果它使用的是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中的变量。那么这个变量指向运行栈中最上层的同名变量。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但是，我们不能通过嵌套层次直接得到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的活动记录的相对位置。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929066"/>
            <a:ext cx="30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void A()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void	B()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{	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b;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b+y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void	C(){B();}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C();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5857892"/>
            <a:ext cx="2357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的活动记录</a:t>
            </a:r>
            <a:endParaRPr lang="en-US" altLang="zh-CN" smtClean="0"/>
          </a:p>
        </p:txBody>
      </p:sp>
      <p:sp>
        <p:nvSpPr>
          <p:cNvPr id="7" name="TextBox 6"/>
          <p:cNvSpPr txBox="1"/>
          <p:nvPr/>
        </p:nvSpPr>
        <p:spPr>
          <a:xfrm>
            <a:off x="5429256" y="5500702"/>
            <a:ext cx="2357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的活动记录</a:t>
            </a:r>
            <a:endParaRPr lang="en-US" altLang="zh-CN" smtClean="0"/>
          </a:p>
        </p:txBody>
      </p:sp>
      <p:sp>
        <p:nvSpPr>
          <p:cNvPr id="8" name="TextBox 7"/>
          <p:cNvSpPr txBox="1"/>
          <p:nvPr/>
        </p:nvSpPr>
        <p:spPr>
          <a:xfrm>
            <a:off x="5429256" y="5143512"/>
            <a:ext cx="2357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B</a:t>
            </a:r>
            <a:r>
              <a:rPr lang="zh-CN" altLang="en-US" smtClean="0"/>
              <a:t>的活动记录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4357686" y="4357694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又调用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嵌套深度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嵌套深度是正文概念，可以根据源程序静态地确定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不内嵌于任何其他过程中的过程，嵌套深度为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嵌套在深度为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的过程中的过程，深度为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i+1.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3000372"/>
            <a:ext cx="4881563" cy="356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3071810"/>
            <a:ext cx="3357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深度为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sort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深度为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readArray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exchange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quicksort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深度为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partition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访问链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访问链被用于访问非局部的数据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在声明时嵌套在过程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的声明中，那么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的活动记录中的访问链指向最上层的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的活动记录。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从栈顶活动记录开始，访问链形成了一个链路，嵌套深度沿着链路逐一递减。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设深度为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访问变量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，而变量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在深度为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的过程中声明，那么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从当前活动记录出发，沿访问链前进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次找到的活动记录中的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就是要找的变量位置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相对于这个活动记录的偏移量在编译时刻已知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在编译时刻已知；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运行时刻环境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运行时刻环境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为数据分配安排存储位置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确定访问变量时使用的机制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过程之间的连接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参数传递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和操作系统、输入输出设备相关的其它接口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主题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存储管理：栈分配、堆管理、垃圾回收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对变量、数据的访问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访问链的例子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14422"/>
            <a:ext cx="7786742" cy="547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访问链的维护（直接调用过程）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时，访问链的变化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的深度大于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：根据作用域规则，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必然在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中直接定义；那么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的访问链指向当前活动记录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递归调用：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p=q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。新活动记录的访问链等于当前记录的访问链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的深度小于等于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的深度：此时必然有过程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直接在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中定义，而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嵌套在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的记录指向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的最高活动记录。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访问链的维护（过程指针型参数）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在传递过程指针参数时，过程型参数中不仅包含过程的代码指针，还包括正确的访问链。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显示表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用访问链访问数据时，访问开销和嵌套深度差有关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显示表：数组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为每个嵌套深度保留一个指针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指向栈中最高的、嵌套深度为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的活动记录。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如果程序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中访问嵌套深度为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声明的变量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直接指向相应的活动记录（必然是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显示表的维护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的活动记录中保存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的值，并将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设置为当前活动记录。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返回时，恢复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显示表的例子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85860"/>
            <a:ext cx="5429288" cy="22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86644" y="1428736"/>
            <a:ext cx="18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q(1,9)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q(1,3)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的深度为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467102"/>
            <a:ext cx="4976539" cy="339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06" y="3500438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q(1,3)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的深度为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6644" y="3571876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的深度为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堆管理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堆空间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用于存放生命周期不确定、或生存到被明确删除为止的数据对象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例如：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生成的对象可以生存到被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delete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为止。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malloc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申请的空间生存到被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free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为止。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存储管理器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回收堆区空间的子系统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根据语言而定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C++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需要手动回收空间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可以自动回收空间（垃圾收集）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存储管理器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基本功能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分配：为每个内存请求分配一段连续的、适当大小的堆空间。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首先从空闲的堆空间分配；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如果不行则从操作系统中获取内存、增加堆空间。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回收：把被回收的空间返回空闲空间缓冲池，以满足其他内存需求。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评价存储管理器的特性：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空间效率：使程序需要的堆空间最小，即减小碎片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程序效率：充分运用内存系统的层次，提高效率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低开销：使分配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收回内存的操作尽可能高效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堆空间的碎片问题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随着程序分配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回收内存，堆区逐渐被割裂成为若干空闲存储块（窗口，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hole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）和已用存储块的交错。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分配一块内存时，通常是把一个窗口的一部分分配出去，其余部分成为更小的块。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回收时，被释放的存储块被放回缓冲池。通常要把连续的窗口接合成为更大的窗口。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堆空间分配方法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Best-Fit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总是将请求的内存分配在满足请求的最小的窗口中。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好处：可以将大的窗口保留下来，应对更大的请求。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First-Fit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总是将对象放置在第一个能够容纳请求的窗口中。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放置对象时花费时间较少，但是总体性能较差。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first-fit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的分配方法通常具有较好的数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据局部性。它可以把同一时间段内的生成的对象分配在连续的空间内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使用容器的堆管理方法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设定不同大小的空闲块规格，相同规则的块放在同一容器中。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较小的（较常用的）尺寸设置较多的容器。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比如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GNU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编译器将所有存储块对齐到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字节边界。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空闲块的尺寸大小：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16,24,32,40,…,512</a:t>
            </a: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大于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512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的按照对数划分：每个容器的最小尺寸是前一个容器的最小尺寸的两倍。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荒野块：可以扩展的内存块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分配方法：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对于小尺寸的请求，直接在相应容器中找。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大尺寸的请求，在适当的容器中寻找适当的空闲块。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可能需要分割内存块。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可能需要从荒野块中分割出更多的块。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存储分配的典型方式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25963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目标程序的代码放置在代码区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静态区、堆区、栈区分别放置不同类型生命期的数据值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357298"/>
            <a:ext cx="27813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管理和接合空闲空间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当回收一个块时，可以把这个块和相邻的块接合起来，构成更大的块。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有些管理方法，比如说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中，不一定需要进行接合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支持相邻块接合的数据结构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边界标记：在每一块存储块的两端，分别设置一个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free/used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位；相邻的位置上存放字节总数。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双重链接的、嵌入式的空闲块列表：列表的指针存放在空闲块中、用双向指针的方式记录了有哪些空闲块。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相邻的存储块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当回收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时，通过对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free/used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位的查询，可以知道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左边的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是空闲的，而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不空闲。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同时还可以知道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合并为长度为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300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注意：双重链表中一个结点的前驱并不一定是它邻近的块。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643446"/>
            <a:ext cx="78973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处理手工存储管理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两大问题：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内存泄露：未能删除不可能再被引用的数据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悬空指针引用：引用已被删除的数据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还有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空指针访问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数组越界访问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解决方法：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自动存储管理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正确的编程模式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正确的编程模式（</a:t>
            </a:r>
            <a:r>
              <a:rPr lang="en-US" altLang="zh-CN" sz="44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对象所有者（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Object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ownership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每个对象有且只有一个所有者（指向此对象的指针）；只有通过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Owner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才能够删除这个对象；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Owner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消亡时，这个对象要么被删除，要么被传递给另一个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owner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比如函数中有语句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v=new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ClassA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；此时创建的对象的所有者为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；当这个函数返回时，这个对象要么被删除，要么已经被传递给另一个所有者；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这个方法可以防止内存泄漏，也可以避免多次删除对象。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但是不能解决悬空指针问题。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正确的编程模式（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引用计数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每个动态分配的对象附上一个计数：记录有多少个指针指向这个对象；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在计数变成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之时删除这个对象；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可以解决悬空指针问题；但是在递归数据结构中仍然可能引起内存泄漏；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需要较大的运行时刻开销。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基于区域的分配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将一些生命期相同的对象分配在同一个区域中；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整个区域同时删除。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垃圾回收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垃圾：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狭义：不能被引用（不可达）的数据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广义：不需要再被引用的数据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垃圾回收：自动回收不可达数据的机制，解除了程序员的负担。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使用的语言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Perl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Modula-3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Prolog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Smalltalk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垃圾回收器的设计目标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基本要求：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语言必须是类型安全的：保证回收器能够知道数据元素是否为一个指向某内存块的指针。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类型不安全的语言：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C++.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性能目标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总体运行时间：不显著增加应用程序的总运行时间；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空间使用：最大限度地利用可用内存；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停顿时间：当垃圾回收机制启动时，可能引起应用程序的停顿。这个停顿应该比较短；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程序局部性：改善空间局部性和时间局部性。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可达性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直观地讲，可达性就是指一个存储块可以被程序访问到。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根集：不需要指针解引用就可以直接访问的数据。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：静态成员、栈中变量；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可达性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根集的成员都是可达的；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对于任意一个对象，如果指向它的一个指针被保存在可达对象的某字段中、或数组元素中，那么这个对象也是可达的。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性质：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一旦一个对象变得不可达，它就不会再变成可达的。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改变可达对象集合的操作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对象分配：返回一个指向新存储块的引用；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参数传递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返回值：对象引用从实在参数传递到形式参数，从返回值传递给调用者；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引用赋值：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u=v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的引用被复制到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中原来的引用丢失。可能使得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原来指向的对象变得不可达，并且递归地使得更多对象变得不可达。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过程返回：活动记录出栈，局部变量消失，根集变小；可能使得一些对象变得不可达。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垃圾回收方法分类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跟踪相关操作，捕获对象变得不可达的时刻，回收对象占用的空间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在需要时，标记出所有可达对象、回收其它对象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静态和动态存储分配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静态分配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编译器在编译时刻就可以做出存储分配决定，不需要考虑程序运行时刻的情形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全局变量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动态分配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栈式存储：和过程的调用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返回同步进行分配和回收，值的生命期和过程生命期相同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堆存储：数据对象比创建它的过程调用更长寿。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手工进行回收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垃圾回收机制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基于引用计数的垃圾回收器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每个对象有一个用于存放引用计数的字段，并按照如下方式维护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对象分配：引用计数设为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参数传递：引用计数加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引用赋值：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u=v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指向的对象引用减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指向的对象引用加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过程返回：局部变量指向对象的引用计数减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如果一个对象的引用计数为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，在删除对象之前，此对象中各个指针所指对象的引用计数减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回收器有缺陷，可能引起内存泄漏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开销较大、但是不会引起停顿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引用计数的例子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7884" y="1643050"/>
            <a:ext cx="304323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考虑如下操作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y=x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是当前函数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的局部变量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修改计数后总是先考虑是否释放；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释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放一个对象之前总是先处理对象内部的指针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85860"/>
            <a:ext cx="56864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循环垃圾的例子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84867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基于跟踪的垃圾回收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标记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清扫式垃圾回收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标记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清扫式垃圾回收的优化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标记并压缩垃圾回收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拷贝垃圾回收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标记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清扫式垃圾回收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一种直接的、全面停顿的算法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分成两个阶段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标记：从根集开始，跟踪并标记出所有可达对象；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清扫：遍历整个堆区，释放不可达对象；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如果我们把数据对象看作顶点，引用看作有向边，那么标记的过程实际上是从根集开始的图遍历的过程。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标记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清扫垃圾回收算法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6981843" cy="504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7429520" y="1714488"/>
            <a:ext cx="1428760" cy="3857090"/>
            <a:chOff x="7429520" y="1714488"/>
            <a:chExt cx="1428760" cy="3857090"/>
          </a:xfrm>
        </p:grpSpPr>
        <p:sp>
          <p:nvSpPr>
            <p:cNvPr id="4" name="TextBox 3"/>
            <p:cNvSpPr txBox="1"/>
            <p:nvPr/>
          </p:nvSpPr>
          <p:spPr>
            <a:xfrm>
              <a:off x="7429520" y="1785926"/>
              <a:ext cx="142876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隶书" pitchFamily="49" charset="-122"/>
                  <a:ea typeface="隶书" pitchFamily="49" charset="-122"/>
                </a:rPr>
                <a:t>因为语言是强类型的，所有垃圾回收机制可以知道每个数据对象的类型，以及这个对象有哪些字段是指针</a:t>
              </a:r>
              <a:endParaRPr lang="zh-CN" altLang="en-US" sz="2000" dirty="0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" name="线形标注 1 4"/>
            <p:cNvSpPr/>
            <p:nvPr/>
          </p:nvSpPr>
          <p:spPr>
            <a:xfrm>
              <a:off x="7429520" y="1714488"/>
              <a:ext cx="1285884" cy="3786214"/>
            </a:xfrm>
            <a:prstGeom prst="borderCallout1">
              <a:avLst>
                <a:gd name="adj1" fmla="val 18750"/>
                <a:gd name="adj2" fmla="val -8333"/>
                <a:gd name="adj3" fmla="val 37966"/>
                <a:gd name="adj4" fmla="val -3092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322" y="1600200"/>
            <a:ext cx="2757478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是全局变量，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是当前函数活动的局部变量；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当前活动返回之后，进行标记清扫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H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不可达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85860"/>
            <a:ext cx="56864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基本抽象分类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每个存储块处于四种状态之一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空闲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未被访问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待扫描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已扫描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对存储块的操作会改变存储块的状态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应用程序分配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垃圾回收器访问、扫描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收回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214422"/>
            <a:ext cx="4293448" cy="47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标记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清扫垃圾回收算法的优化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基本算法需要扫描整个堆；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优化：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用一个列表记录所有已经分配的对象；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不可达对象等于已分配对象减去可达对象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好处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只需要扫描这个列表就可以完成清扫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坏处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需要维护这个列表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优化后的算法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90010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使用了四个列表：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Scanned,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Unscanned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 Unreached, Free;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57430"/>
            <a:ext cx="85725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栈式分配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内容：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活动树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活动记录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调用代码序列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栈中的变长数据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压缩并标记垃圾回收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对可达对象进行重定位可以消除存储碎片；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把可达对象移动到堆区的一端，另一端则是空闲空间。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空闲空间合并成单一块，分配内存时高效率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整个过程分成三个步骤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标记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计算新位置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移动并设置新的引用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压缩并标记垃圾回收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357298"/>
            <a:ext cx="4286280" cy="387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6877" y="1428736"/>
            <a:ext cx="472712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4429132"/>
            <a:ext cx="5000628" cy="22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拷贝回收器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堆空间被分为两个</a:t>
            </a:r>
            <a:r>
              <a:rPr lang="zh-CN" altLang="en-US" i="1" dirty="0" smtClean="0">
                <a:latin typeface="隶书" pitchFamily="49" charset="-122"/>
                <a:ea typeface="隶书" pitchFamily="49" charset="-122"/>
              </a:rPr>
              <a:t>半空间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应用程序在某个半空间内分配存储，当充满这个半空间时，开始垃圾回收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回收时，可达对象被拷贝到另一个半空间；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回收完成后，两个</a:t>
            </a:r>
            <a:r>
              <a:rPr lang="zh-CN" altLang="en-US" i="1" dirty="0" smtClean="0">
                <a:latin typeface="隶书" pitchFamily="49" charset="-122"/>
                <a:ea typeface="隶书" pitchFamily="49" charset="-122"/>
              </a:rPr>
              <a:t>半空间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角色对调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642918"/>
            <a:ext cx="6574475" cy="599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活动树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过程调用（过程活动）在时间上总是嵌套的：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后调用的先返回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因此用栈式分配来分配过程活动所需内存空间。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程序运行的所有过程活动可以用树表示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每个结点对应于一个过程活动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根结点对应于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main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过程的活动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的某次活动对应的结点的所有子结点：此次活动所调用的各个过程活动（从左向右，表示调用的先后顺序）。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活动树的例子（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736"/>
            <a:ext cx="5072098" cy="261461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程序：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P277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7-2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过程调用（返回）序列和活动树的前序（后序）遍历对应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假定当前活动对应结点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，那么所有尚未结束的结点对应于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及其祖先结点。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2147" y="1928802"/>
            <a:ext cx="3871853" cy="466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14818"/>
            <a:ext cx="4786314" cy="180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活动记录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过程调用和返回由控制栈进行管理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每个活跃的活动对应于栈中的一个活动记录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活动记录按照活动的开始时间，从栈底到栈顶排列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71612"/>
            <a:ext cx="33303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运行时刻栈的例子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3571900" cy="452596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a[11]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为全局变量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main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没有局部变量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有局部变量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的局部变量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，和参数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m,n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285860"/>
            <a:ext cx="5633181" cy="449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5145</Words>
  <Application>Microsoft Office PowerPoint</Application>
  <PresentationFormat>全屏显示(4:3)</PresentationFormat>
  <Paragraphs>334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第七章 运行时刻环境</vt:lpstr>
      <vt:lpstr>运行时刻环境</vt:lpstr>
      <vt:lpstr>存储分配的典型方式</vt:lpstr>
      <vt:lpstr>静态和动态存储分配</vt:lpstr>
      <vt:lpstr>栈式分配</vt:lpstr>
      <vt:lpstr>活动树</vt:lpstr>
      <vt:lpstr>活动树的例子（1）</vt:lpstr>
      <vt:lpstr>活动记录</vt:lpstr>
      <vt:lpstr>运行时刻栈的例子</vt:lpstr>
      <vt:lpstr>调用代码序列</vt:lpstr>
      <vt:lpstr>调用/返回代码序列的要求</vt:lpstr>
      <vt:lpstr>活动记录的布局原则</vt:lpstr>
      <vt:lpstr>调用代码序列的例子</vt:lpstr>
      <vt:lpstr>幻灯片 14</vt:lpstr>
      <vt:lpstr>栈中的变长数据</vt:lpstr>
      <vt:lpstr>非局部数据的访问（无嵌套过程）</vt:lpstr>
      <vt:lpstr>非局部数据的访问（嵌套过程）</vt:lpstr>
      <vt:lpstr>嵌套深度</vt:lpstr>
      <vt:lpstr>访问链</vt:lpstr>
      <vt:lpstr>访问链的例子</vt:lpstr>
      <vt:lpstr>访问链的维护（直接调用过程）</vt:lpstr>
      <vt:lpstr>访问链的维护（过程指针型参数）</vt:lpstr>
      <vt:lpstr>显示表</vt:lpstr>
      <vt:lpstr>显示表的例子</vt:lpstr>
      <vt:lpstr>堆管理</vt:lpstr>
      <vt:lpstr>存储管理器</vt:lpstr>
      <vt:lpstr>堆空间的碎片问题</vt:lpstr>
      <vt:lpstr>堆空间分配方法</vt:lpstr>
      <vt:lpstr>使用容器的堆管理方法</vt:lpstr>
      <vt:lpstr>管理和接合空闲空间</vt:lpstr>
      <vt:lpstr>例子</vt:lpstr>
      <vt:lpstr>处理手工存储管理</vt:lpstr>
      <vt:lpstr>正确的编程模式（1）</vt:lpstr>
      <vt:lpstr>正确的编程模式（2）</vt:lpstr>
      <vt:lpstr>垃圾回收</vt:lpstr>
      <vt:lpstr>垃圾回收器的设计目标</vt:lpstr>
      <vt:lpstr>可达性</vt:lpstr>
      <vt:lpstr>改变可达对象集合的操作</vt:lpstr>
      <vt:lpstr>垃圾回收方法分类</vt:lpstr>
      <vt:lpstr>基于引用计数的垃圾回收器</vt:lpstr>
      <vt:lpstr>引用计数的例子</vt:lpstr>
      <vt:lpstr>循环垃圾的例子</vt:lpstr>
      <vt:lpstr>基于跟踪的垃圾回收</vt:lpstr>
      <vt:lpstr>标记-清扫式垃圾回收</vt:lpstr>
      <vt:lpstr>标记-清扫垃圾回收算法</vt:lpstr>
      <vt:lpstr>例子</vt:lpstr>
      <vt:lpstr>基本抽象分类</vt:lpstr>
      <vt:lpstr>标记-清扫垃圾回收算法的优化</vt:lpstr>
      <vt:lpstr>优化后的算法</vt:lpstr>
      <vt:lpstr>压缩并标记垃圾回收</vt:lpstr>
      <vt:lpstr>压缩并标记垃圾回收</vt:lpstr>
      <vt:lpstr>拷贝回收器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运行时刻环境</dc:title>
  <cp:lastModifiedBy>zhaojianhua</cp:lastModifiedBy>
  <cp:revision>52</cp:revision>
  <dcterms:modified xsi:type="dcterms:W3CDTF">2010-05-17T16:17:13Z</dcterms:modified>
</cp:coreProperties>
</file>