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4"/>
  </p:sldMasterIdLst>
  <p:notesMasterIdLst>
    <p:notesMasterId r:id="rId13"/>
  </p:notesMasterIdLst>
  <p:sldIdLst>
    <p:sldId id="256" r:id="rId5"/>
    <p:sldId id="257" r:id="rId6"/>
    <p:sldId id="263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B304D2-F28C-405F-A605-5612215159B2}" v="2944" dt="2025-05-23T01:54:02.046"/>
    <p1510:client id="{3B31F841-A243-CBF0-935D-AB0E0B3C3A36}" v="65" dt="2025-05-22T18:22:50.140"/>
    <p1510:client id="{62D86942-670E-4F6C-A3BF-33E8CF8A4D7A}" v="737" dt="2025-05-22T19:08:13.230"/>
    <p1510:client id="{E45F4BD5-CEC7-423E-9FA1-8B60EFDBBA28}" v="848" dt="2025-05-23T01:52:16.103"/>
    <p1510:client id="{F86E049C-F6F3-EFE9-DC9E-3295C7D72E28}" v="6" dt="2025-05-22T22:39:59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226" autoAdjust="0"/>
  </p:normalViewPr>
  <p:slideViewPr>
    <p:cSldViewPr snapToGrid="0">
      <p:cViewPr varScale="1">
        <p:scale>
          <a:sx n="76" d="100"/>
          <a:sy n="76" d="100"/>
        </p:scale>
        <p:origin x="91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23608C-1151-4786-8054-D70C0A849943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E6F6E5-C637-4E29-88E4-8C4AB4BAD2C3}">
      <dgm:prSet/>
      <dgm:spPr>
        <a:solidFill>
          <a:schemeClr val="bg1">
            <a:lumMod val="85000"/>
            <a:lumOff val="15000"/>
          </a:schemeClr>
        </a:solidFill>
        <a:ln>
          <a:solidFill>
            <a:schemeClr val="bg1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baseline="0"/>
            <a:t>Kernel Level</a:t>
          </a:r>
          <a:endParaRPr lang="en-US"/>
        </a:p>
      </dgm:t>
    </dgm:pt>
    <dgm:pt modelId="{122AB569-944B-4E30-AF9C-0C6CD1AFECBD}" type="parTrans" cxnId="{A9511D9B-3D65-4541-AAA4-02DB12C178B2}">
      <dgm:prSet/>
      <dgm:spPr/>
      <dgm:t>
        <a:bodyPr/>
        <a:lstStyle/>
        <a:p>
          <a:endParaRPr lang="en-US"/>
        </a:p>
      </dgm:t>
    </dgm:pt>
    <dgm:pt modelId="{C0055A37-C199-4999-BB31-31C9C7A560A6}" type="sibTrans" cxnId="{A9511D9B-3D65-4541-AAA4-02DB12C178B2}">
      <dgm:prSet/>
      <dgm:spPr/>
      <dgm:t>
        <a:bodyPr/>
        <a:lstStyle/>
        <a:p>
          <a:endParaRPr lang="en-US"/>
        </a:p>
      </dgm:t>
    </dgm:pt>
    <dgm:pt modelId="{D46B0940-AFD8-4D1C-9644-B1015254D36B}">
      <dgm:prSet/>
      <dgm:spPr>
        <a:solidFill>
          <a:schemeClr val="bg1">
            <a:lumMod val="85000"/>
            <a:lumOff val="15000"/>
          </a:schemeClr>
        </a:solidFill>
        <a:ln>
          <a:solidFill>
            <a:schemeClr val="bg1">
              <a:lumMod val="85000"/>
              <a:lumOff val="15000"/>
            </a:schemeClr>
          </a:solidFill>
        </a:ln>
      </dgm:spPr>
      <dgm:t>
        <a:bodyPr/>
        <a:lstStyle/>
        <a:p>
          <a:r>
            <a:rPr lang="en-US" baseline="0"/>
            <a:t>User Level</a:t>
          </a:r>
          <a:endParaRPr lang="en-US"/>
        </a:p>
      </dgm:t>
    </dgm:pt>
    <dgm:pt modelId="{9E143E5D-3C7C-45CC-AEAB-559D88B4A2BC}" type="parTrans" cxnId="{61F9E7D0-2193-42B8-B47E-4FC98F94D3F0}">
      <dgm:prSet/>
      <dgm:spPr/>
      <dgm:t>
        <a:bodyPr/>
        <a:lstStyle/>
        <a:p>
          <a:endParaRPr lang="en-US"/>
        </a:p>
      </dgm:t>
    </dgm:pt>
    <dgm:pt modelId="{8A1CB6E1-A0F8-4A71-B20B-2CF0323B2E1C}" type="sibTrans" cxnId="{61F9E7D0-2193-42B8-B47E-4FC98F94D3F0}">
      <dgm:prSet/>
      <dgm:spPr/>
      <dgm:t>
        <a:bodyPr/>
        <a:lstStyle/>
        <a:p>
          <a:endParaRPr lang="en-US"/>
        </a:p>
      </dgm:t>
    </dgm:pt>
    <dgm:pt modelId="{FF503F48-1C98-49FF-9204-3446FFB5F278}" type="pres">
      <dgm:prSet presAssocID="{8123608C-1151-4786-8054-D70C0A84994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884E3D-FDC5-47D3-A4E7-69D6F9648E1F}" type="pres">
      <dgm:prSet presAssocID="{7EE6F6E5-C637-4E29-88E4-8C4AB4BAD2C3}" presName="root" presStyleCnt="0"/>
      <dgm:spPr/>
    </dgm:pt>
    <dgm:pt modelId="{A0945F19-2C7C-487E-8A92-85F3E7A3BDFE}" type="pres">
      <dgm:prSet presAssocID="{7EE6F6E5-C637-4E29-88E4-8C4AB4BAD2C3}" presName="rootComposite" presStyleCnt="0"/>
      <dgm:spPr/>
    </dgm:pt>
    <dgm:pt modelId="{ACCE547B-B0B8-4FFE-BBE5-7B37E9141750}" type="pres">
      <dgm:prSet presAssocID="{7EE6F6E5-C637-4E29-88E4-8C4AB4BAD2C3}" presName="rootText" presStyleLbl="node1" presStyleIdx="0" presStyleCnt="2" custScaleX="90572" custScaleY="85143" custLinFactNeighborX="469" custLinFactNeighborY="-17703"/>
      <dgm:spPr/>
    </dgm:pt>
    <dgm:pt modelId="{3954092D-F353-41E7-98DE-E32F787665D9}" type="pres">
      <dgm:prSet presAssocID="{7EE6F6E5-C637-4E29-88E4-8C4AB4BAD2C3}" presName="rootConnector" presStyleLbl="node1" presStyleIdx="0" presStyleCnt="2"/>
      <dgm:spPr/>
    </dgm:pt>
    <dgm:pt modelId="{2A17037A-15C3-48F6-BCC1-7A4C8BBA558A}" type="pres">
      <dgm:prSet presAssocID="{7EE6F6E5-C637-4E29-88E4-8C4AB4BAD2C3}" presName="childShape" presStyleCnt="0"/>
      <dgm:spPr/>
    </dgm:pt>
    <dgm:pt modelId="{33A81FFE-FA87-4D05-8220-14815B327311}" type="pres">
      <dgm:prSet presAssocID="{D46B0940-AFD8-4D1C-9644-B1015254D36B}" presName="root" presStyleCnt="0"/>
      <dgm:spPr/>
    </dgm:pt>
    <dgm:pt modelId="{A5597E64-E775-44A3-B11F-15D1A75F3402}" type="pres">
      <dgm:prSet presAssocID="{D46B0940-AFD8-4D1C-9644-B1015254D36B}" presName="rootComposite" presStyleCnt="0"/>
      <dgm:spPr/>
    </dgm:pt>
    <dgm:pt modelId="{B200C260-5121-4E36-AC2D-8647BD3D844B}" type="pres">
      <dgm:prSet presAssocID="{D46B0940-AFD8-4D1C-9644-B1015254D36B}" presName="rootText" presStyleLbl="node1" presStyleIdx="1" presStyleCnt="2" custScaleX="94748" custScaleY="85858" custLinFactNeighborX="524" custLinFactNeighborY="-17703"/>
      <dgm:spPr/>
    </dgm:pt>
    <dgm:pt modelId="{0459E280-3E28-4C6B-BDA6-C3DC4829888A}" type="pres">
      <dgm:prSet presAssocID="{D46B0940-AFD8-4D1C-9644-B1015254D36B}" presName="rootConnector" presStyleLbl="node1" presStyleIdx="1" presStyleCnt="2"/>
      <dgm:spPr/>
    </dgm:pt>
    <dgm:pt modelId="{E388229B-9997-434A-B60A-8A8CB999CED4}" type="pres">
      <dgm:prSet presAssocID="{D46B0940-AFD8-4D1C-9644-B1015254D36B}" presName="childShape" presStyleCnt="0"/>
      <dgm:spPr/>
    </dgm:pt>
  </dgm:ptLst>
  <dgm:cxnLst>
    <dgm:cxn modelId="{E44FDB00-70B8-4C58-AEA8-EFD758A3BF68}" type="presOf" srcId="{8123608C-1151-4786-8054-D70C0A849943}" destId="{FF503F48-1C98-49FF-9204-3446FFB5F278}" srcOrd="0" destOrd="0" presId="urn:microsoft.com/office/officeart/2005/8/layout/hierarchy3"/>
    <dgm:cxn modelId="{F62F8540-4EAB-4146-A15A-47D16DB86B06}" type="presOf" srcId="{7EE6F6E5-C637-4E29-88E4-8C4AB4BAD2C3}" destId="{ACCE547B-B0B8-4FFE-BBE5-7B37E9141750}" srcOrd="0" destOrd="0" presId="urn:microsoft.com/office/officeart/2005/8/layout/hierarchy3"/>
    <dgm:cxn modelId="{B7B27C59-4FEC-4A3F-BE3A-AA035EA69906}" type="presOf" srcId="{D46B0940-AFD8-4D1C-9644-B1015254D36B}" destId="{0459E280-3E28-4C6B-BDA6-C3DC4829888A}" srcOrd="1" destOrd="0" presId="urn:microsoft.com/office/officeart/2005/8/layout/hierarchy3"/>
    <dgm:cxn modelId="{A9511D9B-3D65-4541-AAA4-02DB12C178B2}" srcId="{8123608C-1151-4786-8054-D70C0A849943}" destId="{7EE6F6E5-C637-4E29-88E4-8C4AB4BAD2C3}" srcOrd="0" destOrd="0" parTransId="{122AB569-944B-4E30-AF9C-0C6CD1AFECBD}" sibTransId="{C0055A37-C199-4999-BB31-31C9C7A560A6}"/>
    <dgm:cxn modelId="{B6ED0AB5-DFFF-44B9-ACCE-330DBF8F4047}" type="presOf" srcId="{7EE6F6E5-C637-4E29-88E4-8C4AB4BAD2C3}" destId="{3954092D-F353-41E7-98DE-E32F787665D9}" srcOrd="1" destOrd="0" presId="urn:microsoft.com/office/officeart/2005/8/layout/hierarchy3"/>
    <dgm:cxn modelId="{AD51ECCE-9C99-4050-ABD0-4293A4B4C887}" type="presOf" srcId="{D46B0940-AFD8-4D1C-9644-B1015254D36B}" destId="{B200C260-5121-4E36-AC2D-8647BD3D844B}" srcOrd="0" destOrd="0" presId="urn:microsoft.com/office/officeart/2005/8/layout/hierarchy3"/>
    <dgm:cxn modelId="{61F9E7D0-2193-42B8-B47E-4FC98F94D3F0}" srcId="{8123608C-1151-4786-8054-D70C0A849943}" destId="{D46B0940-AFD8-4D1C-9644-B1015254D36B}" srcOrd="1" destOrd="0" parTransId="{9E143E5D-3C7C-45CC-AEAB-559D88B4A2BC}" sibTransId="{8A1CB6E1-A0F8-4A71-B20B-2CF0323B2E1C}"/>
    <dgm:cxn modelId="{B9C15130-7331-4DDD-9F2E-D62A144993C1}" type="presParOf" srcId="{FF503F48-1C98-49FF-9204-3446FFB5F278}" destId="{B7884E3D-FDC5-47D3-A4E7-69D6F9648E1F}" srcOrd="0" destOrd="0" presId="urn:microsoft.com/office/officeart/2005/8/layout/hierarchy3"/>
    <dgm:cxn modelId="{77EF553B-6464-4D93-82D0-FD3F6E5E7325}" type="presParOf" srcId="{B7884E3D-FDC5-47D3-A4E7-69D6F9648E1F}" destId="{A0945F19-2C7C-487E-8A92-85F3E7A3BDFE}" srcOrd="0" destOrd="0" presId="urn:microsoft.com/office/officeart/2005/8/layout/hierarchy3"/>
    <dgm:cxn modelId="{4C7C5386-347D-4FC1-9871-BEDBE39B3C79}" type="presParOf" srcId="{A0945F19-2C7C-487E-8A92-85F3E7A3BDFE}" destId="{ACCE547B-B0B8-4FFE-BBE5-7B37E9141750}" srcOrd="0" destOrd="0" presId="urn:microsoft.com/office/officeart/2005/8/layout/hierarchy3"/>
    <dgm:cxn modelId="{04D3F512-106A-4E1B-A7A8-3B94FC9E2B85}" type="presParOf" srcId="{A0945F19-2C7C-487E-8A92-85F3E7A3BDFE}" destId="{3954092D-F353-41E7-98DE-E32F787665D9}" srcOrd="1" destOrd="0" presId="urn:microsoft.com/office/officeart/2005/8/layout/hierarchy3"/>
    <dgm:cxn modelId="{C01983D8-5E18-4D52-BFBB-52F4FE43E222}" type="presParOf" srcId="{B7884E3D-FDC5-47D3-A4E7-69D6F9648E1F}" destId="{2A17037A-15C3-48F6-BCC1-7A4C8BBA558A}" srcOrd="1" destOrd="0" presId="urn:microsoft.com/office/officeart/2005/8/layout/hierarchy3"/>
    <dgm:cxn modelId="{A319D922-E105-437A-A2C1-31DE27885B29}" type="presParOf" srcId="{FF503F48-1C98-49FF-9204-3446FFB5F278}" destId="{33A81FFE-FA87-4D05-8220-14815B327311}" srcOrd="1" destOrd="0" presId="urn:microsoft.com/office/officeart/2005/8/layout/hierarchy3"/>
    <dgm:cxn modelId="{58D1363A-9E24-4A72-B229-816EBE684B27}" type="presParOf" srcId="{33A81FFE-FA87-4D05-8220-14815B327311}" destId="{A5597E64-E775-44A3-B11F-15D1A75F3402}" srcOrd="0" destOrd="0" presId="urn:microsoft.com/office/officeart/2005/8/layout/hierarchy3"/>
    <dgm:cxn modelId="{30843FBC-150A-4CC6-A435-5FDDAF8A8D15}" type="presParOf" srcId="{A5597E64-E775-44A3-B11F-15D1A75F3402}" destId="{B200C260-5121-4E36-AC2D-8647BD3D844B}" srcOrd="0" destOrd="0" presId="urn:microsoft.com/office/officeart/2005/8/layout/hierarchy3"/>
    <dgm:cxn modelId="{60555CB6-9FFE-4A05-B87B-6F8D0A04BBD8}" type="presParOf" srcId="{A5597E64-E775-44A3-B11F-15D1A75F3402}" destId="{0459E280-3E28-4C6B-BDA6-C3DC4829888A}" srcOrd="1" destOrd="0" presId="urn:microsoft.com/office/officeart/2005/8/layout/hierarchy3"/>
    <dgm:cxn modelId="{58ED68D1-70FA-482F-BF05-BCFAF922C21B}" type="presParOf" srcId="{33A81FFE-FA87-4D05-8220-14815B327311}" destId="{E388229B-9997-434A-B60A-8A8CB999CED4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E547B-B0B8-4FFE-BBE5-7B37E9141750}">
      <dsp:nvSpPr>
        <dsp:cNvPr id="0" name=""/>
        <dsp:cNvSpPr/>
      </dsp:nvSpPr>
      <dsp:spPr>
        <a:xfrm>
          <a:off x="483246" y="0"/>
          <a:ext cx="4222658" cy="1984773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 w="12700" cap="flat" cmpd="sng" algn="ctr">
          <a:solidFill>
            <a:schemeClr val="bg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baseline="0"/>
            <a:t>Kernel Level</a:t>
          </a:r>
          <a:endParaRPr lang="en-US" sz="6100" kern="1200"/>
        </a:p>
      </dsp:txBody>
      <dsp:txXfrm>
        <a:off x="541378" y="58132"/>
        <a:ext cx="4106394" cy="1868509"/>
      </dsp:txXfrm>
    </dsp:sp>
    <dsp:sp modelId="{B200C260-5121-4E36-AC2D-8647BD3D844B}">
      <dsp:nvSpPr>
        <dsp:cNvPr id="0" name=""/>
        <dsp:cNvSpPr/>
      </dsp:nvSpPr>
      <dsp:spPr>
        <a:xfrm>
          <a:off x="5874021" y="0"/>
          <a:ext cx="4417352" cy="2001440"/>
        </a:xfrm>
        <a:prstGeom prst="roundRect">
          <a:avLst>
            <a:gd name="adj" fmla="val 10000"/>
          </a:avLst>
        </a:prstGeom>
        <a:solidFill>
          <a:schemeClr val="bg1">
            <a:lumMod val="85000"/>
            <a:lumOff val="15000"/>
          </a:schemeClr>
        </a:solidFill>
        <a:ln w="12700" cap="flat" cmpd="sng" algn="ctr">
          <a:solidFill>
            <a:schemeClr val="bg1">
              <a:lumMod val="85000"/>
              <a:lumOff val="1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6205" tIns="77470" rIns="116205" bIns="77470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 baseline="0"/>
            <a:t>User Level</a:t>
          </a:r>
          <a:endParaRPr lang="en-US" sz="6100" kern="1200"/>
        </a:p>
      </dsp:txBody>
      <dsp:txXfrm>
        <a:off x="5932641" y="58620"/>
        <a:ext cx="4300112" cy="1884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EACD4-2B58-42BA-9AC9-381519D026AA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AAECC-1A08-479D-83A4-AA9175A4EB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9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AAECC-1A08-479D-83A4-AA9175A4EB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44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Atli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AAECC-1A08-479D-83A4-AA9175A4EB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74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AAECC-1A08-479D-83A4-AA9175A4EBE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07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AAECC-1A08-479D-83A4-AA9175A4EBE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022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AAECC-1A08-479D-83A4-AA9175A4EBE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11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2AAECC-1A08-479D-83A4-AA9175A4EBE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1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May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7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Thursday, May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23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Thursday, May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4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Thursday, May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4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Thursday, May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Thursday, May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95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Thursday, May 22,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7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Thursday, May 22,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Thursday, May 22,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5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Thursday, May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Thursday, May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9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May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863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C1299-6D0A-AF6A-7815-FD6F67C63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720000"/>
            <a:ext cx="5015638" cy="2804400"/>
          </a:xfrm>
        </p:spPr>
        <p:txBody>
          <a:bodyPr>
            <a:normAutofit/>
          </a:bodyPr>
          <a:lstStyle/>
          <a:p>
            <a:r>
              <a:rPr lang="en-US" dirty="0"/>
              <a:t>CSSE332 Final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AD79E-B2FD-83D7-F8C8-CECBD5317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3830399"/>
            <a:ext cx="5015638" cy="1936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Jack Traversa, Noah Howard, Atli Arnarsson</a:t>
            </a:r>
          </a:p>
          <a:p>
            <a:r>
              <a:rPr lang="en-US" b="1" err="1"/>
              <a:t>SchizoThreads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0BD0BA-D3CC-391E-2601-5CD79708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899" r="10950" b="-1"/>
          <a:stretch>
            <a:fillRect/>
          </a:stretch>
        </p:blipFill>
        <p:spPr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92308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F0C0E-ABAB-8B47-4F9E-E174F107B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59F78-38E4-6FE7-A0D0-22F149AF0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502798"/>
            <a:ext cx="10728325" cy="4266178"/>
          </a:xfrm>
        </p:spPr>
        <p:txBody>
          <a:bodyPr>
            <a:normAutofit fontScale="92500"/>
          </a:bodyPr>
          <a:lstStyle/>
          <a:p>
            <a:r>
              <a:rPr lang="en-US" dirty="0"/>
              <a:t>Stacks are managed by the user.</a:t>
            </a:r>
          </a:p>
          <a:p>
            <a:r>
              <a:rPr lang="en-US" dirty="0"/>
              <a:t>The user must malloc and provide </a:t>
            </a:r>
            <a:r>
              <a:rPr lang="en-US" dirty="0" err="1"/>
              <a:t>sthread_create</a:t>
            </a:r>
            <a:r>
              <a:rPr lang="en-US" dirty="0"/>
              <a:t> with a pointer to the malloced space.</a:t>
            </a:r>
          </a:p>
          <a:p>
            <a:r>
              <a:rPr lang="en-US" dirty="0"/>
              <a:t>The user must also free the pointer after they join a thread.</a:t>
            </a:r>
          </a:p>
          <a:p>
            <a:r>
              <a:rPr lang="en-US" dirty="0"/>
              <a:t>The stacks share the same memory space, meaning that they are already able to access each other’s stacks. Each thread has their own page table; mappings are copied over from the parent. </a:t>
            </a:r>
            <a:r>
              <a:rPr lang="en-US" dirty="0" err="1"/>
              <a:t>growproc</a:t>
            </a:r>
            <a:r>
              <a:rPr lang="en-US" dirty="0"/>
              <a:t> was modified to account for new page tables being added/removed.</a:t>
            </a:r>
          </a:p>
          <a:p>
            <a:r>
              <a:rPr lang="en-US" dirty="0"/>
              <a:t>For </a:t>
            </a:r>
            <a:r>
              <a:rPr lang="en-US" dirty="0" err="1"/>
              <a:t>thread_combine</a:t>
            </a:r>
            <a:r>
              <a:rPr lang="en-US" dirty="0"/>
              <a:t> (join), we modified wait() to look for a specific thread id and implemented reference counting.</a:t>
            </a:r>
          </a:p>
          <a:p>
            <a:r>
              <a:rPr lang="en-US" dirty="0"/>
              <a:t>For our </a:t>
            </a:r>
            <a:r>
              <a:rPr lang="en-US" dirty="0" err="1"/>
              <a:t>thread_exit</a:t>
            </a:r>
            <a:r>
              <a:rPr lang="en-US" dirty="0"/>
              <a:t>, we assign a return value to the thread (based on the argument), change its state to ZOMBIE, and remove it from our linked list before waking up the parent. </a:t>
            </a:r>
          </a:p>
        </p:txBody>
      </p:sp>
    </p:spTree>
    <p:extLst>
      <p:ext uri="{BB962C8B-B14F-4D97-AF65-F5344CB8AC3E}">
        <p14:creationId xmlns:p14="http://schemas.microsoft.com/office/powerpoint/2010/main" val="2829702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7EEA2-E4B3-02BD-270E-F1A2AB82C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API Overview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426E933-E590-D6DA-18C6-5E07E42124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1902505"/>
              </p:ext>
            </p:extLst>
          </p:nvPr>
        </p:nvGraphicFramePr>
        <p:xfrm>
          <a:off x="719997" y="1357865"/>
          <a:ext cx="10728325" cy="2002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C7B054E8-4894-6348-6432-918D6DFA5A1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7649"/>
          <a:stretch/>
        </p:blipFill>
        <p:spPr>
          <a:xfrm>
            <a:off x="432630" y="4313521"/>
            <a:ext cx="5468737" cy="56200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6A7C0-E53F-74EB-F1BE-BA542373DD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631" y="4338921"/>
            <a:ext cx="5468736" cy="5620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F217D8-F475-8B88-72AA-C976762DEE7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739"/>
          <a:stretch/>
        </p:blipFill>
        <p:spPr>
          <a:xfrm>
            <a:off x="7150100" y="3590480"/>
            <a:ext cx="3547679" cy="264832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623933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19D8FB3-DC82-4F23-93E9-2D2E26F22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054836-96E4-4E15-9E6C-1AE7ED17F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1A228-59E0-8E46-EA42-5F960EDE7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000" y="619200"/>
            <a:ext cx="4991961" cy="1477328"/>
          </a:xfrm>
        </p:spPr>
        <p:txBody>
          <a:bodyPr wrap="square" anchor="ctr">
            <a:normAutofit/>
          </a:bodyPr>
          <a:lstStyle/>
          <a:p>
            <a:r>
              <a:rPr lang="en-US"/>
              <a:t>Lineage Management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98C5F-8EAD-C1B6-BA77-EA99E959C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064405"/>
            <a:ext cx="5014800" cy="2720528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ln w="19050">
            <a:solidFill>
              <a:schemeClr val="accent1"/>
            </a:solidFill>
          </a:ln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12DFF-6E1D-FA80-A039-E74C08591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2541600"/>
            <a:ext cx="4991962" cy="3216273"/>
          </a:xfrm>
        </p:spPr>
        <p:txBody>
          <a:bodyPr>
            <a:normAutofit/>
          </a:bodyPr>
          <a:lstStyle/>
          <a:p>
            <a:r>
              <a:rPr lang="en-US"/>
              <a:t>We implemented a circular linked list for managing lineages</a:t>
            </a:r>
          </a:p>
          <a:p>
            <a:r>
              <a:rPr lang="en-US"/>
              <a:t>Still kept the parent/child structure</a:t>
            </a:r>
          </a:p>
        </p:txBody>
      </p:sp>
    </p:spTree>
    <p:extLst>
      <p:ext uri="{BB962C8B-B14F-4D97-AF65-F5344CB8AC3E}">
        <p14:creationId xmlns:p14="http://schemas.microsoft.com/office/powerpoint/2010/main" val="2615711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8E27F7-3F29-47F0-B30F-585059182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B16CD8D-2899-43D9-995B-DD1278D6B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7F38A32B-CAD5-4D19-8E90-F63EB6902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342615" y="342615"/>
            <a:ext cx="6858000" cy="6172768"/>
          </a:xfrm>
          <a:custGeom>
            <a:avLst/>
            <a:gdLst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4440498 w 6858000"/>
              <a:gd name="connsiteY4" fmla="*/ 5734742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0" fmla="*/ 6858000 w 6858000"/>
              <a:gd name="connsiteY0" fmla="*/ 0 h 5878098"/>
              <a:gd name="connsiteX1" fmla="*/ 6858000 w 6858000"/>
              <a:gd name="connsiteY1" fmla="*/ 5780582 h 5878098"/>
              <a:gd name="connsiteX2" fmla="*/ 6766523 w 6858000"/>
              <a:gd name="connsiteY2" fmla="*/ 5777266 h 5878098"/>
              <a:gd name="connsiteX3" fmla="*/ 5437222 w 6858000"/>
              <a:gd name="connsiteY3" fmla="*/ 5734742 h 5878098"/>
              <a:gd name="connsiteX4" fmla="*/ 4440498 w 6858000"/>
              <a:gd name="connsiteY4" fmla="*/ 5734742 h 5878098"/>
              <a:gd name="connsiteX5" fmla="*/ 582209 w 6858000"/>
              <a:gd name="connsiteY5" fmla="*/ 4121983 h 5878098"/>
              <a:gd name="connsiteX6" fmla="*/ 73548 w 6858000"/>
              <a:gd name="connsiteY6" fmla="*/ 3184291 h 5878098"/>
              <a:gd name="connsiteX7" fmla="*/ 0 w 6858000"/>
              <a:gd name="connsiteY7" fmla="*/ 2994994 h 5878098"/>
              <a:gd name="connsiteX8" fmla="*/ 0 w 6858000"/>
              <a:gd name="connsiteY8" fmla="*/ 0 h 5878098"/>
              <a:gd name="connsiteX9" fmla="*/ 6858000 w 6858000"/>
              <a:gd name="connsiteY9" fmla="*/ 0 h 5878098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73548 w 6858000"/>
              <a:gd name="connsiteY6" fmla="*/ 3184291 h 5780582"/>
              <a:gd name="connsiteX7" fmla="*/ 0 w 6858000"/>
              <a:gd name="connsiteY7" fmla="*/ 2994994 h 5780582"/>
              <a:gd name="connsiteX8" fmla="*/ 0 w 6858000"/>
              <a:gd name="connsiteY8" fmla="*/ 0 h 5780582"/>
              <a:gd name="connsiteX9" fmla="*/ 6858000 w 6858000"/>
              <a:gd name="connsiteY9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582209 w 6858000"/>
              <a:gd name="connsiteY5" fmla="*/ 4121983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5437222 w 6858000"/>
              <a:gd name="connsiteY3" fmla="*/ 5734742 h 5780582"/>
              <a:gd name="connsiteX4" fmla="*/ 3010841 w 6858000"/>
              <a:gd name="connsiteY4" fmla="*/ 5469518 h 5780582"/>
              <a:gd name="connsiteX5" fmla="*/ 959581 w 6858000"/>
              <a:gd name="connsiteY5" fmla="*/ 4373609 h 5780582"/>
              <a:gd name="connsiteX6" fmla="*/ 0 w 6858000"/>
              <a:gd name="connsiteY6" fmla="*/ 2994994 h 5780582"/>
              <a:gd name="connsiteX7" fmla="*/ 0 w 6858000"/>
              <a:gd name="connsiteY7" fmla="*/ 0 h 5780582"/>
              <a:gd name="connsiteX8" fmla="*/ 6858000 w 6858000"/>
              <a:gd name="connsiteY8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6766523 w 6858000"/>
              <a:gd name="connsiteY2" fmla="*/ 5777266 h 5780582"/>
              <a:gd name="connsiteX3" fmla="*/ 3010841 w 6858000"/>
              <a:gd name="connsiteY3" fmla="*/ 5469518 h 5780582"/>
              <a:gd name="connsiteX4" fmla="*/ 959581 w 6858000"/>
              <a:gd name="connsiteY4" fmla="*/ 4373609 h 5780582"/>
              <a:gd name="connsiteX5" fmla="*/ 0 w 6858000"/>
              <a:gd name="connsiteY5" fmla="*/ 2994994 h 5780582"/>
              <a:gd name="connsiteX6" fmla="*/ 0 w 6858000"/>
              <a:gd name="connsiteY6" fmla="*/ 0 h 5780582"/>
              <a:gd name="connsiteX7" fmla="*/ 6858000 w 6858000"/>
              <a:gd name="connsiteY7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010841 w 6858000"/>
              <a:gd name="connsiteY2" fmla="*/ 5469518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0582"/>
              <a:gd name="connsiteX1" fmla="*/ 6858000 w 6858000"/>
              <a:gd name="connsiteY1" fmla="*/ 5780582 h 5780582"/>
              <a:gd name="connsiteX2" fmla="*/ 3264841 w 6858000"/>
              <a:gd name="connsiteY2" fmla="*/ 5442316 h 5780582"/>
              <a:gd name="connsiteX3" fmla="*/ 959581 w 6858000"/>
              <a:gd name="connsiteY3" fmla="*/ 4373609 h 5780582"/>
              <a:gd name="connsiteX4" fmla="*/ 0 w 6858000"/>
              <a:gd name="connsiteY4" fmla="*/ 2994994 h 5780582"/>
              <a:gd name="connsiteX5" fmla="*/ 0 w 6858000"/>
              <a:gd name="connsiteY5" fmla="*/ 0 h 5780582"/>
              <a:gd name="connsiteX6" fmla="*/ 6858000 w 6858000"/>
              <a:gd name="connsiteY6" fmla="*/ 0 h 5780582"/>
              <a:gd name="connsiteX0" fmla="*/ 6858000 w 6858000"/>
              <a:gd name="connsiteY0" fmla="*/ 0 h 5784516"/>
              <a:gd name="connsiteX1" fmla="*/ 6858000 w 6858000"/>
              <a:gd name="connsiteY1" fmla="*/ 5780582 h 5784516"/>
              <a:gd name="connsiteX2" fmla="*/ 3264841 w 6858000"/>
              <a:gd name="connsiteY2" fmla="*/ 5442316 h 5784516"/>
              <a:gd name="connsiteX3" fmla="*/ 959581 w 6858000"/>
              <a:gd name="connsiteY3" fmla="*/ 4373609 h 5784516"/>
              <a:gd name="connsiteX4" fmla="*/ 0 w 6858000"/>
              <a:gd name="connsiteY4" fmla="*/ 2994994 h 5784516"/>
              <a:gd name="connsiteX5" fmla="*/ 0 w 6858000"/>
              <a:gd name="connsiteY5" fmla="*/ 0 h 5784516"/>
              <a:gd name="connsiteX6" fmla="*/ 6858000 w 6858000"/>
              <a:gd name="connsiteY6" fmla="*/ 0 h 5784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58000" h="5784516">
                <a:moveTo>
                  <a:pt x="6858000" y="0"/>
                </a:moveTo>
                <a:lnTo>
                  <a:pt x="6858000" y="5780582"/>
                </a:lnTo>
                <a:cubicBezTo>
                  <a:pt x="4704756" y="5812908"/>
                  <a:pt x="4198884" y="5641214"/>
                  <a:pt x="3264841" y="5442316"/>
                </a:cubicBezTo>
                <a:cubicBezTo>
                  <a:pt x="2330798" y="5243418"/>
                  <a:pt x="1503721" y="4781496"/>
                  <a:pt x="959581" y="4373609"/>
                </a:cubicBezTo>
                <a:cubicBezTo>
                  <a:pt x="415441" y="3965722"/>
                  <a:pt x="198635" y="3573180"/>
                  <a:pt x="0" y="2994994"/>
                </a:cubicBez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612879-E920-453A-1BA9-2A665E22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4991961" cy="1477328"/>
          </a:xfrm>
        </p:spPr>
        <p:txBody>
          <a:bodyPr>
            <a:normAutofit/>
          </a:bodyPr>
          <a:lstStyle/>
          <a:p>
            <a:r>
              <a:rPr lang="en-US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0B0EE-8529-5AF0-BE6E-850065E57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000" y="633600"/>
            <a:ext cx="4991962" cy="513537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thread has its own page table</a:t>
            </a:r>
          </a:p>
          <a:p>
            <a:r>
              <a:rPr lang="en-US" dirty="0"/>
              <a:t>Each of the thread’s page table entries points to a shared physical address between all threads</a:t>
            </a:r>
          </a:p>
          <a:p>
            <a:r>
              <a:rPr lang="en-US" dirty="0"/>
              <a:t>Synchronization is maintained through the linked list and </a:t>
            </a:r>
            <a:r>
              <a:rPr lang="en-US" dirty="0" err="1"/>
              <a:t>growproc</a:t>
            </a:r>
            <a:r>
              <a:rPr lang="en-US" dirty="0"/>
              <a:t>. </a:t>
            </a:r>
          </a:p>
          <a:p>
            <a:r>
              <a:rPr lang="en-US" dirty="0"/>
              <a:t>Whenever a new page table entry is added, all the threads in the same address space map to the physical address that the new one maps to.</a:t>
            </a:r>
          </a:p>
          <a:p>
            <a:r>
              <a:rPr lang="en-US" dirty="0"/>
              <a:t>Whenever a page table entry is removed, all the threads in the same address space also remove their entries that map to the same physical address.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57BBF9-CBEA-91E9-48D2-ADF4DE358B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15" y="4577900"/>
            <a:ext cx="6172769" cy="131896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78286F-546D-E5E4-DC6F-705F70F8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15" y="1693121"/>
            <a:ext cx="6172770" cy="279224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94222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393E3-1BDC-B6EC-2D0B-1402E5EF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5F05-2521-C00F-E339-C731ADE39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675" y="2096528"/>
            <a:ext cx="10728325" cy="3227375"/>
          </a:xfrm>
        </p:spPr>
        <p:txBody>
          <a:bodyPr/>
          <a:lstStyle/>
          <a:p>
            <a:r>
              <a:rPr lang="en-US" dirty="0"/>
              <a:t>Initially we were creating the stack at the kernel level which we realized was harder to implement than just having the user pass it in.</a:t>
            </a:r>
          </a:p>
          <a:p>
            <a:r>
              <a:rPr lang="en-US" dirty="0"/>
              <a:t>Getting deallocation to work for memory allocation took a while because we were calling </a:t>
            </a:r>
            <a:r>
              <a:rPr lang="en-US" dirty="0" err="1"/>
              <a:t>uvmunmap</a:t>
            </a:r>
            <a:r>
              <a:rPr lang="en-US" dirty="0"/>
              <a:t>() when we should have been calling </a:t>
            </a:r>
            <a:r>
              <a:rPr lang="en-US" dirty="0" err="1"/>
              <a:t>uvmdealloc</a:t>
            </a:r>
            <a:r>
              <a:rPr lang="en-US" dirty="0"/>
              <a:t>().</a:t>
            </a:r>
          </a:p>
          <a:p>
            <a:r>
              <a:rPr lang="en-US" dirty="0"/>
              <a:t>Knowing when to increment the reference counter.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09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E8A9-8A8B-4EE3-EE27-2BEC0F47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874320"/>
          </a:xfrm>
        </p:spPr>
        <p:txBody>
          <a:bodyPr/>
          <a:lstStyle/>
          <a:p>
            <a:r>
              <a:rPr lang="en-US"/>
              <a:t>Changes We Would Make In Retrospect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E550-1518-6D28-00D9-8B370792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7" y="1815312"/>
            <a:ext cx="10728325" cy="3227375"/>
          </a:xfrm>
        </p:spPr>
        <p:txBody>
          <a:bodyPr/>
          <a:lstStyle/>
          <a:p>
            <a:r>
              <a:rPr lang="en-US"/>
              <a:t>We would have started with user provided stacks rather than planning for kernel provided stacks and then switching over.</a:t>
            </a:r>
          </a:p>
          <a:p>
            <a:r>
              <a:rPr lang="en-US"/>
              <a:t>We would’ve read through more xv6 source code before adding our own functions (specifically </a:t>
            </a:r>
            <a:r>
              <a:rPr lang="en-US" err="1"/>
              <a:t>vm.c</a:t>
            </a:r>
            <a:r>
              <a:rPr lang="en-US"/>
              <a:t> and </a:t>
            </a:r>
            <a:r>
              <a:rPr lang="en-US" err="1"/>
              <a:t>proc.c</a:t>
            </a:r>
            <a:r>
              <a:rPr lang="en-US"/>
              <a:t>) as we hadn’t looked at those since the COW lab.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7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9A23-FD28-FD73-282B-42DB610D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5831842"/>
          </a:xfrm>
        </p:spPr>
        <p:txBody>
          <a:bodyPr/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525389349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A58982E26FBF47B329408897929ED4" ma:contentTypeVersion="15" ma:contentTypeDescription="Create a new document." ma:contentTypeScope="" ma:versionID="f29be812958d2573cb1aa3d1e2b5157d">
  <xsd:schema xmlns:xsd="http://www.w3.org/2001/XMLSchema" xmlns:xs="http://www.w3.org/2001/XMLSchema" xmlns:p="http://schemas.microsoft.com/office/2006/metadata/properties" xmlns:ns3="86551565-6356-4ea2-b9b5-9369e3a222fe" xmlns:ns4="08dfa061-e70a-4b45-aee4-ec51d92e7ce8" targetNamespace="http://schemas.microsoft.com/office/2006/metadata/properties" ma:root="true" ma:fieldsID="64373d8ae2265bbc07a29884a7c01ceb" ns3:_="" ns4:_="">
    <xsd:import namespace="86551565-6356-4ea2-b9b5-9369e3a222fe"/>
    <xsd:import namespace="08dfa061-e70a-4b45-aee4-ec51d92e7ce8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SearchProperties" minOccurs="0"/>
                <xsd:element ref="ns3:MediaLengthInSecond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551565-6356-4ea2-b9b5-9369e3a222fe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dfa061-e70a-4b45-aee4-ec51d92e7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6551565-6356-4ea2-b9b5-9369e3a222fe" xsi:nil="true"/>
  </documentManagement>
</p:properties>
</file>

<file path=customXml/itemProps1.xml><?xml version="1.0" encoding="utf-8"?>
<ds:datastoreItem xmlns:ds="http://schemas.openxmlformats.org/officeDocument/2006/customXml" ds:itemID="{D50C3853-04ED-4EA0-AA51-FC454EAF9947}">
  <ds:schemaRefs>
    <ds:schemaRef ds:uri="08dfa061-e70a-4b45-aee4-ec51d92e7ce8"/>
    <ds:schemaRef ds:uri="86551565-6356-4ea2-b9b5-9369e3a222f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9DAB6DF-29AE-4413-8D5E-42906327D0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E83659D-05A1-4702-9E4D-1584EBC14DAD}">
  <ds:schemaRefs>
    <ds:schemaRef ds:uri="http://schemas.microsoft.com/office/2006/documentManagement/types"/>
    <ds:schemaRef ds:uri="86551565-6356-4ea2-b9b5-9369e3a222fe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08dfa061-e70a-4b45-aee4-ec51d92e7ce8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Office PowerPoint</Application>
  <PresentationFormat>Widescreen</PresentationFormat>
  <Paragraphs>42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Avenir Next LT Pro</vt:lpstr>
      <vt:lpstr>Sagona Book</vt:lpstr>
      <vt:lpstr>The Hand Extrablack</vt:lpstr>
      <vt:lpstr>BlobVTI</vt:lpstr>
      <vt:lpstr>CSSE332 Final Presentation</vt:lpstr>
      <vt:lpstr>Design Decisions</vt:lpstr>
      <vt:lpstr>API Overview</vt:lpstr>
      <vt:lpstr>Lineage Management</vt:lpstr>
      <vt:lpstr>Shared Memory</vt:lpstr>
      <vt:lpstr>Challenges</vt:lpstr>
      <vt:lpstr>Changes We Would Make In Retrospect</vt:lpstr>
      <vt:lpstr>   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Arnarsson, Atli</dc:creator>
  <cp:lastModifiedBy>Traversa, Jack</cp:lastModifiedBy>
  <cp:revision>1</cp:revision>
  <dcterms:created xsi:type="dcterms:W3CDTF">2025-05-22T13:22:45Z</dcterms:created>
  <dcterms:modified xsi:type="dcterms:W3CDTF">2025-05-23T03:58:04Z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0x010100AFA58982E26FBF47B329408897929ED4</vt:lpwstr>
  </property>
</Properties>
</file>