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9" r:id="rId2"/>
    <p:sldId id="268" r:id="rId3"/>
  </p:sldIdLst>
  <p:sldSz cx="12192000" cy="6858000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14" autoAdjust="0"/>
  </p:normalViewPr>
  <p:slideViewPr>
    <p:cSldViewPr snapToGrid="0">
      <p:cViewPr varScale="1">
        <p:scale>
          <a:sx n="98" d="100"/>
          <a:sy n="98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11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D26E9-F6ED-4E23-932C-3D6FCF171333}" type="datetimeFigureOut">
              <a:rPr lang="zh-TW" altLang="en-US" smtClean="0"/>
              <a:t>2024/3/24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43D42-7CD5-45C0-B208-FFF9E4EF3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30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43D42-7CD5-45C0-B208-FFF9E4EF3BC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45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43D42-7CD5-45C0-B208-FFF9E4EF3BC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56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3C73F5-0372-46F0-9784-AD4123F13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632106-FBB5-4F15-91C6-AFB6378BB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53DF12-A60C-4A07-8DA1-6AF4BDA3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5713-8402-430F-A1B0-EEE1119C9F10}" type="datetimeFigureOut">
              <a:rPr lang="zh-TW" altLang="en-US" smtClean="0"/>
              <a:t>2024/3/24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696E01-F1D8-493B-8C11-B999850B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45C33A-7297-46E6-B78E-9935056A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E0C5-5D2F-49BA-8088-623FDE2C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39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359C3-9980-47AD-A40A-732099A7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E193D5-6192-435E-A3A3-CA87E549E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1F3377-04E4-4A23-BE46-C772C7C4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5713-8402-430F-A1B0-EEE1119C9F10}" type="datetimeFigureOut">
              <a:rPr lang="zh-TW" altLang="en-US" smtClean="0"/>
              <a:t>2024/3/24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94D5B7-ADA2-403C-9E9D-04B833F2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83E87B-5653-4D2E-B580-893903D5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E0C5-5D2F-49BA-8088-623FDE2C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78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CDD9E3-6E5D-4B0E-AF7C-B2CE2D7FC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78B7A8-3AD0-42DE-8AC4-ECC0874EE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5D78A9-D214-44D7-9AE0-CC9E4F45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5713-8402-430F-A1B0-EEE1119C9F10}" type="datetimeFigureOut">
              <a:rPr lang="zh-TW" altLang="en-US" smtClean="0"/>
              <a:t>2024/3/24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6C04C6-F6DA-4A32-AACB-1C0920D4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E5059E-6ED2-4347-BB0F-0E194027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E0C5-5D2F-49BA-8088-623FDE2C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36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F812B-D16C-49D7-9F2B-2D263882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DB0846-40FF-4E81-9B63-FAE1550D1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D71A29-004A-4CA9-A180-A7C8E0DD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5713-8402-430F-A1B0-EEE1119C9F10}" type="datetimeFigureOut">
              <a:rPr lang="zh-TW" altLang="en-US" smtClean="0"/>
              <a:t>2024/3/24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E7E9D5-6AAD-41CC-9992-7AACB69B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720FE0-C0C9-4EAA-9DF1-90F56B1E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E0C5-5D2F-49BA-8088-623FDE2C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63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2CD25-7F89-455C-8A23-5132AC76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C79C34-FBA9-433E-B890-3F5B62A5C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C9AAA0-E324-4E08-A157-E5A45774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5713-8402-430F-A1B0-EEE1119C9F10}" type="datetimeFigureOut">
              <a:rPr lang="zh-TW" altLang="en-US" smtClean="0"/>
              <a:t>2024/3/24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13C46B-75C1-42C6-957C-979E4C9C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CDC033-3644-4CE2-A74B-E6844433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E0C5-5D2F-49BA-8088-623FDE2C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89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4D8CF-04FE-482F-BC25-339417B2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0B5C16-C5E8-4D7A-A837-52A04457F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81035E-BD0D-4F02-B8FF-A102128E9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DBD89F-140E-4FDE-A9BF-24B8839A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5713-8402-430F-A1B0-EEE1119C9F10}" type="datetimeFigureOut">
              <a:rPr lang="zh-TW" altLang="en-US" smtClean="0"/>
              <a:t>2024/3/24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4FF0BD-8EC3-4883-8D53-4C9D0443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70F06D-4A78-4219-A4A8-837C7F99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E0C5-5D2F-49BA-8088-623FDE2C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6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EC497-E391-4C8D-8559-41D02DC12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A2C79A-6C2D-45C8-80D8-3B5C129D2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4AEC69-C024-4CB8-BAED-BC77DBADA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3EAF6D0-AF09-4329-A74F-12D1874C2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79CA153-DB59-4AE0-88BF-79E555154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4F26A7-D502-4335-BEEE-FA78F963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5713-8402-430F-A1B0-EEE1119C9F10}" type="datetimeFigureOut">
              <a:rPr lang="zh-TW" altLang="en-US" smtClean="0"/>
              <a:t>2024/3/24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4C51608-1D4A-4AE7-B1F1-2B5D7836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FC966C-679E-4463-9AD4-F9A01B97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E0C5-5D2F-49BA-8088-623FDE2C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54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EE76F-CBF5-48A4-9004-F3E43B40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83EFCE-53D1-4F8B-B227-2B6391BF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5713-8402-430F-A1B0-EEE1119C9F10}" type="datetimeFigureOut">
              <a:rPr lang="zh-TW" altLang="en-US" smtClean="0"/>
              <a:t>2024/3/24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30F761-57FB-46B7-B613-2F83B600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81433C-A371-45B2-ADD0-7F2BCFB4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E0C5-5D2F-49BA-8088-623FDE2C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08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7356037-3C0B-410E-8AEC-8D464BDB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5713-8402-430F-A1B0-EEE1119C9F10}" type="datetimeFigureOut">
              <a:rPr lang="zh-TW" altLang="en-US" smtClean="0"/>
              <a:t>2024/3/24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F0BB0A-1D75-4058-86FD-F7A5323F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BA2221-77E0-4848-93FB-F733BED2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E0C5-5D2F-49BA-8088-623FDE2C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49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3E37C-D8E5-4638-AC4C-D6A3F32C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F6603D-532F-4EDA-BF1F-2D3D0A75B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133892-BFDB-4348-8E5B-16BE5BB2C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6B88B1-E10F-4DFF-844C-1815A4BE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5713-8402-430F-A1B0-EEE1119C9F10}" type="datetimeFigureOut">
              <a:rPr lang="zh-TW" altLang="en-US" smtClean="0"/>
              <a:t>2024/3/24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11E1AC-40F5-4971-B5F3-EE217F19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845751-E48B-48B4-A33C-0C5389BB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E0C5-5D2F-49BA-8088-623FDE2C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25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378DC8-4A39-4743-ABEF-2871A6632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1F8514-4C93-4931-B209-961BF4BD8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885E0F-6387-43A5-AABC-AF7111451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4EA3A9-ECEE-40B1-ACCF-D0BDF686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5713-8402-430F-A1B0-EEE1119C9F10}" type="datetimeFigureOut">
              <a:rPr lang="zh-TW" altLang="en-US" smtClean="0"/>
              <a:t>2024/3/24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6DFCF4-7DF9-458B-8E29-76AA9FE8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A5E15C-EB54-4D68-99D4-030C899E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E0C5-5D2F-49BA-8088-623FDE2C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81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9784076-11CB-40B5-8E1A-C09B586C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72871B-2552-4590-8C18-766B142A2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89FB7E-13E7-4AF0-B0EB-CC861CFE7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75713-8402-430F-A1B0-EEE1119C9F10}" type="datetimeFigureOut">
              <a:rPr lang="zh-TW" altLang="en-US" smtClean="0"/>
              <a:t>2024/3/24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DCC431-070D-4EFF-92F4-13CD3CA48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DE448F-E696-4E41-AA5C-6959F1233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1E0C5-5D2F-49BA-8088-623FDE2C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95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737BC37-F56E-4BB4-BE25-49C1D369D2C4}"/>
              </a:ext>
            </a:extLst>
          </p:cNvPr>
          <p:cNvSpPr txBox="1"/>
          <p:nvPr/>
        </p:nvSpPr>
        <p:spPr>
          <a:xfrm>
            <a:off x="390522" y="215056"/>
            <a:ext cx="95633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(To see which </a:t>
            </a:r>
            <a:r>
              <a:rPr lang="en-US" altLang="zh-TW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job_category</a:t>
            </a:r>
            <a:r>
              <a:rPr lang="en-US" altLang="zh-TW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has the most salary)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the salary range counts for different job categories using histograms, with one chart for each job category.</a:t>
            </a:r>
            <a:endParaRPr lang="en-US" altLang="zh-TW" dirty="0"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2. (If </a:t>
            </a:r>
            <a:r>
              <a:rPr lang="en-US" altLang="zh-TW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experience_level</a:t>
            </a:r>
            <a:r>
              <a:rPr lang="en-US" altLang="zh-TW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influence salary much?)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median salary for each experience level within the same job category and present this data on a single bar chart</a:t>
            </a:r>
            <a:endParaRPr lang="en-US" altLang="zh-TW" dirty="0"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3. (To see salary of the same </a:t>
            </a:r>
            <a:r>
              <a:rPr lang="en-US" altLang="zh-TW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job_title</a:t>
            </a:r>
            <a:r>
              <a:rPr lang="en-US" altLang="zh-TW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in different </a:t>
            </a:r>
            <a:r>
              <a:rPr lang="en-US" altLang="zh-TW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company_size</a:t>
            </a:r>
            <a:r>
              <a:rPr lang="en-US" altLang="zh-TW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median </a:t>
            </a:r>
            <a:r>
              <a:rPr lang="en-US" altLang="zh-TW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salary_in_usd</a:t>
            </a:r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each </a:t>
            </a:r>
            <a:r>
              <a:rPr lang="en-US" altLang="zh-TW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job_title</a:t>
            </a:r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within the same </a:t>
            </a:r>
            <a:r>
              <a:rPr lang="en-US" altLang="zh-TW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company_size</a:t>
            </a:r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display the results using bar charts.</a:t>
            </a:r>
            <a:endParaRPr lang="en-US" altLang="zh-TW" dirty="0"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Use a heatmap on a map to present the median salary (</a:t>
            </a:r>
            <a:r>
              <a:rPr lang="en-US" altLang="zh-TW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salary_in_usd</a:t>
            </a:r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for each </a:t>
            </a:r>
            <a:r>
              <a:rPr lang="en-US" altLang="zh-TW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company_location</a:t>
            </a:r>
            <a:endParaRPr lang="en-US" altLang="zh-TW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5. (To see the proportions of </a:t>
            </a:r>
            <a:r>
              <a:rPr lang="en-US" altLang="zh-TW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work_setting</a:t>
            </a:r>
            <a:r>
              <a:rPr lang="en-US" altLang="zh-TW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in different </a:t>
            </a:r>
            <a:r>
              <a:rPr lang="en-US" altLang="zh-TW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company_size</a:t>
            </a:r>
            <a:r>
              <a:rPr lang="en-US" altLang="zh-TW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pie charts showing the proportions of </a:t>
            </a:r>
            <a:r>
              <a:rPr lang="en-US" altLang="zh-TW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work_setting</a:t>
            </a:r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each </a:t>
            </a:r>
            <a:r>
              <a:rPr lang="en-US" altLang="zh-TW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company_size</a:t>
            </a:r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dirty="0"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6. (To see the proportions of </a:t>
            </a:r>
            <a:r>
              <a:rPr lang="en-US" altLang="zh-TW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work_setting</a:t>
            </a:r>
            <a:r>
              <a:rPr lang="en-US" altLang="zh-TW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in different </a:t>
            </a:r>
            <a:r>
              <a:rPr lang="en-US" altLang="zh-TW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job_title</a:t>
            </a:r>
            <a:r>
              <a:rPr lang="en-US" altLang="zh-TW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pie charts showing the proportions of </a:t>
            </a:r>
            <a:r>
              <a:rPr lang="en-US" altLang="zh-TW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work_setting</a:t>
            </a:r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each </a:t>
            </a:r>
            <a:r>
              <a:rPr lang="en-US" altLang="zh-TW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job_title</a:t>
            </a:r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dirty="0"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7. (The proportions of </a:t>
            </a:r>
            <a:r>
              <a:rPr lang="en-US" altLang="zh-TW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experience_level</a:t>
            </a:r>
            <a:r>
              <a:rPr lang="en-US" altLang="zh-TW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in different </a:t>
            </a:r>
            <a:r>
              <a:rPr lang="en-US" altLang="zh-TW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job_title</a:t>
            </a:r>
            <a:r>
              <a:rPr lang="en-US" altLang="zh-TW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.)</a:t>
            </a:r>
          </a:p>
          <a:p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the proportions of </a:t>
            </a:r>
            <a:r>
              <a:rPr lang="en-US" altLang="zh-TW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experience_level</a:t>
            </a:r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within each </a:t>
            </a:r>
            <a:r>
              <a:rPr lang="en-US" altLang="zh-TW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job_title</a:t>
            </a:r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pie charts.</a:t>
            </a:r>
            <a:endParaRPr lang="en-US" altLang="zh-TW" dirty="0"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8. (How’s the different of median salary in each countries ?)</a:t>
            </a:r>
          </a:p>
          <a:p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median salary (</a:t>
            </a:r>
            <a:r>
              <a:rPr lang="en-US" altLang="zh-TW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salary_in_usd</a:t>
            </a:r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for different countries (</a:t>
            </a:r>
            <a:r>
              <a:rPr lang="en-US" altLang="zh-TW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company_location</a:t>
            </a:r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create bar charts for each country showing the median salaries.</a:t>
            </a:r>
            <a:endParaRPr lang="en-US" altLang="zh-TW" dirty="0"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TW" b="0" i="0" dirty="0">
                <a:effectLst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9. (To show how </a:t>
            </a:r>
            <a:r>
              <a:rPr lang="en-US" altLang="zh-TW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job_category</a:t>
            </a:r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changes with different </a:t>
            </a:r>
            <a:r>
              <a:rPr lang="en-US" altLang="zh-TW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work_year</a:t>
            </a:r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pie charts for each year showing the proportions of job categories based on different years.</a:t>
            </a:r>
            <a:endParaRPr lang="en-US" altLang="zh-TW" b="0" i="0" dirty="0">
              <a:effectLst/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10. (Which </a:t>
            </a:r>
            <a:r>
              <a:rPr lang="en-US" altLang="zh-TW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company_size</a:t>
            </a:r>
            <a:r>
              <a:rPr lang="en-US" altLang="zh-TW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is the most in these country</a:t>
            </a:r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company_location</a:t>
            </a:r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?)</a:t>
            </a:r>
          </a:p>
          <a:p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pie charts showing the proportions of </a:t>
            </a:r>
            <a:r>
              <a:rPr lang="en-US" altLang="zh-TW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company_size</a:t>
            </a:r>
            <a:r>
              <a:rPr lang="en-US" altLang="zh-TW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en-US" altLang="zh-TW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company_location</a:t>
            </a:r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dirty="0"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65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D85C6F7-778C-4FC1-8DE7-9EFFD440E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212677"/>
              </p:ext>
            </p:extLst>
          </p:nvPr>
        </p:nvGraphicFramePr>
        <p:xfrm>
          <a:off x="429433" y="673415"/>
          <a:ext cx="11134731" cy="4924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311">
                  <a:extLst>
                    <a:ext uri="{9D8B030D-6E8A-4147-A177-3AD203B41FA5}">
                      <a16:colId xmlns:a16="http://schemas.microsoft.com/office/drawing/2014/main" val="3567806097"/>
                    </a:ext>
                  </a:extLst>
                </a:gridCol>
                <a:gridCol w="1828990">
                  <a:extLst>
                    <a:ext uri="{9D8B030D-6E8A-4147-A177-3AD203B41FA5}">
                      <a16:colId xmlns:a16="http://schemas.microsoft.com/office/drawing/2014/main" val="3072223338"/>
                    </a:ext>
                  </a:extLst>
                </a:gridCol>
                <a:gridCol w="2105739">
                  <a:extLst>
                    <a:ext uri="{9D8B030D-6E8A-4147-A177-3AD203B41FA5}">
                      <a16:colId xmlns:a16="http://schemas.microsoft.com/office/drawing/2014/main" val="65111345"/>
                    </a:ext>
                  </a:extLst>
                </a:gridCol>
                <a:gridCol w="1807347">
                  <a:extLst>
                    <a:ext uri="{9D8B030D-6E8A-4147-A177-3AD203B41FA5}">
                      <a16:colId xmlns:a16="http://schemas.microsoft.com/office/drawing/2014/main" val="2921722683"/>
                    </a:ext>
                  </a:extLst>
                </a:gridCol>
                <a:gridCol w="1807347">
                  <a:extLst>
                    <a:ext uri="{9D8B030D-6E8A-4147-A177-3AD203B41FA5}">
                      <a16:colId xmlns:a16="http://schemas.microsoft.com/office/drawing/2014/main" val="4096270717"/>
                    </a:ext>
                  </a:extLst>
                </a:gridCol>
                <a:gridCol w="2097997">
                  <a:extLst>
                    <a:ext uri="{9D8B030D-6E8A-4147-A177-3AD203B41FA5}">
                      <a16:colId xmlns:a16="http://schemas.microsoft.com/office/drawing/2014/main" val="1181941845"/>
                    </a:ext>
                  </a:extLst>
                </a:gridCol>
              </a:tblGrid>
              <a:tr h="325472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Jobs and Salaries in Data field 2024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615821"/>
                  </a:ext>
                </a:extLst>
              </a:tr>
              <a:tr h="32547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column</a:t>
                      </a: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新細明體" panose="02020500000000000000" pitchFamily="18" charset="-120"/>
                          <a:ea typeface="+mn-ea"/>
                          <a:cs typeface="+mn-cs"/>
                        </a:rPr>
                        <a:t>(x)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column</a:t>
                      </a: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新細明體" panose="02020500000000000000" pitchFamily="18" charset="-120"/>
                          <a:ea typeface="+mn-ea"/>
                          <a:cs typeface="+mn-cs"/>
                        </a:rPr>
                        <a:t>(x)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 </a:t>
                      </a:r>
                      <a:endParaRPr kumimoji="0" lang="en-US" altLang="zh-TW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column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(y)</a:t>
                      </a:r>
                      <a:endParaRPr kumimoji="0" lang="en-US" altLang="zh-TW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備註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呈現方式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553393"/>
                  </a:ext>
                </a:extLst>
              </a:tr>
              <a:tr h="48820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job_category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Salary_in_usd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Counts of data(with same salary range)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 chart for each job category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histogram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36037265"/>
                  </a:ext>
                </a:extLst>
              </a:tr>
              <a:tr h="48820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job_category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experience_level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Salary_in_usd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each experience level within the same job category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 chart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2180639"/>
                  </a:ext>
                </a:extLst>
              </a:tr>
              <a:tr h="3254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 </a:t>
                      </a:r>
                      <a:r>
                        <a:rPr lang="en-US" altLang="zh-TW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job_title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 </a:t>
                      </a:r>
                      <a:r>
                        <a:rPr lang="en-US" altLang="zh-TW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company_size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salary_in_usd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Calculate the median </a:t>
                      </a:r>
                      <a:r>
                        <a:rPr lang="en-US" altLang="zh-TW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salary_in_usd</a:t>
                      </a:r>
                      <a:r>
                        <a:rPr lang="en-US" altLang="zh-TW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each </a:t>
                      </a:r>
                      <a:r>
                        <a:rPr lang="en-US" altLang="zh-TW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job_title</a:t>
                      </a:r>
                      <a:r>
                        <a:rPr lang="en-US" altLang="zh-TW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within the same </a:t>
                      </a:r>
                      <a:r>
                        <a:rPr lang="en-US" altLang="zh-TW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company_size</a:t>
                      </a:r>
                      <a:r>
                        <a:rPr lang="en-US" altLang="zh-TW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 charts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646749"/>
                  </a:ext>
                </a:extLst>
              </a:tr>
              <a:tr h="32547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company_location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salary_in_usd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heatmap on a map </a:t>
                      </a:r>
                      <a:endParaRPr lang="en-US" altLang="zh-TW" sz="12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20125727"/>
                  </a:ext>
                </a:extLst>
              </a:tr>
              <a:tr h="32547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company_size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work_setting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Pie chart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3337688"/>
                  </a:ext>
                </a:extLst>
              </a:tr>
              <a:tr h="32547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job_title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work_setting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Pie chart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92008856"/>
                  </a:ext>
                </a:extLst>
              </a:tr>
              <a:tr h="32547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job_title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experience_level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Pie chart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5687980"/>
                  </a:ext>
                </a:extLst>
              </a:tr>
              <a:tr h="32547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company_location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salary_in_usd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 charts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72596618"/>
                  </a:ext>
                </a:extLst>
              </a:tr>
              <a:tr h="32547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work_year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 categories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Pie chart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3946802"/>
                  </a:ext>
                </a:extLst>
              </a:tr>
              <a:tr h="32547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company_location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company_size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company_size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Pie chart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942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74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513</Words>
  <Application>Microsoft Office PowerPoint</Application>
  <PresentationFormat>寬螢幕</PresentationFormat>
  <Paragraphs>64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Microsoft YaHei UI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天楷 毛</dc:creator>
  <cp:lastModifiedBy>聖皓 林</cp:lastModifiedBy>
  <cp:revision>35</cp:revision>
  <dcterms:created xsi:type="dcterms:W3CDTF">2024-03-10T10:19:22Z</dcterms:created>
  <dcterms:modified xsi:type="dcterms:W3CDTF">2024-03-24T08:57:01Z</dcterms:modified>
</cp:coreProperties>
</file>