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58" r:id="rId3"/>
    <p:sldId id="259" r:id="rId4"/>
    <p:sldId id="260" r:id="rId5"/>
    <p:sldId id="263" r:id="rId6"/>
    <p:sldId id="261" r:id="rId7"/>
    <p:sldId id="264" r:id="rId8"/>
  </p:sldIdLst>
  <p:sldSz cx="12192000" cy="6858000"/>
  <p:notesSz cx="9144000" cy="6858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714" autoAdjust="0"/>
  </p:normalViewPr>
  <p:slideViewPr>
    <p:cSldViewPr snapToGrid="0">
      <p:cViewPr varScale="1">
        <p:scale>
          <a:sx n="94" d="100"/>
          <a:sy n="94" d="100"/>
        </p:scale>
        <p:origin x="1116" y="66"/>
      </p:cViewPr>
      <p:guideLst/>
    </p:cSldViewPr>
  </p:slideViewPr>
  <p:notesTextViewPr>
    <p:cViewPr>
      <p:scale>
        <a:sx n="1" d="1"/>
        <a:sy n="1" d="1"/>
      </p:scale>
      <p:origin x="0" y="0"/>
    </p:cViewPr>
  </p:notesTextViewPr>
  <p:notesViewPr>
    <p:cSldViewPr snapToGrid="0">
      <p:cViewPr varScale="1">
        <p:scale>
          <a:sx n="85" d="100"/>
          <a:sy n="85" d="100"/>
        </p:scale>
        <p:origin x="211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7A3D26E9-F6ED-4E23-932C-3D6FCF171333}" type="datetimeFigureOut">
              <a:rPr lang="zh-TW" altLang="en-US" smtClean="0"/>
              <a:t>2024/3/22</a:t>
            </a:fld>
            <a:endParaRPr lang="zh-TW" altLang="en-US"/>
          </a:p>
        </p:txBody>
      </p:sp>
      <p:sp>
        <p:nvSpPr>
          <p:cNvPr id="4" name="投影片影像版面配置區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頁尾版面配置區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18C43D42-7CD5-45C0-B208-FFF9E4EF3BC1}" type="slidenum">
              <a:rPr lang="zh-TW" altLang="en-US" smtClean="0"/>
              <a:t>‹#›</a:t>
            </a:fld>
            <a:endParaRPr lang="zh-TW" altLang="en-US"/>
          </a:p>
        </p:txBody>
      </p:sp>
    </p:spTree>
    <p:extLst>
      <p:ext uri="{BB962C8B-B14F-4D97-AF65-F5344CB8AC3E}">
        <p14:creationId xmlns:p14="http://schemas.microsoft.com/office/powerpoint/2010/main" val="2628304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algn="l" rtl="0" eaLnBrk="1" fontAlgn="ctr" latinLnBrk="0" hangingPunct="1">
              <a:spcBef>
                <a:spcPts val="0"/>
              </a:spcBef>
              <a:spcAft>
                <a:spcPts val="0"/>
              </a:spcAft>
            </a:pPr>
            <a:r>
              <a:rPr lang="en-US" altLang="zh-TW" sz="1800" b="0" i="0" u="none" strike="noStrike" kern="1200" dirty="0" err="1">
                <a:solidFill>
                  <a:srgbClr val="000000"/>
                </a:solidFill>
                <a:effectLst/>
                <a:latin typeface="新細明體" panose="02020500000000000000" pitchFamily="18" charset="-120"/>
                <a:ea typeface="新細明體" panose="02020500000000000000" pitchFamily="18" charset="-120"/>
              </a:rPr>
              <a:t>show_id</a:t>
            </a:r>
            <a:endParaRPr lang="zh-TW" altLang="zh-TW"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altLang="zh-TW" sz="1800" b="0" i="0" u="none" strike="noStrike" kern="1200" dirty="0">
                <a:solidFill>
                  <a:srgbClr val="000000"/>
                </a:solidFill>
                <a:effectLst/>
                <a:latin typeface="新細明體" panose="02020500000000000000" pitchFamily="18" charset="-120"/>
                <a:ea typeface="新細明體" panose="02020500000000000000" pitchFamily="18" charset="-120"/>
              </a:rPr>
              <a:t>type</a:t>
            </a:r>
            <a:endParaRPr lang="zh-TW" altLang="zh-TW"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altLang="zh-TW" sz="1800" b="0" i="0" u="none" strike="noStrike" kern="1200" dirty="0">
                <a:solidFill>
                  <a:srgbClr val="000000"/>
                </a:solidFill>
                <a:effectLst/>
                <a:latin typeface="新細明體" panose="02020500000000000000" pitchFamily="18" charset="-120"/>
                <a:ea typeface="新細明體" panose="02020500000000000000" pitchFamily="18" charset="-120"/>
              </a:rPr>
              <a:t>title</a:t>
            </a:r>
            <a:endParaRPr lang="zh-TW" altLang="zh-TW"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altLang="zh-TW" sz="1800" b="0" i="0" u="none" strike="noStrike" kern="1200" dirty="0">
                <a:solidFill>
                  <a:srgbClr val="000000"/>
                </a:solidFill>
                <a:effectLst/>
                <a:latin typeface="新細明體" panose="02020500000000000000" pitchFamily="18" charset="-120"/>
                <a:ea typeface="新細明體" panose="02020500000000000000" pitchFamily="18" charset="-120"/>
              </a:rPr>
              <a:t>director</a:t>
            </a:r>
            <a:endParaRPr lang="zh-TW" altLang="zh-TW"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altLang="zh-TW" sz="1800" b="0" i="0" u="none" strike="noStrike" kern="1200" dirty="0">
                <a:solidFill>
                  <a:srgbClr val="000000"/>
                </a:solidFill>
                <a:effectLst/>
                <a:latin typeface="新細明體" panose="02020500000000000000" pitchFamily="18" charset="-120"/>
                <a:ea typeface="新細明體" panose="02020500000000000000" pitchFamily="18" charset="-120"/>
              </a:rPr>
              <a:t>cast</a:t>
            </a:r>
            <a:endParaRPr lang="zh-TW" altLang="zh-TW"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altLang="zh-TW" sz="1800" b="0" i="0" u="none" strike="noStrike" kern="1200" dirty="0">
                <a:solidFill>
                  <a:srgbClr val="000000"/>
                </a:solidFill>
                <a:effectLst/>
                <a:latin typeface="新細明體" panose="02020500000000000000" pitchFamily="18" charset="-120"/>
                <a:ea typeface="新細明體" panose="02020500000000000000" pitchFamily="18" charset="-120"/>
              </a:rPr>
              <a:t>country</a:t>
            </a:r>
            <a:endParaRPr lang="zh-TW" altLang="zh-TW"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altLang="zh-TW" sz="1800" b="0" i="0" u="none" strike="noStrike" kern="1200" dirty="0" err="1">
                <a:solidFill>
                  <a:srgbClr val="000000"/>
                </a:solidFill>
                <a:effectLst/>
                <a:latin typeface="新細明體" panose="02020500000000000000" pitchFamily="18" charset="-120"/>
                <a:ea typeface="新細明體" panose="02020500000000000000" pitchFamily="18" charset="-120"/>
              </a:rPr>
              <a:t>date_added</a:t>
            </a:r>
            <a:endParaRPr lang="zh-TW" altLang="zh-TW"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altLang="zh-TW" sz="1800" b="0" i="0" u="none" strike="noStrike" kern="1200" dirty="0" err="1">
                <a:solidFill>
                  <a:srgbClr val="000000"/>
                </a:solidFill>
                <a:effectLst/>
                <a:latin typeface="新細明體" panose="02020500000000000000" pitchFamily="18" charset="-120"/>
                <a:ea typeface="新細明體" panose="02020500000000000000" pitchFamily="18" charset="-120"/>
              </a:rPr>
              <a:t>release_year</a:t>
            </a:r>
            <a:endParaRPr lang="zh-TW" altLang="zh-TW"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altLang="zh-TW" sz="1800" b="0" i="0" u="none" strike="noStrike" kern="1200" dirty="0">
                <a:solidFill>
                  <a:srgbClr val="000000"/>
                </a:solidFill>
                <a:effectLst/>
                <a:latin typeface="新細明體" panose="02020500000000000000" pitchFamily="18" charset="-120"/>
                <a:ea typeface="新細明體" panose="02020500000000000000" pitchFamily="18" charset="-120"/>
              </a:rPr>
              <a:t>rating</a:t>
            </a:r>
            <a:endParaRPr lang="zh-TW" altLang="zh-TW"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altLang="zh-TW" sz="1800" b="0" i="0" u="none" strike="noStrike" kern="1200" dirty="0">
                <a:solidFill>
                  <a:srgbClr val="000000"/>
                </a:solidFill>
                <a:effectLst/>
                <a:latin typeface="新細明體" panose="02020500000000000000" pitchFamily="18" charset="-120"/>
                <a:ea typeface="新細明體" panose="02020500000000000000" pitchFamily="18" charset="-120"/>
              </a:rPr>
              <a:t>duration</a:t>
            </a:r>
            <a:endParaRPr lang="zh-TW" altLang="zh-TW"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altLang="zh-TW" sz="1800" b="0" i="0" u="none" strike="noStrike" kern="1200" dirty="0" err="1">
                <a:solidFill>
                  <a:srgbClr val="000000"/>
                </a:solidFill>
                <a:effectLst/>
                <a:latin typeface="新細明體" panose="02020500000000000000" pitchFamily="18" charset="-120"/>
                <a:ea typeface="新細明體" panose="02020500000000000000" pitchFamily="18" charset="-120"/>
              </a:rPr>
              <a:t>listed_in</a:t>
            </a:r>
            <a:endParaRPr lang="zh-TW" altLang="zh-TW"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altLang="zh-TW" sz="1800" b="0" i="0" u="none" strike="noStrike" kern="1200" dirty="0">
                <a:solidFill>
                  <a:srgbClr val="000000"/>
                </a:solidFill>
                <a:effectLst/>
                <a:latin typeface="新細明體" panose="02020500000000000000" pitchFamily="18" charset="-120"/>
                <a:ea typeface="新細明體" panose="02020500000000000000" pitchFamily="18" charset="-120"/>
              </a:rPr>
              <a:t>description</a:t>
            </a:r>
            <a:endParaRPr lang="zh-TW" altLang="zh-TW" sz="1800" b="0" i="0" u="none" strike="noStrike" dirty="0">
              <a:effectLst/>
              <a:latin typeface="Arial" panose="020B0604020202020204" pitchFamily="34" charset="0"/>
            </a:endParaRPr>
          </a:p>
          <a:p>
            <a:endParaRPr lang="zh-TW" altLang="en-US" dirty="0"/>
          </a:p>
        </p:txBody>
      </p:sp>
      <p:sp>
        <p:nvSpPr>
          <p:cNvPr id="4" name="投影片編號版面配置區 3"/>
          <p:cNvSpPr>
            <a:spLocks noGrp="1"/>
          </p:cNvSpPr>
          <p:nvPr>
            <p:ph type="sldNum" sz="quarter" idx="5"/>
          </p:nvPr>
        </p:nvSpPr>
        <p:spPr/>
        <p:txBody>
          <a:bodyPr/>
          <a:lstStyle/>
          <a:p>
            <a:fld id="{18C43D42-7CD5-45C0-B208-FFF9E4EF3BC1}" type="slidenum">
              <a:rPr lang="zh-TW" altLang="en-US" smtClean="0"/>
              <a:t>1</a:t>
            </a:fld>
            <a:endParaRPr lang="zh-TW" altLang="en-US"/>
          </a:p>
        </p:txBody>
      </p:sp>
    </p:spTree>
    <p:extLst>
      <p:ext uri="{BB962C8B-B14F-4D97-AF65-F5344CB8AC3E}">
        <p14:creationId xmlns:p14="http://schemas.microsoft.com/office/powerpoint/2010/main" val="247799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algn="l" rtl="0" eaLnBrk="1" fontAlgn="ctr" latinLnBrk="0" hangingPunct="1">
              <a:spcBef>
                <a:spcPts val="0"/>
              </a:spcBef>
              <a:spcAft>
                <a:spcPts val="0"/>
              </a:spcAft>
            </a:pPr>
            <a:r>
              <a:rPr lang="en-US" altLang="zh-TW" sz="1800" b="0" i="0" u="none" strike="noStrike" kern="1200" dirty="0" err="1">
                <a:solidFill>
                  <a:srgbClr val="000000"/>
                </a:solidFill>
                <a:effectLst/>
                <a:latin typeface="新細明體" panose="02020500000000000000" pitchFamily="18" charset="-120"/>
                <a:ea typeface="新細明體" panose="02020500000000000000" pitchFamily="18" charset="-120"/>
              </a:rPr>
              <a:t>page_id</a:t>
            </a:r>
            <a:endParaRPr lang="zh-TW" altLang="zh-TW"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altLang="zh-TW" sz="1800" b="0" i="0" u="none" strike="noStrike" kern="1200" dirty="0">
                <a:solidFill>
                  <a:srgbClr val="000000"/>
                </a:solidFill>
                <a:effectLst/>
                <a:latin typeface="新細明體" panose="02020500000000000000" pitchFamily="18" charset="-120"/>
                <a:ea typeface="新細明體" panose="02020500000000000000" pitchFamily="18" charset="-120"/>
              </a:rPr>
              <a:t>name</a:t>
            </a:r>
            <a:endParaRPr lang="zh-TW" altLang="zh-TW"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altLang="zh-TW" sz="1800" b="0" i="0" u="none" strike="noStrike" kern="1200" dirty="0" err="1">
                <a:solidFill>
                  <a:srgbClr val="000000"/>
                </a:solidFill>
                <a:effectLst/>
                <a:latin typeface="新細明體" panose="02020500000000000000" pitchFamily="18" charset="-120"/>
                <a:ea typeface="新細明體" panose="02020500000000000000" pitchFamily="18" charset="-120"/>
              </a:rPr>
              <a:t>urlslug</a:t>
            </a:r>
            <a:endParaRPr lang="zh-TW" altLang="zh-TW"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altLang="zh-TW" sz="1800" b="0" i="0" u="none" strike="noStrike" kern="1200" dirty="0">
                <a:solidFill>
                  <a:srgbClr val="000000"/>
                </a:solidFill>
                <a:effectLst/>
                <a:latin typeface="新細明體" panose="02020500000000000000" pitchFamily="18" charset="-120"/>
                <a:ea typeface="新細明體" panose="02020500000000000000" pitchFamily="18" charset="-120"/>
              </a:rPr>
              <a:t>ID</a:t>
            </a:r>
            <a:endParaRPr lang="zh-TW" altLang="zh-TW"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altLang="zh-TW" sz="1800" b="0" i="0" u="none" strike="noStrike" kern="1200" dirty="0">
                <a:solidFill>
                  <a:srgbClr val="000000"/>
                </a:solidFill>
                <a:effectLst/>
                <a:latin typeface="新細明體" panose="02020500000000000000" pitchFamily="18" charset="-120"/>
                <a:ea typeface="新細明體" panose="02020500000000000000" pitchFamily="18" charset="-120"/>
              </a:rPr>
              <a:t>ALIGN</a:t>
            </a:r>
            <a:endParaRPr lang="zh-TW" altLang="zh-TW"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altLang="zh-TW" sz="1800" b="0" i="0" u="none" strike="noStrike" kern="1200" dirty="0">
                <a:solidFill>
                  <a:srgbClr val="000000"/>
                </a:solidFill>
                <a:effectLst/>
                <a:latin typeface="新細明體" panose="02020500000000000000" pitchFamily="18" charset="-120"/>
                <a:ea typeface="新細明體" panose="02020500000000000000" pitchFamily="18" charset="-120"/>
              </a:rPr>
              <a:t>EYE</a:t>
            </a:r>
            <a:endParaRPr lang="zh-TW" altLang="zh-TW"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altLang="zh-TW" sz="1800" b="0" i="0" u="none" strike="noStrike" kern="1200" dirty="0">
                <a:solidFill>
                  <a:srgbClr val="000000"/>
                </a:solidFill>
                <a:effectLst/>
                <a:latin typeface="新細明體" panose="02020500000000000000" pitchFamily="18" charset="-120"/>
                <a:ea typeface="新細明體" panose="02020500000000000000" pitchFamily="18" charset="-120"/>
              </a:rPr>
              <a:t>HAIR</a:t>
            </a:r>
            <a:endParaRPr lang="zh-TW" altLang="zh-TW"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altLang="zh-TW" sz="1800" b="0" i="0" u="none" strike="noStrike" kern="1200" dirty="0">
                <a:solidFill>
                  <a:srgbClr val="000000"/>
                </a:solidFill>
                <a:effectLst/>
                <a:latin typeface="新細明體" panose="02020500000000000000" pitchFamily="18" charset="-120"/>
                <a:ea typeface="新細明體" panose="02020500000000000000" pitchFamily="18" charset="-120"/>
              </a:rPr>
              <a:t>SEX</a:t>
            </a:r>
            <a:endParaRPr lang="zh-TW" altLang="zh-TW"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altLang="zh-TW" sz="1800" b="0" i="0" u="none" strike="noStrike" kern="1200" dirty="0">
                <a:solidFill>
                  <a:srgbClr val="000000"/>
                </a:solidFill>
                <a:effectLst/>
                <a:latin typeface="新細明體" panose="02020500000000000000" pitchFamily="18" charset="-120"/>
                <a:ea typeface="新細明體" panose="02020500000000000000" pitchFamily="18" charset="-120"/>
              </a:rPr>
              <a:t>GSM</a:t>
            </a:r>
            <a:endParaRPr lang="zh-TW" altLang="zh-TW"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altLang="zh-TW" sz="1800" b="0" i="0" u="none" strike="noStrike" kern="1200" dirty="0">
                <a:solidFill>
                  <a:srgbClr val="000000"/>
                </a:solidFill>
                <a:effectLst/>
                <a:latin typeface="新細明體" panose="02020500000000000000" pitchFamily="18" charset="-120"/>
                <a:ea typeface="新細明體" panose="02020500000000000000" pitchFamily="18" charset="-120"/>
              </a:rPr>
              <a:t>ALIVE</a:t>
            </a:r>
            <a:endParaRPr lang="zh-TW" altLang="zh-TW"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altLang="zh-TW" sz="1800" b="0" i="0" u="none" strike="noStrike" kern="1200" dirty="0">
                <a:solidFill>
                  <a:srgbClr val="000000"/>
                </a:solidFill>
                <a:effectLst/>
                <a:latin typeface="新細明體" panose="02020500000000000000" pitchFamily="18" charset="-120"/>
                <a:ea typeface="新細明體" panose="02020500000000000000" pitchFamily="18" charset="-120"/>
              </a:rPr>
              <a:t>APPEARANCES</a:t>
            </a:r>
            <a:endParaRPr lang="zh-TW" altLang="zh-TW"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altLang="zh-TW" sz="1800" b="0" i="0" u="none" strike="noStrike" kern="1200" dirty="0">
                <a:solidFill>
                  <a:srgbClr val="000000"/>
                </a:solidFill>
                <a:effectLst/>
                <a:latin typeface="新細明體" panose="02020500000000000000" pitchFamily="18" charset="-120"/>
                <a:ea typeface="新細明體" panose="02020500000000000000" pitchFamily="18" charset="-120"/>
              </a:rPr>
              <a:t>FIRST APPEARANCE</a:t>
            </a:r>
            <a:endParaRPr lang="zh-TW" altLang="zh-TW" sz="1800" b="0" i="0" u="none" strike="noStrike" dirty="0">
              <a:effectLst/>
              <a:latin typeface="Arial" panose="020B0604020202020204" pitchFamily="34" charset="0"/>
            </a:endParaRPr>
          </a:p>
          <a:p>
            <a:endParaRPr lang="zh-TW" altLang="en-US" dirty="0"/>
          </a:p>
        </p:txBody>
      </p:sp>
      <p:sp>
        <p:nvSpPr>
          <p:cNvPr id="4" name="投影片編號版面配置區 3"/>
          <p:cNvSpPr>
            <a:spLocks noGrp="1"/>
          </p:cNvSpPr>
          <p:nvPr>
            <p:ph type="sldNum" sz="quarter" idx="5"/>
          </p:nvPr>
        </p:nvSpPr>
        <p:spPr/>
        <p:txBody>
          <a:bodyPr/>
          <a:lstStyle/>
          <a:p>
            <a:fld id="{18C43D42-7CD5-45C0-B208-FFF9E4EF3BC1}" type="slidenum">
              <a:rPr lang="zh-TW" altLang="en-US" smtClean="0"/>
              <a:t>2</a:t>
            </a:fld>
            <a:endParaRPr lang="zh-TW" altLang="en-US"/>
          </a:p>
        </p:txBody>
      </p:sp>
    </p:spTree>
    <p:extLst>
      <p:ext uri="{BB962C8B-B14F-4D97-AF65-F5344CB8AC3E}">
        <p14:creationId xmlns:p14="http://schemas.microsoft.com/office/powerpoint/2010/main" val="2035527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algn="l" rtl="0" eaLnBrk="1" fontAlgn="ctr" latinLnBrk="0" hangingPunct="1">
              <a:spcBef>
                <a:spcPts val="0"/>
              </a:spcBef>
              <a:spcAft>
                <a:spcPts val="0"/>
              </a:spcAft>
            </a:pPr>
            <a:r>
              <a:rPr lang="en-US" altLang="zh-TW" sz="1800" b="0" i="0" u="none" strike="noStrike" kern="1200" dirty="0" err="1">
                <a:solidFill>
                  <a:srgbClr val="000000"/>
                </a:solidFill>
                <a:effectLst/>
                <a:latin typeface="新細明體" panose="02020500000000000000" pitchFamily="18" charset="-120"/>
                <a:ea typeface="新細明體" panose="02020500000000000000" pitchFamily="18" charset="-120"/>
              </a:rPr>
              <a:t>work_year</a:t>
            </a:r>
            <a:endParaRPr lang="zh-TW" altLang="zh-TW"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altLang="zh-TW" sz="1800" b="0" i="0" u="none" strike="noStrike" kern="1200" dirty="0" err="1">
                <a:solidFill>
                  <a:srgbClr val="000000"/>
                </a:solidFill>
                <a:effectLst/>
                <a:latin typeface="新細明體" panose="02020500000000000000" pitchFamily="18" charset="-120"/>
                <a:ea typeface="新細明體" panose="02020500000000000000" pitchFamily="18" charset="-120"/>
              </a:rPr>
              <a:t>experience_level</a:t>
            </a:r>
            <a:endParaRPr lang="zh-TW" altLang="zh-TW"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altLang="zh-TW" sz="1800" b="0" i="0" u="none" strike="noStrike" kern="1200" dirty="0" err="1">
                <a:solidFill>
                  <a:srgbClr val="000000"/>
                </a:solidFill>
                <a:effectLst/>
                <a:latin typeface="新細明體" panose="02020500000000000000" pitchFamily="18" charset="-120"/>
                <a:ea typeface="新細明體" panose="02020500000000000000" pitchFamily="18" charset="-120"/>
              </a:rPr>
              <a:t>employment_type</a:t>
            </a:r>
            <a:endParaRPr lang="zh-TW" altLang="zh-TW"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altLang="zh-TW" sz="1800" b="0" i="0" u="none" strike="noStrike" kern="1200" dirty="0" err="1">
                <a:solidFill>
                  <a:srgbClr val="000000"/>
                </a:solidFill>
                <a:effectLst/>
                <a:latin typeface="新細明體" panose="02020500000000000000" pitchFamily="18" charset="-120"/>
                <a:ea typeface="新細明體" panose="02020500000000000000" pitchFamily="18" charset="-120"/>
              </a:rPr>
              <a:t>job_title</a:t>
            </a:r>
            <a:endParaRPr lang="zh-TW" altLang="zh-TW"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altLang="zh-TW" sz="1800" b="0" i="0" u="none" strike="noStrike" kern="1200" dirty="0">
                <a:solidFill>
                  <a:srgbClr val="000000"/>
                </a:solidFill>
                <a:effectLst/>
                <a:latin typeface="新細明體" panose="02020500000000000000" pitchFamily="18" charset="-120"/>
                <a:ea typeface="新細明體" panose="02020500000000000000" pitchFamily="18" charset="-120"/>
              </a:rPr>
              <a:t>salary</a:t>
            </a:r>
            <a:endParaRPr lang="zh-TW" altLang="zh-TW"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altLang="zh-TW" sz="1800" b="0" i="0" u="none" strike="noStrike" kern="1200" dirty="0" err="1">
                <a:solidFill>
                  <a:srgbClr val="000000"/>
                </a:solidFill>
                <a:effectLst/>
                <a:latin typeface="新細明體" panose="02020500000000000000" pitchFamily="18" charset="-120"/>
                <a:ea typeface="新細明體" panose="02020500000000000000" pitchFamily="18" charset="-120"/>
              </a:rPr>
              <a:t>salary_currency</a:t>
            </a:r>
            <a:endParaRPr lang="zh-TW" altLang="zh-TW"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altLang="zh-TW" sz="1800" b="0" i="0" u="none" strike="noStrike" kern="1200" dirty="0" err="1">
                <a:solidFill>
                  <a:srgbClr val="000000"/>
                </a:solidFill>
                <a:effectLst/>
                <a:latin typeface="新細明體" panose="02020500000000000000" pitchFamily="18" charset="-120"/>
                <a:ea typeface="新細明體" panose="02020500000000000000" pitchFamily="18" charset="-120"/>
              </a:rPr>
              <a:t>salary_in_usd</a:t>
            </a:r>
            <a:endParaRPr lang="zh-TW" altLang="zh-TW"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altLang="zh-TW" sz="1800" b="0" i="0" u="none" strike="noStrike" kern="1200" dirty="0" err="1">
                <a:solidFill>
                  <a:srgbClr val="000000"/>
                </a:solidFill>
                <a:effectLst/>
                <a:latin typeface="新細明體" panose="02020500000000000000" pitchFamily="18" charset="-120"/>
                <a:ea typeface="新細明體" panose="02020500000000000000" pitchFamily="18" charset="-120"/>
              </a:rPr>
              <a:t>employee_residence</a:t>
            </a:r>
            <a:endParaRPr lang="zh-TW" altLang="zh-TW"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altLang="zh-TW" sz="1800" b="0" i="0" u="none" strike="noStrike" kern="1200" dirty="0" err="1">
                <a:solidFill>
                  <a:srgbClr val="000000"/>
                </a:solidFill>
                <a:effectLst/>
                <a:latin typeface="新細明體" panose="02020500000000000000" pitchFamily="18" charset="-120"/>
                <a:ea typeface="新細明體" panose="02020500000000000000" pitchFamily="18" charset="-120"/>
              </a:rPr>
              <a:t>work_setting</a:t>
            </a:r>
            <a:endParaRPr lang="zh-TW" altLang="zh-TW"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altLang="zh-TW" sz="1800" b="0" i="0" u="none" strike="noStrike" kern="1200" dirty="0" err="1">
                <a:solidFill>
                  <a:srgbClr val="000000"/>
                </a:solidFill>
                <a:effectLst/>
                <a:latin typeface="新細明體" panose="02020500000000000000" pitchFamily="18" charset="-120"/>
                <a:ea typeface="新細明體" panose="02020500000000000000" pitchFamily="18" charset="-120"/>
              </a:rPr>
              <a:t>company_location</a:t>
            </a:r>
            <a:endParaRPr lang="zh-TW" altLang="zh-TW"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altLang="zh-TW" sz="1800" b="0" i="0" u="none" strike="noStrike" kern="1200" dirty="0" err="1">
                <a:solidFill>
                  <a:srgbClr val="000000"/>
                </a:solidFill>
                <a:effectLst/>
                <a:latin typeface="新細明體" panose="02020500000000000000" pitchFamily="18" charset="-120"/>
                <a:ea typeface="新細明體" panose="02020500000000000000" pitchFamily="18" charset="-120"/>
              </a:rPr>
              <a:t>company_size</a:t>
            </a:r>
            <a:endParaRPr lang="zh-TW" altLang="zh-TW"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altLang="zh-TW" sz="1800" b="0" i="0" u="none" strike="noStrike" kern="1200" dirty="0" err="1">
                <a:solidFill>
                  <a:srgbClr val="000000"/>
                </a:solidFill>
                <a:effectLst/>
                <a:latin typeface="新細明體" panose="02020500000000000000" pitchFamily="18" charset="-120"/>
                <a:ea typeface="新細明體" panose="02020500000000000000" pitchFamily="18" charset="-120"/>
              </a:rPr>
              <a:t>job_category</a:t>
            </a:r>
            <a:endParaRPr lang="zh-TW" altLang="zh-TW" sz="1800" b="0" i="0" u="none" strike="noStrike" dirty="0">
              <a:effectLst/>
              <a:latin typeface="Arial" panose="020B0604020202020204" pitchFamily="34" charset="0"/>
            </a:endParaRPr>
          </a:p>
          <a:p>
            <a:endParaRPr lang="zh-TW" altLang="en-US" dirty="0"/>
          </a:p>
        </p:txBody>
      </p:sp>
      <p:sp>
        <p:nvSpPr>
          <p:cNvPr id="4" name="投影片編號版面配置區 3"/>
          <p:cNvSpPr>
            <a:spLocks noGrp="1"/>
          </p:cNvSpPr>
          <p:nvPr>
            <p:ph type="sldNum" sz="quarter" idx="5"/>
          </p:nvPr>
        </p:nvSpPr>
        <p:spPr/>
        <p:txBody>
          <a:bodyPr/>
          <a:lstStyle/>
          <a:p>
            <a:fld id="{18C43D42-7CD5-45C0-B208-FFF9E4EF3BC1}" type="slidenum">
              <a:rPr lang="zh-TW" altLang="en-US" smtClean="0"/>
              <a:t>3</a:t>
            </a:fld>
            <a:endParaRPr lang="zh-TW" altLang="en-US"/>
          </a:p>
        </p:txBody>
      </p:sp>
    </p:spTree>
    <p:extLst>
      <p:ext uri="{BB962C8B-B14F-4D97-AF65-F5344CB8AC3E}">
        <p14:creationId xmlns:p14="http://schemas.microsoft.com/office/powerpoint/2010/main" val="4059445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8C43D42-7CD5-45C0-B208-FFF9E4EF3BC1}" type="slidenum">
              <a:rPr lang="zh-TW" altLang="en-US" smtClean="0"/>
              <a:t>4</a:t>
            </a:fld>
            <a:endParaRPr lang="zh-TW" altLang="en-US"/>
          </a:p>
        </p:txBody>
      </p:sp>
    </p:spTree>
    <p:extLst>
      <p:ext uri="{BB962C8B-B14F-4D97-AF65-F5344CB8AC3E}">
        <p14:creationId xmlns:p14="http://schemas.microsoft.com/office/powerpoint/2010/main" val="852540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8C43D42-7CD5-45C0-B208-FFF9E4EF3BC1}" type="slidenum">
              <a:rPr lang="zh-TW" altLang="en-US" smtClean="0"/>
              <a:t>5</a:t>
            </a:fld>
            <a:endParaRPr lang="zh-TW" altLang="en-US"/>
          </a:p>
        </p:txBody>
      </p:sp>
    </p:spTree>
    <p:extLst>
      <p:ext uri="{BB962C8B-B14F-4D97-AF65-F5344CB8AC3E}">
        <p14:creationId xmlns:p14="http://schemas.microsoft.com/office/powerpoint/2010/main" val="551761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algn="l" rtl="0" eaLnBrk="1" fontAlgn="ctr" latinLnBrk="0" hangingPunct="1">
              <a:spcBef>
                <a:spcPts val="0"/>
              </a:spcBef>
              <a:spcAft>
                <a:spcPts val="0"/>
              </a:spcAft>
            </a:pPr>
            <a:r>
              <a:rPr lang="en-US" altLang="zh-TW" sz="1800" b="0" i="0" u="none" strike="noStrike" kern="1200" dirty="0" err="1">
                <a:solidFill>
                  <a:srgbClr val="000000"/>
                </a:solidFill>
                <a:effectLst/>
                <a:latin typeface="新細明體" panose="02020500000000000000" pitchFamily="18" charset="-120"/>
                <a:ea typeface="新細明體" panose="02020500000000000000" pitchFamily="18" charset="-120"/>
              </a:rPr>
              <a:t>page_id</a:t>
            </a:r>
            <a:endParaRPr lang="zh-TW" altLang="zh-TW"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altLang="zh-TW" sz="1800" b="0" i="0" u="none" strike="noStrike" kern="1200" dirty="0">
                <a:solidFill>
                  <a:srgbClr val="000000"/>
                </a:solidFill>
                <a:effectLst/>
                <a:latin typeface="新細明體" panose="02020500000000000000" pitchFamily="18" charset="-120"/>
                <a:ea typeface="新細明體" panose="02020500000000000000" pitchFamily="18" charset="-120"/>
              </a:rPr>
              <a:t>name</a:t>
            </a:r>
            <a:endParaRPr lang="zh-TW" altLang="zh-TW"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altLang="zh-TW" sz="1800" b="0" i="0" u="none" strike="noStrike" kern="1200" dirty="0" err="1">
                <a:solidFill>
                  <a:srgbClr val="000000"/>
                </a:solidFill>
                <a:effectLst/>
                <a:latin typeface="新細明體" panose="02020500000000000000" pitchFamily="18" charset="-120"/>
                <a:ea typeface="新細明體" panose="02020500000000000000" pitchFamily="18" charset="-120"/>
              </a:rPr>
              <a:t>urlslug</a:t>
            </a:r>
            <a:endParaRPr lang="zh-TW" altLang="zh-TW"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altLang="zh-TW" sz="1800" b="0" i="0" u="none" strike="noStrike" kern="1200" dirty="0">
                <a:solidFill>
                  <a:srgbClr val="000000"/>
                </a:solidFill>
                <a:effectLst/>
                <a:latin typeface="新細明體" panose="02020500000000000000" pitchFamily="18" charset="-120"/>
                <a:ea typeface="新細明體" panose="02020500000000000000" pitchFamily="18" charset="-120"/>
              </a:rPr>
              <a:t>ID</a:t>
            </a:r>
            <a:endParaRPr lang="zh-TW" altLang="zh-TW"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altLang="zh-TW" sz="1800" b="0" i="0" u="none" strike="noStrike" kern="1200" dirty="0">
                <a:solidFill>
                  <a:srgbClr val="000000"/>
                </a:solidFill>
                <a:effectLst/>
                <a:latin typeface="新細明體" panose="02020500000000000000" pitchFamily="18" charset="-120"/>
                <a:ea typeface="新細明體" panose="02020500000000000000" pitchFamily="18" charset="-120"/>
              </a:rPr>
              <a:t>ALIGN</a:t>
            </a:r>
            <a:endParaRPr lang="zh-TW" altLang="zh-TW"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altLang="zh-TW" sz="1800" b="0" i="0" u="none" strike="noStrike" kern="1200" dirty="0">
                <a:solidFill>
                  <a:srgbClr val="000000"/>
                </a:solidFill>
                <a:effectLst/>
                <a:latin typeface="新細明體" panose="02020500000000000000" pitchFamily="18" charset="-120"/>
                <a:ea typeface="新細明體" panose="02020500000000000000" pitchFamily="18" charset="-120"/>
              </a:rPr>
              <a:t>EYE</a:t>
            </a:r>
            <a:endParaRPr lang="zh-TW" altLang="zh-TW"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altLang="zh-TW" sz="1800" b="0" i="0" u="none" strike="noStrike" kern="1200" dirty="0">
                <a:solidFill>
                  <a:srgbClr val="000000"/>
                </a:solidFill>
                <a:effectLst/>
                <a:latin typeface="新細明體" panose="02020500000000000000" pitchFamily="18" charset="-120"/>
                <a:ea typeface="新細明體" panose="02020500000000000000" pitchFamily="18" charset="-120"/>
              </a:rPr>
              <a:t>HAIR</a:t>
            </a:r>
            <a:endParaRPr lang="zh-TW" altLang="zh-TW"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altLang="zh-TW" sz="1800" b="0" i="0" u="none" strike="noStrike" kern="1200" dirty="0">
                <a:solidFill>
                  <a:srgbClr val="000000"/>
                </a:solidFill>
                <a:effectLst/>
                <a:latin typeface="新細明體" panose="02020500000000000000" pitchFamily="18" charset="-120"/>
                <a:ea typeface="新細明體" panose="02020500000000000000" pitchFamily="18" charset="-120"/>
              </a:rPr>
              <a:t>SEX</a:t>
            </a:r>
            <a:endParaRPr lang="zh-TW" altLang="zh-TW"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altLang="zh-TW" sz="1800" b="0" i="0" u="none" strike="noStrike" kern="1200" dirty="0">
                <a:solidFill>
                  <a:srgbClr val="000000"/>
                </a:solidFill>
                <a:effectLst/>
                <a:latin typeface="新細明體" panose="02020500000000000000" pitchFamily="18" charset="-120"/>
                <a:ea typeface="新細明體" panose="02020500000000000000" pitchFamily="18" charset="-120"/>
              </a:rPr>
              <a:t>GSM</a:t>
            </a:r>
            <a:endParaRPr lang="zh-TW" altLang="zh-TW"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altLang="zh-TW" sz="1800" b="0" i="0" u="none" strike="noStrike" kern="1200" dirty="0">
                <a:solidFill>
                  <a:srgbClr val="000000"/>
                </a:solidFill>
                <a:effectLst/>
                <a:latin typeface="新細明體" panose="02020500000000000000" pitchFamily="18" charset="-120"/>
                <a:ea typeface="新細明體" panose="02020500000000000000" pitchFamily="18" charset="-120"/>
              </a:rPr>
              <a:t>ALIVE</a:t>
            </a:r>
            <a:endParaRPr lang="zh-TW" altLang="zh-TW"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altLang="zh-TW" sz="1800" b="0" i="0" u="none" strike="noStrike" kern="1200" dirty="0">
                <a:solidFill>
                  <a:srgbClr val="000000"/>
                </a:solidFill>
                <a:effectLst/>
                <a:latin typeface="新細明體" panose="02020500000000000000" pitchFamily="18" charset="-120"/>
                <a:ea typeface="新細明體" panose="02020500000000000000" pitchFamily="18" charset="-120"/>
              </a:rPr>
              <a:t>APPEARANCES</a:t>
            </a:r>
            <a:endParaRPr lang="zh-TW" altLang="zh-TW"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altLang="zh-TW" sz="1800" b="0" i="0" u="none" strike="noStrike" kern="1200" dirty="0">
                <a:solidFill>
                  <a:srgbClr val="000000"/>
                </a:solidFill>
                <a:effectLst/>
                <a:latin typeface="新細明體" panose="02020500000000000000" pitchFamily="18" charset="-120"/>
                <a:ea typeface="新細明體" panose="02020500000000000000" pitchFamily="18" charset="-120"/>
              </a:rPr>
              <a:t>FIRST APPEARANCE</a:t>
            </a:r>
            <a:endParaRPr lang="zh-TW" altLang="zh-TW" sz="1800" b="0" i="0" u="none" strike="noStrike" dirty="0">
              <a:effectLst/>
              <a:latin typeface="Arial" panose="020B0604020202020204" pitchFamily="34" charset="0"/>
            </a:endParaRPr>
          </a:p>
          <a:p>
            <a:endParaRPr lang="zh-TW" altLang="en-US" dirty="0"/>
          </a:p>
        </p:txBody>
      </p:sp>
      <p:sp>
        <p:nvSpPr>
          <p:cNvPr id="4" name="投影片編號版面配置區 3"/>
          <p:cNvSpPr>
            <a:spLocks noGrp="1"/>
          </p:cNvSpPr>
          <p:nvPr>
            <p:ph type="sldNum" sz="quarter" idx="5"/>
          </p:nvPr>
        </p:nvSpPr>
        <p:spPr/>
        <p:txBody>
          <a:bodyPr/>
          <a:lstStyle/>
          <a:p>
            <a:fld id="{18C43D42-7CD5-45C0-B208-FFF9E4EF3BC1}" type="slidenum">
              <a:rPr lang="zh-TW" altLang="en-US" smtClean="0"/>
              <a:t>6</a:t>
            </a:fld>
            <a:endParaRPr lang="zh-TW" altLang="en-US"/>
          </a:p>
        </p:txBody>
      </p:sp>
    </p:spTree>
    <p:extLst>
      <p:ext uri="{BB962C8B-B14F-4D97-AF65-F5344CB8AC3E}">
        <p14:creationId xmlns:p14="http://schemas.microsoft.com/office/powerpoint/2010/main" val="159241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8C43D42-7CD5-45C0-B208-FFF9E4EF3BC1}" type="slidenum">
              <a:rPr lang="zh-TW" altLang="en-US" smtClean="0"/>
              <a:t>7</a:t>
            </a:fld>
            <a:endParaRPr lang="zh-TW" altLang="en-US"/>
          </a:p>
        </p:txBody>
      </p:sp>
    </p:spTree>
    <p:extLst>
      <p:ext uri="{BB962C8B-B14F-4D97-AF65-F5344CB8AC3E}">
        <p14:creationId xmlns:p14="http://schemas.microsoft.com/office/powerpoint/2010/main" val="1975581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3C73F5-0372-46F0-9784-AD4123F13027}"/>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33632106-FBB5-4F15-91C6-AFB6378BBB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F053DF12-A60C-4A07-8DA1-6AF4BDA331E1}"/>
              </a:ext>
            </a:extLst>
          </p:cNvPr>
          <p:cNvSpPr>
            <a:spLocks noGrp="1"/>
          </p:cNvSpPr>
          <p:nvPr>
            <p:ph type="dt" sz="half" idx="10"/>
          </p:nvPr>
        </p:nvSpPr>
        <p:spPr/>
        <p:txBody>
          <a:bodyPr/>
          <a:lstStyle/>
          <a:p>
            <a:fld id="{12D75713-8402-430F-A1B0-EEE1119C9F10}" type="datetimeFigureOut">
              <a:rPr lang="zh-TW" altLang="en-US" smtClean="0"/>
              <a:t>2024/3/22</a:t>
            </a:fld>
            <a:endParaRPr lang="zh-TW" altLang="en-US"/>
          </a:p>
        </p:txBody>
      </p:sp>
      <p:sp>
        <p:nvSpPr>
          <p:cNvPr id="5" name="頁尾版面配置區 4">
            <a:extLst>
              <a:ext uri="{FF2B5EF4-FFF2-40B4-BE49-F238E27FC236}">
                <a16:creationId xmlns:a16="http://schemas.microsoft.com/office/drawing/2014/main" id="{B7696E01-F1D8-493B-8C11-B999850B5D5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945C33A-7297-46E6-B78E-9935056A0734}"/>
              </a:ext>
            </a:extLst>
          </p:cNvPr>
          <p:cNvSpPr>
            <a:spLocks noGrp="1"/>
          </p:cNvSpPr>
          <p:nvPr>
            <p:ph type="sldNum" sz="quarter" idx="12"/>
          </p:nvPr>
        </p:nvSpPr>
        <p:spPr/>
        <p:txBody>
          <a:bodyPr/>
          <a:lstStyle/>
          <a:p>
            <a:fld id="{20A1E0C5-5D2F-49BA-8088-623FDE2CA926}" type="slidenum">
              <a:rPr lang="zh-TW" altLang="en-US" smtClean="0"/>
              <a:t>‹#›</a:t>
            </a:fld>
            <a:endParaRPr lang="zh-TW" altLang="en-US"/>
          </a:p>
        </p:txBody>
      </p:sp>
    </p:spTree>
    <p:extLst>
      <p:ext uri="{BB962C8B-B14F-4D97-AF65-F5344CB8AC3E}">
        <p14:creationId xmlns:p14="http://schemas.microsoft.com/office/powerpoint/2010/main" val="3610398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20359C3-9980-47AD-A40A-732099A7DD3E}"/>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AEE193D5-6192-435E-A3A3-CA87E549E47F}"/>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B1F3377-04E4-4A23-BE46-C772C7C459A3}"/>
              </a:ext>
            </a:extLst>
          </p:cNvPr>
          <p:cNvSpPr>
            <a:spLocks noGrp="1"/>
          </p:cNvSpPr>
          <p:nvPr>
            <p:ph type="dt" sz="half" idx="10"/>
          </p:nvPr>
        </p:nvSpPr>
        <p:spPr/>
        <p:txBody>
          <a:bodyPr/>
          <a:lstStyle/>
          <a:p>
            <a:fld id="{12D75713-8402-430F-A1B0-EEE1119C9F10}" type="datetimeFigureOut">
              <a:rPr lang="zh-TW" altLang="en-US" smtClean="0"/>
              <a:t>2024/3/22</a:t>
            </a:fld>
            <a:endParaRPr lang="zh-TW" altLang="en-US"/>
          </a:p>
        </p:txBody>
      </p:sp>
      <p:sp>
        <p:nvSpPr>
          <p:cNvPr id="5" name="頁尾版面配置區 4">
            <a:extLst>
              <a:ext uri="{FF2B5EF4-FFF2-40B4-BE49-F238E27FC236}">
                <a16:creationId xmlns:a16="http://schemas.microsoft.com/office/drawing/2014/main" id="{6E94D5B7-ADA2-403C-9E9D-04B833F28E0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283E87B-5653-4D2E-B580-893903D53718}"/>
              </a:ext>
            </a:extLst>
          </p:cNvPr>
          <p:cNvSpPr>
            <a:spLocks noGrp="1"/>
          </p:cNvSpPr>
          <p:nvPr>
            <p:ph type="sldNum" sz="quarter" idx="12"/>
          </p:nvPr>
        </p:nvSpPr>
        <p:spPr/>
        <p:txBody>
          <a:bodyPr/>
          <a:lstStyle/>
          <a:p>
            <a:fld id="{20A1E0C5-5D2F-49BA-8088-623FDE2CA926}" type="slidenum">
              <a:rPr lang="zh-TW" altLang="en-US" smtClean="0"/>
              <a:t>‹#›</a:t>
            </a:fld>
            <a:endParaRPr lang="zh-TW" altLang="en-US"/>
          </a:p>
        </p:txBody>
      </p:sp>
    </p:spTree>
    <p:extLst>
      <p:ext uri="{BB962C8B-B14F-4D97-AF65-F5344CB8AC3E}">
        <p14:creationId xmlns:p14="http://schemas.microsoft.com/office/powerpoint/2010/main" val="1000787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D8CDD9E3-6E5D-4B0E-AF7C-B2CE2D7FC420}"/>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EC78B7A8-3AD0-42DE-8AC4-ECC0874EE358}"/>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05D78A9-D214-44D7-9AE0-CC9E4F456671}"/>
              </a:ext>
            </a:extLst>
          </p:cNvPr>
          <p:cNvSpPr>
            <a:spLocks noGrp="1"/>
          </p:cNvSpPr>
          <p:nvPr>
            <p:ph type="dt" sz="half" idx="10"/>
          </p:nvPr>
        </p:nvSpPr>
        <p:spPr/>
        <p:txBody>
          <a:bodyPr/>
          <a:lstStyle/>
          <a:p>
            <a:fld id="{12D75713-8402-430F-A1B0-EEE1119C9F10}" type="datetimeFigureOut">
              <a:rPr lang="zh-TW" altLang="en-US" smtClean="0"/>
              <a:t>2024/3/22</a:t>
            </a:fld>
            <a:endParaRPr lang="zh-TW" altLang="en-US"/>
          </a:p>
        </p:txBody>
      </p:sp>
      <p:sp>
        <p:nvSpPr>
          <p:cNvPr id="5" name="頁尾版面配置區 4">
            <a:extLst>
              <a:ext uri="{FF2B5EF4-FFF2-40B4-BE49-F238E27FC236}">
                <a16:creationId xmlns:a16="http://schemas.microsoft.com/office/drawing/2014/main" id="{096C04C6-F6DA-4A32-AACB-1C0920D4EA5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3E5059E-6ED2-4347-BB0F-0E194027F734}"/>
              </a:ext>
            </a:extLst>
          </p:cNvPr>
          <p:cNvSpPr>
            <a:spLocks noGrp="1"/>
          </p:cNvSpPr>
          <p:nvPr>
            <p:ph type="sldNum" sz="quarter" idx="12"/>
          </p:nvPr>
        </p:nvSpPr>
        <p:spPr/>
        <p:txBody>
          <a:bodyPr/>
          <a:lstStyle/>
          <a:p>
            <a:fld id="{20A1E0C5-5D2F-49BA-8088-623FDE2CA926}" type="slidenum">
              <a:rPr lang="zh-TW" altLang="en-US" smtClean="0"/>
              <a:t>‹#›</a:t>
            </a:fld>
            <a:endParaRPr lang="zh-TW" altLang="en-US"/>
          </a:p>
        </p:txBody>
      </p:sp>
    </p:spTree>
    <p:extLst>
      <p:ext uri="{BB962C8B-B14F-4D97-AF65-F5344CB8AC3E}">
        <p14:creationId xmlns:p14="http://schemas.microsoft.com/office/powerpoint/2010/main" val="2509369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6F812B-D16C-49D7-9F2B-2D26388202E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33DB0846-40FF-4E81-9B63-FAE1550D1D6A}"/>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8D71A29-004A-4CA9-A180-A7C8E0DDB24C}"/>
              </a:ext>
            </a:extLst>
          </p:cNvPr>
          <p:cNvSpPr>
            <a:spLocks noGrp="1"/>
          </p:cNvSpPr>
          <p:nvPr>
            <p:ph type="dt" sz="half" idx="10"/>
          </p:nvPr>
        </p:nvSpPr>
        <p:spPr/>
        <p:txBody>
          <a:bodyPr/>
          <a:lstStyle/>
          <a:p>
            <a:fld id="{12D75713-8402-430F-A1B0-EEE1119C9F10}" type="datetimeFigureOut">
              <a:rPr lang="zh-TW" altLang="en-US" smtClean="0"/>
              <a:t>2024/3/22</a:t>
            </a:fld>
            <a:endParaRPr lang="zh-TW" altLang="en-US"/>
          </a:p>
        </p:txBody>
      </p:sp>
      <p:sp>
        <p:nvSpPr>
          <p:cNvPr id="5" name="頁尾版面配置區 4">
            <a:extLst>
              <a:ext uri="{FF2B5EF4-FFF2-40B4-BE49-F238E27FC236}">
                <a16:creationId xmlns:a16="http://schemas.microsoft.com/office/drawing/2014/main" id="{5EE7E9D5-6AAD-41CC-9992-7AACB69B273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1720FE0-C0C9-4EAA-9DF1-90F56B1EA551}"/>
              </a:ext>
            </a:extLst>
          </p:cNvPr>
          <p:cNvSpPr>
            <a:spLocks noGrp="1"/>
          </p:cNvSpPr>
          <p:nvPr>
            <p:ph type="sldNum" sz="quarter" idx="12"/>
          </p:nvPr>
        </p:nvSpPr>
        <p:spPr/>
        <p:txBody>
          <a:bodyPr/>
          <a:lstStyle/>
          <a:p>
            <a:fld id="{20A1E0C5-5D2F-49BA-8088-623FDE2CA926}" type="slidenum">
              <a:rPr lang="zh-TW" altLang="en-US" smtClean="0"/>
              <a:t>‹#›</a:t>
            </a:fld>
            <a:endParaRPr lang="zh-TW" altLang="en-US"/>
          </a:p>
        </p:txBody>
      </p:sp>
    </p:spTree>
    <p:extLst>
      <p:ext uri="{BB962C8B-B14F-4D97-AF65-F5344CB8AC3E}">
        <p14:creationId xmlns:p14="http://schemas.microsoft.com/office/powerpoint/2010/main" val="1317639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22CD25-7F89-455C-8A23-5132AC76CA9E}"/>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5CC79C34-FBA9-433E-B890-3F5B62A5CB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F3C9AAA0-E324-4E08-A157-E5A4577449F9}"/>
              </a:ext>
            </a:extLst>
          </p:cNvPr>
          <p:cNvSpPr>
            <a:spLocks noGrp="1"/>
          </p:cNvSpPr>
          <p:nvPr>
            <p:ph type="dt" sz="half" idx="10"/>
          </p:nvPr>
        </p:nvSpPr>
        <p:spPr/>
        <p:txBody>
          <a:bodyPr/>
          <a:lstStyle/>
          <a:p>
            <a:fld id="{12D75713-8402-430F-A1B0-EEE1119C9F10}" type="datetimeFigureOut">
              <a:rPr lang="zh-TW" altLang="en-US" smtClean="0"/>
              <a:t>2024/3/22</a:t>
            </a:fld>
            <a:endParaRPr lang="zh-TW" altLang="en-US"/>
          </a:p>
        </p:txBody>
      </p:sp>
      <p:sp>
        <p:nvSpPr>
          <p:cNvPr id="5" name="頁尾版面配置區 4">
            <a:extLst>
              <a:ext uri="{FF2B5EF4-FFF2-40B4-BE49-F238E27FC236}">
                <a16:creationId xmlns:a16="http://schemas.microsoft.com/office/drawing/2014/main" id="{FB13C46B-75C1-42C6-957C-979E4C9CFC8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3CDC033-3644-4CE2-A74B-E6844433BAFB}"/>
              </a:ext>
            </a:extLst>
          </p:cNvPr>
          <p:cNvSpPr>
            <a:spLocks noGrp="1"/>
          </p:cNvSpPr>
          <p:nvPr>
            <p:ph type="sldNum" sz="quarter" idx="12"/>
          </p:nvPr>
        </p:nvSpPr>
        <p:spPr/>
        <p:txBody>
          <a:bodyPr/>
          <a:lstStyle/>
          <a:p>
            <a:fld id="{20A1E0C5-5D2F-49BA-8088-623FDE2CA926}" type="slidenum">
              <a:rPr lang="zh-TW" altLang="en-US" smtClean="0"/>
              <a:t>‹#›</a:t>
            </a:fld>
            <a:endParaRPr lang="zh-TW" altLang="en-US"/>
          </a:p>
        </p:txBody>
      </p:sp>
    </p:spTree>
    <p:extLst>
      <p:ext uri="{BB962C8B-B14F-4D97-AF65-F5344CB8AC3E}">
        <p14:creationId xmlns:p14="http://schemas.microsoft.com/office/powerpoint/2010/main" val="1367898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A4D8CF-04FE-482F-BC25-339417B2E9D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20B5C16-C5E8-4D7A-A837-52A04457FDD4}"/>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A681035E-BD0D-4F02-B8FF-A102128E90B6}"/>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29DBD89F-140E-4FDE-A9BF-24B8839A5256}"/>
              </a:ext>
            </a:extLst>
          </p:cNvPr>
          <p:cNvSpPr>
            <a:spLocks noGrp="1"/>
          </p:cNvSpPr>
          <p:nvPr>
            <p:ph type="dt" sz="half" idx="10"/>
          </p:nvPr>
        </p:nvSpPr>
        <p:spPr/>
        <p:txBody>
          <a:bodyPr/>
          <a:lstStyle/>
          <a:p>
            <a:fld id="{12D75713-8402-430F-A1B0-EEE1119C9F10}" type="datetimeFigureOut">
              <a:rPr lang="zh-TW" altLang="en-US" smtClean="0"/>
              <a:t>2024/3/22</a:t>
            </a:fld>
            <a:endParaRPr lang="zh-TW" altLang="en-US"/>
          </a:p>
        </p:txBody>
      </p:sp>
      <p:sp>
        <p:nvSpPr>
          <p:cNvPr id="6" name="頁尾版面配置區 5">
            <a:extLst>
              <a:ext uri="{FF2B5EF4-FFF2-40B4-BE49-F238E27FC236}">
                <a16:creationId xmlns:a16="http://schemas.microsoft.com/office/drawing/2014/main" id="{F64FF0BD-8EC3-4883-8D53-4C9D0443832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B70F06D-4A78-4219-A4A8-837C7F99A4B1}"/>
              </a:ext>
            </a:extLst>
          </p:cNvPr>
          <p:cNvSpPr>
            <a:spLocks noGrp="1"/>
          </p:cNvSpPr>
          <p:nvPr>
            <p:ph type="sldNum" sz="quarter" idx="12"/>
          </p:nvPr>
        </p:nvSpPr>
        <p:spPr/>
        <p:txBody>
          <a:bodyPr/>
          <a:lstStyle/>
          <a:p>
            <a:fld id="{20A1E0C5-5D2F-49BA-8088-623FDE2CA926}" type="slidenum">
              <a:rPr lang="zh-TW" altLang="en-US" smtClean="0"/>
              <a:t>‹#›</a:t>
            </a:fld>
            <a:endParaRPr lang="zh-TW" altLang="en-US"/>
          </a:p>
        </p:txBody>
      </p:sp>
    </p:spTree>
    <p:extLst>
      <p:ext uri="{BB962C8B-B14F-4D97-AF65-F5344CB8AC3E}">
        <p14:creationId xmlns:p14="http://schemas.microsoft.com/office/powerpoint/2010/main" val="275268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DEC497-E391-4C8D-8559-41D02DC12392}"/>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13A2C79A-6C2D-45C8-80D8-3B5C129D27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344AEC69-C024-4CB8-BAED-BC77DBADA0AE}"/>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33EAF6D0-AF09-4329-A74F-12D1874C2F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379CA153-DB59-4AE0-88BF-79E555154600}"/>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AE4F26A7-D502-4335-BEEE-FA78F9633A7A}"/>
              </a:ext>
            </a:extLst>
          </p:cNvPr>
          <p:cNvSpPr>
            <a:spLocks noGrp="1"/>
          </p:cNvSpPr>
          <p:nvPr>
            <p:ph type="dt" sz="half" idx="10"/>
          </p:nvPr>
        </p:nvSpPr>
        <p:spPr/>
        <p:txBody>
          <a:bodyPr/>
          <a:lstStyle/>
          <a:p>
            <a:fld id="{12D75713-8402-430F-A1B0-EEE1119C9F10}" type="datetimeFigureOut">
              <a:rPr lang="zh-TW" altLang="en-US" smtClean="0"/>
              <a:t>2024/3/22</a:t>
            </a:fld>
            <a:endParaRPr lang="zh-TW" altLang="en-US"/>
          </a:p>
        </p:txBody>
      </p:sp>
      <p:sp>
        <p:nvSpPr>
          <p:cNvPr id="8" name="頁尾版面配置區 7">
            <a:extLst>
              <a:ext uri="{FF2B5EF4-FFF2-40B4-BE49-F238E27FC236}">
                <a16:creationId xmlns:a16="http://schemas.microsoft.com/office/drawing/2014/main" id="{94C51608-1D4A-4AE7-B1F1-2B5D783681F1}"/>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EBFC966C-679E-4463-9AD4-F9A01B97B16E}"/>
              </a:ext>
            </a:extLst>
          </p:cNvPr>
          <p:cNvSpPr>
            <a:spLocks noGrp="1"/>
          </p:cNvSpPr>
          <p:nvPr>
            <p:ph type="sldNum" sz="quarter" idx="12"/>
          </p:nvPr>
        </p:nvSpPr>
        <p:spPr/>
        <p:txBody>
          <a:bodyPr/>
          <a:lstStyle/>
          <a:p>
            <a:fld id="{20A1E0C5-5D2F-49BA-8088-623FDE2CA926}" type="slidenum">
              <a:rPr lang="zh-TW" altLang="en-US" smtClean="0"/>
              <a:t>‹#›</a:t>
            </a:fld>
            <a:endParaRPr lang="zh-TW" altLang="en-US"/>
          </a:p>
        </p:txBody>
      </p:sp>
    </p:spTree>
    <p:extLst>
      <p:ext uri="{BB962C8B-B14F-4D97-AF65-F5344CB8AC3E}">
        <p14:creationId xmlns:p14="http://schemas.microsoft.com/office/powerpoint/2010/main" val="3834541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3EE76F-CBF5-48A4-9004-F3E43B40DA0B}"/>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F283EFCE-53D1-4F8B-B227-2B6391BFB014}"/>
              </a:ext>
            </a:extLst>
          </p:cNvPr>
          <p:cNvSpPr>
            <a:spLocks noGrp="1"/>
          </p:cNvSpPr>
          <p:nvPr>
            <p:ph type="dt" sz="half" idx="10"/>
          </p:nvPr>
        </p:nvSpPr>
        <p:spPr/>
        <p:txBody>
          <a:bodyPr/>
          <a:lstStyle/>
          <a:p>
            <a:fld id="{12D75713-8402-430F-A1B0-EEE1119C9F10}" type="datetimeFigureOut">
              <a:rPr lang="zh-TW" altLang="en-US" smtClean="0"/>
              <a:t>2024/3/22</a:t>
            </a:fld>
            <a:endParaRPr lang="zh-TW" altLang="en-US"/>
          </a:p>
        </p:txBody>
      </p:sp>
      <p:sp>
        <p:nvSpPr>
          <p:cNvPr id="4" name="頁尾版面配置區 3">
            <a:extLst>
              <a:ext uri="{FF2B5EF4-FFF2-40B4-BE49-F238E27FC236}">
                <a16:creationId xmlns:a16="http://schemas.microsoft.com/office/drawing/2014/main" id="{5830F761-57FB-46B7-B613-2F83B60058A2}"/>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8381433C-A371-45B2-ADD0-7F2BCFB4ED03}"/>
              </a:ext>
            </a:extLst>
          </p:cNvPr>
          <p:cNvSpPr>
            <a:spLocks noGrp="1"/>
          </p:cNvSpPr>
          <p:nvPr>
            <p:ph type="sldNum" sz="quarter" idx="12"/>
          </p:nvPr>
        </p:nvSpPr>
        <p:spPr/>
        <p:txBody>
          <a:bodyPr/>
          <a:lstStyle/>
          <a:p>
            <a:fld id="{20A1E0C5-5D2F-49BA-8088-623FDE2CA926}" type="slidenum">
              <a:rPr lang="zh-TW" altLang="en-US" smtClean="0"/>
              <a:t>‹#›</a:t>
            </a:fld>
            <a:endParaRPr lang="zh-TW" altLang="en-US"/>
          </a:p>
        </p:txBody>
      </p:sp>
    </p:spTree>
    <p:extLst>
      <p:ext uri="{BB962C8B-B14F-4D97-AF65-F5344CB8AC3E}">
        <p14:creationId xmlns:p14="http://schemas.microsoft.com/office/powerpoint/2010/main" val="424708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A7356037-3C0B-410E-8AEC-8D464BDB2557}"/>
              </a:ext>
            </a:extLst>
          </p:cNvPr>
          <p:cNvSpPr>
            <a:spLocks noGrp="1"/>
          </p:cNvSpPr>
          <p:nvPr>
            <p:ph type="dt" sz="half" idx="10"/>
          </p:nvPr>
        </p:nvSpPr>
        <p:spPr/>
        <p:txBody>
          <a:bodyPr/>
          <a:lstStyle/>
          <a:p>
            <a:fld id="{12D75713-8402-430F-A1B0-EEE1119C9F10}" type="datetimeFigureOut">
              <a:rPr lang="zh-TW" altLang="en-US" smtClean="0"/>
              <a:t>2024/3/22</a:t>
            </a:fld>
            <a:endParaRPr lang="zh-TW" altLang="en-US"/>
          </a:p>
        </p:txBody>
      </p:sp>
      <p:sp>
        <p:nvSpPr>
          <p:cNvPr id="3" name="頁尾版面配置區 2">
            <a:extLst>
              <a:ext uri="{FF2B5EF4-FFF2-40B4-BE49-F238E27FC236}">
                <a16:creationId xmlns:a16="http://schemas.microsoft.com/office/drawing/2014/main" id="{D2F0BB0A-1D75-4058-86FD-F7A5323F4D6D}"/>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56BA2221-77E0-4848-93FB-F733BED2B711}"/>
              </a:ext>
            </a:extLst>
          </p:cNvPr>
          <p:cNvSpPr>
            <a:spLocks noGrp="1"/>
          </p:cNvSpPr>
          <p:nvPr>
            <p:ph type="sldNum" sz="quarter" idx="12"/>
          </p:nvPr>
        </p:nvSpPr>
        <p:spPr/>
        <p:txBody>
          <a:bodyPr/>
          <a:lstStyle/>
          <a:p>
            <a:fld id="{20A1E0C5-5D2F-49BA-8088-623FDE2CA926}" type="slidenum">
              <a:rPr lang="zh-TW" altLang="en-US" smtClean="0"/>
              <a:t>‹#›</a:t>
            </a:fld>
            <a:endParaRPr lang="zh-TW" altLang="en-US"/>
          </a:p>
        </p:txBody>
      </p:sp>
    </p:spTree>
    <p:extLst>
      <p:ext uri="{BB962C8B-B14F-4D97-AF65-F5344CB8AC3E}">
        <p14:creationId xmlns:p14="http://schemas.microsoft.com/office/powerpoint/2010/main" val="1356498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93E37C-D8E5-4638-AC4C-D6A3F32C0E0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01F6603D-532F-4EDA-BF1F-2D3D0A75BC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D3133892-BFDB-4348-8E5B-16BE5BB2C8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F46B88B1-E10F-4DFF-844C-1815A4BEA335}"/>
              </a:ext>
            </a:extLst>
          </p:cNvPr>
          <p:cNvSpPr>
            <a:spLocks noGrp="1"/>
          </p:cNvSpPr>
          <p:nvPr>
            <p:ph type="dt" sz="half" idx="10"/>
          </p:nvPr>
        </p:nvSpPr>
        <p:spPr/>
        <p:txBody>
          <a:bodyPr/>
          <a:lstStyle/>
          <a:p>
            <a:fld id="{12D75713-8402-430F-A1B0-EEE1119C9F10}" type="datetimeFigureOut">
              <a:rPr lang="zh-TW" altLang="en-US" smtClean="0"/>
              <a:t>2024/3/22</a:t>
            </a:fld>
            <a:endParaRPr lang="zh-TW" altLang="en-US"/>
          </a:p>
        </p:txBody>
      </p:sp>
      <p:sp>
        <p:nvSpPr>
          <p:cNvPr id="6" name="頁尾版面配置區 5">
            <a:extLst>
              <a:ext uri="{FF2B5EF4-FFF2-40B4-BE49-F238E27FC236}">
                <a16:creationId xmlns:a16="http://schemas.microsoft.com/office/drawing/2014/main" id="{4C11E1AC-40F5-4971-B5F3-EE217F19F58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8845751-E48B-48B4-A33C-0C5389BB5023}"/>
              </a:ext>
            </a:extLst>
          </p:cNvPr>
          <p:cNvSpPr>
            <a:spLocks noGrp="1"/>
          </p:cNvSpPr>
          <p:nvPr>
            <p:ph type="sldNum" sz="quarter" idx="12"/>
          </p:nvPr>
        </p:nvSpPr>
        <p:spPr/>
        <p:txBody>
          <a:bodyPr/>
          <a:lstStyle/>
          <a:p>
            <a:fld id="{20A1E0C5-5D2F-49BA-8088-623FDE2CA926}" type="slidenum">
              <a:rPr lang="zh-TW" altLang="en-US" smtClean="0"/>
              <a:t>‹#›</a:t>
            </a:fld>
            <a:endParaRPr lang="zh-TW" altLang="en-US"/>
          </a:p>
        </p:txBody>
      </p:sp>
    </p:spTree>
    <p:extLst>
      <p:ext uri="{BB962C8B-B14F-4D97-AF65-F5344CB8AC3E}">
        <p14:creationId xmlns:p14="http://schemas.microsoft.com/office/powerpoint/2010/main" val="3493251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378DC8-4A39-4743-ABEF-2871A6632373}"/>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951F8514-4C93-4931-B209-961BF4BD87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51885E0F-6387-43A5-AABC-AF7111451F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EE4EA3A9-ECEE-40B1-ACCF-D0BDF686E291}"/>
              </a:ext>
            </a:extLst>
          </p:cNvPr>
          <p:cNvSpPr>
            <a:spLocks noGrp="1"/>
          </p:cNvSpPr>
          <p:nvPr>
            <p:ph type="dt" sz="half" idx="10"/>
          </p:nvPr>
        </p:nvSpPr>
        <p:spPr/>
        <p:txBody>
          <a:bodyPr/>
          <a:lstStyle/>
          <a:p>
            <a:fld id="{12D75713-8402-430F-A1B0-EEE1119C9F10}" type="datetimeFigureOut">
              <a:rPr lang="zh-TW" altLang="en-US" smtClean="0"/>
              <a:t>2024/3/22</a:t>
            </a:fld>
            <a:endParaRPr lang="zh-TW" altLang="en-US"/>
          </a:p>
        </p:txBody>
      </p:sp>
      <p:sp>
        <p:nvSpPr>
          <p:cNvPr id="6" name="頁尾版面配置區 5">
            <a:extLst>
              <a:ext uri="{FF2B5EF4-FFF2-40B4-BE49-F238E27FC236}">
                <a16:creationId xmlns:a16="http://schemas.microsoft.com/office/drawing/2014/main" id="{E16DFCF4-7DF9-458B-8E29-76AA9FE89DA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9A5E15C-EB54-4D68-99D4-030C899EA5E5}"/>
              </a:ext>
            </a:extLst>
          </p:cNvPr>
          <p:cNvSpPr>
            <a:spLocks noGrp="1"/>
          </p:cNvSpPr>
          <p:nvPr>
            <p:ph type="sldNum" sz="quarter" idx="12"/>
          </p:nvPr>
        </p:nvSpPr>
        <p:spPr/>
        <p:txBody>
          <a:bodyPr/>
          <a:lstStyle/>
          <a:p>
            <a:fld id="{20A1E0C5-5D2F-49BA-8088-623FDE2CA926}" type="slidenum">
              <a:rPr lang="zh-TW" altLang="en-US" smtClean="0"/>
              <a:t>‹#›</a:t>
            </a:fld>
            <a:endParaRPr lang="zh-TW" altLang="en-US"/>
          </a:p>
        </p:txBody>
      </p:sp>
    </p:spTree>
    <p:extLst>
      <p:ext uri="{BB962C8B-B14F-4D97-AF65-F5344CB8AC3E}">
        <p14:creationId xmlns:p14="http://schemas.microsoft.com/office/powerpoint/2010/main" val="2581818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F9784076-11CB-40B5-8E1A-C09B586C92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872871B-2552-4590-8C18-766B142A2C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589FB7E-13E7-4AF0-B0EB-CC861CFE7C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D75713-8402-430F-A1B0-EEE1119C9F10}" type="datetimeFigureOut">
              <a:rPr lang="zh-TW" altLang="en-US" smtClean="0"/>
              <a:t>2024/3/22</a:t>
            </a:fld>
            <a:endParaRPr lang="zh-TW" altLang="en-US"/>
          </a:p>
        </p:txBody>
      </p:sp>
      <p:sp>
        <p:nvSpPr>
          <p:cNvPr id="5" name="頁尾版面配置區 4">
            <a:extLst>
              <a:ext uri="{FF2B5EF4-FFF2-40B4-BE49-F238E27FC236}">
                <a16:creationId xmlns:a16="http://schemas.microsoft.com/office/drawing/2014/main" id="{78DCC431-070D-4EFF-92F4-13CD3CA485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9DDE448F-E696-4E41-AA5C-6959F12331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1E0C5-5D2F-49BA-8088-623FDE2CA926}" type="slidenum">
              <a:rPr lang="zh-TW" altLang="en-US" smtClean="0"/>
              <a:t>‹#›</a:t>
            </a:fld>
            <a:endParaRPr lang="zh-TW" altLang="en-US"/>
          </a:p>
        </p:txBody>
      </p:sp>
    </p:spTree>
    <p:extLst>
      <p:ext uri="{BB962C8B-B14F-4D97-AF65-F5344CB8AC3E}">
        <p14:creationId xmlns:p14="http://schemas.microsoft.com/office/powerpoint/2010/main" val="1364957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6">
            <a:extLst>
              <a:ext uri="{FF2B5EF4-FFF2-40B4-BE49-F238E27FC236}">
                <a16:creationId xmlns:a16="http://schemas.microsoft.com/office/drawing/2014/main" id="{E4F62012-6198-492C-8621-6AC4CAD1DDC9}"/>
              </a:ext>
            </a:extLst>
          </p:cNvPr>
          <p:cNvGraphicFramePr>
            <a:graphicFrameLocks noGrp="1"/>
          </p:cNvGraphicFramePr>
          <p:nvPr>
            <p:extLst>
              <p:ext uri="{D42A27DB-BD31-4B8C-83A1-F6EECF244321}">
                <p14:modId xmlns:p14="http://schemas.microsoft.com/office/powerpoint/2010/main" val="1794413741"/>
              </p:ext>
            </p:extLst>
          </p:nvPr>
        </p:nvGraphicFramePr>
        <p:xfrm>
          <a:off x="381000" y="216111"/>
          <a:ext cx="11134733" cy="2131060"/>
        </p:xfrm>
        <a:graphic>
          <a:graphicData uri="http://schemas.openxmlformats.org/drawingml/2006/table">
            <a:tbl>
              <a:tblPr firstRow="1" bandRow="1">
                <a:tableStyleId>{5940675A-B579-460E-94D1-54222C63F5DA}</a:tableStyleId>
              </a:tblPr>
              <a:tblGrid>
                <a:gridCol w="1466850">
                  <a:extLst>
                    <a:ext uri="{9D8B030D-6E8A-4147-A177-3AD203B41FA5}">
                      <a16:colId xmlns:a16="http://schemas.microsoft.com/office/drawing/2014/main" val="3567806097"/>
                    </a:ext>
                  </a:extLst>
                </a:gridCol>
                <a:gridCol w="1228725">
                  <a:extLst>
                    <a:ext uri="{9D8B030D-6E8A-4147-A177-3AD203B41FA5}">
                      <a16:colId xmlns:a16="http://schemas.microsoft.com/office/drawing/2014/main" val="3072223338"/>
                    </a:ext>
                  </a:extLst>
                </a:gridCol>
                <a:gridCol w="1647825">
                  <a:extLst>
                    <a:ext uri="{9D8B030D-6E8A-4147-A177-3AD203B41FA5}">
                      <a16:colId xmlns:a16="http://schemas.microsoft.com/office/drawing/2014/main" val="65111345"/>
                    </a:ext>
                  </a:extLst>
                </a:gridCol>
                <a:gridCol w="1276350">
                  <a:extLst>
                    <a:ext uri="{9D8B030D-6E8A-4147-A177-3AD203B41FA5}">
                      <a16:colId xmlns:a16="http://schemas.microsoft.com/office/drawing/2014/main" val="2921722683"/>
                    </a:ext>
                  </a:extLst>
                </a:gridCol>
                <a:gridCol w="1228725">
                  <a:extLst>
                    <a:ext uri="{9D8B030D-6E8A-4147-A177-3AD203B41FA5}">
                      <a16:colId xmlns:a16="http://schemas.microsoft.com/office/drawing/2014/main" val="4096270717"/>
                    </a:ext>
                  </a:extLst>
                </a:gridCol>
                <a:gridCol w="4286258">
                  <a:extLst>
                    <a:ext uri="{9D8B030D-6E8A-4147-A177-3AD203B41FA5}">
                      <a16:colId xmlns:a16="http://schemas.microsoft.com/office/drawing/2014/main" val="1181941845"/>
                    </a:ext>
                  </a:extLst>
                </a:gridCol>
              </a:tblGrid>
              <a:tr h="370840">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b="1" i="0" kern="1200" dirty="0" err="1">
                          <a:solidFill>
                            <a:schemeClr val="tx1"/>
                          </a:solidFill>
                          <a:effectLst/>
                          <a:latin typeface="+mn-lt"/>
                          <a:ea typeface="+mn-ea"/>
                          <a:cs typeface="+mn-cs"/>
                        </a:rPr>
                        <a:t>netflix_titles</a:t>
                      </a:r>
                      <a:endParaRPr lang="en-US" altLang="zh-TW" sz="1800" b="1" i="0" kern="1200" dirty="0">
                        <a:solidFill>
                          <a:schemeClr val="tx1"/>
                        </a:solidFill>
                        <a:effectLst/>
                        <a:latin typeface="+mn-lt"/>
                        <a:ea typeface="+mn-ea"/>
                        <a:cs typeface="+mn-cs"/>
                      </a:endParaRPr>
                    </a:p>
                  </a:txBody>
                  <a:tcPr>
                    <a:solidFill>
                      <a:schemeClr val="accent2">
                        <a:lumMod val="60000"/>
                        <a:lumOff val="40000"/>
                      </a:schemeClr>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689615821"/>
                  </a:ext>
                </a:extLst>
              </a:tr>
              <a:tr h="370840">
                <a:tc>
                  <a:txBody>
                    <a:bodyPr/>
                    <a:lstStyle/>
                    <a:p>
                      <a:pPr algn="l" fontAlgn="ctr"/>
                      <a:r>
                        <a:rPr lang="en-US" sz="1400" b="0" i="0" u="none" strike="noStrike" dirty="0" err="1">
                          <a:solidFill>
                            <a:srgbClr val="000000"/>
                          </a:solidFill>
                          <a:effectLst/>
                          <a:latin typeface="新細明體" panose="02020500000000000000" pitchFamily="18" charset="-120"/>
                          <a:ea typeface="新細明體" panose="02020500000000000000" pitchFamily="18" charset="-120"/>
                        </a:rPr>
                        <a:t>show_id</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solidFill>
                      <a:schemeClr val="bg2">
                        <a:lumMod val="90000"/>
                      </a:schemeClr>
                    </a:solidFill>
                  </a:tcPr>
                </a:tc>
                <a:tc>
                  <a:txBody>
                    <a:bodyPr/>
                    <a:lstStyle/>
                    <a:p>
                      <a:pPr algn="l" fontAlgn="ctr"/>
                      <a:r>
                        <a:rPr lang="en-US" sz="1400" b="0" i="0" u="none" strike="noStrike" dirty="0">
                          <a:solidFill>
                            <a:srgbClr val="000000"/>
                          </a:solidFill>
                          <a:effectLst/>
                          <a:latin typeface="新細明體" panose="02020500000000000000" pitchFamily="18" charset="-120"/>
                          <a:ea typeface="新細明體" panose="02020500000000000000" pitchFamily="18" charset="-120"/>
                        </a:rPr>
                        <a:t>type</a:t>
                      </a:r>
                    </a:p>
                  </a:txBody>
                  <a:tcPr marL="7620" marR="7620" marT="7620" marB="0" anchor="ctr">
                    <a:solidFill>
                      <a:schemeClr val="bg2">
                        <a:lumMod val="90000"/>
                      </a:schemeClr>
                    </a:solidFill>
                  </a:tcPr>
                </a:tc>
                <a:tc>
                  <a:txBody>
                    <a:bodyPr/>
                    <a:lstStyle/>
                    <a:p>
                      <a:pPr algn="l" fontAlgn="ctr"/>
                      <a:r>
                        <a:rPr lang="en-US" sz="1400" b="0" i="0" u="none" strike="noStrike" dirty="0">
                          <a:solidFill>
                            <a:srgbClr val="000000"/>
                          </a:solidFill>
                          <a:effectLst/>
                          <a:latin typeface="新細明體" panose="02020500000000000000" pitchFamily="18" charset="-120"/>
                          <a:ea typeface="新細明體" panose="02020500000000000000" pitchFamily="18" charset="-120"/>
                        </a:rPr>
                        <a:t>title</a:t>
                      </a:r>
                    </a:p>
                  </a:txBody>
                  <a:tcPr marL="7620" marR="7620" marT="7620" marB="0" anchor="ctr">
                    <a:solidFill>
                      <a:schemeClr val="bg2">
                        <a:lumMod val="90000"/>
                      </a:schemeClr>
                    </a:solidFill>
                  </a:tcPr>
                </a:tc>
                <a:tc>
                  <a:txBody>
                    <a:bodyPr/>
                    <a:lstStyle/>
                    <a:p>
                      <a:pPr algn="l" fontAlgn="ctr"/>
                      <a:r>
                        <a:rPr lang="en-US" sz="1400" b="0" i="0" u="none" strike="noStrike" dirty="0">
                          <a:solidFill>
                            <a:srgbClr val="000000"/>
                          </a:solidFill>
                          <a:effectLst/>
                          <a:latin typeface="新細明體" panose="02020500000000000000" pitchFamily="18" charset="-120"/>
                          <a:ea typeface="新細明體" panose="02020500000000000000" pitchFamily="18" charset="-120"/>
                        </a:rPr>
                        <a:t>director</a:t>
                      </a:r>
                    </a:p>
                  </a:txBody>
                  <a:tcPr marL="7620" marR="7620" marT="7620" marB="0" anchor="ctr">
                    <a:solidFill>
                      <a:schemeClr val="bg2">
                        <a:lumMod val="90000"/>
                      </a:schemeClr>
                    </a:solidFill>
                  </a:tcPr>
                </a:tc>
                <a:tc>
                  <a:txBody>
                    <a:bodyPr/>
                    <a:lstStyle/>
                    <a:p>
                      <a:pPr algn="l" fontAlgn="ctr"/>
                      <a:r>
                        <a:rPr lang="en-US" sz="1400" b="0" i="0" u="none" strike="noStrike" dirty="0">
                          <a:solidFill>
                            <a:srgbClr val="000000"/>
                          </a:solidFill>
                          <a:effectLst/>
                          <a:latin typeface="新細明體" panose="02020500000000000000" pitchFamily="18" charset="-120"/>
                          <a:ea typeface="新細明體" panose="02020500000000000000" pitchFamily="18" charset="-120"/>
                        </a:rPr>
                        <a:t>cast</a:t>
                      </a:r>
                    </a:p>
                  </a:txBody>
                  <a:tcPr marL="7620" marR="7620" marT="7620" marB="0" anchor="ctr">
                    <a:solidFill>
                      <a:schemeClr val="bg2">
                        <a:lumMod val="90000"/>
                      </a:schemeClr>
                    </a:solidFill>
                  </a:tcPr>
                </a:tc>
                <a:tc>
                  <a:txBody>
                    <a:bodyPr/>
                    <a:lstStyle/>
                    <a:p>
                      <a:pPr algn="l" fontAlgn="ctr"/>
                      <a:r>
                        <a:rPr lang="en-US" sz="1400" b="0" i="0" u="none" strike="noStrike" dirty="0">
                          <a:solidFill>
                            <a:srgbClr val="000000"/>
                          </a:solidFill>
                          <a:effectLst/>
                          <a:latin typeface="新細明體" panose="02020500000000000000" pitchFamily="18" charset="-120"/>
                          <a:ea typeface="新細明體" panose="02020500000000000000" pitchFamily="18" charset="-120"/>
                        </a:rPr>
                        <a:t>country</a:t>
                      </a:r>
                    </a:p>
                  </a:txBody>
                  <a:tcPr marL="7620" marR="7620" marT="7620" marB="0" anchor="ctr">
                    <a:solidFill>
                      <a:schemeClr val="bg2">
                        <a:lumMod val="90000"/>
                      </a:schemeClr>
                    </a:solidFill>
                  </a:tcPr>
                </a:tc>
                <a:extLst>
                  <a:ext uri="{0D108BD9-81ED-4DB2-BD59-A6C34878D82A}">
                    <a16:rowId xmlns:a16="http://schemas.microsoft.com/office/drawing/2014/main" val="570553393"/>
                  </a:ext>
                </a:extLst>
              </a:tr>
              <a:tr h="370840">
                <a:tc>
                  <a:txBody>
                    <a:bodyPr/>
                    <a:lstStyle/>
                    <a:p>
                      <a:pPr algn="l" fontAlgn="ctr"/>
                      <a:r>
                        <a:rPr lang="en-US" sz="1400" b="0" i="0" u="none" strike="noStrike">
                          <a:solidFill>
                            <a:srgbClr val="000000"/>
                          </a:solidFill>
                          <a:effectLst/>
                          <a:latin typeface="新細明體" panose="02020500000000000000" pitchFamily="18" charset="-120"/>
                          <a:ea typeface="新細明體" panose="02020500000000000000" pitchFamily="18" charset="-120"/>
                        </a:rPr>
                        <a:t>s1</a:t>
                      </a:r>
                    </a:p>
                  </a:txBody>
                  <a:tcPr marL="7620" marR="7620" marT="7620" marB="0" anchor="ctr"/>
                </a:tc>
                <a:tc>
                  <a:txBody>
                    <a:bodyPr/>
                    <a:lstStyle/>
                    <a:p>
                      <a:pPr algn="l" fontAlgn="ctr"/>
                      <a:r>
                        <a:rPr lang="en-US" sz="1400" b="0" i="0" u="none" strike="noStrike">
                          <a:solidFill>
                            <a:srgbClr val="000000"/>
                          </a:solidFill>
                          <a:effectLst/>
                          <a:latin typeface="新細明體" panose="02020500000000000000" pitchFamily="18" charset="-120"/>
                          <a:ea typeface="新細明體" panose="02020500000000000000" pitchFamily="18" charset="-120"/>
                        </a:rPr>
                        <a:t>Movie</a:t>
                      </a:r>
                    </a:p>
                  </a:txBody>
                  <a:tcPr marL="7620" marR="7620" marT="7620" marB="0" anchor="ctr"/>
                </a:tc>
                <a:tc>
                  <a:txBody>
                    <a:bodyPr/>
                    <a:lstStyle/>
                    <a:p>
                      <a:pPr algn="l" fontAlgn="ctr"/>
                      <a:r>
                        <a:rPr lang="en-US" sz="1400" b="0" i="0" u="none" strike="noStrike" dirty="0">
                          <a:solidFill>
                            <a:srgbClr val="000000"/>
                          </a:solidFill>
                          <a:effectLst/>
                          <a:latin typeface="新細明體" panose="02020500000000000000" pitchFamily="18" charset="-120"/>
                          <a:ea typeface="新細明體" panose="02020500000000000000" pitchFamily="18" charset="-120"/>
                        </a:rPr>
                        <a:t>Dick Johnson Is Dead</a:t>
                      </a:r>
                    </a:p>
                  </a:txBody>
                  <a:tcPr marL="7620" marR="7620" marT="7620" marB="0" anchor="ctr"/>
                </a:tc>
                <a:tc>
                  <a:txBody>
                    <a:bodyPr/>
                    <a:lstStyle/>
                    <a:p>
                      <a:pPr algn="l" fontAlgn="ctr"/>
                      <a:r>
                        <a:rPr lang="en-US" sz="1400" b="0" i="0" u="none" strike="noStrike" dirty="0">
                          <a:solidFill>
                            <a:srgbClr val="000000"/>
                          </a:solidFill>
                          <a:effectLst/>
                          <a:latin typeface="新細明體" panose="02020500000000000000" pitchFamily="18" charset="-120"/>
                          <a:ea typeface="新細明體" panose="02020500000000000000" pitchFamily="18" charset="-120"/>
                        </a:rPr>
                        <a:t>Kirsten Johnson</a:t>
                      </a:r>
                    </a:p>
                  </a:txBody>
                  <a:tcPr marL="7620" marR="7620" marT="7620" marB="0" anchor="ctr"/>
                </a:tc>
                <a:tc>
                  <a:txBody>
                    <a:bodyPr/>
                    <a:lstStyle/>
                    <a:p>
                      <a:pPr algn="l" fontAlgn="ct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tc>
                <a:tc>
                  <a:txBody>
                    <a:bodyPr/>
                    <a:lstStyle/>
                    <a:p>
                      <a:pPr algn="l" fontAlgn="ctr"/>
                      <a:r>
                        <a:rPr lang="en-US" sz="1400" b="0" i="0" u="none" strike="noStrike" dirty="0">
                          <a:solidFill>
                            <a:srgbClr val="000000"/>
                          </a:solidFill>
                          <a:effectLst/>
                          <a:latin typeface="新細明體" panose="02020500000000000000" pitchFamily="18" charset="-120"/>
                          <a:ea typeface="新細明體" panose="02020500000000000000" pitchFamily="18" charset="-120"/>
                        </a:rPr>
                        <a:t>United States</a:t>
                      </a:r>
                    </a:p>
                  </a:txBody>
                  <a:tcPr marL="7620" marR="7620" marT="7620" marB="0" anchor="ctr"/>
                </a:tc>
                <a:extLst>
                  <a:ext uri="{0D108BD9-81ED-4DB2-BD59-A6C34878D82A}">
                    <a16:rowId xmlns:a16="http://schemas.microsoft.com/office/drawing/2014/main" val="3936037265"/>
                  </a:ext>
                </a:extLst>
              </a:tr>
              <a:tr h="370840">
                <a:tc>
                  <a:txBody>
                    <a:bodyPr/>
                    <a:lstStyle/>
                    <a:p>
                      <a:pPr algn="l" fontAlgn="ctr"/>
                      <a:r>
                        <a:rPr lang="en-US" sz="1400" b="0" i="0" u="none" strike="noStrike" dirty="0" err="1">
                          <a:solidFill>
                            <a:srgbClr val="000000"/>
                          </a:solidFill>
                          <a:effectLst/>
                          <a:latin typeface="新細明體" panose="02020500000000000000" pitchFamily="18" charset="-120"/>
                          <a:ea typeface="新細明體" panose="02020500000000000000" pitchFamily="18" charset="-120"/>
                        </a:rPr>
                        <a:t>date_added</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solidFill>
                      <a:schemeClr val="bg2">
                        <a:lumMod val="90000"/>
                      </a:schemeClr>
                    </a:solidFill>
                  </a:tcPr>
                </a:tc>
                <a:tc>
                  <a:txBody>
                    <a:bodyPr/>
                    <a:lstStyle/>
                    <a:p>
                      <a:pPr algn="l" fontAlgn="ctr"/>
                      <a:r>
                        <a:rPr lang="en-US" sz="1400" b="0" i="0" u="none" strike="noStrike" dirty="0" err="1">
                          <a:solidFill>
                            <a:srgbClr val="000000"/>
                          </a:solidFill>
                          <a:effectLst/>
                          <a:latin typeface="新細明體" panose="02020500000000000000" pitchFamily="18" charset="-120"/>
                          <a:ea typeface="新細明體" panose="02020500000000000000" pitchFamily="18" charset="-120"/>
                        </a:rPr>
                        <a:t>release_year</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solidFill>
                      <a:schemeClr val="bg2">
                        <a:lumMod val="90000"/>
                      </a:schemeClr>
                    </a:solidFill>
                  </a:tcPr>
                </a:tc>
                <a:tc>
                  <a:txBody>
                    <a:bodyPr/>
                    <a:lstStyle/>
                    <a:p>
                      <a:pPr algn="l" fontAlgn="ctr"/>
                      <a:r>
                        <a:rPr lang="en-US" sz="1400" b="0" i="0" u="none" strike="noStrike" dirty="0">
                          <a:solidFill>
                            <a:srgbClr val="000000"/>
                          </a:solidFill>
                          <a:effectLst/>
                          <a:latin typeface="新細明體" panose="02020500000000000000" pitchFamily="18" charset="-120"/>
                          <a:ea typeface="新細明體" panose="02020500000000000000" pitchFamily="18" charset="-120"/>
                        </a:rPr>
                        <a:t>rating</a:t>
                      </a:r>
                    </a:p>
                  </a:txBody>
                  <a:tcPr marL="7620" marR="7620" marT="7620" marB="0" anchor="ctr">
                    <a:solidFill>
                      <a:schemeClr val="bg2">
                        <a:lumMod val="90000"/>
                      </a:schemeClr>
                    </a:solidFill>
                  </a:tcPr>
                </a:tc>
                <a:tc>
                  <a:txBody>
                    <a:bodyPr/>
                    <a:lstStyle/>
                    <a:p>
                      <a:pPr algn="l" fontAlgn="ctr"/>
                      <a:r>
                        <a:rPr lang="en-US" sz="1400" b="0" i="0" u="none" strike="noStrike" dirty="0">
                          <a:solidFill>
                            <a:srgbClr val="000000"/>
                          </a:solidFill>
                          <a:effectLst/>
                          <a:latin typeface="新細明體" panose="02020500000000000000" pitchFamily="18" charset="-120"/>
                          <a:ea typeface="新細明體" panose="02020500000000000000" pitchFamily="18" charset="-120"/>
                        </a:rPr>
                        <a:t>duration</a:t>
                      </a:r>
                    </a:p>
                  </a:txBody>
                  <a:tcPr marL="7620" marR="7620" marT="7620" marB="0" anchor="ctr">
                    <a:solidFill>
                      <a:schemeClr val="bg2">
                        <a:lumMod val="90000"/>
                      </a:schemeClr>
                    </a:solidFill>
                  </a:tcPr>
                </a:tc>
                <a:tc>
                  <a:txBody>
                    <a:bodyPr/>
                    <a:lstStyle/>
                    <a:p>
                      <a:pPr algn="l" fontAlgn="ctr"/>
                      <a:r>
                        <a:rPr lang="en-US" sz="1400" b="0" i="0" u="none" strike="noStrike" dirty="0" err="1">
                          <a:solidFill>
                            <a:srgbClr val="000000"/>
                          </a:solidFill>
                          <a:effectLst/>
                          <a:latin typeface="新細明體" panose="02020500000000000000" pitchFamily="18" charset="-120"/>
                          <a:ea typeface="新細明體" panose="02020500000000000000" pitchFamily="18" charset="-120"/>
                        </a:rPr>
                        <a:t>listed_in</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solidFill>
                      <a:schemeClr val="bg2">
                        <a:lumMod val="90000"/>
                      </a:schemeClr>
                    </a:solidFill>
                  </a:tcPr>
                </a:tc>
                <a:tc>
                  <a:txBody>
                    <a:bodyPr/>
                    <a:lstStyle/>
                    <a:p>
                      <a:pPr algn="l" fontAlgn="ctr"/>
                      <a:r>
                        <a:rPr lang="en-US" sz="1400" b="0" i="0" u="none" strike="noStrike" dirty="0">
                          <a:solidFill>
                            <a:srgbClr val="000000"/>
                          </a:solidFill>
                          <a:effectLst/>
                          <a:latin typeface="新細明體" panose="02020500000000000000" pitchFamily="18" charset="-120"/>
                          <a:ea typeface="新細明體" panose="02020500000000000000" pitchFamily="18" charset="-120"/>
                        </a:rPr>
                        <a:t>description</a:t>
                      </a:r>
                    </a:p>
                  </a:txBody>
                  <a:tcPr marL="7620" marR="7620" marT="7620" marB="0" anchor="ctr">
                    <a:solidFill>
                      <a:schemeClr val="bg2">
                        <a:lumMod val="90000"/>
                      </a:schemeClr>
                    </a:solidFill>
                  </a:tcPr>
                </a:tc>
                <a:extLst>
                  <a:ext uri="{0D108BD9-81ED-4DB2-BD59-A6C34878D82A}">
                    <a16:rowId xmlns:a16="http://schemas.microsoft.com/office/drawing/2014/main" val="1356720779"/>
                  </a:ext>
                </a:extLst>
              </a:tr>
              <a:tr h="370840">
                <a:tc>
                  <a:txBody>
                    <a:bodyPr/>
                    <a:lstStyle/>
                    <a:p>
                      <a:pPr algn="ctr" fontAlgn="ctr"/>
                      <a:r>
                        <a:rPr lang="en-US" altLang="zh-TW" sz="1400" b="0" i="0" u="none" strike="noStrike" dirty="0">
                          <a:solidFill>
                            <a:srgbClr val="000000"/>
                          </a:solidFill>
                          <a:effectLst/>
                          <a:latin typeface="新細明體" panose="02020500000000000000" pitchFamily="18" charset="-120"/>
                          <a:ea typeface="+mn-ea"/>
                        </a:rPr>
                        <a:t>25-Sep-21</a:t>
                      </a:r>
                    </a:p>
                  </a:txBody>
                  <a:tcPr marL="7620" marR="7620" marT="7620" marB="0" anchor="ctr"/>
                </a:tc>
                <a:tc>
                  <a:txBody>
                    <a:bodyPr/>
                    <a:lstStyle/>
                    <a:p>
                      <a:pPr algn="r" fontAlgn="ctr"/>
                      <a:r>
                        <a:rPr lang="en-US" altLang="zh-TW" sz="1400" b="0" i="0" u="none" strike="noStrike">
                          <a:solidFill>
                            <a:srgbClr val="000000"/>
                          </a:solidFill>
                          <a:effectLst/>
                          <a:latin typeface="新細明體" panose="02020500000000000000" pitchFamily="18" charset="-120"/>
                          <a:ea typeface="新細明體" panose="02020500000000000000" pitchFamily="18" charset="-120"/>
                        </a:rPr>
                        <a:t>2020</a:t>
                      </a:r>
                    </a:p>
                  </a:txBody>
                  <a:tcPr marL="7620" marR="7620" marT="7620" marB="0" anchor="ctr"/>
                </a:tc>
                <a:tc>
                  <a:txBody>
                    <a:bodyPr/>
                    <a:lstStyle/>
                    <a:p>
                      <a:pPr algn="l" fontAlgn="ctr"/>
                      <a:r>
                        <a:rPr lang="en-US" sz="1400" b="0" i="0" u="none" strike="noStrike" dirty="0">
                          <a:solidFill>
                            <a:srgbClr val="000000"/>
                          </a:solidFill>
                          <a:effectLst/>
                          <a:latin typeface="新細明體" panose="02020500000000000000" pitchFamily="18" charset="-120"/>
                          <a:ea typeface="新細明體" panose="02020500000000000000" pitchFamily="18" charset="-120"/>
                        </a:rPr>
                        <a:t>PG-13</a:t>
                      </a:r>
                    </a:p>
                  </a:txBody>
                  <a:tcPr marL="7620" marR="7620" marT="7620" marB="0" anchor="ctr"/>
                </a:tc>
                <a:tc>
                  <a:txBody>
                    <a:bodyPr/>
                    <a:lstStyle/>
                    <a:p>
                      <a:pPr algn="l" fontAlgn="ctr"/>
                      <a:r>
                        <a:rPr lang="en-US" sz="1400" b="0" i="0" u="none" strike="noStrike">
                          <a:solidFill>
                            <a:srgbClr val="000000"/>
                          </a:solidFill>
                          <a:effectLst/>
                          <a:latin typeface="新細明體" panose="02020500000000000000" pitchFamily="18" charset="-120"/>
                          <a:ea typeface="新細明體" panose="02020500000000000000" pitchFamily="18" charset="-120"/>
                        </a:rPr>
                        <a:t>90 min</a:t>
                      </a:r>
                    </a:p>
                  </a:txBody>
                  <a:tcPr marL="7620" marR="7620" marT="7620" marB="0" anchor="ctr"/>
                </a:tc>
                <a:tc>
                  <a:txBody>
                    <a:bodyPr/>
                    <a:lstStyle/>
                    <a:p>
                      <a:pPr algn="l" fontAlgn="ctr"/>
                      <a:r>
                        <a:rPr lang="en-US" sz="1400" b="0" i="0" u="none" strike="noStrike" dirty="0">
                          <a:solidFill>
                            <a:srgbClr val="000000"/>
                          </a:solidFill>
                          <a:effectLst/>
                          <a:latin typeface="新細明體" panose="02020500000000000000" pitchFamily="18" charset="-120"/>
                          <a:ea typeface="新細明體" panose="02020500000000000000" pitchFamily="18" charset="-120"/>
                        </a:rPr>
                        <a:t>Documentaries</a:t>
                      </a:r>
                    </a:p>
                  </a:txBody>
                  <a:tcPr marL="7620" marR="7620" marT="7620" marB="0" anchor="ctr"/>
                </a:tc>
                <a:tc>
                  <a:txBody>
                    <a:bodyPr/>
                    <a:lstStyle/>
                    <a:p>
                      <a:pPr algn="l" fontAlgn="ctr"/>
                      <a:r>
                        <a:rPr lang="en-US" sz="1400" b="0" i="0" u="none" strike="noStrike" dirty="0">
                          <a:solidFill>
                            <a:srgbClr val="000000"/>
                          </a:solidFill>
                          <a:effectLst/>
                          <a:latin typeface="新細明體" panose="02020500000000000000" pitchFamily="18" charset="-120"/>
                          <a:ea typeface="新細明體" panose="02020500000000000000" pitchFamily="18" charset="-120"/>
                        </a:rPr>
                        <a:t>As her father nears the end of his life, filmmaker Kirsten Johnson stages his death in inventive and comical ways to help them both face the inevitable.</a:t>
                      </a:r>
                    </a:p>
                  </a:txBody>
                  <a:tcPr marL="7620" marR="7620" marT="7620" marB="0" anchor="ctr"/>
                </a:tc>
                <a:extLst>
                  <a:ext uri="{0D108BD9-81ED-4DB2-BD59-A6C34878D82A}">
                    <a16:rowId xmlns:a16="http://schemas.microsoft.com/office/drawing/2014/main" val="4149119110"/>
                  </a:ext>
                </a:extLst>
              </a:tr>
            </a:tbl>
          </a:graphicData>
        </a:graphic>
      </p:graphicFrame>
      <p:sp>
        <p:nvSpPr>
          <p:cNvPr id="9" name="文字方塊 8">
            <a:extLst>
              <a:ext uri="{FF2B5EF4-FFF2-40B4-BE49-F238E27FC236}">
                <a16:creationId xmlns:a16="http://schemas.microsoft.com/office/drawing/2014/main" id="{84C6EFDD-7288-4AF1-8603-BF29C6E49C80}"/>
              </a:ext>
            </a:extLst>
          </p:cNvPr>
          <p:cNvSpPr txBox="1"/>
          <p:nvPr/>
        </p:nvSpPr>
        <p:spPr>
          <a:xfrm>
            <a:off x="381000" y="2470576"/>
            <a:ext cx="6062330" cy="2246769"/>
          </a:xfrm>
          <a:prstGeom prst="rect">
            <a:avLst/>
          </a:prstGeom>
          <a:noFill/>
        </p:spPr>
        <p:txBody>
          <a:bodyPr wrap="square" rtlCol="0">
            <a:spAutoFit/>
          </a:bodyPr>
          <a:lstStyle/>
          <a:p>
            <a:pPr marL="457200" indent="-457200">
              <a:buFont typeface="+mj-lt"/>
              <a:buAutoNum type="arabicPeriod"/>
            </a:pPr>
            <a:r>
              <a:rPr lang="zh-TW" altLang="en-US" sz="2000" dirty="0">
                <a:latin typeface="Microsoft YaHei UI" panose="020B0503020204020204" pitchFamily="34" charset="-122"/>
                <a:ea typeface="Microsoft YaHei UI" panose="020B0503020204020204" pitchFamily="34" charset="-122"/>
              </a:rPr>
              <a:t>導演的指導電影類型變化</a:t>
            </a:r>
            <a:r>
              <a:rPr lang="en-US" altLang="zh-TW" sz="2000" dirty="0">
                <a:latin typeface="Microsoft YaHei UI" panose="020B0503020204020204" pitchFamily="34" charset="-122"/>
                <a:ea typeface="Microsoft YaHei UI" panose="020B0503020204020204" pitchFamily="34" charset="-122"/>
              </a:rPr>
              <a:t>-</a:t>
            </a:r>
            <a:r>
              <a:rPr lang="zh-TW" altLang="en-US" sz="2000" dirty="0">
                <a:latin typeface="Microsoft YaHei UI" panose="020B0503020204020204" pitchFamily="34" charset="-122"/>
                <a:ea typeface="Microsoft YaHei UI" panose="020B0503020204020204" pitchFamily="34" charset="-122"/>
              </a:rPr>
              <a:t>年分</a:t>
            </a:r>
            <a:endParaRPr lang="en-US" altLang="zh-TW" sz="2000" dirty="0">
              <a:latin typeface="Microsoft YaHei UI" panose="020B0503020204020204" pitchFamily="34" charset="-122"/>
              <a:ea typeface="Microsoft YaHei UI" panose="020B0503020204020204" pitchFamily="34" charset="-122"/>
            </a:endParaRPr>
          </a:p>
          <a:p>
            <a:pPr marL="457200" indent="-457200">
              <a:buFont typeface="+mj-lt"/>
              <a:buAutoNum type="arabicPeriod"/>
            </a:pPr>
            <a:r>
              <a:rPr lang="zh-TW" altLang="en-US" sz="2000" dirty="0">
                <a:latin typeface="Microsoft YaHei UI" panose="020B0503020204020204" pitchFamily="34" charset="-122"/>
                <a:ea typeface="Microsoft YaHei UI" panose="020B0503020204020204" pitchFamily="34" charset="-122"/>
              </a:rPr>
              <a:t>演員的演出電影類型變化</a:t>
            </a:r>
            <a:r>
              <a:rPr lang="en-US" altLang="zh-TW" sz="2000" dirty="0">
                <a:latin typeface="Microsoft YaHei UI" panose="020B0503020204020204" pitchFamily="34" charset="-122"/>
                <a:ea typeface="Microsoft YaHei UI" panose="020B0503020204020204" pitchFamily="34" charset="-122"/>
              </a:rPr>
              <a:t>-</a:t>
            </a:r>
            <a:r>
              <a:rPr lang="zh-TW" altLang="en-US" sz="2000" dirty="0">
                <a:latin typeface="Microsoft YaHei UI" panose="020B0503020204020204" pitchFamily="34" charset="-122"/>
                <a:ea typeface="Microsoft YaHei UI" panose="020B0503020204020204" pitchFamily="34" charset="-122"/>
              </a:rPr>
              <a:t>年分</a:t>
            </a:r>
            <a:endParaRPr lang="en-US" altLang="zh-TW" sz="2000" dirty="0">
              <a:latin typeface="Microsoft YaHei UI" panose="020B0503020204020204" pitchFamily="34" charset="-122"/>
              <a:ea typeface="Microsoft YaHei UI" panose="020B0503020204020204" pitchFamily="34" charset="-122"/>
            </a:endParaRPr>
          </a:p>
          <a:p>
            <a:pPr marL="457200" indent="-457200">
              <a:buFont typeface="+mj-lt"/>
              <a:buAutoNum type="arabicPeriod"/>
            </a:pPr>
            <a:r>
              <a:rPr lang="zh-TW" altLang="en-US" sz="2000" dirty="0">
                <a:latin typeface="Microsoft YaHei UI" panose="020B0503020204020204" pitchFamily="34" charset="-122"/>
                <a:ea typeface="Microsoft YaHei UI" panose="020B0503020204020204" pitchFamily="34" charset="-122"/>
              </a:rPr>
              <a:t>演員參與的電影戲劇</a:t>
            </a:r>
            <a:r>
              <a:rPr lang="en-US" altLang="zh-TW" sz="2000" dirty="0">
                <a:latin typeface="Microsoft YaHei UI" panose="020B0503020204020204" pitchFamily="34" charset="-122"/>
                <a:ea typeface="Microsoft YaHei UI" panose="020B0503020204020204" pitchFamily="34" charset="-122"/>
              </a:rPr>
              <a:t>-</a:t>
            </a:r>
            <a:r>
              <a:rPr lang="zh-TW" altLang="en-US" sz="2000" dirty="0">
                <a:latin typeface="Microsoft YaHei UI" panose="020B0503020204020204" pitchFamily="34" charset="-122"/>
                <a:ea typeface="Microsoft YaHei UI" panose="020B0503020204020204" pitchFamily="34" charset="-122"/>
              </a:rPr>
              <a:t>年分</a:t>
            </a:r>
            <a:endParaRPr lang="en-US" altLang="zh-TW" sz="2000" dirty="0">
              <a:latin typeface="Microsoft YaHei UI" panose="020B0503020204020204" pitchFamily="34" charset="-122"/>
              <a:ea typeface="Microsoft YaHei UI" panose="020B0503020204020204" pitchFamily="34" charset="-122"/>
            </a:endParaRPr>
          </a:p>
          <a:p>
            <a:pPr marL="457200" indent="-457200">
              <a:buFont typeface="+mj-lt"/>
              <a:buAutoNum type="arabicPeriod"/>
            </a:pPr>
            <a:r>
              <a:rPr lang="zh-TW" altLang="en-US" sz="2000" dirty="0">
                <a:latin typeface="Microsoft YaHei UI" panose="020B0503020204020204" pitchFamily="34" charset="-122"/>
                <a:ea typeface="Microsoft YaHei UI" panose="020B0503020204020204" pitchFamily="34" charset="-122"/>
              </a:rPr>
              <a:t>地區製作的節目</a:t>
            </a:r>
            <a:r>
              <a:rPr lang="en-US" altLang="zh-TW" sz="2000" dirty="0">
                <a:latin typeface="Microsoft YaHei UI" panose="020B0503020204020204" pitchFamily="34" charset="-122"/>
                <a:ea typeface="Microsoft YaHei UI" panose="020B0503020204020204" pitchFamily="34" charset="-122"/>
              </a:rPr>
              <a:t>/</a:t>
            </a:r>
            <a:r>
              <a:rPr lang="zh-TW" altLang="en-US" sz="2000" dirty="0">
                <a:latin typeface="Microsoft YaHei UI" panose="020B0503020204020204" pitchFamily="34" charset="-122"/>
                <a:ea typeface="Microsoft YaHei UI" panose="020B0503020204020204" pitchFamily="34" charset="-122"/>
              </a:rPr>
              <a:t>電影類型</a:t>
            </a:r>
            <a:r>
              <a:rPr lang="en-US" altLang="zh-TW" sz="2000" dirty="0">
                <a:latin typeface="Microsoft YaHei UI" panose="020B0503020204020204" pitchFamily="34" charset="-122"/>
                <a:ea typeface="Microsoft YaHei UI" panose="020B0503020204020204" pitchFamily="34" charset="-122"/>
              </a:rPr>
              <a:t>-</a:t>
            </a:r>
            <a:r>
              <a:rPr lang="zh-TW" altLang="en-US" sz="2000" dirty="0">
                <a:latin typeface="Microsoft YaHei UI" panose="020B0503020204020204" pitchFamily="34" charset="-122"/>
                <a:ea typeface="Microsoft YaHei UI" panose="020B0503020204020204" pitchFamily="34" charset="-122"/>
              </a:rPr>
              <a:t>熱力圖</a:t>
            </a:r>
            <a:endParaRPr lang="en-US" altLang="zh-TW" sz="2000" dirty="0">
              <a:latin typeface="Microsoft YaHei UI" panose="020B0503020204020204" pitchFamily="34" charset="-122"/>
              <a:ea typeface="Microsoft YaHei UI" panose="020B0503020204020204" pitchFamily="34" charset="-122"/>
            </a:endParaRPr>
          </a:p>
          <a:p>
            <a:pPr marL="457200" indent="-457200">
              <a:buFont typeface="+mj-lt"/>
              <a:buAutoNum type="arabicPeriod"/>
            </a:pPr>
            <a:r>
              <a:rPr lang="zh-TW" altLang="en-US" sz="2000" dirty="0">
                <a:latin typeface="Microsoft YaHei UI" panose="020B0503020204020204" pitchFamily="34" charset="-122"/>
                <a:ea typeface="Microsoft YaHei UI" panose="020B0503020204020204" pitchFamily="34" charset="-122"/>
              </a:rPr>
              <a:t>不同戲劇</a:t>
            </a:r>
            <a:r>
              <a:rPr lang="en-US" altLang="zh-TW" sz="2000" dirty="0">
                <a:latin typeface="Microsoft YaHei UI" panose="020B0503020204020204" pitchFamily="34" charset="-122"/>
                <a:ea typeface="Microsoft YaHei UI" panose="020B0503020204020204" pitchFamily="34" charset="-122"/>
              </a:rPr>
              <a:t>/</a:t>
            </a:r>
            <a:r>
              <a:rPr lang="zh-TW" altLang="en-US" sz="2000" dirty="0">
                <a:latin typeface="Microsoft YaHei UI" panose="020B0503020204020204" pitchFamily="34" charset="-122"/>
                <a:ea typeface="Microsoft YaHei UI" panose="020B0503020204020204" pitchFamily="34" charset="-122"/>
              </a:rPr>
              <a:t>電影類型發行量</a:t>
            </a:r>
            <a:endParaRPr lang="en-US" altLang="zh-TW" sz="2000" dirty="0">
              <a:latin typeface="Microsoft YaHei UI" panose="020B0503020204020204" pitchFamily="34" charset="-122"/>
              <a:ea typeface="Microsoft YaHei UI" panose="020B0503020204020204" pitchFamily="34" charset="-122"/>
            </a:endParaRPr>
          </a:p>
          <a:p>
            <a:pPr marL="457200" indent="-457200">
              <a:buFont typeface="+mj-lt"/>
              <a:buAutoNum type="arabicPeriod"/>
            </a:pPr>
            <a:r>
              <a:rPr lang="zh-TW" altLang="en-US" sz="2000" dirty="0">
                <a:latin typeface="Microsoft YaHei UI" panose="020B0503020204020204" pitchFamily="34" charset="-122"/>
                <a:ea typeface="Microsoft YaHei UI" panose="020B0503020204020204" pitchFamily="34" charset="-122"/>
              </a:rPr>
              <a:t>電影長度</a:t>
            </a:r>
            <a:r>
              <a:rPr lang="en-US" altLang="zh-TW" sz="2000" dirty="0">
                <a:latin typeface="Microsoft YaHei UI" panose="020B0503020204020204" pitchFamily="34" charset="-122"/>
                <a:ea typeface="Microsoft YaHei UI" panose="020B0503020204020204" pitchFamily="34" charset="-122"/>
              </a:rPr>
              <a:t>/</a:t>
            </a:r>
            <a:r>
              <a:rPr lang="zh-TW" altLang="en-US" sz="2000" dirty="0">
                <a:latin typeface="Microsoft YaHei UI" panose="020B0503020204020204" pitchFamily="34" charset="-122"/>
                <a:ea typeface="Microsoft YaHei UI" panose="020B0503020204020204" pitchFamily="34" charset="-122"/>
              </a:rPr>
              <a:t>類型</a:t>
            </a:r>
            <a:r>
              <a:rPr lang="en-US" altLang="zh-TW" sz="2000" dirty="0">
                <a:latin typeface="Microsoft YaHei UI" panose="020B0503020204020204" pitchFamily="34" charset="-122"/>
                <a:ea typeface="Microsoft YaHei UI" panose="020B0503020204020204" pitchFamily="34" charset="-122"/>
              </a:rPr>
              <a:t>-</a:t>
            </a:r>
            <a:r>
              <a:rPr lang="zh-TW" altLang="en-US" sz="2000" dirty="0">
                <a:latin typeface="Microsoft YaHei UI" panose="020B0503020204020204" pitchFamily="34" charset="-122"/>
                <a:ea typeface="Microsoft YaHei UI" panose="020B0503020204020204" pitchFamily="34" charset="-122"/>
              </a:rPr>
              <a:t>年份變化</a:t>
            </a:r>
            <a:endParaRPr lang="en-US" altLang="zh-TW" sz="2000" dirty="0">
              <a:latin typeface="Microsoft YaHei UI" panose="020B0503020204020204" pitchFamily="34" charset="-122"/>
              <a:ea typeface="Microsoft YaHei UI" panose="020B0503020204020204" pitchFamily="34" charset="-122"/>
            </a:endParaRPr>
          </a:p>
          <a:p>
            <a:pPr marL="457200" indent="-457200">
              <a:buFont typeface="+mj-lt"/>
              <a:buAutoNum type="arabicPeriod"/>
            </a:pPr>
            <a:r>
              <a:rPr lang="zh-TW" altLang="en-US" sz="2000" dirty="0">
                <a:latin typeface="Microsoft YaHei UI" panose="020B0503020204020204" pitchFamily="34" charset="-122"/>
                <a:ea typeface="Microsoft YaHei UI" panose="020B0503020204020204" pitchFamily="34" charset="-122"/>
              </a:rPr>
              <a:t>不同戲劇</a:t>
            </a:r>
            <a:r>
              <a:rPr lang="en-US" altLang="zh-TW" sz="2000" dirty="0">
                <a:latin typeface="Microsoft YaHei UI" panose="020B0503020204020204" pitchFamily="34" charset="-122"/>
                <a:ea typeface="Microsoft YaHei UI" panose="020B0503020204020204" pitchFamily="34" charset="-122"/>
              </a:rPr>
              <a:t>/</a:t>
            </a:r>
            <a:r>
              <a:rPr lang="zh-TW" altLang="en-US" sz="2000" dirty="0">
                <a:latin typeface="Microsoft YaHei UI" panose="020B0503020204020204" pitchFamily="34" charset="-122"/>
                <a:ea typeface="Microsoft YaHei UI" panose="020B0503020204020204" pitchFamily="34" charset="-122"/>
              </a:rPr>
              <a:t>電影敘述</a:t>
            </a:r>
            <a:r>
              <a:rPr lang="en-US" altLang="zh-TW" sz="2000" dirty="0">
                <a:latin typeface="Microsoft YaHei UI" panose="020B0503020204020204" pitchFamily="34" charset="-122"/>
                <a:ea typeface="Microsoft YaHei UI" panose="020B0503020204020204" pitchFamily="34" charset="-122"/>
              </a:rPr>
              <a:t>-</a:t>
            </a:r>
            <a:r>
              <a:rPr lang="zh-TW" altLang="en-US" sz="2000" dirty="0">
                <a:latin typeface="Microsoft YaHei UI" panose="020B0503020204020204" pitchFamily="34" charset="-122"/>
                <a:ea typeface="Microsoft YaHei UI" panose="020B0503020204020204" pitchFamily="34" charset="-122"/>
              </a:rPr>
              <a:t>文字雲</a:t>
            </a:r>
          </a:p>
        </p:txBody>
      </p:sp>
    </p:spTree>
    <p:extLst>
      <p:ext uri="{BB962C8B-B14F-4D97-AF65-F5344CB8AC3E}">
        <p14:creationId xmlns:p14="http://schemas.microsoft.com/office/powerpoint/2010/main" val="2286238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a:extLst>
              <a:ext uri="{FF2B5EF4-FFF2-40B4-BE49-F238E27FC236}">
                <a16:creationId xmlns:a16="http://schemas.microsoft.com/office/drawing/2014/main" id="{A885D8B8-B5F2-4C4E-B525-A0A046DD16BE}"/>
              </a:ext>
            </a:extLst>
          </p:cNvPr>
          <p:cNvGraphicFramePr>
            <a:graphicFrameLocks noGrp="1"/>
          </p:cNvGraphicFramePr>
          <p:nvPr>
            <p:extLst>
              <p:ext uri="{D42A27DB-BD31-4B8C-83A1-F6EECF244321}">
                <p14:modId xmlns:p14="http://schemas.microsoft.com/office/powerpoint/2010/main" val="1628813326"/>
              </p:ext>
            </p:extLst>
          </p:nvPr>
        </p:nvGraphicFramePr>
        <p:xfrm>
          <a:off x="380997" y="226484"/>
          <a:ext cx="11134731" cy="1854200"/>
        </p:xfrm>
        <a:graphic>
          <a:graphicData uri="http://schemas.openxmlformats.org/drawingml/2006/table">
            <a:tbl>
              <a:tblPr firstRow="1" bandRow="1">
                <a:tableStyleId>{5940675A-B579-460E-94D1-54222C63F5DA}</a:tableStyleId>
              </a:tblPr>
              <a:tblGrid>
                <a:gridCol w="1487311">
                  <a:extLst>
                    <a:ext uri="{9D8B030D-6E8A-4147-A177-3AD203B41FA5}">
                      <a16:colId xmlns:a16="http://schemas.microsoft.com/office/drawing/2014/main" val="3567806097"/>
                    </a:ext>
                  </a:extLst>
                </a:gridCol>
                <a:gridCol w="1828990">
                  <a:extLst>
                    <a:ext uri="{9D8B030D-6E8A-4147-A177-3AD203B41FA5}">
                      <a16:colId xmlns:a16="http://schemas.microsoft.com/office/drawing/2014/main" val="3072223338"/>
                    </a:ext>
                  </a:extLst>
                </a:gridCol>
                <a:gridCol w="2105739">
                  <a:extLst>
                    <a:ext uri="{9D8B030D-6E8A-4147-A177-3AD203B41FA5}">
                      <a16:colId xmlns:a16="http://schemas.microsoft.com/office/drawing/2014/main" val="65111345"/>
                    </a:ext>
                  </a:extLst>
                </a:gridCol>
                <a:gridCol w="1807347">
                  <a:extLst>
                    <a:ext uri="{9D8B030D-6E8A-4147-A177-3AD203B41FA5}">
                      <a16:colId xmlns:a16="http://schemas.microsoft.com/office/drawing/2014/main" val="2921722683"/>
                    </a:ext>
                  </a:extLst>
                </a:gridCol>
                <a:gridCol w="1807347">
                  <a:extLst>
                    <a:ext uri="{9D8B030D-6E8A-4147-A177-3AD203B41FA5}">
                      <a16:colId xmlns:a16="http://schemas.microsoft.com/office/drawing/2014/main" val="4096270717"/>
                    </a:ext>
                  </a:extLst>
                </a:gridCol>
                <a:gridCol w="2097997">
                  <a:extLst>
                    <a:ext uri="{9D8B030D-6E8A-4147-A177-3AD203B41FA5}">
                      <a16:colId xmlns:a16="http://schemas.microsoft.com/office/drawing/2014/main" val="1181941845"/>
                    </a:ext>
                  </a:extLst>
                </a:gridCol>
              </a:tblGrid>
              <a:tr h="370840">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b="1" i="0" kern="1200" dirty="0">
                          <a:solidFill>
                            <a:schemeClr val="tx1"/>
                          </a:solidFill>
                          <a:effectLst/>
                          <a:latin typeface="+mn-lt"/>
                          <a:ea typeface="+mn-ea"/>
                          <a:cs typeface="+mn-cs"/>
                        </a:rPr>
                        <a:t>marvel-</a:t>
                      </a:r>
                      <a:r>
                        <a:rPr lang="en-US" altLang="zh-TW" sz="1800" b="1" i="0" kern="1200" dirty="0" err="1">
                          <a:solidFill>
                            <a:schemeClr val="tx1"/>
                          </a:solidFill>
                          <a:effectLst/>
                          <a:latin typeface="+mn-lt"/>
                          <a:ea typeface="+mn-ea"/>
                          <a:cs typeface="+mn-cs"/>
                        </a:rPr>
                        <a:t>wikia</a:t>
                      </a:r>
                      <a:r>
                        <a:rPr lang="en-US" altLang="zh-TW" sz="1800" b="1" i="0" kern="1200" dirty="0">
                          <a:solidFill>
                            <a:schemeClr val="tx1"/>
                          </a:solidFill>
                          <a:effectLst/>
                          <a:latin typeface="+mn-lt"/>
                          <a:ea typeface="+mn-ea"/>
                          <a:cs typeface="+mn-cs"/>
                        </a:rPr>
                        <a:t>-data</a:t>
                      </a:r>
                    </a:p>
                  </a:txBody>
                  <a:tcPr>
                    <a:solidFill>
                      <a:schemeClr val="accent2">
                        <a:lumMod val="40000"/>
                        <a:lumOff val="60000"/>
                      </a:schemeClr>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689615821"/>
                  </a:ext>
                </a:extLst>
              </a:tr>
              <a:tr h="370840">
                <a:tc>
                  <a:txBody>
                    <a:bodyPr/>
                    <a:lstStyle/>
                    <a:p>
                      <a:pPr algn="l" fontAlgn="ctr"/>
                      <a:r>
                        <a:rPr lang="en-US" sz="1200" b="0" i="0" u="none" strike="noStrike" dirty="0" err="1">
                          <a:solidFill>
                            <a:srgbClr val="000000"/>
                          </a:solidFill>
                          <a:effectLst/>
                          <a:latin typeface="新細明體" panose="02020500000000000000" pitchFamily="18" charset="-120"/>
                          <a:ea typeface="新細明體" panose="02020500000000000000" pitchFamily="18" charset="-120"/>
                        </a:rPr>
                        <a:t>page_id</a:t>
                      </a:r>
                      <a:endParaRPr lang="en-US"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solidFill>
                      <a:schemeClr val="bg2">
                        <a:lumMod val="90000"/>
                      </a:schemeClr>
                    </a:solidFill>
                  </a:tcPr>
                </a:tc>
                <a:tc>
                  <a:txBody>
                    <a:bodyPr/>
                    <a:lstStyle/>
                    <a:p>
                      <a:pPr algn="l" fontAlgn="ctr"/>
                      <a:r>
                        <a:rPr lang="en-US" sz="1200" b="0" i="0" u="none" strike="noStrike" dirty="0">
                          <a:solidFill>
                            <a:srgbClr val="000000"/>
                          </a:solidFill>
                          <a:effectLst/>
                          <a:latin typeface="新細明體" panose="02020500000000000000" pitchFamily="18" charset="-120"/>
                          <a:ea typeface="新細明體" panose="02020500000000000000" pitchFamily="18" charset="-120"/>
                        </a:rPr>
                        <a:t>name</a:t>
                      </a:r>
                    </a:p>
                  </a:txBody>
                  <a:tcPr marL="7620" marR="7620" marT="7620" marB="0" anchor="ctr">
                    <a:solidFill>
                      <a:schemeClr val="bg2">
                        <a:lumMod val="90000"/>
                      </a:schemeClr>
                    </a:solidFill>
                  </a:tcPr>
                </a:tc>
                <a:tc>
                  <a:txBody>
                    <a:bodyPr/>
                    <a:lstStyle/>
                    <a:p>
                      <a:pPr algn="l" fontAlgn="ctr"/>
                      <a:r>
                        <a:rPr lang="en-US" sz="1200" b="0" i="0" u="none" strike="noStrike" dirty="0" err="1">
                          <a:solidFill>
                            <a:srgbClr val="000000"/>
                          </a:solidFill>
                          <a:effectLst/>
                          <a:latin typeface="新細明體" panose="02020500000000000000" pitchFamily="18" charset="-120"/>
                          <a:ea typeface="新細明體" panose="02020500000000000000" pitchFamily="18" charset="-120"/>
                        </a:rPr>
                        <a:t>urlslug</a:t>
                      </a:r>
                      <a:endParaRPr lang="en-US"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solidFill>
                      <a:schemeClr val="bg2">
                        <a:lumMod val="90000"/>
                      </a:schemeClr>
                    </a:solidFill>
                  </a:tcPr>
                </a:tc>
                <a:tc>
                  <a:txBody>
                    <a:bodyPr/>
                    <a:lstStyle/>
                    <a:p>
                      <a:pPr algn="l" fontAlgn="ctr"/>
                      <a:r>
                        <a:rPr lang="en-US" sz="1200" b="0" i="0" u="none" strike="noStrike" dirty="0">
                          <a:solidFill>
                            <a:srgbClr val="000000"/>
                          </a:solidFill>
                          <a:effectLst/>
                          <a:latin typeface="新細明體" panose="02020500000000000000" pitchFamily="18" charset="-120"/>
                          <a:ea typeface="新細明體" panose="02020500000000000000" pitchFamily="18" charset="-120"/>
                        </a:rPr>
                        <a:t>ID</a:t>
                      </a:r>
                    </a:p>
                  </a:txBody>
                  <a:tcPr marL="7620" marR="7620" marT="7620" marB="0" anchor="ctr">
                    <a:solidFill>
                      <a:schemeClr val="bg2">
                        <a:lumMod val="90000"/>
                      </a:schemeClr>
                    </a:solidFill>
                  </a:tcPr>
                </a:tc>
                <a:tc>
                  <a:txBody>
                    <a:bodyPr/>
                    <a:lstStyle/>
                    <a:p>
                      <a:pPr algn="l" fontAlgn="ctr"/>
                      <a:r>
                        <a:rPr lang="en-US" sz="1200" b="0" i="0" u="none" strike="noStrike" dirty="0">
                          <a:solidFill>
                            <a:srgbClr val="000000"/>
                          </a:solidFill>
                          <a:effectLst/>
                          <a:latin typeface="新細明體" panose="02020500000000000000" pitchFamily="18" charset="-120"/>
                          <a:ea typeface="新細明體" panose="02020500000000000000" pitchFamily="18" charset="-120"/>
                        </a:rPr>
                        <a:t>ALIGN</a:t>
                      </a:r>
                    </a:p>
                  </a:txBody>
                  <a:tcPr marL="7620" marR="7620" marT="7620" marB="0" anchor="ctr">
                    <a:solidFill>
                      <a:schemeClr val="bg2">
                        <a:lumMod val="90000"/>
                      </a:schemeClr>
                    </a:solidFill>
                  </a:tcPr>
                </a:tc>
                <a:tc>
                  <a:txBody>
                    <a:bodyPr/>
                    <a:lstStyle/>
                    <a:p>
                      <a:pPr algn="l" fontAlgn="ctr"/>
                      <a:r>
                        <a:rPr lang="en-US" sz="1200" b="0" i="0" u="none" strike="noStrike" dirty="0">
                          <a:solidFill>
                            <a:srgbClr val="000000"/>
                          </a:solidFill>
                          <a:effectLst/>
                          <a:latin typeface="新細明體" panose="02020500000000000000" pitchFamily="18" charset="-120"/>
                          <a:ea typeface="新細明體" panose="02020500000000000000" pitchFamily="18" charset="-120"/>
                        </a:rPr>
                        <a:t>EYE</a:t>
                      </a:r>
                    </a:p>
                  </a:txBody>
                  <a:tcPr marL="7620" marR="7620" marT="7620" marB="0" anchor="ctr">
                    <a:solidFill>
                      <a:schemeClr val="bg2">
                        <a:lumMod val="90000"/>
                      </a:schemeClr>
                    </a:solidFill>
                  </a:tcPr>
                </a:tc>
                <a:extLst>
                  <a:ext uri="{0D108BD9-81ED-4DB2-BD59-A6C34878D82A}">
                    <a16:rowId xmlns:a16="http://schemas.microsoft.com/office/drawing/2014/main" val="570553393"/>
                  </a:ext>
                </a:extLst>
              </a:tr>
              <a:tr h="370840">
                <a:tc>
                  <a:txBody>
                    <a:bodyPr/>
                    <a:lstStyle/>
                    <a:p>
                      <a:pPr algn="r"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1678</a:t>
                      </a:r>
                    </a:p>
                  </a:txBody>
                  <a:tcPr marL="7620" marR="7620" marT="7620" marB="0" anchor="ct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Spider-Man (Peter Parker)</a:t>
                      </a:r>
                    </a:p>
                  </a:txBody>
                  <a:tcPr marL="7620" marR="7620" marT="7620" marB="0" anchor="ct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\/Spider-Man_(Peter_Parker)</a:t>
                      </a:r>
                    </a:p>
                  </a:txBody>
                  <a:tcPr marL="7620" marR="7620" marT="7620" marB="0" anchor="ct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Secret Identity</a:t>
                      </a:r>
                    </a:p>
                  </a:txBody>
                  <a:tcPr marL="7620" marR="7620" marT="7620" marB="0" anchor="ct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Good Characters</a:t>
                      </a:r>
                    </a:p>
                  </a:txBody>
                  <a:tcPr marL="7620" marR="7620" marT="7620" marB="0" anchor="ctr"/>
                </a:tc>
                <a:tc>
                  <a:txBody>
                    <a:bodyPr/>
                    <a:lstStyle/>
                    <a:p>
                      <a:pPr algn="l" fontAlgn="ctr"/>
                      <a:r>
                        <a:rPr lang="en-US" sz="1200" b="0" i="0" u="none" strike="noStrike" dirty="0">
                          <a:solidFill>
                            <a:srgbClr val="000000"/>
                          </a:solidFill>
                          <a:effectLst/>
                          <a:latin typeface="新細明體" panose="02020500000000000000" pitchFamily="18" charset="-120"/>
                          <a:ea typeface="新細明體" panose="02020500000000000000" pitchFamily="18" charset="-120"/>
                        </a:rPr>
                        <a:t>Hazel Eyes</a:t>
                      </a:r>
                    </a:p>
                  </a:txBody>
                  <a:tcPr marL="7620" marR="7620" marT="7620" marB="0" anchor="ctr"/>
                </a:tc>
                <a:extLst>
                  <a:ext uri="{0D108BD9-81ED-4DB2-BD59-A6C34878D82A}">
                    <a16:rowId xmlns:a16="http://schemas.microsoft.com/office/drawing/2014/main" val="3936037265"/>
                  </a:ext>
                </a:extLst>
              </a:tr>
              <a:tr h="370840">
                <a:tc>
                  <a:txBody>
                    <a:bodyPr/>
                    <a:lstStyle/>
                    <a:p>
                      <a:pPr algn="l" fontAlgn="ctr"/>
                      <a:r>
                        <a:rPr lang="en-US" sz="1200" b="0" i="0" u="none" strike="noStrike" dirty="0">
                          <a:solidFill>
                            <a:srgbClr val="000000"/>
                          </a:solidFill>
                          <a:effectLst/>
                          <a:latin typeface="新細明體" panose="02020500000000000000" pitchFamily="18" charset="-120"/>
                          <a:ea typeface="新細明體" panose="02020500000000000000" pitchFamily="18" charset="-120"/>
                        </a:rPr>
                        <a:t>HAIR</a:t>
                      </a:r>
                    </a:p>
                  </a:txBody>
                  <a:tcPr marL="7620" marR="7620" marT="7620" marB="0" anchor="ctr">
                    <a:solidFill>
                      <a:schemeClr val="bg2">
                        <a:lumMod val="90000"/>
                      </a:schemeClr>
                    </a:solidFill>
                  </a:tcPr>
                </a:tc>
                <a:tc>
                  <a:txBody>
                    <a:bodyPr/>
                    <a:lstStyle/>
                    <a:p>
                      <a:pPr algn="l" fontAlgn="ctr"/>
                      <a:r>
                        <a:rPr lang="en-US" sz="1200" b="0" i="0" u="none" strike="noStrike" dirty="0">
                          <a:solidFill>
                            <a:srgbClr val="000000"/>
                          </a:solidFill>
                          <a:effectLst/>
                          <a:latin typeface="新細明體" panose="02020500000000000000" pitchFamily="18" charset="-120"/>
                          <a:ea typeface="新細明體" panose="02020500000000000000" pitchFamily="18" charset="-120"/>
                        </a:rPr>
                        <a:t>SEX</a:t>
                      </a:r>
                    </a:p>
                  </a:txBody>
                  <a:tcPr marL="7620" marR="7620" marT="7620" marB="0" anchor="ctr">
                    <a:solidFill>
                      <a:schemeClr val="bg2">
                        <a:lumMod val="90000"/>
                      </a:schemeClr>
                    </a:solidFill>
                  </a:tcPr>
                </a:tc>
                <a:tc>
                  <a:txBody>
                    <a:bodyPr/>
                    <a:lstStyle/>
                    <a:p>
                      <a:pPr algn="l" fontAlgn="ctr"/>
                      <a:r>
                        <a:rPr lang="en-US" sz="1200" b="0" i="0" u="none" strike="noStrike" dirty="0">
                          <a:solidFill>
                            <a:srgbClr val="000000"/>
                          </a:solidFill>
                          <a:effectLst/>
                          <a:latin typeface="新細明體" panose="02020500000000000000" pitchFamily="18" charset="-120"/>
                          <a:ea typeface="新細明體" panose="02020500000000000000" pitchFamily="18" charset="-120"/>
                        </a:rPr>
                        <a:t>GSM</a:t>
                      </a:r>
                    </a:p>
                  </a:txBody>
                  <a:tcPr marL="7620" marR="7620" marT="7620" marB="0" anchor="ctr">
                    <a:solidFill>
                      <a:schemeClr val="bg2">
                        <a:lumMod val="90000"/>
                      </a:schemeClr>
                    </a:solidFill>
                  </a:tcPr>
                </a:tc>
                <a:tc>
                  <a:txBody>
                    <a:bodyPr/>
                    <a:lstStyle/>
                    <a:p>
                      <a:pPr algn="l" fontAlgn="ctr"/>
                      <a:r>
                        <a:rPr lang="en-US" sz="1200" b="0" i="0" u="none" strike="noStrike" dirty="0">
                          <a:solidFill>
                            <a:srgbClr val="000000"/>
                          </a:solidFill>
                          <a:effectLst/>
                          <a:latin typeface="新細明體" panose="02020500000000000000" pitchFamily="18" charset="-120"/>
                          <a:ea typeface="新細明體" panose="02020500000000000000" pitchFamily="18" charset="-120"/>
                        </a:rPr>
                        <a:t>ALIVE</a:t>
                      </a:r>
                    </a:p>
                  </a:txBody>
                  <a:tcPr marL="7620" marR="7620" marT="7620" marB="0" anchor="ctr">
                    <a:solidFill>
                      <a:schemeClr val="bg2">
                        <a:lumMod val="90000"/>
                      </a:schemeClr>
                    </a:solidFill>
                  </a:tcPr>
                </a:tc>
                <a:tc>
                  <a:txBody>
                    <a:bodyPr/>
                    <a:lstStyle/>
                    <a:p>
                      <a:pPr algn="l" fontAlgn="ctr"/>
                      <a:r>
                        <a:rPr lang="en-US" sz="1200" b="0" i="0" u="none" strike="noStrike" dirty="0">
                          <a:solidFill>
                            <a:srgbClr val="000000"/>
                          </a:solidFill>
                          <a:effectLst/>
                          <a:latin typeface="新細明體" panose="02020500000000000000" pitchFamily="18" charset="-120"/>
                          <a:ea typeface="新細明體" panose="02020500000000000000" pitchFamily="18" charset="-120"/>
                        </a:rPr>
                        <a:t>APPEARANCES</a:t>
                      </a:r>
                    </a:p>
                  </a:txBody>
                  <a:tcPr marL="7620" marR="7620" marT="7620" marB="0" anchor="ctr">
                    <a:solidFill>
                      <a:schemeClr val="bg2">
                        <a:lumMod val="90000"/>
                      </a:schemeClr>
                    </a:solidFill>
                  </a:tcPr>
                </a:tc>
                <a:tc>
                  <a:txBody>
                    <a:bodyPr/>
                    <a:lstStyle/>
                    <a:p>
                      <a:pPr algn="l" fontAlgn="ctr"/>
                      <a:r>
                        <a:rPr lang="en-US" sz="1200" b="0" i="0" u="none" strike="noStrike" dirty="0">
                          <a:solidFill>
                            <a:srgbClr val="000000"/>
                          </a:solidFill>
                          <a:effectLst/>
                          <a:latin typeface="新細明體" panose="02020500000000000000" pitchFamily="18" charset="-120"/>
                          <a:ea typeface="新細明體" panose="02020500000000000000" pitchFamily="18" charset="-120"/>
                        </a:rPr>
                        <a:t>FIRST APPEARANCE</a:t>
                      </a:r>
                    </a:p>
                  </a:txBody>
                  <a:tcPr marL="7620" marR="7620" marT="7620" marB="0" anchor="ctr">
                    <a:solidFill>
                      <a:schemeClr val="bg2">
                        <a:lumMod val="90000"/>
                      </a:schemeClr>
                    </a:solidFill>
                  </a:tcPr>
                </a:tc>
                <a:extLst>
                  <a:ext uri="{0D108BD9-81ED-4DB2-BD59-A6C34878D82A}">
                    <a16:rowId xmlns:a16="http://schemas.microsoft.com/office/drawing/2014/main" val="304274148"/>
                  </a:ext>
                </a:extLst>
              </a:tr>
              <a:tr h="370840">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Brown Hair</a:t>
                      </a:r>
                    </a:p>
                  </a:txBody>
                  <a:tcPr marL="7620" marR="7620" marT="7620" marB="0" anchor="ctr"/>
                </a:tc>
                <a:tc gridSpan="2">
                  <a:txBody>
                    <a:bodyPr/>
                    <a:lstStyle/>
                    <a:p>
                      <a:pPr algn="l" fontAlgn="ctr"/>
                      <a:r>
                        <a:rPr lang="en-US" sz="1200" b="0" i="0" u="none" strike="noStrike" dirty="0">
                          <a:solidFill>
                            <a:srgbClr val="000000"/>
                          </a:solidFill>
                          <a:effectLst/>
                          <a:latin typeface="新細明體" panose="02020500000000000000" pitchFamily="18" charset="-120"/>
                          <a:ea typeface="新細明體" panose="02020500000000000000" pitchFamily="18" charset="-120"/>
                        </a:rPr>
                        <a:t>Male Characters</a:t>
                      </a:r>
                    </a:p>
                  </a:txBody>
                  <a:tcPr marL="7620" marR="7620" marT="7620" marB="0" anchor="ctr"/>
                </a:tc>
                <a:tc hMerge="1">
                  <a:txBody>
                    <a:bodyPr/>
                    <a:lstStyle/>
                    <a:p>
                      <a:endParaRPr lang="zh-TW" altLang="en-US"/>
                    </a:p>
                  </a:txBody>
                  <a:tcPr/>
                </a:tc>
                <a:tc>
                  <a:txBody>
                    <a:bodyPr/>
                    <a:lstStyle/>
                    <a:p>
                      <a:pPr algn="l" fontAlgn="ctr"/>
                      <a:r>
                        <a:rPr lang="en-US" sz="1200" b="0" i="0" u="none" strike="noStrike" dirty="0">
                          <a:solidFill>
                            <a:srgbClr val="000000"/>
                          </a:solidFill>
                          <a:effectLst/>
                          <a:latin typeface="新細明體" panose="02020500000000000000" pitchFamily="18" charset="-120"/>
                          <a:ea typeface="新細明體" panose="02020500000000000000" pitchFamily="18" charset="-120"/>
                        </a:rPr>
                        <a:t>Living Characters</a:t>
                      </a:r>
                    </a:p>
                  </a:txBody>
                  <a:tcPr marL="7620" marR="7620" marT="7620" marB="0" anchor="ctr"/>
                </a:tc>
                <a:tc>
                  <a:txBody>
                    <a:bodyPr/>
                    <a:lstStyle/>
                    <a:p>
                      <a:pPr algn="r" fontAlgn="ctr"/>
                      <a:r>
                        <a:rPr lang="en-US" altLang="zh-TW" sz="1200" b="0" i="0" u="none" strike="noStrike" dirty="0">
                          <a:solidFill>
                            <a:srgbClr val="000000"/>
                          </a:solidFill>
                          <a:effectLst/>
                          <a:latin typeface="新細明體" panose="02020500000000000000" pitchFamily="18" charset="-120"/>
                          <a:ea typeface="新細明體" panose="02020500000000000000" pitchFamily="18" charset="-120"/>
                        </a:rPr>
                        <a:t>4043</a:t>
                      </a:r>
                    </a:p>
                  </a:txBody>
                  <a:tcPr marL="7620" marR="7620" marT="7620" marB="0" anchor="ctr"/>
                </a:tc>
                <a:tc>
                  <a:txBody>
                    <a:bodyPr/>
                    <a:lstStyle/>
                    <a:p>
                      <a:pPr algn="r" fontAlgn="ctr"/>
                      <a:r>
                        <a:rPr lang="en-US" sz="1200" b="0" i="0" u="none" strike="noStrike" dirty="0">
                          <a:solidFill>
                            <a:srgbClr val="000000"/>
                          </a:solidFill>
                          <a:effectLst/>
                          <a:latin typeface="新細明體" panose="02020500000000000000" pitchFamily="18" charset="-120"/>
                          <a:ea typeface="新細明體" panose="02020500000000000000" pitchFamily="18" charset="-120"/>
                        </a:rPr>
                        <a:t>Aug-62</a:t>
                      </a:r>
                    </a:p>
                  </a:txBody>
                  <a:tcPr marL="7620" marR="7620" marT="7620" marB="0" anchor="ctr"/>
                </a:tc>
                <a:extLst>
                  <a:ext uri="{0D108BD9-81ED-4DB2-BD59-A6C34878D82A}">
                    <a16:rowId xmlns:a16="http://schemas.microsoft.com/office/drawing/2014/main" val="2051150310"/>
                  </a:ext>
                </a:extLst>
              </a:tr>
            </a:tbl>
          </a:graphicData>
        </a:graphic>
      </p:graphicFrame>
      <p:sp>
        <p:nvSpPr>
          <p:cNvPr id="5" name="文字方塊 4">
            <a:extLst>
              <a:ext uri="{FF2B5EF4-FFF2-40B4-BE49-F238E27FC236}">
                <a16:creationId xmlns:a16="http://schemas.microsoft.com/office/drawing/2014/main" id="{8802427E-3BCF-4256-A2D1-387E3323C0BD}"/>
              </a:ext>
            </a:extLst>
          </p:cNvPr>
          <p:cNvSpPr txBox="1"/>
          <p:nvPr/>
        </p:nvSpPr>
        <p:spPr>
          <a:xfrm>
            <a:off x="381000" y="2470576"/>
            <a:ext cx="6062330" cy="1015663"/>
          </a:xfrm>
          <a:prstGeom prst="rect">
            <a:avLst/>
          </a:prstGeom>
          <a:noFill/>
        </p:spPr>
        <p:txBody>
          <a:bodyPr wrap="square" rtlCol="0">
            <a:spAutoFit/>
          </a:bodyPr>
          <a:lstStyle/>
          <a:p>
            <a:pPr marL="457200" indent="-457200">
              <a:buFont typeface="+mj-lt"/>
              <a:buAutoNum type="arabicPeriod"/>
            </a:pPr>
            <a:r>
              <a:rPr lang="zh-TW" altLang="en-US" sz="2000" dirty="0">
                <a:latin typeface="Microsoft YaHei UI" panose="020B0503020204020204" pitchFamily="34" charset="-122"/>
                <a:ea typeface="Microsoft YaHei UI" panose="020B0503020204020204" pitchFamily="34" charset="-122"/>
              </a:rPr>
              <a:t>腳色人數</a:t>
            </a:r>
            <a:r>
              <a:rPr lang="en-US" altLang="zh-TW" sz="2000" dirty="0">
                <a:latin typeface="Microsoft YaHei UI" panose="020B0503020204020204" pitchFamily="34" charset="-122"/>
                <a:ea typeface="Microsoft YaHei UI" panose="020B0503020204020204" pitchFamily="34" charset="-122"/>
              </a:rPr>
              <a:t>/</a:t>
            </a:r>
            <a:r>
              <a:rPr lang="zh-TW" altLang="en-US" sz="2000" dirty="0">
                <a:latin typeface="Microsoft YaHei UI" panose="020B0503020204020204" pitchFamily="34" charset="-122"/>
                <a:ea typeface="Microsoft YaHei UI" panose="020B0503020204020204" pitchFamily="34" charset="-122"/>
              </a:rPr>
              <a:t>性別</a:t>
            </a:r>
            <a:r>
              <a:rPr lang="en-US" altLang="zh-TW" sz="2000" dirty="0">
                <a:latin typeface="Microsoft YaHei UI" panose="020B0503020204020204" pitchFamily="34" charset="-122"/>
                <a:ea typeface="Microsoft YaHei UI" panose="020B0503020204020204" pitchFamily="34" charset="-122"/>
              </a:rPr>
              <a:t>/</a:t>
            </a:r>
            <a:r>
              <a:rPr lang="zh-TW" altLang="en-US" sz="2000" dirty="0">
                <a:latin typeface="Microsoft YaHei UI" panose="020B0503020204020204" pitchFamily="34" charset="-122"/>
                <a:ea typeface="Microsoft YaHei UI" panose="020B0503020204020204" pitchFamily="34" charset="-122"/>
              </a:rPr>
              <a:t>眼色</a:t>
            </a:r>
            <a:r>
              <a:rPr lang="en-US" altLang="zh-TW" sz="2000" dirty="0">
                <a:latin typeface="Microsoft YaHei UI" panose="020B0503020204020204" pitchFamily="34" charset="-122"/>
                <a:ea typeface="Microsoft YaHei UI" panose="020B0503020204020204" pitchFamily="34" charset="-122"/>
              </a:rPr>
              <a:t>/</a:t>
            </a:r>
            <a:r>
              <a:rPr lang="zh-TW" altLang="en-US" sz="2000" dirty="0">
                <a:latin typeface="Microsoft YaHei UI" panose="020B0503020204020204" pitchFamily="34" charset="-122"/>
                <a:ea typeface="Microsoft YaHei UI" panose="020B0503020204020204" pitchFamily="34" charset="-122"/>
              </a:rPr>
              <a:t>正反派</a:t>
            </a:r>
            <a:r>
              <a:rPr lang="en-US" altLang="zh-TW" sz="2000" dirty="0">
                <a:latin typeface="Microsoft YaHei UI" panose="020B0503020204020204" pitchFamily="34" charset="-122"/>
                <a:ea typeface="Microsoft YaHei UI" panose="020B0503020204020204" pitchFamily="34" charset="-122"/>
              </a:rPr>
              <a:t>-</a:t>
            </a:r>
            <a:r>
              <a:rPr lang="zh-TW" altLang="en-US" sz="2000" dirty="0">
                <a:latin typeface="Microsoft YaHei UI" panose="020B0503020204020204" pitchFamily="34" charset="-122"/>
                <a:ea typeface="Microsoft YaHei UI" panose="020B0503020204020204" pitchFamily="34" charset="-122"/>
              </a:rPr>
              <a:t>出現年分</a:t>
            </a:r>
            <a:endParaRPr lang="en-US" altLang="zh-TW" sz="2000" dirty="0">
              <a:latin typeface="Microsoft YaHei UI" panose="020B0503020204020204" pitchFamily="34" charset="-122"/>
              <a:ea typeface="Microsoft YaHei UI" panose="020B0503020204020204" pitchFamily="34" charset="-122"/>
            </a:endParaRPr>
          </a:p>
          <a:p>
            <a:pPr marL="457200" indent="-457200">
              <a:buFont typeface="+mj-lt"/>
              <a:buAutoNum type="arabicPeriod"/>
            </a:pPr>
            <a:r>
              <a:rPr lang="zh-TW" altLang="en-US" sz="2000" dirty="0">
                <a:latin typeface="Microsoft YaHei UI" panose="020B0503020204020204" pitchFamily="34" charset="-122"/>
                <a:ea typeface="Microsoft YaHei UI" panose="020B0503020204020204" pitchFamily="34" charset="-122"/>
              </a:rPr>
              <a:t>人物出現的趨勢</a:t>
            </a:r>
            <a:r>
              <a:rPr lang="en-US" altLang="zh-TW" sz="2000" dirty="0">
                <a:latin typeface="Microsoft YaHei UI" panose="020B0503020204020204" pitchFamily="34" charset="-122"/>
                <a:ea typeface="Microsoft YaHei UI" panose="020B0503020204020204" pitchFamily="34" charset="-122"/>
              </a:rPr>
              <a:t>(</a:t>
            </a:r>
            <a:r>
              <a:rPr lang="zh-TW" altLang="en-US" sz="2000" dirty="0">
                <a:latin typeface="Microsoft YaHei UI" panose="020B0503020204020204" pitchFamily="34" charset="-122"/>
                <a:ea typeface="Microsoft YaHei UI" panose="020B0503020204020204" pitchFamily="34" charset="-122"/>
              </a:rPr>
              <a:t>初始與死亡</a:t>
            </a:r>
            <a:r>
              <a:rPr lang="en-US" altLang="zh-TW" sz="2000" dirty="0">
                <a:latin typeface="Microsoft YaHei UI" panose="020B0503020204020204" pitchFamily="34" charset="-122"/>
                <a:ea typeface="Microsoft YaHei UI" panose="020B0503020204020204" pitchFamily="34" charset="-122"/>
              </a:rPr>
              <a:t>)</a:t>
            </a:r>
            <a:r>
              <a:rPr lang="zh-TW" altLang="en-US" sz="2000" dirty="0">
                <a:latin typeface="Microsoft YaHei UI" panose="020B0503020204020204" pitchFamily="34" charset="-122"/>
                <a:ea typeface="Microsoft YaHei UI" panose="020B0503020204020204" pitchFamily="34" charset="-122"/>
              </a:rPr>
              <a:t> 分群</a:t>
            </a:r>
            <a:r>
              <a:rPr lang="en-US" altLang="zh-TW" sz="2000" dirty="0">
                <a:latin typeface="Microsoft YaHei UI" panose="020B0503020204020204" pitchFamily="34" charset="-122"/>
                <a:ea typeface="Microsoft YaHei UI" panose="020B0503020204020204" pitchFamily="34" charset="-122"/>
              </a:rPr>
              <a:t>(</a:t>
            </a:r>
            <a:r>
              <a:rPr lang="zh-TW" altLang="en-US" sz="2000" dirty="0">
                <a:latin typeface="Microsoft YaHei UI" panose="020B0503020204020204" pitchFamily="34" charset="-122"/>
                <a:ea typeface="Microsoft YaHei UI" panose="020B0503020204020204" pitchFamily="34" charset="-122"/>
              </a:rPr>
              <a:t>熱門冷門</a:t>
            </a:r>
            <a:r>
              <a:rPr lang="en-US" altLang="zh-TW" sz="2000" dirty="0">
                <a:latin typeface="Microsoft YaHei UI" panose="020B0503020204020204" pitchFamily="34" charset="-122"/>
                <a:ea typeface="Microsoft YaHei UI" panose="020B0503020204020204" pitchFamily="34" charset="-122"/>
              </a:rPr>
              <a:t>)</a:t>
            </a:r>
          </a:p>
          <a:p>
            <a:pPr marL="457200" indent="-457200">
              <a:buFont typeface="+mj-lt"/>
              <a:buAutoNum type="arabicPeriod"/>
            </a:pPr>
            <a:endParaRPr lang="en-US" altLang="zh-TW" sz="20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15013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a:extLst>
              <a:ext uri="{FF2B5EF4-FFF2-40B4-BE49-F238E27FC236}">
                <a16:creationId xmlns:a16="http://schemas.microsoft.com/office/drawing/2014/main" id="{77113CF7-4AD7-429D-A392-FDAE53FC4FD3}"/>
              </a:ext>
            </a:extLst>
          </p:cNvPr>
          <p:cNvGraphicFramePr>
            <a:graphicFrameLocks noGrp="1"/>
          </p:cNvGraphicFramePr>
          <p:nvPr>
            <p:extLst>
              <p:ext uri="{D42A27DB-BD31-4B8C-83A1-F6EECF244321}">
                <p14:modId xmlns:p14="http://schemas.microsoft.com/office/powerpoint/2010/main" val="1364026226"/>
              </p:ext>
            </p:extLst>
          </p:nvPr>
        </p:nvGraphicFramePr>
        <p:xfrm>
          <a:off x="390522" y="262466"/>
          <a:ext cx="11134731" cy="1854200"/>
        </p:xfrm>
        <a:graphic>
          <a:graphicData uri="http://schemas.openxmlformats.org/drawingml/2006/table">
            <a:tbl>
              <a:tblPr firstRow="1" bandRow="1">
                <a:tableStyleId>{5940675A-B579-460E-94D1-54222C63F5DA}</a:tableStyleId>
              </a:tblPr>
              <a:tblGrid>
                <a:gridCol w="1487311">
                  <a:extLst>
                    <a:ext uri="{9D8B030D-6E8A-4147-A177-3AD203B41FA5}">
                      <a16:colId xmlns:a16="http://schemas.microsoft.com/office/drawing/2014/main" val="3567806097"/>
                    </a:ext>
                  </a:extLst>
                </a:gridCol>
                <a:gridCol w="1828990">
                  <a:extLst>
                    <a:ext uri="{9D8B030D-6E8A-4147-A177-3AD203B41FA5}">
                      <a16:colId xmlns:a16="http://schemas.microsoft.com/office/drawing/2014/main" val="3072223338"/>
                    </a:ext>
                  </a:extLst>
                </a:gridCol>
                <a:gridCol w="2105739">
                  <a:extLst>
                    <a:ext uri="{9D8B030D-6E8A-4147-A177-3AD203B41FA5}">
                      <a16:colId xmlns:a16="http://schemas.microsoft.com/office/drawing/2014/main" val="65111345"/>
                    </a:ext>
                  </a:extLst>
                </a:gridCol>
                <a:gridCol w="1807347">
                  <a:extLst>
                    <a:ext uri="{9D8B030D-6E8A-4147-A177-3AD203B41FA5}">
                      <a16:colId xmlns:a16="http://schemas.microsoft.com/office/drawing/2014/main" val="2921722683"/>
                    </a:ext>
                  </a:extLst>
                </a:gridCol>
                <a:gridCol w="1807347">
                  <a:extLst>
                    <a:ext uri="{9D8B030D-6E8A-4147-A177-3AD203B41FA5}">
                      <a16:colId xmlns:a16="http://schemas.microsoft.com/office/drawing/2014/main" val="4096270717"/>
                    </a:ext>
                  </a:extLst>
                </a:gridCol>
                <a:gridCol w="2097997">
                  <a:extLst>
                    <a:ext uri="{9D8B030D-6E8A-4147-A177-3AD203B41FA5}">
                      <a16:colId xmlns:a16="http://schemas.microsoft.com/office/drawing/2014/main" val="1181941845"/>
                    </a:ext>
                  </a:extLst>
                </a:gridCol>
              </a:tblGrid>
              <a:tr h="370840">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b="1" i="0" kern="1200" dirty="0">
                          <a:solidFill>
                            <a:schemeClr val="tx1"/>
                          </a:solidFill>
                          <a:effectLst/>
                          <a:latin typeface="+mn-lt"/>
                          <a:ea typeface="+mn-ea"/>
                          <a:cs typeface="+mn-cs"/>
                        </a:rPr>
                        <a:t>Jobs and Salaries in Data field 2024</a:t>
                      </a:r>
                    </a:p>
                  </a:txBody>
                  <a:tcPr>
                    <a:solidFill>
                      <a:schemeClr val="accent5">
                        <a:lumMod val="40000"/>
                        <a:lumOff val="60000"/>
                      </a:schemeClr>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689615821"/>
                  </a:ext>
                </a:extLst>
              </a:tr>
              <a:tr h="370840">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work_year</a:t>
                      </a:r>
                    </a:p>
                  </a:txBody>
                  <a:tcPr marL="7620" marR="7620" marT="7620" marB="0" anchor="ctr">
                    <a:solidFill>
                      <a:schemeClr val="bg2">
                        <a:lumMod val="90000"/>
                      </a:schemeClr>
                    </a:solidFill>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experience_level</a:t>
                      </a:r>
                    </a:p>
                  </a:txBody>
                  <a:tcPr marL="7620" marR="7620" marT="7620" marB="0" anchor="ctr">
                    <a:solidFill>
                      <a:schemeClr val="bg2">
                        <a:lumMod val="90000"/>
                      </a:schemeClr>
                    </a:solidFill>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employment_type</a:t>
                      </a:r>
                    </a:p>
                  </a:txBody>
                  <a:tcPr marL="7620" marR="7620" marT="7620" marB="0" anchor="ctr">
                    <a:solidFill>
                      <a:schemeClr val="bg2">
                        <a:lumMod val="90000"/>
                      </a:schemeClr>
                    </a:solidFill>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job_title</a:t>
                      </a:r>
                    </a:p>
                  </a:txBody>
                  <a:tcPr marL="7620" marR="7620" marT="7620" marB="0" anchor="ctr">
                    <a:solidFill>
                      <a:schemeClr val="bg2">
                        <a:lumMod val="90000"/>
                      </a:schemeClr>
                    </a:solidFill>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salary</a:t>
                      </a:r>
                    </a:p>
                  </a:txBody>
                  <a:tcPr marL="7620" marR="7620" marT="7620" marB="0" anchor="ctr">
                    <a:solidFill>
                      <a:schemeClr val="bg2">
                        <a:lumMod val="90000"/>
                      </a:schemeClr>
                    </a:solidFill>
                  </a:tcPr>
                </a:tc>
                <a:tc>
                  <a:txBody>
                    <a:bodyPr/>
                    <a:lstStyle/>
                    <a:p>
                      <a:pPr algn="l" fontAlgn="ctr"/>
                      <a:r>
                        <a:rPr lang="en-US" sz="1200" b="0" i="0" u="none" strike="noStrike" dirty="0" err="1">
                          <a:solidFill>
                            <a:srgbClr val="000000"/>
                          </a:solidFill>
                          <a:effectLst/>
                          <a:latin typeface="新細明體" panose="02020500000000000000" pitchFamily="18" charset="-120"/>
                          <a:ea typeface="新細明體" panose="02020500000000000000" pitchFamily="18" charset="-120"/>
                        </a:rPr>
                        <a:t>salary_currency</a:t>
                      </a:r>
                      <a:endParaRPr lang="en-US"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solidFill>
                      <a:schemeClr val="bg2">
                        <a:lumMod val="90000"/>
                      </a:schemeClr>
                    </a:solidFill>
                  </a:tcPr>
                </a:tc>
                <a:extLst>
                  <a:ext uri="{0D108BD9-81ED-4DB2-BD59-A6C34878D82A}">
                    <a16:rowId xmlns:a16="http://schemas.microsoft.com/office/drawing/2014/main" val="570553393"/>
                  </a:ext>
                </a:extLst>
              </a:tr>
              <a:tr h="370840">
                <a:tc>
                  <a:txBody>
                    <a:bodyPr/>
                    <a:lstStyle/>
                    <a:p>
                      <a:pPr algn="r"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2024</a:t>
                      </a:r>
                    </a:p>
                  </a:txBody>
                  <a:tcPr marL="7620" marR="7620" marT="7620" marB="0" anchor="ct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Entry-level</a:t>
                      </a:r>
                    </a:p>
                  </a:txBody>
                  <a:tcPr marL="7620" marR="7620" marT="7620" marB="0" anchor="ct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Freelance</a:t>
                      </a:r>
                    </a:p>
                  </a:txBody>
                  <a:tcPr marL="7620" marR="7620" marT="7620" marB="0" anchor="ct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Applied Data Scientist</a:t>
                      </a:r>
                    </a:p>
                  </a:txBody>
                  <a:tcPr marL="7620" marR="7620" marT="7620" marB="0" anchor="ctr"/>
                </a:tc>
                <a:tc>
                  <a:txBody>
                    <a:bodyPr/>
                    <a:lstStyle/>
                    <a:p>
                      <a:pPr algn="r" fontAlgn="ctr"/>
                      <a:r>
                        <a:rPr lang="en-US" altLang="zh-TW" sz="1200" b="0" i="0" u="none" strike="noStrike" dirty="0">
                          <a:solidFill>
                            <a:srgbClr val="000000"/>
                          </a:solidFill>
                          <a:effectLst/>
                          <a:latin typeface="新細明體" panose="02020500000000000000" pitchFamily="18" charset="-120"/>
                          <a:ea typeface="新細明體" panose="02020500000000000000" pitchFamily="18" charset="-120"/>
                        </a:rPr>
                        <a:t>30000</a:t>
                      </a:r>
                    </a:p>
                  </a:txBody>
                  <a:tcPr marL="7620" marR="7620" marT="7620" marB="0" anchor="ctr"/>
                </a:tc>
                <a:tc>
                  <a:txBody>
                    <a:bodyPr/>
                    <a:lstStyle/>
                    <a:p>
                      <a:pPr algn="l" fontAlgn="ctr"/>
                      <a:r>
                        <a:rPr lang="en-US" sz="1200" b="0" i="0" u="none" strike="noStrike" dirty="0">
                          <a:solidFill>
                            <a:srgbClr val="000000"/>
                          </a:solidFill>
                          <a:effectLst/>
                          <a:latin typeface="新細明體" panose="02020500000000000000" pitchFamily="18" charset="-120"/>
                          <a:ea typeface="新細明體" panose="02020500000000000000" pitchFamily="18" charset="-120"/>
                        </a:rPr>
                        <a:t>USD</a:t>
                      </a:r>
                    </a:p>
                  </a:txBody>
                  <a:tcPr marL="7620" marR="7620" marT="7620" marB="0" anchor="ctr"/>
                </a:tc>
                <a:extLst>
                  <a:ext uri="{0D108BD9-81ED-4DB2-BD59-A6C34878D82A}">
                    <a16:rowId xmlns:a16="http://schemas.microsoft.com/office/drawing/2014/main" val="3936037265"/>
                  </a:ext>
                </a:extLst>
              </a:tr>
              <a:tr h="370840">
                <a:tc>
                  <a:txBody>
                    <a:bodyPr/>
                    <a:lstStyle/>
                    <a:p>
                      <a:pPr algn="l" fontAlgn="ctr"/>
                      <a:r>
                        <a:rPr lang="en-US" sz="1200" b="0" i="0" u="none" strike="noStrike" dirty="0" err="1">
                          <a:solidFill>
                            <a:srgbClr val="000000"/>
                          </a:solidFill>
                          <a:effectLst/>
                          <a:latin typeface="新細明體" panose="02020500000000000000" pitchFamily="18" charset="-120"/>
                          <a:ea typeface="新細明體" panose="02020500000000000000" pitchFamily="18" charset="-120"/>
                        </a:rPr>
                        <a:t>salary_in_usd</a:t>
                      </a:r>
                      <a:endParaRPr lang="en-US"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solidFill>
                      <a:schemeClr val="bg2">
                        <a:lumMod val="90000"/>
                      </a:schemeClr>
                    </a:solidFill>
                  </a:tcPr>
                </a:tc>
                <a:tc>
                  <a:txBody>
                    <a:bodyPr/>
                    <a:lstStyle/>
                    <a:p>
                      <a:pPr algn="l" fontAlgn="ctr"/>
                      <a:r>
                        <a:rPr lang="en-US" sz="1200" b="0" i="0" u="none" strike="noStrike" dirty="0" err="1">
                          <a:solidFill>
                            <a:srgbClr val="000000"/>
                          </a:solidFill>
                          <a:effectLst/>
                          <a:latin typeface="新細明體" panose="02020500000000000000" pitchFamily="18" charset="-120"/>
                          <a:ea typeface="新細明體" panose="02020500000000000000" pitchFamily="18" charset="-120"/>
                        </a:rPr>
                        <a:t>employee_residence</a:t>
                      </a:r>
                      <a:endParaRPr lang="en-US"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solidFill>
                      <a:schemeClr val="bg2">
                        <a:lumMod val="90000"/>
                      </a:schemeClr>
                    </a:solidFill>
                  </a:tcPr>
                </a:tc>
                <a:tc>
                  <a:txBody>
                    <a:bodyPr/>
                    <a:lstStyle/>
                    <a:p>
                      <a:pPr algn="l" fontAlgn="ctr"/>
                      <a:r>
                        <a:rPr lang="en-US" sz="1200" b="0" i="0" u="none" strike="noStrike" dirty="0" err="1">
                          <a:solidFill>
                            <a:srgbClr val="000000"/>
                          </a:solidFill>
                          <a:effectLst/>
                          <a:latin typeface="新細明體" panose="02020500000000000000" pitchFamily="18" charset="-120"/>
                          <a:ea typeface="新細明體" panose="02020500000000000000" pitchFamily="18" charset="-120"/>
                        </a:rPr>
                        <a:t>work_setting</a:t>
                      </a:r>
                      <a:endParaRPr lang="en-US"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solidFill>
                      <a:schemeClr val="bg2">
                        <a:lumMod val="90000"/>
                      </a:schemeClr>
                    </a:solidFill>
                  </a:tcPr>
                </a:tc>
                <a:tc>
                  <a:txBody>
                    <a:bodyPr/>
                    <a:lstStyle/>
                    <a:p>
                      <a:pPr algn="l" fontAlgn="ctr"/>
                      <a:r>
                        <a:rPr lang="en-US" sz="1200" b="0" i="0" u="none" strike="noStrike" dirty="0" err="1">
                          <a:solidFill>
                            <a:srgbClr val="000000"/>
                          </a:solidFill>
                          <a:effectLst/>
                          <a:latin typeface="新細明體" panose="02020500000000000000" pitchFamily="18" charset="-120"/>
                          <a:ea typeface="新細明體" panose="02020500000000000000" pitchFamily="18" charset="-120"/>
                        </a:rPr>
                        <a:t>company_location</a:t>
                      </a:r>
                      <a:endParaRPr lang="en-US"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solidFill>
                      <a:schemeClr val="bg2">
                        <a:lumMod val="90000"/>
                      </a:schemeClr>
                    </a:solidFill>
                  </a:tcPr>
                </a:tc>
                <a:tc>
                  <a:txBody>
                    <a:bodyPr/>
                    <a:lstStyle/>
                    <a:p>
                      <a:pPr algn="l" fontAlgn="ctr"/>
                      <a:r>
                        <a:rPr lang="en-US" sz="1200" b="0" i="0" u="none" strike="noStrike" dirty="0" err="1">
                          <a:solidFill>
                            <a:srgbClr val="000000"/>
                          </a:solidFill>
                          <a:effectLst/>
                          <a:latin typeface="新細明體" panose="02020500000000000000" pitchFamily="18" charset="-120"/>
                          <a:ea typeface="新細明體" panose="02020500000000000000" pitchFamily="18" charset="-120"/>
                        </a:rPr>
                        <a:t>company_size</a:t>
                      </a:r>
                      <a:endParaRPr lang="en-US"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solidFill>
                      <a:schemeClr val="bg2">
                        <a:lumMod val="90000"/>
                      </a:schemeClr>
                    </a:solidFill>
                  </a:tcPr>
                </a:tc>
                <a:tc>
                  <a:txBody>
                    <a:bodyPr/>
                    <a:lstStyle/>
                    <a:p>
                      <a:pPr algn="l" fontAlgn="ctr"/>
                      <a:r>
                        <a:rPr lang="en-US" sz="1200" b="0" i="0" u="none" strike="noStrike" dirty="0" err="1">
                          <a:solidFill>
                            <a:srgbClr val="000000"/>
                          </a:solidFill>
                          <a:effectLst/>
                          <a:latin typeface="新細明體" panose="02020500000000000000" pitchFamily="18" charset="-120"/>
                          <a:ea typeface="新細明體" panose="02020500000000000000" pitchFamily="18" charset="-120"/>
                        </a:rPr>
                        <a:t>job_category</a:t>
                      </a:r>
                      <a:endParaRPr lang="en-US"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solidFill>
                      <a:schemeClr val="bg2">
                        <a:lumMod val="90000"/>
                      </a:schemeClr>
                    </a:solidFill>
                  </a:tcPr>
                </a:tc>
                <a:extLst>
                  <a:ext uri="{0D108BD9-81ED-4DB2-BD59-A6C34878D82A}">
                    <a16:rowId xmlns:a16="http://schemas.microsoft.com/office/drawing/2014/main" val="1207646749"/>
                  </a:ext>
                </a:extLst>
              </a:tr>
              <a:tr h="370840">
                <a:tc>
                  <a:txBody>
                    <a:bodyPr/>
                    <a:lstStyle/>
                    <a:p>
                      <a:pPr algn="r"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30000</a:t>
                      </a:r>
                    </a:p>
                  </a:txBody>
                  <a:tcPr marL="7620" marR="7620" marT="7620" marB="0" anchor="ct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United Kingdom</a:t>
                      </a:r>
                    </a:p>
                  </a:txBody>
                  <a:tcPr marL="7620" marR="7620" marT="7620" marB="0" anchor="ctr"/>
                </a:tc>
                <a:tc>
                  <a:txBody>
                    <a:bodyPr/>
                    <a:lstStyle/>
                    <a:p>
                      <a:pPr algn="l" fontAlgn="ctr"/>
                      <a:r>
                        <a:rPr lang="en-US" sz="1200" b="0" i="0" u="none" strike="noStrike" dirty="0">
                          <a:solidFill>
                            <a:srgbClr val="000000"/>
                          </a:solidFill>
                          <a:effectLst/>
                          <a:latin typeface="新細明體" panose="02020500000000000000" pitchFamily="18" charset="-120"/>
                          <a:ea typeface="新細明體" panose="02020500000000000000" pitchFamily="18" charset="-120"/>
                        </a:rPr>
                        <a:t>Remote</a:t>
                      </a:r>
                    </a:p>
                  </a:txBody>
                  <a:tcPr marL="7620" marR="7620" marT="7620" marB="0" anchor="ct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United Kingdom</a:t>
                      </a:r>
                    </a:p>
                  </a:txBody>
                  <a:tcPr marL="7620" marR="7620" marT="7620" marB="0" anchor="ctr"/>
                </a:tc>
                <a:tc>
                  <a:txBody>
                    <a:bodyPr/>
                    <a:lstStyle/>
                    <a:p>
                      <a:pPr algn="l" fontAlgn="ctr"/>
                      <a:r>
                        <a:rPr lang="en-US" sz="1200" b="0" i="0" u="none" strike="noStrike" dirty="0">
                          <a:solidFill>
                            <a:srgbClr val="000000"/>
                          </a:solidFill>
                          <a:effectLst/>
                          <a:latin typeface="新細明體" panose="02020500000000000000" pitchFamily="18" charset="-120"/>
                          <a:ea typeface="新細明體" panose="02020500000000000000" pitchFamily="18" charset="-120"/>
                        </a:rPr>
                        <a:t>M</a:t>
                      </a:r>
                    </a:p>
                  </a:txBody>
                  <a:tcPr marL="7620" marR="7620" marT="7620" marB="0" anchor="ctr"/>
                </a:tc>
                <a:tc>
                  <a:txBody>
                    <a:bodyPr/>
                    <a:lstStyle/>
                    <a:p>
                      <a:pPr algn="l" fontAlgn="ctr"/>
                      <a:r>
                        <a:rPr lang="en-US" sz="1200" b="0" i="0" u="none" strike="noStrike" dirty="0">
                          <a:solidFill>
                            <a:srgbClr val="000000"/>
                          </a:solidFill>
                          <a:effectLst/>
                          <a:latin typeface="新細明體" panose="02020500000000000000" pitchFamily="18" charset="-120"/>
                          <a:ea typeface="新細明體" panose="02020500000000000000" pitchFamily="18" charset="-120"/>
                        </a:rPr>
                        <a:t>Data Science and Research</a:t>
                      </a:r>
                    </a:p>
                  </a:txBody>
                  <a:tcPr marL="7620" marR="7620" marT="7620" marB="0" anchor="ctr"/>
                </a:tc>
                <a:extLst>
                  <a:ext uri="{0D108BD9-81ED-4DB2-BD59-A6C34878D82A}">
                    <a16:rowId xmlns:a16="http://schemas.microsoft.com/office/drawing/2014/main" val="4020125727"/>
                  </a:ext>
                </a:extLst>
              </a:tr>
            </a:tbl>
          </a:graphicData>
        </a:graphic>
      </p:graphicFrame>
      <p:sp>
        <p:nvSpPr>
          <p:cNvPr id="5" name="文字方塊 4">
            <a:extLst>
              <a:ext uri="{FF2B5EF4-FFF2-40B4-BE49-F238E27FC236}">
                <a16:creationId xmlns:a16="http://schemas.microsoft.com/office/drawing/2014/main" id="{2737BC37-F56E-4BB4-BE25-49C1D369D2C4}"/>
              </a:ext>
            </a:extLst>
          </p:cNvPr>
          <p:cNvSpPr txBox="1"/>
          <p:nvPr/>
        </p:nvSpPr>
        <p:spPr>
          <a:xfrm>
            <a:off x="380999" y="2470576"/>
            <a:ext cx="7859233" cy="1938992"/>
          </a:xfrm>
          <a:prstGeom prst="rect">
            <a:avLst/>
          </a:prstGeom>
          <a:noFill/>
        </p:spPr>
        <p:txBody>
          <a:bodyPr wrap="square" rtlCol="0">
            <a:spAutoFit/>
          </a:bodyPr>
          <a:lstStyle/>
          <a:p>
            <a:pPr marL="457200" indent="-457200">
              <a:buFont typeface="+mj-lt"/>
              <a:buAutoNum type="arabicPeriod"/>
            </a:pPr>
            <a:r>
              <a:rPr lang="zh-TW" altLang="en-US" sz="2000" dirty="0">
                <a:latin typeface="Microsoft YaHei UI" panose="020B0503020204020204" pitchFamily="34" charset="-122"/>
                <a:ea typeface="Microsoft YaHei UI" panose="020B0503020204020204" pitchFamily="34" charset="-122"/>
              </a:rPr>
              <a:t>不同年資的平均薪資成長</a:t>
            </a:r>
            <a:endParaRPr lang="en-US" altLang="zh-TW" sz="2000" dirty="0">
              <a:latin typeface="Microsoft YaHei UI" panose="020B0503020204020204" pitchFamily="34" charset="-122"/>
              <a:ea typeface="Microsoft YaHei UI" panose="020B0503020204020204" pitchFamily="34" charset="-122"/>
            </a:endParaRPr>
          </a:p>
          <a:p>
            <a:pPr marL="457200" indent="-457200">
              <a:buFont typeface="+mj-lt"/>
              <a:buAutoNum type="arabicPeriod"/>
            </a:pPr>
            <a:r>
              <a:rPr lang="zh-TW" altLang="en-US" sz="2000" dirty="0">
                <a:latin typeface="Microsoft YaHei UI" panose="020B0503020204020204" pitchFamily="34" charset="-122"/>
                <a:ea typeface="Microsoft YaHei UI" panose="020B0503020204020204" pitchFamily="34" charset="-122"/>
              </a:rPr>
              <a:t>不同雇佣類型（全職、兼職、合約等）的薪資和分布</a:t>
            </a:r>
            <a:endParaRPr lang="en-US" altLang="zh-TW" sz="2000" dirty="0">
              <a:latin typeface="Microsoft YaHei UI" panose="020B0503020204020204" pitchFamily="34" charset="-122"/>
              <a:ea typeface="Microsoft YaHei UI" panose="020B0503020204020204" pitchFamily="34" charset="-122"/>
            </a:endParaRPr>
          </a:p>
          <a:p>
            <a:pPr marL="457200" indent="-457200">
              <a:buFont typeface="+mj-lt"/>
              <a:buAutoNum type="arabicPeriod"/>
            </a:pPr>
            <a:r>
              <a:rPr lang="zh-TW" altLang="en-US" sz="2000" dirty="0">
                <a:latin typeface="Microsoft YaHei UI" panose="020B0503020204020204" pitchFamily="34" charset="-122"/>
                <a:ea typeface="Microsoft YaHei UI" panose="020B0503020204020204" pitchFamily="34" charset="-122"/>
              </a:rPr>
              <a:t>不同職位的薪資</a:t>
            </a:r>
            <a:endParaRPr lang="en-US" altLang="zh-TW" sz="2000" dirty="0">
              <a:latin typeface="Microsoft YaHei UI" panose="020B0503020204020204" pitchFamily="34" charset="-122"/>
              <a:ea typeface="Microsoft YaHei UI" panose="020B0503020204020204" pitchFamily="34" charset="-122"/>
            </a:endParaRPr>
          </a:p>
          <a:p>
            <a:pPr marL="457200" indent="-457200">
              <a:buFont typeface="+mj-lt"/>
              <a:buAutoNum type="arabicPeriod"/>
            </a:pPr>
            <a:r>
              <a:rPr lang="zh-TW" altLang="en-US" sz="2000" dirty="0">
                <a:latin typeface="Microsoft YaHei UI" panose="020B0503020204020204" pitchFamily="34" charset="-122"/>
                <a:ea typeface="Microsoft YaHei UI" panose="020B0503020204020204" pitchFamily="34" charset="-122"/>
              </a:rPr>
              <a:t>員工居住地對薪資的影響。使用地圖熱力圖</a:t>
            </a:r>
            <a:endParaRPr lang="en-US" altLang="zh-TW" sz="2000" dirty="0">
              <a:latin typeface="Microsoft YaHei UI" panose="020B0503020204020204" pitchFamily="34" charset="-122"/>
              <a:ea typeface="Microsoft YaHei UI" panose="020B0503020204020204" pitchFamily="34" charset="-122"/>
            </a:endParaRPr>
          </a:p>
          <a:p>
            <a:pPr marL="457200" indent="-457200">
              <a:buFont typeface="+mj-lt"/>
              <a:buAutoNum type="arabicPeriod"/>
            </a:pPr>
            <a:r>
              <a:rPr lang="zh-TW" altLang="en-US" sz="2000" dirty="0">
                <a:latin typeface="Microsoft YaHei UI" panose="020B0503020204020204" pitchFamily="34" charset="-122"/>
                <a:ea typeface="Microsoft YaHei UI" panose="020B0503020204020204" pitchFamily="34" charset="-122"/>
              </a:rPr>
              <a:t>工作方式對薪資</a:t>
            </a:r>
            <a:r>
              <a:rPr lang="en-US" altLang="zh-TW" sz="2000" dirty="0">
                <a:latin typeface="Microsoft YaHei UI" panose="020B0503020204020204" pitchFamily="34" charset="-122"/>
                <a:ea typeface="Microsoft YaHei UI" panose="020B0503020204020204" pitchFamily="34" charset="-122"/>
              </a:rPr>
              <a:t>/</a:t>
            </a:r>
            <a:r>
              <a:rPr lang="zh-TW" altLang="en-US" sz="2000" dirty="0">
                <a:latin typeface="Microsoft YaHei UI" panose="020B0503020204020204" pitchFamily="34" charset="-122"/>
                <a:ea typeface="Microsoft YaHei UI" panose="020B0503020204020204" pitchFamily="34" charset="-122"/>
              </a:rPr>
              <a:t>地區</a:t>
            </a:r>
            <a:endParaRPr lang="en-US" altLang="zh-TW" sz="2000" dirty="0">
              <a:latin typeface="Microsoft YaHei UI" panose="020B0503020204020204" pitchFamily="34" charset="-122"/>
              <a:ea typeface="Microsoft YaHei UI" panose="020B0503020204020204" pitchFamily="34" charset="-122"/>
            </a:endParaRPr>
          </a:p>
          <a:p>
            <a:pPr marL="457200" indent="-457200">
              <a:buFont typeface="+mj-lt"/>
              <a:buAutoNum type="arabicPeriod"/>
            </a:pPr>
            <a:r>
              <a:rPr lang="zh-TW" altLang="en-US" sz="2000" dirty="0">
                <a:latin typeface="Microsoft YaHei UI" panose="020B0503020204020204" pitchFamily="34" charset="-122"/>
                <a:ea typeface="Microsoft YaHei UI" panose="020B0503020204020204" pitchFamily="34" charset="-122"/>
              </a:rPr>
              <a:t>公司規模對同等職務薪資</a:t>
            </a:r>
            <a:r>
              <a:rPr lang="en-US" altLang="zh-TW" sz="2000" dirty="0">
                <a:latin typeface="Microsoft YaHei UI" panose="020B0503020204020204" pitchFamily="34" charset="-122"/>
                <a:ea typeface="Microsoft YaHei UI" panose="020B0503020204020204" pitchFamily="34" charset="-122"/>
              </a:rPr>
              <a:t>/</a:t>
            </a:r>
            <a:r>
              <a:rPr lang="zh-TW" altLang="en-US" sz="2000" dirty="0">
                <a:latin typeface="Microsoft YaHei UI" panose="020B0503020204020204" pitchFamily="34" charset="-122"/>
                <a:ea typeface="Microsoft YaHei UI" panose="020B0503020204020204" pitchFamily="34" charset="-122"/>
              </a:rPr>
              <a:t>工作方式</a:t>
            </a:r>
            <a:r>
              <a:rPr lang="en-US" altLang="zh-TW" sz="2000" dirty="0">
                <a:latin typeface="Microsoft YaHei UI" panose="020B0503020204020204" pitchFamily="34" charset="-122"/>
                <a:ea typeface="Microsoft YaHei UI" panose="020B0503020204020204" pitchFamily="34" charset="-122"/>
              </a:rPr>
              <a:t>/</a:t>
            </a:r>
            <a:r>
              <a:rPr lang="zh-TW" altLang="en-US" sz="2000" dirty="0">
                <a:latin typeface="Microsoft YaHei UI" panose="020B0503020204020204" pitchFamily="34" charset="-122"/>
                <a:ea typeface="Microsoft YaHei UI" panose="020B0503020204020204" pitchFamily="34" charset="-122"/>
              </a:rPr>
              <a:t>地區</a:t>
            </a:r>
            <a:endParaRPr lang="en-US" altLang="zh-TW" sz="20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190062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6">
            <a:extLst>
              <a:ext uri="{FF2B5EF4-FFF2-40B4-BE49-F238E27FC236}">
                <a16:creationId xmlns:a16="http://schemas.microsoft.com/office/drawing/2014/main" id="{E4F62012-6198-492C-8621-6AC4CAD1DDC9}"/>
              </a:ext>
            </a:extLst>
          </p:cNvPr>
          <p:cNvGraphicFramePr>
            <a:graphicFrameLocks noGrp="1"/>
          </p:cNvGraphicFramePr>
          <p:nvPr>
            <p:extLst>
              <p:ext uri="{D42A27DB-BD31-4B8C-83A1-F6EECF244321}">
                <p14:modId xmlns:p14="http://schemas.microsoft.com/office/powerpoint/2010/main" val="3819050711"/>
              </p:ext>
            </p:extLst>
          </p:nvPr>
        </p:nvGraphicFramePr>
        <p:xfrm>
          <a:off x="381000" y="216111"/>
          <a:ext cx="11134733" cy="1854200"/>
        </p:xfrm>
        <a:graphic>
          <a:graphicData uri="http://schemas.openxmlformats.org/drawingml/2006/table">
            <a:tbl>
              <a:tblPr firstRow="1" bandRow="1">
                <a:tableStyleId>{5940675A-B579-460E-94D1-54222C63F5DA}</a:tableStyleId>
              </a:tblPr>
              <a:tblGrid>
                <a:gridCol w="1466850">
                  <a:extLst>
                    <a:ext uri="{9D8B030D-6E8A-4147-A177-3AD203B41FA5}">
                      <a16:colId xmlns:a16="http://schemas.microsoft.com/office/drawing/2014/main" val="3567806097"/>
                    </a:ext>
                  </a:extLst>
                </a:gridCol>
                <a:gridCol w="1228725">
                  <a:extLst>
                    <a:ext uri="{9D8B030D-6E8A-4147-A177-3AD203B41FA5}">
                      <a16:colId xmlns:a16="http://schemas.microsoft.com/office/drawing/2014/main" val="3072223338"/>
                    </a:ext>
                  </a:extLst>
                </a:gridCol>
                <a:gridCol w="1647825">
                  <a:extLst>
                    <a:ext uri="{9D8B030D-6E8A-4147-A177-3AD203B41FA5}">
                      <a16:colId xmlns:a16="http://schemas.microsoft.com/office/drawing/2014/main" val="65111345"/>
                    </a:ext>
                  </a:extLst>
                </a:gridCol>
                <a:gridCol w="1276350">
                  <a:extLst>
                    <a:ext uri="{9D8B030D-6E8A-4147-A177-3AD203B41FA5}">
                      <a16:colId xmlns:a16="http://schemas.microsoft.com/office/drawing/2014/main" val="2921722683"/>
                    </a:ext>
                  </a:extLst>
                </a:gridCol>
                <a:gridCol w="1228725">
                  <a:extLst>
                    <a:ext uri="{9D8B030D-6E8A-4147-A177-3AD203B41FA5}">
                      <a16:colId xmlns:a16="http://schemas.microsoft.com/office/drawing/2014/main" val="4096270717"/>
                    </a:ext>
                  </a:extLst>
                </a:gridCol>
                <a:gridCol w="4286258">
                  <a:extLst>
                    <a:ext uri="{9D8B030D-6E8A-4147-A177-3AD203B41FA5}">
                      <a16:colId xmlns:a16="http://schemas.microsoft.com/office/drawing/2014/main" val="1181941845"/>
                    </a:ext>
                  </a:extLst>
                </a:gridCol>
              </a:tblGrid>
              <a:tr h="370840">
                <a:tc gridSpan="6">
                  <a:txBody>
                    <a:bodyPr/>
                    <a:lstStyle/>
                    <a:p>
                      <a:pPr fontAlgn="base"/>
                      <a:r>
                        <a:rPr lang="en-US" altLang="zh-TW" sz="1800" b="1" i="0" kern="1200" dirty="0">
                          <a:solidFill>
                            <a:schemeClr val="tx1"/>
                          </a:solidFill>
                          <a:effectLst/>
                          <a:latin typeface="Times New Roman" panose="02020603050405020304" pitchFamily="18" charset="0"/>
                          <a:ea typeface="+mn-ea"/>
                          <a:cs typeface="Times New Roman" panose="02020603050405020304" pitchFamily="18" charset="0"/>
                        </a:rPr>
                        <a:t>Global YouTube Statistics 2023</a:t>
                      </a:r>
                    </a:p>
                  </a:txBody>
                  <a:tcPr>
                    <a:solidFill>
                      <a:schemeClr val="accent2">
                        <a:lumMod val="60000"/>
                        <a:lumOff val="40000"/>
                      </a:schemeClr>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689615821"/>
                  </a:ext>
                </a:extLst>
              </a:tr>
              <a:tr h="370840">
                <a:tc>
                  <a:txBody>
                    <a:bodyPr/>
                    <a:lstStyle/>
                    <a:p>
                      <a:pPr algn="l" fontAlgn="ctr"/>
                      <a:r>
                        <a:rPr lang="en-US" sz="14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rank</a:t>
                      </a:r>
                    </a:p>
                  </a:txBody>
                  <a:tcPr marL="7620" marR="7620" marT="7620" marB="0" anchor="ctr">
                    <a:solidFill>
                      <a:schemeClr val="bg2">
                        <a:lumMod val="90000"/>
                      </a:schemeClr>
                    </a:solidFill>
                  </a:tcPr>
                </a:tc>
                <a:tc>
                  <a:txBody>
                    <a:bodyPr/>
                    <a:lstStyle/>
                    <a:p>
                      <a:pPr algn="l"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Youtuber</a:t>
                      </a:r>
                    </a:p>
                  </a:txBody>
                  <a:tcPr marL="9525" marR="9525" marT="9525" marB="0" anchor="ctr">
                    <a:solidFill>
                      <a:schemeClr val="bg2">
                        <a:lumMod val="90000"/>
                      </a:schemeClr>
                    </a:solidFill>
                  </a:tcPr>
                </a:tc>
                <a:tc>
                  <a:txBody>
                    <a:bodyPr/>
                    <a:lstStyle/>
                    <a:p>
                      <a:pPr algn="l"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subscribers</a:t>
                      </a:r>
                    </a:p>
                  </a:txBody>
                  <a:tcPr marL="9525" marR="9525" marT="9525" marB="0" anchor="ctr">
                    <a:solidFill>
                      <a:schemeClr val="bg2">
                        <a:lumMod val="90000"/>
                      </a:schemeClr>
                    </a:solidFill>
                  </a:tcPr>
                </a:tc>
                <a:tc>
                  <a:txBody>
                    <a:bodyPr/>
                    <a:lstStyle/>
                    <a:p>
                      <a:pPr algn="l"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video views</a:t>
                      </a:r>
                    </a:p>
                  </a:txBody>
                  <a:tcPr marL="9525" marR="9525" marT="9525" marB="0" anchor="ctr">
                    <a:solidFill>
                      <a:schemeClr val="bg2">
                        <a:lumMod val="90000"/>
                      </a:schemeClr>
                    </a:solidFill>
                  </a:tcPr>
                </a:tc>
                <a:tc>
                  <a:txBody>
                    <a:bodyPr/>
                    <a:lstStyle/>
                    <a:p>
                      <a:pPr algn="l"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category</a:t>
                      </a:r>
                    </a:p>
                  </a:txBody>
                  <a:tcPr marL="9525" marR="9525" marT="9525" marB="0" anchor="ctr">
                    <a:solidFill>
                      <a:schemeClr val="bg2">
                        <a:lumMod val="90000"/>
                      </a:schemeClr>
                    </a:solidFill>
                  </a:tcPr>
                </a:tc>
                <a:tc>
                  <a:txBody>
                    <a:bodyPr/>
                    <a:lstStyle/>
                    <a:p>
                      <a:pPr algn="l"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Title</a:t>
                      </a:r>
                    </a:p>
                  </a:txBody>
                  <a:tcPr marL="9525" marR="9525" marT="9525" marB="0" anchor="ctr">
                    <a:solidFill>
                      <a:schemeClr val="bg2">
                        <a:lumMod val="90000"/>
                      </a:schemeClr>
                    </a:solidFill>
                  </a:tcPr>
                </a:tc>
                <a:extLst>
                  <a:ext uri="{0D108BD9-81ED-4DB2-BD59-A6C34878D82A}">
                    <a16:rowId xmlns:a16="http://schemas.microsoft.com/office/drawing/2014/main" val="570553393"/>
                  </a:ext>
                </a:extLst>
              </a:tr>
              <a:tr h="370840">
                <a:tc>
                  <a:txBody>
                    <a:bodyPr/>
                    <a:lstStyle/>
                    <a:p>
                      <a:pPr algn="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a:t>
                      </a:r>
                    </a:p>
                  </a:txBody>
                  <a:tcPr marL="9525" marR="9525" marT="9525" marB="0" anchor="ctr"/>
                </a:tc>
                <a:tc>
                  <a:txBody>
                    <a:bodyPr/>
                    <a:lstStyle/>
                    <a:p>
                      <a:pPr algn="r" fontAlgn="ctr"/>
                      <a:r>
                        <a:rPr lang="en-US"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T-Series</a:t>
                      </a:r>
                    </a:p>
                  </a:txBody>
                  <a:tcPr marL="9525" marR="9525" marT="9525" marB="0" anchor="ctr"/>
                </a:tc>
                <a:tc>
                  <a:txBody>
                    <a:bodyPr/>
                    <a:lstStyle/>
                    <a:p>
                      <a:pPr algn="r" fontAlgn="ctr"/>
                      <a:r>
                        <a:rPr lang="en-US"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2.45E+08</a:t>
                      </a:r>
                    </a:p>
                  </a:txBody>
                  <a:tcPr marL="9525" marR="9525" marT="9525" marB="0" anchor="ctr"/>
                </a:tc>
                <a:tc>
                  <a:txBody>
                    <a:bodyPr/>
                    <a:lstStyle/>
                    <a:p>
                      <a:pPr algn="r" fontAlgn="ctr"/>
                      <a:r>
                        <a:rPr lang="en-US"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2.28E+11</a:t>
                      </a:r>
                    </a:p>
                  </a:txBody>
                  <a:tcPr marL="9525" marR="9525" marT="9525" marB="0" anchor="ctr"/>
                </a:tc>
                <a:tc>
                  <a:txBody>
                    <a:bodyPr/>
                    <a:lstStyle/>
                    <a:p>
                      <a:pPr algn="r" fontAlgn="ctr"/>
                      <a:r>
                        <a:rPr lang="en-US"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Music</a:t>
                      </a:r>
                    </a:p>
                  </a:txBody>
                  <a:tcPr marL="9525" marR="9525" marT="9525" marB="0" anchor="ctr"/>
                </a:tc>
                <a:tc>
                  <a:txBody>
                    <a:bodyPr/>
                    <a:lstStyle/>
                    <a:p>
                      <a:pPr algn="r" fontAlgn="ctr"/>
                      <a:r>
                        <a:rPr lang="en-US"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T-Series</a:t>
                      </a:r>
                    </a:p>
                  </a:txBody>
                  <a:tcPr marL="9525" marR="9525" marT="9525" marB="0" anchor="ctr"/>
                </a:tc>
                <a:extLst>
                  <a:ext uri="{0D108BD9-81ED-4DB2-BD59-A6C34878D82A}">
                    <a16:rowId xmlns:a16="http://schemas.microsoft.com/office/drawing/2014/main" val="3936037265"/>
                  </a:ext>
                </a:extLst>
              </a:tr>
              <a:tr h="370840">
                <a:tc>
                  <a:txBody>
                    <a:bodyPr/>
                    <a:lstStyle/>
                    <a:p>
                      <a:pPr algn="l" fontAlgn="ctr"/>
                      <a:r>
                        <a:rPr lang="en-US" altLang="zh-TW" sz="1400" b="1" i="0" u="none" strike="noStrike" dirty="0">
                          <a:solidFill>
                            <a:srgbClr val="000000"/>
                          </a:solidFill>
                          <a:effectLst/>
                          <a:latin typeface="Times New Roman" panose="02020603050405020304" pitchFamily="18" charset="0"/>
                          <a:ea typeface="+mn-ea"/>
                          <a:cs typeface="Times New Roman" panose="02020603050405020304" pitchFamily="18" charset="0"/>
                        </a:rPr>
                        <a:t>uploads</a:t>
                      </a:r>
                    </a:p>
                  </a:txBody>
                  <a:tcPr marL="7620" marR="7620" marT="7620" marB="0" anchor="ctr">
                    <a:solidFill>
                      <a:schemeClr val="bg2">
                        <a:lumMod val="90000"/>
                      </a:schemeClr>
                    </a:solidFill>
                  </a:tcPr>
                </a:tc>
                <a:tc>
                  <a:txBody>
                    <a:bodyPr/>
                    <a:lstStyle/>
                    <a:p>
                      <a:pPr algn="l" fontAlgn="ctr"/>
                      <a:r>
                        <a:rPr lang="en-US" altLang="zh-TW" sz="1400" b="1" i="0" u="none" strike="noStrike" dirty="0">
                          <a:solidFill>
                            <a:srgbClr val="000000"/>
                          </a:solidFill>
                          <a:effectLst/>
                          <a:latin typeface="Times New Roman" panose="02020603050405020304" pitchFamily="18" charset="0"/>
                          <a:ea typeface="+mn-ea"/>
                          <a:cs typeface="Times New Roman" panose="02020603050405020304" pitchFamily="18" charset="0"/>
                        </a:rPr>
                        <a:t>Country</a:t>
                      </a:r>
                    </a:p>
                  </a:txBody>
                  <a:tcPr marL="7620" marR="7620" marT="7620" marB="0" anchor="ctr">
                    <a:solidFill>
                      <a:schemeClr val="bg2">
                        <a:lumMod val="90000"/>
                      </a:schemeClr>
                    </a:solidFill>
                  </a:tcPr>
                </a:tc>
                <a:tc>
                  <a:txBody>
                    <a:bodyPr/>
                    <a:lstStyle/>
                    <a:p>
                      <a:pPr algn="l" fontAlgn="ctr"/>
                      <a:r>
                        <a:rPr lang="en-US" altLang="zh-TW" sz="1400" b="1" i="0" u="none" strike="noStrike" dirty="0">
                          <a:solidFill>
                            <a:srgbClr val="000000"/>
                          </a:solidFill>
                          <a:effectLst/>
                          <a:latin typeface="Times New Roman" panose="02020603050405020304" pitchFamily="18" charset="0"/>
                          <a:ea typeface="+mn-ea"/>
                          <a:cs typeface="Times New Roman" panose="02020603050405020304" pitchFamily="18" charset="0"/>
                        </a:rPr>
                        <a:t>Abbreviation</a:t>
                      </a:r>
                    </a:p>
                  </a:txBody>
                  <a:tcPr marL="7620" marR="7620" marT="7620" marB="0" anchor="ctr">
                    <a:solidFill>
                      <a:schemeClr val="bg2">
                        <a:lumMod val="90000"/>
                      </a:schemeClr>
                    </a:solidFill>
                  </a:tcPr>
                </a:tc>
                <a:tc>
                  <a:txBody>
                    <a:bodyPr/>
                    <a:lstStyle/>
                    <a:p>
                      <a:pPr algn="l" fontAlgn="ctr"/>
                      <a:r>
                        <a:rPr lang="en-US" sz="1200" b="1" i="0" u="none" strike="noStrike" dirty="0" err="1">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channel_type</a:t>
                      </a:r>
                      <a:endParaRPr 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9525" marR="9525" marT="9525" marB="0" anchor="ctr">
                    <a:solidFill>
                      <a:schemeClr val="bg2">
                        <a:lumMod val="90000"/>
                      </a:schemeClr>
                    </a:solidFill>
                  </a:tcPr>
                </a:tc>
                <a:tc>
                  <a:txBody>
                    <a:bodyPr/>
                    <a:lstStyle/>
                    <a:p>
                      <a:pPr algn="l" fontAlgn="ctr"/>
                      <a:r>
                        <a:rPr lang="en-US" sz="1200" b="1" i="0" u="none" strike="noStrike" dirty="0" err="1">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video_views_rank</a:t>
                      </a:r>
                      <a:endParaRPr 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9525" marR="9525" marT="9525" marB="0" anchor="ctr">
                    <a:solidFill>
                      <a:schemeClr val="bg2">
                        <a:lumMod val="90000"/>
                      </a:schemeClr>
                    </a:solidFill>
                  </a:tcPr>
                </a:tc>
                <a:tc>
                  <a:txBody>
                    <a:bodyPr/>
                    <a:lstStyle/>
                    <a:p>
                      <a:pPr algn="l" fontAlgn="ctr"/>
                      <a:r>
                        <a:rPr lang="en-US" sz="1200" b="1" i="0" u="none" strike="noStrike" dirty="0" err="1">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country_rank</a:t>
                      </a:r>
                      <a:endParaRPr 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9525" marR="9525" marT="9525" marB="0" anchor="ctr">
                    <a:solidFill>
                      <a:schemeClr val="bg2">
                        <a:lumMod val="90000"/>
                      </a:schemeClr>
                    </a:solidFill>
                  </a:tcPr>
                </a:tc>
                <a:extLst>
                  <a:ext uri="{0D108BD9-81ED-4DB2-BD59-A6C34878D82A}">
                    <a16:rowId xmlns:a16="http://schemas.microsoft.com/office/drawing/2014/main" val="1356720779"/>
                  </a:ext>
                </a:extLst>
              </a:tr>
              <a:tr h="370840">
                <a:tc>
                  <a:txBody>
                    <a:bodyPr/>
                    <a:lstStyle/>
                    <a:p>
                      <a:pPr algn="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20082</a:t>
                      </a:r>
                    </a:p>
                  </a:txBody>
                  <a:tcPr marL="9525" marR="9525" marT="9525" marB="0" anchor="ctr"/>
                </a:tc>
                <a:tc>
                  <a:txBody>
                    <a:bodyPr/>
                    <a:lstStyle/>
                    <a:p>
                      <a:pPr algn="r" fontAlgn="ctr"/>
                      <a:r>
                        <a:rPr lang="en-US"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India</a:t>
                      </a:r>
                    </a:p>
                  </a:txBody>
                  <a:tcPr marL="9525" marR="9525" marT="9525" marB="0" anchor="ctr"/>
                </a:tc>
                <a:tc>
                  <a:txBody>
                    <a:bodyPr/>
                    <a:lstStyle/>
                    <a:p>
                      <a:pPr algn="r" fontAlgn="ctr"/>
                      <a:r>
                        <a:rPr lang="en-US"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IN</a:t>
                      </a:r>
                    </a:p>
                  </a:txBody>
                  <a:tcPr marL="9525" marR="9525" marT="9525" marB="0" anchor="ctr"/>
                </a:tc>
                <a:tc>
                  <a:txBody>
                    <a:bodyPr/>
                    <a:lstStyle/>
                    <a:p>
                      <a:pPr algn="r" fontAlgn="ctr"/>
                      <a:r>
                        <a:rPr lang="en-US"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Music</a:t>
                      </a:r>
                    </a:p>
                  </a:txBody>
                  <a:tcPr marL="9525" marR="9525" marT="9525" marB="0" anchor="ctr"/>
                </a:tc>
                <a:tc>
                  <a:txBody>
                    <a:bodyPr/>
                    <a:lstStyle/>
                    <a:p>
                      <a:pPr algn="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a:t>
                      </a:r>
                    </a:p>
                  </a:txBody>
                  <a:tcPr marL="9525" marR="9525" marT="9525" marB="0" anchor="ctr"/>
                </a:tc>
                <a:tc>
                  <a:txBody>
                    <a:bodyPr/>
                    <a:lstStyle/>
                    <a:p>
                      <a:pPr algn="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a:t>
                      </a:r>
                    </a:p>
                  </a:txBody>
                  <a:tcPr marL="9525" marR="9525" marT="9525" marB="0" anchor="ctr"/>
                </a:tc>
                <a:extLst>
                  <a:ext uri="{0D108BD9-81ED-4DB2-BD59-A6C34878D82A}">
                    <a16:rowId xmlns:a16="http://schemas.microsoft.com/office/drawing/2014/main" val="4149119110"/>
                  </a:ext>
                </a:extLst>
              </a:tr>
            </a:tbl>
          </a:graphicData>
        </a:graphic>
      </p:graphicFrame>
      <p:graphicFrame>
        <p:nvGraphicFramePr>
          <p:cNvPr id="2" name="表格 6">
            <a:extLst>
              <a:ext uri="{FF2B5EF4-FFF2-40B4-BE49-F238E27FC236}">
                <a16:creationId xmlns:a16="http://schemas.microsoft.com/office/drawing/2014/main" id="{EA5098DC-AEBF-B071-A48C-7F3C4643ADEA}"/>
              </a:ext>
            </a:extLst>
          </p:cNvPr>
          <p:cNvGraphicFramePr>
            <a:graphicFrameLocks noGrp="1"/>
          </p:cNvGraphicFramePr>
          <p:nvPr>
            <p:extLst>
              <p:ext uri="{D42A27DB-BD31-4B8C-83A1-F6EECF244321}">
                <p14:modId xmlns:p14="http://schemas.microsoft.com/office/powerpoint/2010/main" val="3614418440"/>
              </p:ext>
            </p:extLst>
          </p:nvPr>
        </p:nvGraphicFramePr>
        <p:xfrm>
          <a:off x="381000" y="2461471"/>
          <a:ext cx="11134733" cy="2045970"/>
        </p:xfrm>
        <a:graphic>
          <a:graphicData uri="http://schemas.openxmlformats.org/drawingml/2006/table">
            <a:tbl>
              <a:tblPr firstRow="1" bandRow="1">
                <a:tableStyleId>{5940675A-B579-460E-94D1-54222C63F5DA}</a:tableStyleId>
              </a:tblPr>
              <a:tblGrid>
                <a:gridCol w="1466850">
                  <a:extLst>
                    <a:ext uri="{9D8B030D-6E8A-4147-A177-3AD203B41FA5}">
                      <a16:colId xmlns:a16="http://schemas.microsoft.com/office/drawing/2014/main" val="3567806097"/>
                    </a:ext>
                  </a:extLst>
                </a:gridCol>
                <a:gridCol w="1228725">
                  <a:extLst>
                    <a:ext uri="{9D8B030D-6E8A-4147-A177-3AD203B41FA5}">
                      <a16:colId xmlns:a16="http://schemas.microsoft.com/office/drawing/2014/main" val="3072223338"/>
                    </a:ext>
                  </a:extLst>
                </a:gridCol>
                <a:gridCol w="1647825">
                  <a:extLst>
                    <a:ext uri="{9D8B030D-6E8A-4147-A177-3AD203B41FA5}">
                      <a16:colId xmlns:a16="http://schemas.microsoft.com/office/drawing/2014/main" val="65111345"/>
                    </a:ext>
                  </a:extLst>
                </a:gridCol>
                <a:gridCol w="1276350">
                  <a:extLst>
                    <a:ext uri="{9D8B030D-6E8A-4147-A177-3AD203B41FA5}">
                      <a16:colId xmlns:a16="http://schemas.microsoft.com/office/drawing/2014/main" val="2921722683"/>
                    </a:ext>
                  </a:extLst>
                </a:gridCol>
                <a:gridCol w="1228725">
                  <a:extLst>
                    <a:ext uri="{9D8B030D-6E8A-4147-A177-3AD203B41FA5}">
                      <a16:colId xmlns:a16="http://schemas.microsoft.com/office/drawing/2014/main" val="4096270717"/>
                    </a:ext>
                  </a:extLst>
                </a:gridCol>
                <a:gridCol w="4286258">
                  <a:extLst>
                    <a:ext uri="{9D8B030D-6E8A-4147-A177-3AD203B41FA5}">
                      <a16:colId xmlns:a16="http://schemas.microsoft.com/office/drawing/2014/main" val="1181941845"/>
                    </a:ext>
                  </a:extLst>
                </a:gridCol>
              </a:tblGrid>
              <a:tr h="370840">
                <a:tc gridSpan="6">
                  <a:txBody>
                    <a:bodyPr/>
                    <a:lstStyle/>
                    <a:p>
                      <a:pPr fontAlgn="base"/>
                      <a:r>
                        <a:rPr lang="en-US" altLang="zh-TW" sz="1800" b="1" i="0" kern="1200" dirty="0">
                          <a:solidFill>
                            <a:schemeClr val="tx1"/>
                          </a:solidFill>
                          <a:effectLst/>
                          <a:latin typeface="Times New Roman" panose="02020603050405020304" pitchFamily="18" charset="0"/>
                          <a:ea typeface="+mn-ea"/>
                          <a:cs typeface="Times New Roman" panose="02020603050405020304" pitchFamily="18" charset="0"/>
                        </a:rPr>
                        <a:t>Global YouTube Statistics 2023</a:t>
                      </a:r>
                    </a:p>
                  </a:txBody>
                  <a:tcPr>
                    <a:solidFill>
                      <a:schemeClr val="accent2">
                        <a:lumMod val="60000"/>
                        <a:lumOff val="40000"/>
                      </a:schemeClr>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689615821"/>
                  </a:ext>
                </a:extLst>
              </a:tr>
              <a:tr h="370840">
                <a:tc>
                  <a:txBody>
                    <a:bodyPr/>
                    <a:lstStyle/>
                    <a:p>
                      <a:pPr algn="l" fontAlgn="ctr"/>
                      <a:r>
                        <a:rPr lang="en-US" sz="1200" b="1" i="0" u="none" strike="noStrike" dirty="0" err="1">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channel_type_rank</a:t>
                      </a:r>
                      <a:endParaRPr 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9525" marR="9525" marT="9525" marB="0" anchor="ctr">
                    <a:solidFill>
                      <a:schemeClr val="bg2">
                        <a:lumMod val="90000"/>
                      </a:schemeClr>
                    </a:solidFill>
                  </a:tcPr>
                </a:tc>
                <a:tc>
                  <a:txBody>
                    <a:bodyPr/>
                    <a:lstStyle/>
                    <a:p>
                      <a:pPr algn="l"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video_views_for_the_last_30_days</a:t>
                      </a:r>
                    </a:p>
                  </a:txBody>
                  <a:tcPr marL="9525" marR="9525" marT="9525" marB="0" anchor="ctr">
                    <a:solidFill>
                      <a:schemeClr val="bg2">
                        <a:lumMod val="90000"/>
                      </a:schemeClr>
                    </a:solidFill>
                  </a:tcPr>
                </a:tc>
                <a:tc>
                  <a:txBody>
                    <a:bodyPr/>
                    <a:lstStyle/>
                    <a:p>
                      <a:pPr algn="l" fontAlgn="ctr"/>
                      <a:r>
                        <a:rPr lang="en-US" sz="1200" b="1" i="0" u="none" strike="noStrike" dirty="0" err="1">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lowest_monthly_earnings</a:t>
                      </a:r>
                      <a:endParaRPr 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9525" marR="9525" marT="9525" marB="0" anchor="ctr">
                    <a:solidFill>
                      <a:schemeClr val="bg2">
                        <a:lumMod val="90000"/>
                      </a:schemeClr>
                    </a:solidFill>
                  </a:tcPr>
                </a:tc>
                <a:tc>
                  <a:txBody>
                    <a:bodyPr/>
                    <a:lstStyle/>
                    <a:p>
                      <a:pPr algn="l" fontAlgn="ctr"/>
                      <a:r>
                        <a:rPr lang="en-US" sz="1200" b="1" i="0" u="none" strike="noStrike" dirty="0" err="1">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highest_monthly_earnings</a:t>
                      </a:r>
                      <a:endParaRPr 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9525" marR="9525" marT="9525" marB="0" anchor="ctr">
                    <a:solidFill>
                      <a:schemeClr val="bg2">
                        <a:lumMod val="90000"/>
                      </a:schemeClr>
                    </a:solidFill>
                  </a:tcPr>
                </a:tc>
                <a:tc>
                  <a:txBody>
                    <a:bodyPr/>
                    <a:lstStyle/>
                    <a:p>
                      <a:pPr algn="l" fontAlgn="ctr"/>
                      <a:r>
                        <a:rPr lang="en-US" sz="1200" b="1" i="0" u="none" strike="noStrike" dirty="0" err="1">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lowest_yearly_earnings</a:t>
                      </a:r>
                      <a:endParaRPr 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9525" marR="9525" marT="9525" marB="0" anchor="ctr">
                    <a:solidFill>
                      <a:schemeClr val="bg2">
                        <a:lumMod val="90000"/>
                      </a:schemeClr>
                    </a:solidFill>
                  </a:tcPr>
                </a:tc>
                <a:tc>
                  <a:txBody>
                    <a:bodyPr/>
                    <a:lstStyle/>
                    <a:p>
                      <a:pPr algn="l" fontAlgn="ctr"/>
                      <a:r>
                        <a:rPr lang="en-US" sz="1200" b="1" i="0" u="none" strike="noStrike" dirty="0" err="1">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highest_yearly_earnings</a:t>
                      </a:r>
                      <a:endParaRPr 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9525" marR="9525" marT="9525" marB="0" anchor="ctr">
                    <a:solidFill>
                      <a:schemeClr val="bg2">
                        <a:lumMod val="90000"/>
                      </a:schemeClr>
                    </a:solidFill>
                  </a:tcPr>
                </a:tc>
                <a:extLst>
                  <a:ext uri="{0D108BD9-81ED-4DB2-BD59-A6C34878D82A}">
                    <a16:rowId xmlns:a16="http://schemas.microsoft.com/office/drawing/2014/main" val="570553393"/>
                  </a:ext>
                </a:extLst>
              </a:tr>
              <a:tr h="370840">
                <a:tc>
                  <a:txBody>
                    <a:bodyPr/>
                    <a:lstStyle/>
                    <a:p>
                      <a:pPr algn="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a:t>
                      </a:r>
                    </a:p>
                  </a:txBody>
                  <a:tcPr marL="9525" marR="9525" marT="9525" marB="0" anchor="ctr"/>
                </a:tc>
                <a:tc>
                  <a:txBody>
                    <a:bodyPr/>
                    <a:lstStyle/>
                    <a:p>
                      <a:pPr algn="r" fontAlgn="ctr"/>
                      <a:r>
                        <a:rPr lang="en-US"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2.26E+09</a:t>
                      </a:r>
                    </a:p>
                  </a:txBody>
                  <a:tcPr marL="9525" marR="9525" marT="9525" marB="0" anchor="ctr"/>
                </a:tc>
                <a:tc>
                  <a:txBody>
                    <a:bodyPr/>
                    <a:lstStyle/>
                    <a:p>
                      <a:pPr algn="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564600</a:t>
                      </a:r>
                    </a:p>
                  </a:txBody>
                  <a:tcPr marL="9525" marR="9525" marT="9525" marB="0" anchor="ctr"/>
                </a:tc>
                <a:tc>
                  <a:txBody>
                    <a:bodyPr/>
                    <a:lstStyle/>
                    <a:p>
                      <a:pPr algn="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9000000</a:t>
                      </a:r>
                    </a:p>
                  </a:txBody>
                  <a:tcPr marL="9525" marR="9525" marT="9525" marB="0" anchor="ctr"/>
                </a:tc>
                <a:tc>
                  <a:txBody>
                    <a:bodyPr/>
                    <a:lstStyle/>
                    <a:p>
                      <a:pPr algn="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6800000</a:t>
                      </a:r>
                    </a:p>
                  </a:txBody>
                  <a:tcPr marL="9525" marR="9525" marT="9525" marB="0" anchor="ctr"/>
                </a:tc>
                <a:tc>
                  <a:txBody>
                    <a:bodyPr/>
                    <a:lstStyle/>
                    <a:p>
                      <a:pPr algn="r" fontAlgn="ctr"/>
                      <a:r>
                        <a:rPr lang="en-US"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1.08E+08</a:t>
                      </a:r>
                    </a:p>
                  </a:txBody>
                  <a:tcPr marL="9525" marR="9525" marT="9525" marB="0" anchor="ctr"/>
                </a:tc>
                <a:extLst>
                  <a:ext uri="{0D108BD9-81ED-4DB2-BD59-A6C34878D82A}">
                    <a16:rowId xmlns:a16="http://schemas.microsoft.com/office/drawing/2014/main" val="3936037265"/>
                  </a:ext>
                </a:extLst>
              </a:tr>
              <a:tr h="370840">
                <a:tc>
                  <a:txBody>
                    <a:bodyPr/>
                    <a:lstStyle/>
                    <a:p>
                      <a:pPr algn="l"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subscribers_for_last_30_days</a:t>
                      </a:r>
                    </a:p>
                  </a:txBody>
                  <a:tcPr marL="9525" marR="9525" marT="9525" marB="0" anchor="ctr">
                    <a:solidFill>
                      <a:schemeClr val="bg2">
                        <a:lumMod val="90000"/>
                      </a:schemeClr>
                    </a:solidFill>
                  </a:tcPr>
                </a:tc>
                <a:tc>
                  <a:txBody>
                    <a:bodyPr/>
                    <a:lstStyle/>
                    <a:p>
                      <a:pPr algn="l" fontAlgn="ctr"/>
                      <a:r>
                        <a:rPr lang="en-US" sz="1200" b="1" i="0" u="none" strike="noStrike" dirty="0" err="1">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created_year</a:t>
                      </a:r>
                      <a:endParaRPr 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9525" marR="9525" marT="9525" marB="0" anchor="ctr">
                    <a:solidFill>
                      <a:schemeClr val="bg2">
                        <a:lumMod val="90000"/>
                      </a:schemeClr>
                    </a:solidFill>
                  </a:tcPr>
                </a:tc>
                <a:tc>
                  <a:txBody>
                    <a:bodyPr/>
                    <a:lstStyle/>
                    <a:p>
                      <a:pPr algn="l" fontAlgn="ctr"/>
                      <a:r>
                        <a:rPr lang="en-US" sz="1200" b="1" i="0" u="none" strike="noStrike" dirty="0" err="1">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created_month</a:t>
                      </a:r>
                      <a:endParaRPr 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9525" marR="9525" marT="9525" marB="0" anchor="ctr">
                    <a:solidFill>
                      <a:schemeClr val="bg2">
                        <a:lumMod val="90000"/>
                      </a:schemeClr>
                    </a:solidFill>
                  </a:tcPr>
                </a:tc>
                <a:tc>
                  <a:txBody>
                    <a:bodyPr/>
                    <a:lstStyle/>
                    <a:p>
                      <a:pPr algn="l" fontAlgn="ctr"/>
                      <a:r>
                        <a:rPr lang="en-US" sz="1200" b="1" i="0" u="none" strike="noStrike" dirty="0" err="1">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created_date</a:t>
                      </a:r>
                      <a:endParaRPr 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9525" marR="9525" marT="9525" marB="0" anchor="ctr">
                    <a:solidFill>
                      <a:schemeClr val="bg2">
                        <a:lumMod val="90000"/>
                      </a:schemeClr>
                    </a:solidFill>
                  </a:tcPr>
                </a:tc>
                <a:tc>
                  <a:txBody>
                    <a:bodyPr/>
                    <a:lstStyle/>
                    <a:p>
                      <a:pPr algn="l"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Gross tertiary education enrollment (%)</a:t>
                      </a:r>
                    </a:p>
                  </a:txBody>
                  <a:tcPr marL="9525" marR="9525" marT="9525" marB="0" anchor="ctr">
                    <a:solidFill>
                      <a:schemeClr val="bg2">
                        <a:lumMod val="90000"/>
                      </a:schemeClr>
                    </a:solidFill>
                  </a:tcPr>
                </a:tc>
                <a:tc>
                  <a:txBody>
                    <a:bodyPr/>
                    <a:lstStyle/>
                    <a:p>
                      <a:pPr algn="l"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Population</a:t>
                      </a:r>
                    </a:p>
                  </a:txBody>
                  <a:tcPr marL="9525" marR="9525" marT="9525" marB="0" anchor="ctr">
                    <a:solidFill>
                      <a:schemeClr val="bg2">
                        <a:lumMod val="90000"/>
                      </a:schemeClr>
                    </a:solidFill>
                  </a:tcPr>
                </a:tc>
                <a:extLst>
                  <a:ext uri="{0D108BD9-81ED-4DB2-BD59-A6C34878D82A}">
                    <a16:rowId xmlns:a16="http://schemas.microsoft.com/office/drawing/2014/main" val="1356720779"/>
                  </a:ext>
                </a:extLst>
              </a:tr>
              <a:tr h="370840">
                <a:tc>
                  <a:txBody>
                    <a:bodyPr/>
                    <a:lstStyle/>
                    <a:p>
                      <a:pPr algn="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2000000</a:t>
                      </a:r>
                    </a:p>
                  </a:txBody>
                  <a:tcPr marL="9525" marR="9525" marT="9525" marB="0" anchor="ctr"/>
                </a:tc>
                <a:tc>
                  <a:txBody>
                    <a:bodyPr/>
                    <a:lstStyle/>
                    <a:p>
                      <a:pPr algn="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2006</a:t>
                      </a:r>
                    </a:p>
                  </a:txBody>
                  <a:tcPr marL="9525" marR="9525" marT="9525" marB="0" anchor="ctr"/>
                </a:tc>
                <a:tc>
                  <a:txBody>
                    <a:bodyPr/>
                    <a:lstStyle/>
                    <a:p>
                      <a:pPr algn="r" fontAlgn="ctr"/>
                      <a:r>
                        <a:rPr lang="en-US"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Mar</a:t>
                      </a:r>
                    </a:p>
                  </a:txBody>
                  <a:tcPr marL="9525" marR="9525" marT="9525" marB="0" anchor="ctr"/>
                </a:tc>
                <a:tc>
                  <a:txBody>
                    <a:bodyPr/>
                    <a:lstStyle/>
                    <a:p>
                      <a:pPr algn="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a:t>
                      </a:r>
                    </a:p>
                  </a:txBody>
                  <a:tcPr marL="9525" marR="9525" marT="9525" marB="0" anchor="ctr"/>
                </a:tc>
                <a:tc>
                  <a:txBody>
                    <a:bodyPr/>
                    <a:lstStyle/>
                    <a:p>
                      <a:pPr algn="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28.1</a:t>
                      </a:r>
                    </a:p>
                  </a:txBody>
                  <a:tcPr marL="9525" marR="9525" marT="9525" marB="0" anchor="ctr"/>
                </a:tc>
                <a:tc>
                  <a:txBody>
                    <a:bodyPr/>
                    <a:lstStyle/>
                    <a:p>
                      <a:pPr algn="r" fontAlgn="ctr"/>
                      <a:r>
                        <a:rPr lang="en-US"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1.37E+09</a:t>
                      </a:r>
                    </a:p>
                  </a:txBody>
                  <a:tcPr marL="9525" marR="9525" marT="9525" marB="0" anchor="ctr"/>
                </a:tc>
                <a:extLst>
                  <a:ext uri="{0D108BD9-81ED-4DB2-BD59-A6C34878D82A}">
                    <a16:rowId xmlns:a16="http://schemas.microsoft.com/office/drawing/2014/main" val="4149119110"/>
                  </a:ext>
                </a:extLst>
              </a:tr>
            </a:tbl>
          </a:graphicData>
        </a:graphic>
      </p:graphicFrame>
      <p:graphicFrame>
        <p:nvGraphicFramePr>
          <p:cNvPr id="3" name="表格 6">
            <a:extLst>
              <a:ext uri="{FF2B5EF4-FFF2-40B4-BE49-F238E27FC236}">
                <a16:creationId xmlns:a16="http://schemas.microsoft.com/office/drawing/2014/main" id="{04AD89E4-F217-73ED-6980-5A0996FC3164}"/>
              </a:ext>
            </a:extLst>
          </p:cNvPr>
          <p:cNvGraphicFramePr>
            <a:graphicFrameLocks noGrp="1"/>
          </p:cNvGraphicFramePr>
          <p:nvPr>
            <p:extLst>
              <p:ext uri="{D42A27DB-BD31-4B8C-83A1-F6EECF244321}">
                <p14:modId xmlns:p14="http://schemas.microsoft.com/office/powerpoint/2010/main" val="3013994901"/>
              </p:ext>
            </p:extLst>
          </p:nvPr>
        </p:nvGraphicFramePr>
        <p:xfrm>
          <a:off x="381000" y="5049520"/>
          <a:ext cx="11134733" cy="1107440"/>
        </p:xfrm>
        <a:graphic>
          <a:graphicData uri="http://schemas.openxmlformats.org/drawingml/2006/table">
            <a:tbl>
              <a:tblPr firstRow="1" bandRow="1">
                <a:tableStyleId>{5940675A-B579-460E-94D1-54222C63F5DA}</a:tableStyleId>
              </a:tblPr>
              <a:tblGrid>
                <a:gridCol w="1466850">
                  <a:extLst>
                    <a:ext uri="{9D8B030D-6E8A-4147-A177-3AD203B41FA5}">
                      <a16:colId xmlns:a16="http://schemas.microsoft.com/office/drawing/2014/main" val="3567806097"/>
                    </a:ext>
                  </a:extLst>
                </a:gridCol>
                <a:gridCol w="1228725">
                  <a:extLst>
                    <a:ext uri="{9D8B030D-6E8A-4147-A177-3AD203B41FA5}">
                      <a16:colId xmlns:a16="http://schemas.microsoft.com/office/drawing/2014/main" val="3072223338"/>
                    </a:ext>
                  </a:extLst>
                </a:gridCol>
                <a:gridCol w="1647825">
                  <a:extLst>
                    <a:ext uri="{9D8B030D-6E8A-4147-A177-3AD203B41FA5}">
                      <a16:colId xmlns:a16="http://schemas.microsoft.com/office/drawing/2014/main" val="65111345"/>
                    </a:ext>
                  </a:extLst>
                </a:gridCol>
                <a:gridCol w="1276350">
                  <a:extLst>
                    <a:ext uri="{9D8B030D-6E8A-4147-A177-3AD203B41FA5}">
                      <a16:colId xmlns:a16="http://schemas.microsoft.com/office/drawing/2014/main" val="2921722683"/>
                    </a:ext>
                  </a:extLst>
                </a:gridCol>
                <a:gridCol w="1228725">
                  <a:extLst>
                    <a:ext uri="{9D8B030D-6E8A-4147-A177-3AD203B41FA5}">
                      <a16:colId xmlns:a16="http://schemas.microsoft.com/office/drawing/2014/main" val="4096270717"/>
                    </a:ext>
                  </a:extLst>
                </a:gridCol>
                <a:gridCol w="4286258">
                  <a:extLst>
                    <a:ext uri="{9D8B030D-6E8A-4147-A177-3AD203B41FA5}">
                      <a16:colId xmlns:a16="http://schemas.microsoft.com/office/drawing/2014/main" val="1181941845"/>
                    </a:ext>
                  </a:extLst>
                </a:gridCol>
              </a:tblGrid>
              <a:tr h="160231">
                <a:tc gridSpan="6">
                  <a:txBody>
                    <a:bodyPr/>
                    <a:lstStyle/>
                    <a:p>
                      <a:pPr fontAlgn="base"/>
                      <a:r>
                        <a:rPr lang="en-US" altLang="zh-TW" sz="1800" b="1" i="0" kern="1200" dirty="0">
                          <a:solidFill>
                            <a:schemeClr val="tx1"/>
                          </a:solidFill>
                          <a:effectLst/>
                          <a:latin typeface="Times New Roman" panose="02020603050405020304" pitchFamily="18" charset="0"/>
                          <a:ea typeface="+mn-ea"/>
                          <a:cs typeface="Times New Roman" panose="02020603050405020304" pitchFamily="18" charset="0"/>
                        </a:rPr>
                        <a:t>Global YouTube Statistics 2023</a:t>
                      </a:r>
                    </a:p>
                  </a:txBody>
                  <a:tcPr>
                    <a:solidFill>
                      <a:schemeClr val="accent2">
                        <a:lumMod val="60000"/>
                        <a:lumOff val="40000"/>
                      </a:schemeClr>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689615821"/>
                  </a:ext>
                </a:extLst>
              </a:tr>
              <a:tr h="370840">
                <a:tc>
                  <a:txBody>
                    <a:bodyPr/>
                    <a:lstStyle/>
                    <a:p>
                      <a:pPr algn="l"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Unemployment rate</a:t>
                      </a:r>
                    </a:p>
                  </a:txBody>
                  <a:tcPr marL="9525" marR="9525" marT="9525" marB="0" anchor="ctr">
                    <a:solidFill>
                      <a:schemeClr val="bg2">
                        <a:lumMod val="90000"/>
                      </a:schemeClr>
                    </a:solidFill>
                  </a:tcPr>
                </a:tc>
                <a:tc>
                  <a:txBody>
                    <a:bodyPr/>
                    <a:lstStyle/>
                    <a:p>
                      <a:pPr algn="l" fontAlgn="ctr"/>
                      <a:r>
                        <a:rPr lang="en-US" sz="1200" b="1" i="0" u="none" strike="noStrike" dirty="0" err="1">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Urban_population</a:t>
                      </a:r>
                      <a:endParaRPr 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9525" marR="9525" marT="9525" marB="0" anchor="ctr">
                    <a:solidFill>
                      <a:schemeClr val="bg2">
                        <a:lumMod val="90000"/>
                      </a:schemeClr>
                    </a:solidFill>
                  </a:tcPr>
                </a:tc>
                <a:tc>
                  <a:txBody>
                    <a:bodyPr/>
                    <a:lstStyle/>
                    <a:p>
                      <a:pPr algn="l"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Latitude</a:t>
                      </a:r>
                    </a:p>
                  </a:txBody>
                  <a:tcPr marL="9525" marR="9525" marT="9525" marB="0" anchor="ctr">
                    <a:solidFill>
                      <a:schemeClr val="bg2">
                        <a:lumMod val="90000"/>
                      </a:schemeClr>
                    </a:solidFill>
                  </a:tcPr>
                </a:tc>
                <a:tc>
                  <a:txBody>
                    <a:bodyPr/>
                    <a:lstStyle/>
                    <a:p>
                      <a:pPr algn="l"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Longitude</a:t>
                      </a:r>
                    </a:p>
                  </a:txBody>
                  <a:tcPr marL="9525" marR="9525" marT="9525" marB="0" anchor="ctr">
                    <a:solidFill>
                      <a:schemeClr val="bg2">
                        <a:lumMod val="90000"/>
                      </a:schemeClr>
                    </a:solidFill>
                  </a:tcPr>
                </a:tc>
                <a:tc>
                  <a:txBody>
                    <a:bodyPr/>
                    <a:lstStyle/>
                    <a:p>
                      <a:pPr algn="l" fontAlgn="ctr"/>
                      <a:endParaRPr lang="en-US" sz="14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solidFill>
                      <a:schemeClr val="bg2">
                        <a:lumMod val="90000"/>
                      </a:schemeClr>
                    </a:solidFill>
                  </a:tcPr>
                </a:tc>
                <a:tc>
                  <a:txBody>
                    <a:bodyPr/>
                    <a:lstStyle/>
                    <a:p>
                      <a:pPr algn="l" fontAlgn="ctr"/>
                      <a:endParaRPr lang="en-US" sz="14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solidFill>
                      <a:schemeClr val="bg2">
                        <a:lumMod val="90000"/>
                      </a:schemeClr>
                    </a:solidFill>
                  </a:tcPr>
                </a:tc>
                <a:extLst>
                  <a:ext uri="{0D108BD9-81ED-4DB2-BD59-A6C34878D82A}">
                    <a16:rowId xmlns:a16="http://schemas.microsoft.com/office/drawing/2014/main" val="570553393"/>
                  </a:ext>
                </a:extLst>
              </a:tr>
              <a:tr h="370840">
                <a:tc>
                  <a:txBody>
                    <a:bodyPr/>
                    <a:lstStyle/>
                    <a:p>
                      <a:pPr algn="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5.36</a:t>
                      </a:r>
                    </a:p>
                  </a:txBody>
                  <a:tcPr marL="9525" marR="9525" marT="9525" marB="0" anchor="ctr"/>
                </a:tc>
                <a:tc>
                  <a:txBody>
                    <a:bodyPr/>
                    <a:lstStyle/>
                    <a:p>
                      <a:pPr algn="r" fontAlgn="ctr"/>
                      <a:r>
                        <a:rPr lang="en-US"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4.71E+08</a:t>
                      </a:r>
                    </a:p>
                  </a:txBody>
                  <a:tcPr marL="9525" marR="9525" marT="9525" marB="0" anchor="ctr"/>
                </a:tc>
                <a:tc>
                  <a:txBody>
                    <a:bodyPr/>
                    <a:lstStyle/>
                    <a:p>
                      <a:pPr algn="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20.59368</a:t>
                      </a:r>
                    </a:p>
                  </a:txBody>
                  <a:tcPr marL="9525" marR="9525" marT="9525" marB="0" anchor="ctr"/>
                </a:tc>
                <a:tc>
                  <a:txBody>
                    <a:bodyPr/>
                    <a:lstStyle/>
                    <a:p>
                      <a:pPr algn="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78.96288</a:t>
                      </a:r>
                    </a:p>
                  </a:txBody>
                  <a:tcPr marL="9525" marR="9525" marT="9525" marB="0" anchor="ctr"/>
                </a:tc>
                <a:tc>
                  <a:txBody>
                    <a:bodyPr/>
                    <a:lstStyle/>
                    <a:p>
                      <a:pPr algn="l" fontAlgn="ctr"/>
                      <a:endParaRPr lang="en-US" sz="14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tc>
                <a:tc>
                  <a:txBody>
                    <a:bodyPr/>
                    <a:lstStyle/>
                    <a:p>
                      <a:pPr algn="l" fontAlgn="ctr"/>
                      <a:endParaRPr lang="en-US" sz="14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7620" marR="7620" marT="7620" marB="0" anchor="ctr"/>
                </a:tc>
                <a:extLst>
                  <a:ext uri="{0D108BD9-81ED-4DB2-BD59-A6C34878D82A}">
                    <a16:rowId xmlns:a16="http://schemas.microsoft.com/office/drawing/2014/main" val="3936037265"/>
                  </a:ext>
                </a:extLst>
              </a:tr>
            </a:tbl>
          </a:graphicData>
        </a:graphic>
      </p:graphicFrame>
    </p:spTree>
    <p:extLst>
      <p:ext uri="{BB962C8B-B14F-4D97-AF65-F5344CB8AC3E}">
        <p14:creationId xmlns:p14="http://schemas.microsoft.com/office/powerpoint/2010/main" val="2400631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20623788-7F2A-813F-D296-379D9AF7BE30}"/>
              </a:ext>
            </a:extLst>
          </p:cNvPr>
          <p:cNvSpPr txBox="1"/>
          <p:nvPr/>
        </p:nvSpPr>
        <p:spPr>
          <a:xfrm>
            <a:off x="127000" y="458956"/>
            <a:ext cx="6062330" cy="5940088"/>
          </a:xfrm>
          <a:prstGeom prst="rect">
            <a:avLst/>
          </a:prstGeom>
          <a:noFill/>
        </p:spPr>
        <p:txBody>
          <a:bodyPr wrap="square" rtlCol="0">
            <a:spAutoFit/>
          </a:bodyPr>
          <a:lstStyle/>
          <a:p>
            <a:pPr marL="457200" indent="-457200">
              <a:buFont typeface="+mj-lt"/>
              <a:buAutoNum type="arabicPeriod"/>
            </a:pPr>
            <a:r>
              <a:rPr lang="zh-TW" altLang="en-US" sz="2000" dirty="0">
                <a:latin typeface="標楷體" panose="03000509000000000000" pitchFamily="65" charset="-120"/>
                <a:ea typeface="標楷體" panose="03000509000000000000" pitchFamily="65" charset="-120"/>
              </a:rPr>
              <a:t>根據訂閱者數量的 </a:t>
            </a:r>
            <a:r>
              <a:rPr lang="en-US" altLang="zh-TW" sz="2000" dirty="0">
                <a:latin typeface="標楷體" panose="03000509000000000000" pitchFamily="65" charset="-120"/>
                <a:ea typeface="標楷體" panose="03000509000000000000" pitchFamily="65" charset="-120"/>
              </a:rPr>
              <a:t>YouTube </a:t>
            </a:r>
            <a:r>
              <a:rPr lang="zh-TW" altLang="en-US" sz="2000" dirty="0">
                <a:latin typeface="標楷體" panose="03000509000000000000" pitchFamily="65" charset="-120"/>
                <a:ea typeface="標楷體" panose="03000509000000000000" pitchFamily="65" charset="-120"/>
              </a:rPr>
              <a:t>頻道排名。</a:t>
            </a:r>
            <a:endParaRPr lang="en-US" altLang="zh-TW" sz="2000" dirty="0">
              <a:latin typeface="標楷體" panose="03000509000000000000" pitchFamily="65" charset="-120"/>
              <a:ea typeface="標楷體" panose="03000509000000000000" pitchFamily="65" charset="-120"/>
            </a:endParaRPr>
          </a:p>
          <a:p>
            <a:pPr marL="457200" indent="-457200">
              <a:buFont typeface="+mj-lt"/>
              <a:buAutoNum type="arabicPeriod"/>
            </a:pPr>
            <a:r>
              <a:rPr lang="en-US" altLang="zh-TW" sz="2000" dirty="0">
                <a:latin typeface="標楷體" panose="03000509000000000000" pitchFamily="65" charset="-120"/>
                <a:ea typeface="標楷體" panose="03000509000000000000" pitchFamily="65" charset="-120"/>
              </a:rPr>
              <a:t>YouTube </a:t>
            </a:r>
            <a:r>
              <a:rPr lang="zh-TW" altLang="en-US" sz="2000" dirty="0">
                <a:latin typeface="標楷體" panose="03000509000000000000" pitchFamily="65" charset="-120"/>
                <a:ea typeface="標楷體" panose="03000509000000000000" pitchFamily="65" charset="-120"/>
              </a:rPr>
              <a:t>頻道的名稱。</a:t>
            </a:r>
            <a:endParaRPr lang="en-US" altLang="zh-TW" sz="2000" dirty="0">
              <a:latin typeface="標楷體" panose="03000509000000000000" pitchFamily="65" charset="-120"/>
              <a:ea typeface="標楷體" panose="03000509000000000000" pitchFamily="65" charset="-120"/>
            </a:endParaRPr>
          </a:p>
          <a:p>
            <a:pPr marL="457200" indent="-457200">
              <a:buFont typeface="+mj-lt"/>
              <a:buAutoNum type="arabicPeriod"/>
            </a:pPr>
            <a:r>
              <a:rPr lang="zh-TW" altLang="en-US" sz="2000" dirty="0">
                <a:latin typeface="標楷體" panose="03000509000000000000" pitchFamily="65" charset="-120"/>
                <a:ea typeface="標楷體" panose="03000509000000000000" pitchFamily="65" charset="-120"/>
              </a:rPr>
              <a:t>頻道訂閱人數。</a:t>
            </a:r>
            <a:endParaRPr lang="en-US" altLang="zh-TW" sz="2000" dirty="0">
              <a:latin typeface="標楷體" panose="03000509000000000000" pitchFamily="65" charset="-120"/>
              <a:ea typeface="標楷體" panose="03000509000000000000" pitchFamily="65" charset="-120"/>
            </a:endParaRPr>
          </a:p>
          <a:p>
            <a:pPr marL="457200" indent="-457200">
              <a:buFont typeface="+mj-lt"/>
              <a:buAutoNum type="arabicPeriod"/>
            </a:pPr>
            <a:r>
              <a:rPr lang="zh-TW" altLang="en-US" sz="2000" dirty="0">
                <a:latin typeface="標楷體" panose="03000509000000000000" pitchFamily="65" charset="-120"/>
                <a:ea typeface="標楷體" panose="03000509000000000000" pitchFamily="65" charset="-120"/>
              </a:rPr>
              <a:t>頻道所有影片的總觀看次數。</a:t>
            </a:r>
            <a:endParaRPr lang="en-US" altLang="zh-TW" sz="2000" dirty="0">
              <a:latin typeface="標楷體" panose="03000509000000000000" pitchFamily="65" charset="-120"/>
              <a:ea typeface="標楷體" panose="03000509000000000000" pitchFamily="65" charset="-120"/>
            </a:endParaRPr>
          </a:p>
          <a:p>
            <a:pPr marL="457200" indent="-457200">
              <a:buFont typeface="+mj-lt"/>
              <a:buAutoNum type="arabicPeriod"/>
            </a:pPr>
            <a:r>
              <a:rPr lang="zh-TW" altLang="en-US" sz="2000" dirty="0">
                <a:latin typeface="標楷體" panose="03000509000000000000" pitchFamily="65" charset="-120"/>
                <a:ea typeface="標楷體" panose="03000509000000000000" pitchFamily="65" charset="-120"/>
              </a:rPr>
              <a:t>頻道分類。</a:t>
            </a:r>
            <a:endParaRPr lang="en-US" altLang="zh-TW" sz="2000" dirty="0">
              <a:latin typeface="標楷體" panose="03000509000000000000" pitchFamily="65" charset="-120"/>
              <a:ea typeface="標楷體" panose="03000509000000000000" pitchFamily="65" charset="-120"/>
            </a:endParaRPr>
          </a:p>
          <a:p>
            <a:pPr marL="457200" indent="-457200">
              <a:buFont typeface="+mj-lt"/>
              <a:buAutoNum type="arabicPeriod"/>
            </a:pPr>
            <a:r>
              <a:rPr lang="en-US" altLang="zh-TW" sz="2000" dirty="0">
                <a:latin typeface="標楷體" panose="03000509000000000000" pitchFamily="65" charset="-120"/>
                <a:ea typeface="標楷體" panose="03000509000000000000" pitchFamily="65" charset="-120"/>
              </a:rPr>
              <a:t>YouTube </a:t>
            </a:r>
            <a:r>
              <a:rPr lang="zh-TW" altLang="en-US" sz="2000" dirty="0">
                <a:latin typeface="標楷體" panose="03000509000000000000" pitchFamily="65" charset="-120"/>
                <a:ea typeface="標楷體" panose="03000509000000000000" pitchFamily="65" charset="-120"/>
              </a:rPr>
              <a:t>頻道的標題。</a:t>
            </a:r>
            <a:endParaRPr lang="en-US" altLang="zh-TW" sz="2000" dirty="0">
              <a:latin typeface="標楷體" panose="03000509000000000000" pitchFamily="65" charset="-120"/>
              <a:ea typeface="標楷體" panose="03000509000000000000" pitchFamily="65" charset="-120"/>
            </a:endParaRPr>
          </a:p>
          <a:p>
            <a:pPr marL="457200" indent="-457200">
              <a:buFont typeface="+mj-lt"/>
              <a:buAutoNum type="arabicPeriod"/>
            </a:pPr>
            <a:r>
              <a:rPr lang="zh-TW" altLang="en-US" sz="2000" dirty="0">
                <a:latin typeface="標楷體" panose="03000509000000000000" pitchFamily="65" charset="-120"/>
                <a:ea typeface="標楷體" panose="03000509000000000000" pitchFamily="65" charset="-120"/>
              </a:rPr>
              <a:t>頻道上傳的影片總數</a:t>
            </a:r>
            <a:endParaRPr lang="en-US" altLang="zh-TW" sz="2000" dirty="0">
              <a:latin typeface="標楷體" panose="03000509000000000000" pitchFamily="65" charset="-120"/>
              <a:ea typeface="標楷體" panose="03000509000000000000" pitchFamily="65" charset="-120"/>
            </a:endParaRPr>
          </a:p>
          <a:p>
            <a:pPr marL="457200" indent="-457200">
              <a:buFont typeface="+mj-lt"/>
              <a:buAutoNum type="arabicPeriod"/>
            </a:pPr>
            <a:r>
              <a:rPr lang="en-US" altLang="zh-TW" sz="2000" dirty="0">
                <a:latin typeface="標楷體" panose="03000509000000000000" pitchFamily="65" charset="-120"/>
                <a:ea typeface="標楷體" panose="03000509000000000000" pitchFamily="65" charset="-120"/>
              </a:rPr>
              <a:t>YouTube </a:t>
            </a:r>
            <a:r>
              <a:rPr lang="zh-TW" altLang="en-US" sz="2000" dirty="0">
                <a:latin typeface="標楷體" panose="03000509000000000000" pitchFamily="65" charset="-120"/>
                <a:ea typeface="標楷體" panose="03000509000000000000" pitchFamily="65" charset="-120"/>
              </a:rPr>
              <a:t>頻道所在的國家</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地區</a:t>
            </a:r>
            <a:endParaRPr lang="en-US" altLang="zh-TW" sz="2000" dirty="0">
              <a:latin typeface="標楷體" panose="03000509000000000000" pitchFamily="65" charset="-120"/>
              <a:ea typeface="標楷體" panose="03000509000000000000" pitchFamily="65" charset="-120"/>
            </a:endParaRPr>
          </a:p>
          <a:p>
            <a:pPr marL="457200" indent="-457200">
              <a:buFont typeface="+mj-lt"/>
              <a:buAutoNum type="arabicPeriod"/>
            </a:pPr>
            <a:r>
              <a:rPr lang="zh-TW" altLang="en-US" sz="2000" dirty="0">
                <a:latin typeface="標楷體" panose="03000509000000000000" pitchFamily="65" charset="-120"/>
                <a:ea typeface="標楷體" panose="03000509000000000000" pitchFamily="65" charset="-120"/>
              </a:rPr>
              <a:t>國家</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地區縮寫</a:t>
            </a:r>
            <a:endParaRPr lang="en-US" altLang="zh-TW" sz="2000" dirty="0">
              <a:latin typeface="標楷體" panose="03000509000000000000" pitchFamily="65" charset="-120"/>
              <a:ea typeface="標楷體" panose="03000509000000000000" pitchFamily="65" charset="-120"/>
            </a:endParaRPr>
          </a:p>
          <a:p>
            <a:pPr marL="457200" indent="-457200">
              <a:buFont typeface="+mj-lt"/>
              <a:buAutoNum type="arabicPeriod"/>
            </a:pPr>
            <a:r>
              <a:rPr lang="en-US" altLang="zh-TW" sz="2000" dirty="0">
                <a:latin typeface="標楷體" panose="03000509000000000000" pitchFamily="65" charset="-120"/>
                <a:ea typeface="標楷體" panose="03000509000000000000" pitchFamily="65" charset="-120"/>
              </a:rPr>
              <a:t>YouTube </a:t>
            </a:r>
            <a:r>
              <a:rPr lang="zh-TW" altLang="en-US" sz="2000" dirty="0">
                <a:latin typeface="標楷體" panose="03000509000000000000" pitchFamily="65" charset="-120"/>
                <a:ea typeface="標楷體" panose="03000509000000000000" pitchFamily="65" charset="-120"/>
              </a:rPr>
              <a:t>頻道的類型</a:t>
            </a:r>
            <a:endParaRPr lang="en-US" altLang="zh-TW" sz="2000" dirty="0">
              <a:latin typeface="標楷體" panose="03000509000000000000" pitchFamily="65" charset="-120"/>
              <a:ea typeface="標楷體" panose="03000509000000000000" pitchFamily="65" charset="-120"/>
            </a:endParaRPr>
          </a:p>
          <a:p>
            <a:pPr marL="457200" indent="-457200">
              <a:buFont typeface="+mj-lt"/>
              <a:buAutoNum type="arabicPeriod"/>
            </a:pPr>
            <a:r>
              <a:rPr lang="zh-TW" altLang="en-US" sz="2000" dirty="0">
                <a:latin typeface="標楷體" panose="03000509000000000000" pitchFamily="65" charset="-120"/>
                <a:ea typeface="標楷體" panose="03000509000000000000" pitchFamily="65" charset="-120"/>
              </a:rPr>
              <a:t>根據影片總觀看次數對頻道進行排名</a:t>
            </a:r>
            <a:endParaRPr lang="en-US" altLang="zh-TW" sz="2000" dirty="0">
              <a:latin typeface="標楷體" panose="03000509000000000000" pitchFamily="65" charset="-120"/>
              <a:ea typeface="標楷體" panose="03000509000000000000" pitchFamily="65" charset="-120"/>
            </a:endParaRPr>
          </a:p>
          <a:p>
            <a:pPr marL="457200" indent="-457200">
              <a:buFont typeface="+mj-lt"/>
              <a:buAutoNum type="arabicPeriod"/>
            </a:pPr>
            <a:r>
              <a:rPr lang="zh-TW" altLang="en-US" sz="2000" dirty="0">
                <a:latin typeface="標楷體" panose="03000509000000000000" pitchFamily="65" charset="-120"/>
                <a:ea typeface="標楷體" panose="03000509000000000000" pitchFamily="65" charset="-120"/>
              </a:rPr>
              <a:t>根據所在國家</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地區的訂閱者數量對頻道進行排名</a:t>
            </a:r>
            <a:endParaRPr lang="en-US" altLang="zh-TW" sz="2000" dirty="0">
              <a:latin typeface="標楷體" panose="03000509000000000000" pitchFamily="65" charset="-120"/>
              <a:ea typeface="標楷體" panose="03000509000000000000" pitchFamily="65" charset="-120"/>
            </a:endParaRPr>
          </a:p>
          <a:p>
            <a:pPr marL="457200" indent="-457200">
              <a:buFont typeface="+mj-lt"/>
              <a:buAutoNum type="arabicPeriod"/>
            </a:pPr>
            <a:r>
              <a:rPr lang="zh-TW" altLang="en-US" sz="2000" dirty="0">
                <a:latin typeface="標楷體" panose="03000509000000000000" pitchFamily="65" charset="-120"/>
                <a:ea typeface="標楷體" panose="03000509000000000000" pitchFamily="65" charset="-120"/>
              </a:rPr>
              <a:t>根據頻道類型的排名</a:t>
            </a:r>
            <a:endParaRPr lang="en-US" altLang="zh-TW" sz="2000" dirty="0">
              <a:latin typeface="標楷體" panose="03000509000000000000" pitchFamily="65" charset="-120"/>
              <a:ea typeface="標楷體" panose="03000509000000000000" pitchFamily="65" charset="-120"/>
            </a:endParaRPr>
          </a:p>
          <a:p>
            <a:pPr marL="457200" indent="-457200">
              <a:buFont typeface="+mj-lt"/>
              <a:buAutoNum type="arabicPeriod"/>
            </a:pPr>
            <a:r>
              <a:rPr lang="zh-TW" altLang="en-US" sz="2000" dirty="0">
                <a:latin typeface="標楷體" panose="03000509000000000000" pitchFamily="65" charset="-120"/>
                <a:ea typeface="標楷體" panose="03000509000000000000" pitchFamily="65" charset="-120"/>
              </a:rPr>
              <a:t>過去 </a:t>
            </a:r>
            <a:r>
              <a:rPr lang="en-US" altLang="zh-TW" sz="2000" dirty="0">
                <a:latin typeface="標楷體" panose="03000509000000000000" pitchFamily="65" charset="-120"/>
                <a:ea typeface="標楷體" panose="03000509000000000000" pitchFamily="65" charset="-120"/>
              </a:rPr>
              <a:t>30 </a:t>
            </a:r>
            <a:r>
              <a:rPr lang="zh-TW" altLang="en-US" sz="2000" dirty="0">
                <a:latin typeface="標楷體" panose="03000509000000000000" pitchFamily="65" charset="-120"/>
                <a:ea typeface="標楷體" panose="03000509000000000000" pitchFamily="65" charset="-120"/>
              </a:rPr>
              <a:t>天內的影片總觀看次數</a:t>
            </a:r>
            <a:endParaRPr lang="en-US" altLang="zh-TW" sz="2000" dirty="0">
              <a:latin typeface="標楷體" panose="03000509000000000000" pitchFamily="65" charset="-120"/>
              <a:ea typeface="標楷體" panose="03000509000000000000" pitchFamily="65" charset="-120"/>
            </a:endParaRPr>
          </a:p>
          <a:p>
            <a:pPr marL="457200" indent="-457200">
              <a:buFont typeface="+mj-lt"/>
              <a:buAutoNum type="arabicPeriod"/>
            </a:pPr>
            <a:r>
              <a:rPr lang="zh-TW" altLang="en-US" sz="2000" dirty="0">
                <a:latin typeface="標楷體" panose="03000509000000000000" pitchFamily="65" charset="-120"/>
                <a:ea typeface="標楷體" panose="03000509000000000000" pitchFamily="65" charset="-120"/>
              </a:rPr>
              <a:t>該頻道的最低預計每月收入</a:t>
            </a:r>
            <a:endParaRPr lang="en-US" altLang="zh-TW" sz="2000" dirty="0">
              <a:latin typeface="標楷體" panose="03000509000000000000" pitchFamily="65" charset="-120"/>
              <a:ea typeface="標楷體" panose="03000509000000000000" pitchFamily="65" charset="-120"/>
            </a:endParaRPr>
          </a:p>
          <a:p>
            <a:pPr marL="457200" indent="-457200">
              <a:buFont typeface="+mj-lt"/>
              <a:buAutoNum type="arabicPeriod"/>
            </a:pPr>
            <a:r>
              <a:rPr lang="zh-TW" altLang="en-US" sz="2000" dirty="0">
                <a:latin typeface="標楷體" panose="03000509000000000000" pitchFamily="65" charset="-120"/>
                <a:ea typeface="標楷體" panose="03000509000000000000" pitchFamily="65" charset="-120"/>
              </a:rPr>
              <a:t>該頻道的最高預計月收入</a:t>
            </a:r>
            <a:endParaRPr lang="en-US" altLang="zh-TW" sz="2000" dirty="0">
              <a:latin typeface="標楷體" panose="03000509000000000000" pitchFamily="65" charset="-120"/>
              <a:ea typeface="標楷體" panose="03000509000000000000" pitchFamily="65" charset="-120"/>
            </a:endParaRPr>
          </a:p>
          <a:p>
            <a:pPr marL="457200" indent="-457200">
              <a:buFont typeface="+mj-lt"/>
              <a:buAutoNum type="arabicPeriod"/>
            </a:pPr>
            <a:r>
              <a:rPr lang="zh-TW" altLang="en-US" sz="2000" dirty="0">
                <a:latin typeface="標楷體" panose="03000509000000000000" pitchFamily="65" charset="-120"/>
                <a:ea typeface="標楷體" panose="03000509000000000000" pitchFamily="65" charset="-120"/>
              </a:rPr>
              <a:t>該頻道的最低預計年收入</a:t>
            </a:r>
            <a:endParaRPr lang="en-US" altLang="zh-TW" sz="2000" dirty="0">
              <a:latin typeface="標楷體" panose="03000509000000000000" pitchFamily="65" charset="-120"/>
              <a:ea typeface="標楷體" panose="03000509000000000000" pitchFamily="65" charset="-120"/>
            </a:endParaRPr>
          </a:p>
          <a:p>
            <a:pPr marL="457200" indent="-457200">
              <a:buFont typeface="+mj-lt"/>
              <a:buAutoNum type="arabicPeriod"/>
            </a:pPr>
            <a:r>
              <a:rPr lang="zh-TW" altLang="en-US" sz="2000" dirty="0">
                <a:latin typeface="標楷體" panose="03000509000000000000" pitchFamily="65" charset="-120"/>
                <a:ea typeface="標楷體" panose="03000509000000000000" pitchFamily="65" charset="-120"/>
              </a:rPr>
              <a:t>該頻道的最高預計年收入</a:t>
            </a:r>
            <a:endParaRPr lang="en-US" altLang="zh-TW" sz="2000" dirty="0">
              <a:latin typeface="標楷體" panose="03000509000000000000" pitchFamily="65" charset="-120"/>
              <a:ea typeface="標楷體" panose="03000509000000000000" pitchFamily="65" charset="-120"/>
            </a:endParaRPr>
          </a:p>
        </p:txBody>
      </p:sp>
      <p:sp>
        <p:nvSpPr>
          <p:cNvPr id="5" name="文字方塊 4">
            <a:extLst>
              <a:ext uri="{FF2B5EF4-FFF2-40B4-BE49-F238E27FC236}">
                <a16:creationId xmlns:a16="http://schemas.microsoft.com/office/drawing/2014/main" id="{3AC8BE0B-1B8E-6FCC-FBD8-EF23E9DAF89C}"/>
              </a:ext>
            </a:extLst>
          </p:cNvPr>
          <p:cNvSpPr txBox="1"/>
          <p:nvPr/>
        </p:nvSpPr>
        <p:spPr>
          <a:xfrm>
            <a:off x="6189330" y="458956"/>
            <a:ext cx="6062330" cy="3170099"/>
          </a:xfrm>
          <a:prstGeom prst="rect">
            <a:avLst/>
          </a:prstGeom>
          <a:noFill/>
        </p:spPr>
        <p:txBody>
          <a:bodyPr wrap="square" rtlCol="0">
            <a:spAutoFit/>
          </a:bodyPr>
          <a:lstStyle/>
          <a:p>
            <a:r>
              <a:rPr lang="en-US" altLang="zh-TW" sz="2000" dirty="0">
                <a:latin typeface="標楷體" panose="03000509000000000000" pitchFamily="65" charset="-120"/>
                <a:ea typeface="標楷體" panose="03000509000000000000" pitchFamily="65" charset="-120"/>
              </a:rPr>
              <a:t>19.</a:t>
            </a:r>
            <a:r>
              <a:rPr lang="zh-TW" altLang="en-US" sz="2000" dirty="0">
                <a:latin typeface="標楷體" panose="03000509000000000000" pitchFamily="65" charset="-120"/>
                <a:ea typeface="標楷體" panose="03000509000000000000" pitchFamily="65" charset="-120"/>
              </a:rPr>
              <a:t>過去 </a:t>
            </a:r>
            <a:r>
              <a:rPr lang="en-US" altLang="zh-TW" sz="2000" dirty="0">
                <a:latin typeface="標楷體" panose="03000509000000000000" pitchFamily="65" charset="-120"/>
                <a:ea typeface="標楷體" panose="03000509000000000000" pitchFamily="65" charset="-120"/>
              </a:rPr>
              <a:t>30 </a:t>
            </a:r>
            <a:r>
              <a:rPr lang="zh-TW" altLang="en-US" sz="2000" dirty="0">
                <a:latin typeface="標楷體" panose="03000509000000000000" pitchFamily="65" charset="-120"/>
                <a:ea typeface="標楷體" panose="03000509000000000000" pitchFamily="65" charset="-120"/>
              </a:rPr>
              <a:t>天內增加的新訂閱者數量</a:t>
            </a:r>
            <a:endParaRPr lang="en-US" altLang="zh-TW" sz="2000" dirty="0">
              <a:latin typeface="標楷體" panose="03000509000000000000" pitchFamily="65" charset="-120"/>
              <a:ea typeface="標楷體" panose="03000509000000000000" pitchFamily="65" charset="-120"/>
            </a:endParaRPr>
          </a:p>
          <a:p>
            <a:r>
              <a:rPr lang="en-US" altLang="zh-TW" sz="2000" dirty="0">
                <a:latin typeface="標楷體" panose="03000509000000000000" pitchFamily="65" charset="-120"/>
                <a:ea typeface="標楷體" panose="03000509000000000000" pitchFamily="65" charset="-120"/>
              </a:rPr>
              <a:t>20.YouTube </a:t>
            </a:r>
            <a:r>
              <a:rPr lang="zh-TW" altLang="en-US" sz="2000" dirty="0">
                <a:latin typeface="標楷體" panose="03000509000000000000" pitchFamily="65" charset="-120"/>
                <a:ea typeface="標楷體" panose="03000509000000000000" pitchFamily="65" charset="-120"/>
              </a:rPr>
              <a:t>頻道創建年份</a:t>
            </a:r>
            <a:endParaRPr lang="en-US" altLang="zh-TW" sz="2000" dirty="0">
              <a:latin typeface="標楷體" panose="03000509000000000000" pitchFamily="65" charset="-120"/>
              <a:ea typeface="標楷體" panose="03000509000000000000" pitchFamily="65" charset="-120"/>
            </a:endParaRPr>
          </a:p>
          <a:p>
            <a:r>
              <a:rPr lang="en-US" altLang="zh-TW" sz="2000" dirty="0">
                <a:latin typeface="標楷體" panose="03000509000000000000" pitchFamily="65" charset="-120"/>
                <a:ea typeface="標楷體" panose="03000509000000000000" pitchFamily="65" charset="-120"/>
              </a:rPr>
              <a:t>21.YouTube </a:t>
            </a:r>
            <a:r>
              <a:rPr lang="zh-TW" altLang="en-US" sz="2000" dirty="0">
                <a:latin typeface="標楷體" panose="03000509000000000000" pitchFamily="65" charset="-120"/>
                <a:ea typeface="標楷體" panose="03000509000000000000" pitchFamily="65" charset="-120"/>
              </a:rPr>
              <a:t>頻道創建月份</a:t>
            </a:r>
            <a:endParaRPr lang="en-US" altLang="zh-TW" sz="2000" dirty="0">
              <a:latin typeface="標楷體" panose="03000509000000000000" pitchFamily="65" charset="-120"/>
              <a:ea typeface="標楷體" panose="03000509000000000000" pitchFamily="65" charset="-120"/>
            </a:endParaRPr>
          </a:p>
          <a:p>
            <a:r>
              <a:rPr lang="en-US" altLang="zh-TW" sz="2000" dirty="0">
                <a:latin typeface="標楷體" panose="03000509000000000000" pitchFamily="65" charset="-120"/>
                <a:ea typeface="標楷體" panose="03000509000000000000" pitchFamily="65" charset="-120"/>
              </a:rPr>
              <a:t>22.YouTube </a:t>
            </a:r>
            <a:r>
              <a:rPr lang="zh-TW" altLang="en-US" sz="2000" dirty="0">
                <a:latin typeface="標楷體" panose="03000509000000000000" pitchFamily="65" charset="-120"/>
                <a:ea typeface="標楷體" panose="03000509000000000000" pitchFamily="65" charset="-120"/>
              </a:rPr>
              <a:t>頻道建立的確切日期</a:t>
            </a:r>
            <a:endParaRPr lang="en-US" altLang="zh-TW" sz="2000" dirty="0">
              <a:latin typeface="標楷體" panose="03000509000000000000" pitchFamily="65" charset="-120"/>
              <a:ea typeface="標楷體" panose="03000509000000000000" pitchFamily="65" charset="-120"/>
            </a:endParaRPr>
          </a:p>
          <a:p>
            <a:r>
              <a:rPr lang="en-US" altLang="zh-TW" sz="2000" dirty="0">
                <a:latin typeface="標楷體" panose="03000509000000000000" pitchFamily="65" charset="-120"/>
                <a:ea typeface="標楷體" panose="03000509000000000000" pitchFamily="65" charset="-120"/>
              </a:rPr>
              <a:t>23.</a:t>
            </a:r>
            <a:r>
              <a:rPr lang="zh-TW" altLang="en-US" sz="2000" dirty="0">
                <a:latin typeface="標楷體" panose="03000509000000000000" pitchFamily="65" charset="-120"/>
                <a:ea typeface="標楷體" panose="03000509000000000000" pitchFamily="65" charset="-120"/>
              </a:rPr>
              <a:t>全國接受高等教育的人口百分比</a:t>
            </a:r>
            <a:endParaRPr lang="en-US" altLang="zh-TW" sz="2000" dirty="0">
              <a:latin typeface="標楷體" panose="03000509000000000000" pitchFamily="65" charset="-120"/>
              <a:ea typeface="標楷體" panose="03000509000000000000" pitchFamily="65" charset="-120"/>
            </a:endParaRPr>
          </a:p>
          <a:p>
            <a:r>
              <a:rPr lang="en-US" altLang="zh-TW" sz="2000" dirty="0">
                <a:latin typeface="標楷體" panose="03000509000000000000" pitchFamily="65" charset="-120"/>
                <a:ea typeface="標楷體" panose="03000509000000000000" pitchFamily="65" charset="-120"/>
              </a:rPr>
              <a:t>24.</a:t>
            </a:r>
            <a:r>
              <a:rPr lang="zh-TW" altLang="en-US" sz="2000" dirty="0">
                <a:latin typeface="標楷體" panose="03000509000000000000" pitchFamily="65" charset="-120"/>
                <a:ea typeface="標楷體" panose="03000509000000000000" pitchFamily="65" charset="-120"/>
              </a:rPr>
              <a:t>全國總人口</a:t>
            </a:r>
            <a:endParaRPr lang="en-US" altLang="zh-TW" sz="2000" dirty="0">
              <a:latin typeface="標楷體" panose="03000509000000000000" pitchFamily="65" charset="-120"/>
              <a:ea typeface="標楷體" panose="03000509000000000000" pitchFamily="65" charset="-120"/>
            </a:endParaRPr>
          </a:p>
          <a:p>
            <a:r>
              <a:rPr lang="en-US" altLang="zh-TW" sz="2000" dirty="0">
                <a:latin typeface="標楷體" panose="03000509000000000000" pitchFamily="65" charset="-120"/>
                <a:ea typeface="標楷體" panose="03000509000000000000" pitchFamily="65" charset="-120"/>
              </a:rPr>
              <a:t>25.</a:t>
            </a:r>
            <a:r>
              <a:rPr lang="zh-TW" altLang="en-US" sz="2000" dirty="0">
                <a:latin typeface="標楷體" panose="03000509000000000000" pitchFamily="65" charset="-120"/>
                <a:ea typeface="標楷體" panose="03000509000000000000" pitchFamily="65" charset="-120"/>
              </a:rPr>
              <a:t>該國失業率</a:t>
            </a:r>
            <a:endParaRPr lang="en-US" altLang="zh-TW" sz="2000" dirty="0">
              <a:latin typeface="標楷體" panose="03000509000000000000" pitchFamily="65" charset="-120"/>
              <a:ea typeface="標楷體" panose="03000509000000000000" pitchFamily="65" charset="-120"/>
            </a:endParaRPr>
          </a:p>
          <a:p>
            <a:r>
              <a:rPr lang="en-US" altLang="zh-TW" sz="2000" dirty="0">
                <a:latin typeface="標楷體" panose="03000509000000000000" pitchFamily="65" charset="-120"/>
                <a:ea typeface="標楷體" panose="03000509000000000000" pitchFamily="65" charset="-120"/>
              </a:rPr>
              <a:t>26.</a:t>
            </a:r>
            <a:r>
              <a:rPr lang="zh-TW" altLang="en-US" sz="2000" dirty="0">
                <a:latin typeface="標楷體" panose="03000509000000000000" pitchFamily="65" charset="-120"/>
                <a:ea typeface="標楷體" panose="03000509000000000000" pitchFamily="65" charset="-120"/>
              </a:rPr>
              <a:t>居住在城市地區的人口百分比</a:t>
            </a:r>
            <a:endParaRPr lang="en-US" altLang="zh-TW" sz="2000" dirty="0">
              <a:latin typeface="標楷體" panose="03000509000000000000" pitchFamily="65" charset="-120"/>
              <a:ea typeface="標楷體" panose="03000509000000000000" pitchFamily="65" charset="-120"/>
            </a:endParaRPr>
          </a:p>
          <a:p>
            <a:r>
              <a:rPr lang="en-US" altLang="zh-TW" sz="2000" dirty="0">
                <a:latin typeface="標楷體" panose="03000509000000000000" pitchFamily="65" charset="-120"/>
                <a:ea typeface="標楷體" panose="03000509000000000000" pitchFamily="65" charset="-120"/>
              </a:rPr>
              <a:t>27.</a:t>
            </a:r>
            <a:r>
              <a:rPr lang="zh-TW" altLang="en-US" sz="2000" dirty="0">
                <a:latin typeface="標楷體" panose="03000509000000000000" pitchFamily="65" charset="-120"/>
                <a:ea typeface="標楷體" panose="03000509000000000000" pitchFamily="65" charset="-120"/>
              </a:rPr>
              <a:t>國家</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地區位置的緯度座標</a:t>
            </a:r>
            <a:endParaRPr lang="en-US" altLang="zh-TW" sz="2000" dirty="0">
              <a:latin typeface="標楷體" panose="03000509000000000000" pitchFamily="65" charset="-120"/>
              <a:ea typeface="標楷體" panose="03000509000000000000" pitchFamily="65" charset="-120"/>
            </a:endParaRPr>
          </a:p>
          <a:p>
            <a:r>
              <a:rPr lang="en-US" altLang="zh-TW" sz="2000" dirty="0">
                <a:latin typeface="標楷體" panose="03000509000000000000" pitchFamily="65" charset="-120"/>
                <a:ea typeface="標楷體" panose="03000509000000000000" pitchFamily="65" charset="-120"/>
              </a:rPr>
              <a:t>28.</a:t>
            </a:r>
            <a:r>
              <a:rPr lang="zh-TW" altLang="en-US" sz="2000" dirty="0">
                <a:latin typeface="標楷體" panose="03000509000000000000" pitchFamily="65" charset="-120"/>
                <a:ea typeface="標楷體" panose="03000509000000000000" pitchFamily="65" charset="-120"/>
              </a:rPr>
              <a:t>國家</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地區位置的經度座標</a:t>
            </a:r>
            <a:endParaRPr lang="en-US" altLang="zh-TW" sz="2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817566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6">
            <a:extLst>
              <a:ext uri="{FF2B5EF4-FFF2-40B4-BE49-F238E27FC236}">
                <a16:creationId xmlns:a16="http://schemas.microsoft.com/office/drawing/2014/main" id="{F2ACB434-98CD-641E-FD13-53F013DD365D}"/>
              </a:ext>
            </a:extLst>
          </p:cNvPr>
          <p:cNvGraphicFramePr>
            <a:graphicFrameLocks noGrp="1"/>
          </p:cNvGraphicFramePr>
          <p:nvPr>
            <p:extLst>
              <p:ext uri="{D42A27DB-BD31-4B8C-83A1-F6EECF244321}">
                <p14:modId xmlns:p14="http://schemas.microsoft.com/office/powerpoint/2010/main" val="1526752215"/>
              </p:ext>
            </p:extLst>
          </p:nvPr>
        </p:nvGraphicFramePr>
        <p:xfrm>
          <a:off x="381000" y="216111"/>
          <a:ext cx="11134733" cy="1858645"/>
        </p:xfrm>
        <a:graphic>
          <a:graphicData uri="http://schemas.openxmlformats.org/drawingml/2006/table">
            <a:tbl>
              <a:tblPr firstRow="1" bandRow="1">
                <a:tableStyleId>{5940675A-B579-460E-94D1-54222C63F5DA}</a:tableStyleId>
              </a:tblPr>
              <a:tblGrid>
                <a:gridCol w="1466850">
                  <a:extLst>
                    <a:ext uri="{9D8B030D-6E8A-4147-A177-3AD203B41FA5}">
                      <a16:colId xmlns:a16="http://schemas.microsoft.com/office/drawing/2014/main" val="3567806097"/>
                    </a:ext>
                  </a:extLst>
                </a:gridCol>
                <a:gridCol w="1228725">
                  <a:extLst>
                    <a:ext uri="{9D8B030D-6E8A-4147-A177-3AD203B41FA5}">
                      <a16:colId xmlns:a16="http://schemas.microsoft.com/office/drawing/2014/main" val="3072223338"/>
                    </a:ext>
                  </a:extLst>
                </a:gridCol>
                <a:gridCol w="1647825">
                  <a:extLst>
                    <a:ext uri="{9D8B030D-6E8A-4147-A177-3AD203B41FA5}">
                      <a16:colId xmlns:a16="http://schemas.microsoft.com/office/drawing/2014/main" val="65111345"/>
                    </a:ext>
                  </a:extLst>
                </a:gridCol>
                <a:gridCol w="1276350">
                  <a:extLst>
                    <a:ext uri="{9D8B030D-6E8A-4147-A177-3AD203B41FA5}">
                      <a16:colId xmlns:a16="http://schemas.microsoft.com/office/drawing/2014/main" val="2921722683"/>
                    </a:ext>
                  </a:extLst>
                </a:gridCol>
                <a:gridCol w="1228725">
                  <a:extLst>
                    <a:ext uri="{9D8B030D-6E8A-4147-A177-3AD203B41FA5}">
                      <a16:colId xmlns:a16="http://schemas.microsoft.com/office/drawing/2014/main" val="4096270717"/>
                    </a:ext>
                  </a:extLst>
                </a:gridCol>
                <a:gridCol w="4286258">
                  <a:extLst>
                    <a:ext uri="{9D8B030D-6E8A-4147-A177-3AD203B41FA5}">
                      <a16:colId xmlns:a16="http://schemas.microsoft.com/office/drawing/2014/main" val="1181941845"/>
                    </a:ext>
                  </a:extLst>
                </a:gridCol>
              </a:tblGrid>
              <a:tr h="370840">
                <a:tc gridSpan="6">
                  <a:txBody>
                    <a:bodyPr/>
                    <a:lstStyle/>
                    <a:p>
                      <a:pPr fontAlgn="base"/>
                      <a:r>
                        <a:rPr lang="en-US" altLang="zh-TW" sz="1800" b="1" i="0" kern="1200" dirty="0">
                          <a:solidFill>
                            <a:schemeClr val="tx1"/>
                          </a:solidFill>
                          <a:effectLst/>
                          <a:latin typeface="Times New Roman" panose="02020603050405020304" pitchFamily="18" charset="0"/>
                          <a:ea typeface="+mn-ea"/>
                          <a:cs typeface="Times New Roman" panose="02020603050405020304" pitchFamily="18" charset="0"/>
                        </a:rPr>
                        <a:t>Top Hits Spotify from 2000-2019</a:t>
                      </a:r>
                    </a:p>
                  </a:txBody>
                  <a:tcPr>
                    <a:solidFill>
                      <a:schemeClr val="accent2">
                        <a:lumMod val="40000"/>
                        <a:lumOff val="60000"/>
                      </a:schemeClr>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689615821"/>
                  </a:ext>
                </a:extLst>
              </a:tr>
              <a:tr h="370840">
                <a:tc>
                  <a:txBody>
                    <a:bodyPr/>
                    <a:lstStyle/>
                    <a:p>
                      <a:pPr algn="l"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artist</a:t>
                      </a:r>
                    </a:p>
                  </a:txBody>
                  <a:tcPr marL="9525" marR="9525" marT="9525" marB="0" anchor="ctr">
                    <a:solidFill>
                      <a:schemeClr val="bg2">
                        <a:lumMod val="90000"/>
                      </a:schemeClr>
                    </a:solidFill>
                  </a:tcPr>
                </a:tc>
                <a:tc>
                  <a:txBody>
                    <a:bodyPr/>
                    <a:lstStyle/>
                    <a:p>
                      <a:pPr algn="l"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song</a:t>
                      </a:r>
                    </a:p>
                  </a:txBody>
                  <a:tcPr marL="9525" marR="9525" marT="9525" marB="0" anchor="ctr">
                    <a:solidFill>
                      <a:schemeClr val="bg2">
                        <a:lumMod val="90000"/>
                      </a:schemeClr>
                    </a:solidFill>
                  </a:tcPr>
                </a:tc>
                <a:tc>
                  <a:txBody>
                    <a:bodyPr/>
                    <a:lstStyle/>
                    <a:p>
                      <a:pPr algn="l" fontAlgn="ctr"/>
                      <a:r>
                        <a:rPr lang="en-US" sz="1200" b="1" i="0" u="none" strike="noStrike" dirty="0" err="1">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duration_ms</a:t>
                      </a:r>
                      <a:endParaRPr 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9525" marR="9525" marT="9525" marB="0" anchor="ctr">
                    <a:solidFill>
                      <a:schemeClr val="bg2">
                        <a:lumMod val="90000"/>
                      </a:schemeClr>
                    </a:solidFill>
                  </a:tcPr>
                </a:tc>
                <a:tc>
                  <a:txBody>
                    <a:bodyPr/>
                    <a:lstStyle/>
                    <a:p>
                      <a:pPr algn="l"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explicit</a:t>
                      </a:r>
                    </a:p>
                  </a:txBody>
                  <a:tcPr marL="9525" marR="9525" marT="9525" marB="0" anchor="ctr">
                    <a:solidFill>
                      <a:schemeClr val="bg2">
                        <a:lumMod val="90000"/>
                      </a:schemeClr>
                    </a:solidFill>
                  </a:tcPr>
                </a:tc>
                <a:tc>
                  <a:txBody>
                    <a:bodyPr/>
                    <a:lstStyle/>
                    <a:p>
                      <a:pPr algn="l"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year</a:t>
                      </a:r>
                    </a:p>
                  </a:txBody>
                  <a:tcPr marL="9525" marR="9525" marT="9525" marB="0" anchor="ctr">
                    <a:solidFill>
                      <a:schemeClr val="bg2">
                        <a:lumMod val="90000"/>
                      </a:schemeClr>
                    </a:solidFill>
                  </a:tcPr>
                </a:tc>
                <a:tc>
                  <a:txBody>
                    <a:bodyPr/>
                    <a:lstStyle/>
                    <a:p>
                      <a:pPr algn="l"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popularity</a:t>
                      </a:r>
                    </a:p>
                  </a:txBody>
                  <a:tcPr marL="9525" marR="9525" marT="9525" marB="0" anchor="ctr">
                    <a:solidFill>
                      <a:schemeClr val="bg2">
                        <a:lumMod val="90000"/>
                      </a:schemeClr>
                    </a:solidFill>
                  </a:tcPr>
                </a:tc>
                <a:extLst>
                  <a:ext uri="{0D108BD9-81ED-4DB2-BD59-A6C34878D82A}">
                    <a16:rowId xmlns:a16="http://schemas.microsoft.com/office/drawing/2014/main" val="570553393"/>
                  </a:ext>
                </a:extLst>
              </a:tr>
              <a:tr h="370840">
                <a:tc>
                  <a:txBody>
                    <a:bodyPr/>
                    <a:lstStyle/>
                    <a:p>
                      <a:pPr algn="r" fontAlgn="ctr"/>
                      <a:r>
                        <a:rPr lang="en-US"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Britney Spears</a:t>
                      </a:r>
                    </a:p>
                  </a:txBody>
                  <a:tcPr marL="9525" marR="9525" marT="9525" marB="0" anchor="ctr"/>
                </a:tc>
                <a:tc>
                  <a:txBody>
                    <a:bodyPr/>
                    <a:lstStyle/>
                    <a:p>
                      <a:pPr algn="r" fontAlgn="ctr"/>
                      <a:r>
                        <a:rPr lang="en-US"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Oops!...I Did It Again</a:t>
                      </a:r>
                    </a:p>
                  </a:txBody>
                  <a:tcPr marL="9525" marR="9525" marT="9525" marB="0" anchor="ctr"/>
                </a:tc>
                <a:tc>
                  <a:txBody>
                    <a:bodyPr/>
                    <a:lstStyle/>
                    <a:p>
                      <a:pPr algn="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211160</a:t>
                      </a:r>
                    </a:p>
                  </a:txBody>
                  <a:tcPr marL="9525" marR="9525" marT="9525" marB="0" anchor="ctr"/>
                </a:tc>
                <a:tc>
                  <a:txBody>
                    <a:bodyPr/>
                    <a:lstStyle/>
                    <a:p>
                      <a:pPr algn="r" fontAlgn="ctr"/>
                      <a:r>
                        <a:rPr lang="en-US"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FALSE</a:t>
                      </a:r>
                    </a:p>
                  </a:txBody>
                  <a:tcPr marL="9525" marR="9525" marT="9525" marB="0" anchor="ctr"/>
                </a:tc>
                <a:tc>
                  <a:txBody>
                    <a:bodyPr/>
                    <a:lstStyle/>
                    <a:p>
                      <a:pPr algn="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2000</a:t>
                      </a:r>
                    </a:p>
                  </a:txBody>
                  <a:tcPr marL="9525" marR="9525" marT="9525" marB="0" anchor="ctr"/>
                </a:tc>
                <a:tc>
                  <a:txBody>
                    <a:bodyPr/>
                    <a:lstStyle/>
                    <a:p>
                      <a:pPr algn="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77</a:t>
                      </a:r>
                    </a:p>
                  </a:txBody>
                  <a:tcPr marL="9525" marR="9525" marT="9525" marB="0" anchor="ctr"/>
                </a:tc>
                <a:extLst>
                  <a:ext uri="{0D108BD9-81ED-4DB2-BD59-A6C34878D82A}">
                    <a16:rowId xmlns:a16="http://schemas.microsoft.com/office/drawing/2014/main" val="3936037265"/>
                  </a:ext>
                </a:extLst>
              </a:tr>
              <a:tr h="370840">
                <a:tc>
                  <a:txBody>
                    <a:bodyPr/>
                    <a:lstStyle/>
                    <a:p>
                      <a:pPr algn="l"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danceability</a:t>
                      </a:r>
                    </a:p>
                  </a:txBody>
                  <a:tcPr marL="9525" marR="9525" marT="9525" marB="0" anchor="ctr">
                    <a:solidFill>
                      <a:schemeClr val="bg2">
                        <a:lumMod val="90000"/>
                      </a:schemeClr>
                    </a:solidFill>
                  </a:tcPr>
                </a:tc>
                <a:tc>
                  <a:txBody>
                    <a:bodyPr/>
                    <a:lstStyle/>
                    <a:p>
                      <a:pPr algn="l"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energy</a:t>
                      </a:r>
                    </a:p>
                  </a:txBody>
                  <a:tcPr marL="9525" marR="9525" marT="9525" marB="0" anchor="ctr">
                    <a:solidFill>
                      <a:schemeClr val="bg2">
                        <a:lumMod val="90000"/>
                      </a:schemeClr>
                    </a:solidFill>
                  </a:tcPr>
                </a:tc>
                <a:tc>
                  <a:txBody>
                    <a:bodyPr/>
                    <a:lstStyle/>
                    <a:p>
                      <a:pPr algn="l"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key</a:t>
                      </a:r>
                    </a:p>
                  </a:txBody>
                  <a:tcPr marL="9525" marR="9525" marT="9525" marB="0" anchor="ctr">
                    <a:solidFill>
                      <a:schemeClr val="bg2">
                        <a:lumMod val="90000"/>
                      </a:schemeClr>
                    </a:solidFill>
                  </a:tcPr>
                </a:tc>
                <a:tc>
                  <a:txBody>
                    <a:bodyPr/>
                    <a:lstStyle/>
                    <a:p>
                      <a:pPr algn="l"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loudness</a:t>
                      </a:r>
                    </a:p>
                  </a:txBody>
                  <a:tcPr marL="9525" marR="9525" marT="9525" marB="0" anchor="ctr">
                    <a:solidFill>
                      <a:schemeClr val="bg2">
                        <a:lumMod val="90000"/>
                      </a:schemeClr>
                    </a:solidFill>
                  </a:tcPr>
                </a:tc>
                <a:tc>
                  <a:txBody>
                    <a:bodyPr/>
                    <a:lstStyle/>
                    <a:p>
                      <a:pPr algn="l"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mode</a:t>
                      </a:r>
                    </a:p>
                  </a:txBody>
                  <a:tcPr marL="9525" marR="9525" marT="9525" marB="0" anchor="ctr">
                    <a:solidFill>
                      <a:schemeClr val="bg2">
                        <a:lumMod val="90000"/>
                      </a:schemeClr>
                    </a:solidFill>
                  </a:tcPr>
                </a:tc>
                <a:tc>
                  <a:txBody>
                    <a:bodyPr/>
                    <a:lstStyle/>
                    <a:p>
                      <a:pPr algn="l" fontAlgn="ctr"/>
                      <a:r>
                        <a:rPr lang="en-US" sz="1200" b="1" i="0" u="none" strike="noStrike" dirty="0" err="1">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speechiness</a:t>
                      </a:r>
                      <a:endParaRPr 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9525" marR="9525" marT="9525" marB="0" anchor="ctr">
                    <a:solidFill>
                      <a:schemeClr val="bg2">
                        <a:lumMod val="90000"/>
                      </a:schemeClr>
                    </a:solidFill>
                  </a:tcPr>
                </a:tc>
                <a:extLst>
                  <a:ext uri="{0D108BD9-81ED-4DB2-BD59-A6C34878D82A}">
                    <a16:rowId xmlns:a16="http://schemas.microsoft.com/office/drawing/2014/main" val="1356720779"/>
                  </a:ext>
                </a:extLst>
              </a:tr>
              <a:tr h="370840">
                <a:tc>
                  <a:txBody>
                    <a:bodyPr/>
                    <a:lstStyle/>
                    <a:p>
                      <a:pPr algn="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0.751</a:t>
                      </a:r>
                    </a:p>
                  </a:txBody>
                  <a:tcPr marL="9525" marR="9525" marT="9525" marB="0" anchor="ctr"/>
                </a:tc>
                <a:tc>
                  <a:txBody>
                    <a:bodyPr/>
                    <a:lstStyle/>
                    <a:p>
                      <a:pPr algn="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0.834</a:t>
                      </a:r>
                    </a:p>
                  </a:txBody>
                  <a:tcPr marL="9525" marR="9525" marT="9525" marB="0" anchor="ctr"/>
                </a:tc>
                <a:tc>
                  <a:txBody>
                    <a:bodyPr/>
                    <a:lstStyle/>
                    <a:p>
                      <a:pPr algn="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a:t>
                      </a:r>
                    </a:p>
                  </a:txBody>
                  <a:tcPr marL="9525" marR="9525" marT="9525" marB="0" anchor="ctr"/>
                </a:tc>
                <a:tc>
                  <a:txBody>
                    <a:bodyPr/>
                    <a:lstStyle/>
                    <a:p>
                      <a:pPr algn="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-5.444</a:t>
                      </a:r>
                    </a:p>
                  </a:txBody>
                  <a:tcPr marL="9525" marR="9525" marT="9525" marB="0" anchor="ctr"/>
                </a:tc>
                <a:tc>
                  <a:txBody>
                    <a:bodyPr/>
                    <a:lstStyle/>
                    <a:p>
                      <a:pPr algn="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0.0437</a:t>
                      </a:r>
                    </a:p>
                  </a:txBody>
                  <a:tcPr marL="9525" marR="9525" marT="9525" marB="0" anchor="ctr"/>
                </a:tc>
                <a:extLst>
                  <a:ext uri="{0D108BD9-81ED-4DB2-BD59-A6C34878D82A}">
                    <a16:rowId xmlns:a16="http://schemas.microsoft.com/office/drawing/2014/main" val="4149119110"/>
                  </a:ext>
                </a:extLst>
              </a:tr>
            </a:tbl>
          </a:graphicData>
        </a:graphic>
      </p:graphicFrame>
      <p:graphicFrame>
        <p:nvGraphicFramePr>
          <p:cNvPr id="3" name="表格 6">
            <a:extLst>
              <a:ext uri="{FF2B5EF4-FFF2-40B4-BE49-F238E27FC236}">
                <a16:creationId xmlns:a16="http://schemas.microsoft.com/office/drawing/2014/main" id="{AC529D7A-0B76-E1F1-C163-F0FE1C940278}"/>
              </a:ext>
            </a:extLst>
          </p:cNvPr>
          <p:cNvGraphicFramePr>
            <a:graphicFrameLocks noGrp="1"/>
          </p:cNvGraphicFramePr>
          <p:nvPr>
            <p:extLst>
              <p:ext uri="{D42A27DB-BD31-4B8C-83A1-F6EECF244321}">
                <p14:modId xmlns:p14="http://schemas.microsoft.com/office/powerpoint/2010/main" val="2174909013"/>
              </p:ext>
            </p:extLst>
          </p:nvPr>
        </p:nvGraphicFramePr>
        <p:xfrm>
          <a:off x="380999" y="2319231"/>
          <a:ext cx="11134733" cy="1112520"/>
        </p:xfrm>
        <a:graphic>
          <a:graphicData uri="http://schemas.openxmlformats.org/drawingml/2006/table">
            <a:tbl>
              <a:tblPr firstRow="1" bandRow="1">
                <a:tableStyleId>{5940675A-B579-460E-94D1-54222C63F5DA}</a:tableStyleId>
              </a:tblPr>
              <a:tblGrid>
                <a:gridCol w="1466850">
                  <a:extLst>
                    <a:ext uri="{9D8B030D-6E8A-4147-A177-3AD203B41FA5}">
                      <a16:colId xmlns:a16="http://schemas.microsoft.com/office/drawing/2014/main" val="3567806097"/>
                    </a:ext>
                  </a:extLst>
                </a:gridCol>
                <a:gridCol w="1228725">
                  <a:extLst>
                    <a:ext uri="{9D8B030D-6E8A-4147-A177-3AD203B41FA5}">
                      <a16:colId xmlns:a16="http://schemas.microsoft.com/office/drawing/2014/main" val="3072223338"/>
                    </a:ext>
                  </a:extLst>
                </a:gridCol>
                <a:gridCol w="1647825">
                  <a:extLst>
                    <a:ext uri="{9D8B030D-6E8A-4147-A177-3AD203B41FA5}">
                      <a16:colId xmlns:a16="http://schemas.microsoft.com/office/drawing/2014/main" val="65111345"/>
                    </a:ext>
                  </a:extLst>
                </a:gridCol>
                <a:gridCol w="1276350">
                  <a:extLst>
                    <a:ext uri="{9D8B030D-6E8A-4147-A177-3AD203B41FA5}">
                      <a16:colId xmlns:a16="http://schemas.microsoft.com/office/drawing/2014/main" val="2921722683"/>
                    </a:ext>
                  </a:extLst>
                </a:gridCol>
                <a:gridCol w="1228725">
                  <a:extLst>
                    <a:ext uri="{9D8B030D-6E8A-4147-A177-3AD203B41FA5}">
                      <a16:colId xmlns:a16="http://schemas.microsoft.com/office/drawing/2014/main" val="4096270717"/>
                    </a:ext>
                  </a:extLst>
                </a:gridCol>
                <a:gridCol w="4286258">
                  <a:extLst>
                    <a:ext uri="{9D8B030D-6E8A-4147-A177-3AD203B41FA5}">
                      <a16:colId xmlns:a16="http://schemas.microsoft.com/office/drawing/2014/main" val="1181941845"/>
                    </a:ext>
                  </a:extLst>
                </a:gridCol>
              </a:tblGrid>
              <a:tr h="370840">
                <a:tc gridSpan="6">
                  <a:txBody>
                    <a:bodyPr/>
                    <a:lstStyle/>
                    <a:p>
                      <a:pPr fontAlgn="base"/>
                      <a:r>
                        <a:rPr lang="en-US" altLang="zh-TW" sz="1800" b="1" i="0" kern="1200" dirty="0">
                          <a:solidFill>
                            <a:schemeClr val="tx1"/>
                          </a:solidFill>
                          <a:effectLst/>
                          <a:latin typeface="Times New Roman" panose="02020603050405020304" pitchFamily="18" charset="0"/>
                          <a:ea typeface="+mn-ea"/>
                          <a:cs typeface="Times New Roman" panose="02020603050405020304" pitchFamily="18" charset="0"/>
                        </a:rPr>
                        <a:t>Top Hits Spotify from 2000-2019</a:t>
                      </a:r>
                    </a:p>
                  </a:txBody>
                  <a:tcPr>
                    <a:solidFill>
                      <a:schemeClr val="accent2">
                        <a:lumMod val="40000"/>
                        <a:lumOff val="60000"/>
                      </a:schemeClr>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689615821"/>
                  </a:ext>
                </a:extLst>
              </a:tr>
              <a:tr h="370840">
                <a:tc>
                  <a:txBody>
                    <a:bodyPr/>
                    <a:lstStyle/>
                    <a:p>
                      <a:pPr algn="l" fontAlgn="ctr"/>
                      <a:r>
                        <a:rPr lang="en-US" sz="1200" b="1" i="0" u="none" strike="noStrike" dirty="0" err="1">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acousticness</a:t>
                      </a:r>
                      <a:endParaRPr 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9525" marR="9525" marT="9525" marB="0" anchor="ctr">
                    <a:solidFill>
                      <a:schemeClr val="bg2">
                        <a:lumMod val="90000"/>
                      </a:schemeClr>
                    </a:solidFill>
                  </a:tcPr>
                </a:tc>
                <a:tc>
                  <a:txBody>
                    <a:bodyPr/>
                    <a:lstStyle/>
                    <a:p>
                      <a:pPr algn="l" fontAlgn="ctr"/>
                      <a:r>
                        <a:rPr lang="en-US" sz="1200" b="1" i="0" u="none" strike="noStrike" dirty="0" err="1">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instrumentalness</a:t>
                      </a:r>
                      <a:endParaRPr 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9525" marR="9525" marT="9525" marB="0" anchor="ctr">
                    <a:solidFill>
                      <a:schemeClr val="bg2">
                        <a:lumMod val="90000"/>
                      </a:schemeClr>
                    </a:solidFill>
                  </a:tcPr>
                </a:tc>
                <a:tc>
                  <a:txBody>
                    <a:bodyPr/>
                    <a:lstStyle/>
                    <a:p>
                      <a:pPr algn="l"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liveness</a:t>
                      </a:r>
                    </a:p>
                  </a:txBody>
                  <a:tcPr marL="9525" marR="9525" marT="9525" marB="0" anchor="ctr">
                    <a:solidFill>
                      <a:schemeClr val="bg2">
                        <a:lumMod val="90000"/>
                      </a:schemeClr>
                    </a:solidFill>
                  </a:tcPr>
                </a:tc>
                <a:tc>
                  <a:txBody>
                    <a:bodyPr/>
                    <a:lstStyle/>
                    <a:p>
                      <a:pPr algn="l"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valence</a:t>
                      </a:r>
                    </a:p>
                  </a:txBody>
                  <a:tcPr marL="9525" marR="9525" marT="9525" marB="0" anchor="ctr">
                    <a:solidFill>
                      <a:schemeClr val="bg2">
                        <a:lumMod val="90000"/>
                      </a:schemeClr>
                    </a:solidFill>
                  </a:tcPr>
                </a:tc>
                <a:tc>
                  <a:txBody>
                    <a:bodyPr/>
                    <a:lstStyle/>
                    <a:p>
                      <a:pPr algn="l"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tempo</a:t>
                      </a:r>
                    </a:p>
                  </a:txBody>
                  <a:tcPr marL="9525" marR="9525" marT="9525" marB="0" anchor="ctr">
                    <a:solidFill>
                      <a:schemeClr val="bg2">
                        <a:lumMod val="90000"/>
                      </a:schemeClr>
                    </a:solidFill>
                  </a:tcPr>
                </a:tc>
                <a:tc>
                  <a:txBody>
                    <a:bodyPr/>
                    <a:lstStyle/>
                    <a:p>
                      <a:pPr algn="l"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genre</a:t>
                      </a:r>
                    </a:p>
                  </a:txBody>
                  <a:tcPr marL="9525" marR="9525" marT="9525" marB="0" anchor="ctr">
                    <a:solidFill>
                      <a:schemeClr val="bg2">
                        <a:lumMod val="90000"/>
                      </a:schemeClr>
                    </a:solidFill>
                  </a:tcPr>
                </a:tc>
                <a:extLst>
                  <a:ext uri="{0D108BD9-81ED-4DB2-BD59-A6C34878D82A}">
                    <a16:rowId xmlns:a16="http://schemas.microsoft.com/office/drawing/2014/main" val="570553393"/>
                  </a:ext>
                </a:extLst>
              </a:tr>
              <a:tr h="370840">
                <a:tc>
                  <a:txBody>
                    <a:bodyPr/>
                    <a:lstStyle/>
                    <a:p>
                      <a:pPr algn="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a:t>
                      </a:r>
                    </a:p>
                  </a:txBody>
                  <a:tcPr marL="9525" marR="9525" marT="9525" marB="0" anchor="ctr"/>
                </a:tc>
                <a:tc>
                  <a:txBody>
                    <a:bodyPr/>
                    <a:lstStyle/>
                    <a:p>
                      <a:pPr algn="r" fontAlgn="ctr"/>
                      <a:r>
                        <a:rPr lang="en-US"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1.77E-05</a:t>
                      </a:r>
                    </a:p>
                  </a:txBody>
                  <a:tcPr marL="9525" marR="9525" marT="9525" marB="0" anchor="ctr"/>
                </a:tc>
                <a:tc>
                  <a:txBody>
                    <a:bodyPr/>
                    <a:lstStyle/>
                    <a:p>
                      <a:pPr algn="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0.355</a:t>
                      </a:r>
                    </a:p>
                  </a:txBody>
                  <a:tcPr marL="9525" marR="9525" marT="9525" marB="0" anchor="ctr"/>
                </a:tc>
                <a:tc>
                  <a:txBody>
                    <a:bodyPr/>
                    <a:lstStyle/>
                    <a:p>
                      <a:pPr algn="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0.894</a:t>
                      </a:r>
                    </a:p>
                  </a:txBody>
                  <a:tcPr marL="9525" marR="9525" marT="9525" marB="0" anchor="ctr"/>
                </a:tc>
                <a:tc>
                  <a:txBody>
                    <a:bodyPr/>
                    <a:lstStyle/>
                    <a:p>
                      <a:pPr algn="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95.053</a:t>
                      </a:r>
                    </a:p>
                  </a:txBody>
                  <a:tcPr marL="9525" marR="9525" marT="9525" marB="0" anchor="ctr"/>
                </a:tc>
                <a:tc>
                  <a:txBody>
                    <a:bodyPr/>
                    <a:lstStyle/>
                    <a:p>
                      <a:pPr algn="r" fontAlgn="ctr"/>
                      <a:r>
                        <a:rPr lang="en-US"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pop</a:t>
                      </a:r>
                    </a:p>
                  </a:txBody>
                  <a:tcPr marL="9525" marR="9525" marT="9525" marB="0" anchor="ctr"/>
                </a:tc>
                <a:extLst>
                  <a:ext uri="{0D108BD9-81ED-4DB2-BD59-A6C34878D82A}">
                    <a16:rowId xmlns:a16="http://schemas.microsoft.com/office/drawing/2014/main" val="3936037265"/>
                  </a:ext>
                </a:extLst>
              </a:tr>
            </a:tbl>
          </a:graphicData>
        </a:graphic>
      </p:graphicFrame>
      <p:sp>
        <p:nvSpPr>
          <p:cNvPr id="4" name="文字方塊 3">
            <a:extLst>
              <a:ext uri="{FF2B5EF4-FFF2-40B4-BE49-F238E27FC236}">
                <a16:creationId xmlns:a16="http://schemas.microsoft.com/office/drawing/2014/main" id="{43EC68FF-E9FD-4FEF-45FF-069DF856B195}"/>
              </a:ext>
            </a:extLst>
          </p:cNvPr>
          <p:cNvSpPr txBox="1"/>
          <p:nvPr/>
        </p:nvSpPr>
        <p:spPr>
          <a:xfrm>
            <a:off x="33670" y="3395365"/>
            <a:ext cx="6062330" cy="3477875"/>
          </a:xfrm>
          <a:prstGeom prst="rect">
            <a:avLst/>
          </a:prstGeom>
          <a:noFill/>
        </p:spPr>
        <p:txBody>
          <a:bodyPr wrap="square" rtlCol="0">
            <a:spAutoFit/>
          </a:bodyPr>
          <a:lstStyle/>
          <a:p>
            <a:pPr marL="457200" indent="-457200">
              <a:buFont typeface="+mj-lt"/>
              <a:buAutoNum type="arabicPeriod"/>
            </a:pPr>
            <a:r>
              <a:rPr lang="zh-TW" altLang="en-US" sz="2000" dirty="0">
                <a:latin typeface="標楷體" panose="03000509000000000000" pitchFamily="65" charset="-120"/>
                <a:ea typeface="標楷體" panose="03000509000000000000" pitchFamily="65" charset="-120"/>
              </a:rPr>
              <a:t>創作者姓名</a:t>
            </a:r>
            <a:endParaRPr lang="en-US" altLang="zh-TW" sz="2000" dirty="0">
              <a:latin typeface="標楷體" panose="03000509000000000000" pitchFamily="65" charset="-120"/>
              <a:ea typeface="標楷體" panose="03000509000000000000" pitchFamily="65" charset="-120"/>
            </a:endParaRPr>
          </a:p>
          <a:p>
            <a:pPr marL="457200" indent="-457200">
              <a:buFont typeface="+mj-lt"/>
              <a:buAutoNum type="arabicPeriod"/>
            </a:pPr>
            <a:r>
              <a:rPr lang="zh-TW" altLang="en-US" sz="2000" dirty="0">
                <a:latin typeface="標楷體" panose="03000509000000000000" pitchFamily="65" charset="-120"/>
                <a:ea typeface="標楷體" panose="03000509000000000000" pitchFamily="65" charset="-120"/>
              </a:rPr>
              <a:t>曲目名稱</a:t>
            </a:r>
            <a:endParaRPr lang="en-US" altLang="zh-TW" sz="2000" dirty="0">
              <a:latin typeface="標楷體" panose="03000509000000000000" pitchFamily="65" charset="-120"/>
              <a:ea typeface="標楷體" panose="03000509000000000000" pitchFamily="65" charset="-120"/>
            </a:endParaRPr>
          </a:p>
          <a:p>
            <a:pPr marL="457200" indent="-457200">
              <a:buFont typeface="+mj-lt"/>
              <a:buAutoNum type="arabicPeriod"/>
            </a:pPr>
            <a:r>
              <a:rPr lang="zh-TW" altLang="en-US" sz="2000" dirty="0">
                <a:latin typeface="標楷體" panose="03000509000000000000" pitchFamily="65" charset="-120"/>
                <a:ea typeface="標楷體" panose="03000509000000000000" pitchFamily="65" charset="-120"/>
              </a:rPr>
              <a:t>曲目的持續時間（以毫秒為單位）。</a:t>
            </a:r>
            <a:endParaRPr lang="en-US" altLang="zh-TW" sz="2000" dirty="0">
              <a:latin typeface="標楷體" panose="03000509000000000000" pitchFamily="65" charset="-120"/>
              <a:ea typeface="標楷體" panose="03000509000000000000" pitchFamily="65" charset="-120"/>
            </a:endParaRPr>
          </a:p>
          <a:p>
            <a:pPr marL="457200" indent="-457200">
              <a:buFont typeface="+mj-lt"/>
              <a:buAutoNum type="arabicPeriod"/>
            </a:pPr>
            <a:r>
              <a:rPr lang="zh-TW" altLang="en-US" sz="2000" dirty="0">
                <a:latin typeface="標楷體" panose="03000509000000000000" pitchFamily="65" charset="-120"/>
                <a:ea typeface="標楷體" panose="03000509000000000000" pitchFamily="65" charset="-120"/>
              </a:rPr>
              <a:t>歌曲或音樂影片的歌詞或內容包含一個或多個可能被視為冒犯或不適合兒童的標準。</a:t>
            </a:r>
            <a:endParaRPr lang="en-US" altLang="zh-TW" sz="2000" dirty="0">
              <a:latin typeface="標楷體" panose="03000509000000000000" pitchFamily="65" charset="-120"/>
              <a:ea typeface="標楷體" panose="03000509000000000000" pitchFamily="65" charset="-120"/>
            </a:endParaRPr>
          </a:p>
          <a:p>
            <a:pPr marL="457200" indent="-457200">
              <a:buFont typeface="+mj-lt"/>
              <a:buAutoNum type="arabicPeriod"/>
            </a:pPr>
            <a:r>
              <a:rPr lang="zh-TW" altLang="en-US" sz="2000" dirty="0">
                <a:latin typeface="標楷體" panose="03000509000000000000" pitchFamily="65" charset="-120"/>
                <a:ea typeface="標楷體" panose="03000509000000000000" pitchFamily="65" charset="-120"/>
              </a:rPr>
              <a:t>曲目的發行年份。</a:t>
            </a:r>
            <a:endParaRPr lang="en-US" altLang="zh-TW" sz="2000" dirty="0">
              <a:latin typeface="標楷體" panose="03000509000000000000" pitchFamily="65" charset="-120"/>
              <a:ea typeface="標楷體" panose="03000509000000000000" pitchFamily="65" charset="-120"/>
            </a:endParaRPr>
          </a:p>
          <a:p>
            <a:pPr marL="457200" indent="-457200">
              <a:buFont typeface="+mj-lt"/>
              <a:buAutoNum type="arabicPeriod"/>
            </a:pPr>
            <a:r>
              <a:rPr lang="zh-TW" altLang="en-US" sz="2000" dirty="0">
                <a:latin typeface="標楷體" panose="03000509000000000000" pitchFamily="65" charset="-120"/>
                <a:ea typeface="標楷體" panose="03000509000000000000" pitchFamily="65" charset="-120"/>
              </a:rPr>
              <a:t>數值越高，歌曲越受歡迎。</a:t>
            </a:r>
            <a:endParaRPr lang="en-US" altLang="zh-TW" sz="2000" dirty="0">
              <a:latin typeface="標楷體" panose="03000509000000000000" pitchFamily="65" charset="-120"/>
              <a:ea typeface="標楷體" panose="03000509000000000000" pitchFamily="65" charset="-120"/>
            </a:endParaRPr>
          </a:p>
          <a:p>
            <a:pPr marL="457200" indent="-457200">
              <a:buFont typeface="+mj-lt"/>
              <a:buAutoNum type="arabicPeriod"/>
            </a:pPr>
            <a:r>
              <a:rPr lang="zh-TW" altLang="en-US" sz="2000" dirty="0">
                <a:latin typeface="標楷體" panose="03000509000000000000" pitchFamily="65" charset="-120"/>
                <a:ea typeface="標楷體" panose="03000509000000000000" pitchFamily="65" charset="-120"/>
              </a:rPr>
              <a:t>可舞性根據節奏、節奏穩定性、節拍強度和整體規律性等音樂元素的組合來描述曲目是否適合跳舞。 值 </a:t>
            </a:r>
            <a:r>
              <a:rPr lang="en-US" altLang="zh-TW" sz="2000" dirty="0">
                <a:latin typeface="標楷體" panose="03000509000000000000" pitchFamily="65" charset="-120"/>
                <a:ea typeface="標楷體" panose="03000509000000000000" pitchFamily="65" charset="-120"/>
              </a:rPr>
              <a:t>0.0 </a:t>
            </a:r>
            <a:r>
              <a:rPr lang="zh-TW" altLang="en-US" sz="2000" dirty="0">
                <a:latin typeface="標楷體" panose="03000509000000000000" pitchFamily="65" charset="-120"/>
                <a:ea typeface="標楷體" panose="03000509000000000000" pitchFamily="65" charset="-120"/>
              </a:rPr>
              <a:t>表示最不適合跳舞，</a:t>
            </a:r>
            <a:r>
              <a:rPr lang="en-US" altLang="zh-TW" sz="2000" dirty="0">
                <a:latin typeface="標楷體" panose="03000509000000000000" pitchFamily="65" charset="-120"/>
                <a:ea typeface="標楷體" panose="03000509000000000000" pitchFamily="65" charset="-120"/>
              </a:rPr>
              <a:t>1.0 </a:t>
            </a:r>
            <a:r>
              <a:rPr lang="zh-TW" altLang="en-US" sz="2000" dirty="0">
                <a:latin typeface="標楷體" panose="03000509000000000000" pitchFamily="65" charset="-120"/>
                <a:ea typeface="標楷體" panose="03000509000000000000" pitchFamily="65" charset="-120"/>
              </a:rPr>
              <a:t>表示最適合跳舞。</a:t>
            </a:r>
            <a:endParaRPr lang="en-US" altLang="zh-TW" sz="2000" dirty="0">
              <a:latin typeface="標楷體" panose="03000509000000000000" pitchFamily="65" charset="-120"/>
              <a:ea typeface="標楷體" panose="03000509000000000000" pitchFamily="65" charset="-120"/>
            </a:endParaRPr>
          </a:p>
        </p:txBody>
      </p:sp>
      <p:sp>
        <p:nvSpPr>
          <p:cNvPr id="6" name="文字方塊 5">
            <a:extLst>
              <a:ext uri="{FF2B5EF4-FFF2-40B4-BE49-F238E27FC236}">
                <a16:creationId xmlns:a16="http://schemas.microsoft.com/office/drawing/2014/main" id="{80E28A2B-DE3C-A854-4014-9700F8491054}"/>
              </a:ext>
            </a:extLst>
          </p:cNvPr>
          <p:cNvSpPr txBox="1"/>
          <p:nvPr/>
        </p:nvSpPr>
        <p:spPr>
          <a:xfrm>
            <a:off x="6129670" y="3429000"/>
            <a:ext cx="6062330" cy="2862322"/>
          </a:xfrm>
          <a:prstGeom prst="rect">
            <a:avLst/>
          </a:prstGeom>
          <a:noFill/>
        </p:spPr>
        <p:txBody>
          <a:bodyPr wrap="square" rtlCol="0">
            <a:spAutoFit/>
          </a:bodyPr>
          <a:lstStyle/>
          <a:p>
            <a:r>
              <a:rPr lang="en-US" altLang="zh-TW" sz="2000" dirty="0">
                <a:latin typeface="標楷體" panose="03000509000000000000" pitchFamily="65" charset="-120"/>
                <a:ea typeface="標楷體" panose="03000509000000000000" pitchFamily="65" charset="-120"/>
              </a:rPr>
              <a:t>8.</a:t>
            </a:r>
            <a:r>
              <a:rPr lang="zh-TW" altLang="en-US" sz="2000" dirty="0">
                <a:latin typeface="標楷體" panose="03000509000000000000" pitchFamily="65" charset="-120"/>
                <a:ea typeface="標楷體" panose="03000509000000000000" pitchFamily="65" charset="-120"/>
              </a:rPr>
              <a:t>能量是從 </a:t>
            </a:r>
            <a:r>
              <a:rPr lang="en-US" altLang="zh-TW" sz="2000" dirty="0">
                <a:latin typeface="標楷體" panose="03000509000000000000" pitchFamily="65" charset="-120"/>
                <a:ea typeface="標楷體" panose="03000509000000000000" pitchFamily="65" charset="-120"/>
              </a:rPr>
              <a:t>0.0 </a:t>
            </a:r>
            <a:r>
              <a:rPr lang="zh-TW" altLang="en-US" sz="2000" dirty="0">
                <a:latin typeface="標楷體" panose="03000509000000000000" pitchFamily="65" charset="-120"/>
                <a:ea typeface="標楷體" panose="03000509000000000000" pitchFamily="65" charset="-120"/>
              </a:rPr>
              <a:t>到 </a:t>
            </a:r>
            <a:r>
              <a:rPr lang="en-US" altLang="zh-TW" sz="2000" dirty="0">
                <a:latin typeface="標楷體" panose="03000509000000000000" pitchFamily="65" charset="-120"/>
                <a:ea typeface="標楷體" panose="03000509000000000000" pitchFamily="65" charset="-120"/>
              </a:rPr>
              <a:t>1.0 </a:t>
            </a:r>
            <a:r>
              <a:rPr lang="zh-TW" altLang="en-US" sz="2000" dirty="0">
                <a:latin typeface="標楷體" panose="03000509000000000000" pitchFamily="65" charset="-120"/>
                <a:ea typeface="標楷體" panose="03000509000000000000" pitchFamily="65" charset="-120"/>
              </a:rPr>
              <a:t>的度量，代表強度和活動的感知度量。</a:t>
            </a:r>
            <a:endParaRPr lang="en-US" altLang="zh-TW" sz="2000" dirty="0">
              <a:latin typeface="標楷體" panose="03000509000000000000" pitchFamily="65" charset="-120"/>
              <a:ea typeface="標楷體" panose="03000509000000000000" pitchFamily="65" charset="-120"/>
            </a:endParaRPr>
          </a:p>
          <a:p>
            <a:r>
              <a:rPr lang="en-US" altLang="zh-TW" sz="2000" dirty="0">
                <a:latin typeface="標楷體" panose="03000509000000000000" pitchFamily="65" charset="-120"/>
                <a:ea typeface="標楷體" panose="03000509000000000000" pitchFamily="65" charset="-120"/>
              </a:rPr>
              <a:t>9.</a:t>
            </a:r>
            <a:r>
              <a:rPr lang="zh-TW" altLang="en-US" sz="2000" dirty="0">
                <a:latin typeface="標楷體" panose="03000509000000000000" pitchFamily="65" charset="-120"/>
                <a:ea typeface="標楷體" panose="03000509000000000000" pitchFamily="65" charset="-120"/>
              </a:rPr>
              <a:t>曲目所在的調。整數使用標準音高等級表示法對應到音高。 例如。 </a:t>
            </a:r>
            <a:r>
              <a:rPr lang="en-US" altLang="zh-TW" sz="2000" dirty="0">
                <a:latin typeface="標楷體" panose="03000509000000000000" pitchFamily="65" charset="-120"/>
                <a:ea typeface="標楷體" panose="03000509000000000000" pitchFamily="65" charset="-120"/>
              </a:rPr>
              <a:t>0 = C</a:t>
            </a: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1 = C♯/D♭</a:t>
            </a: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2 = D</a:t>
            </a:r>
            <a:r>
              <a:rPr lang="zh-TW" altLang="en-US" sz="2000" dirty="0">
                <a:latin typeface="標楷體" panose="03000509000000000000" pitchFamily="65" charset="-120"/>
                <a:ea typeface="標楷體" panose="03000509000000000000" pitchFamily="65" charset="-120"/>
              </a:rPr>
              <a:t>，依此類推。 如果未偵測到鍵，則值為 </a:t>
            </a:r>
            <a:r>
              <a:rPr lang="en-US" altLang="zh-TW" sz="2000" dirty="0">
                <a:latin typeface="標楷體" panose="03000509000000000000" pitchFamily="65" charset="-120"/>
                <a:ea typeface="標楷體" panose="03000509000000000000" pitchFamily="65" charset="-120"/>
              </a:rPr>
              <a:t>-1</a:t>
            </a:r>
            <a:r>
              <a:rPr lang="zh-TW" altLang="en-US" sz="2000" dirty="0">
                <a:latin typeface="標楷體" panose="03000509000000000000" pitchFamily="65" charset="-120"/>
                <a:ea typeface="標楷體" panose="03000509000000000000" pitchFamily="65" charset="-120"/>
              </a:rPr>
              <a:t>。</a:t>
            </a:r>
            <a:endParaRPr lang="en-US" altLang="zh-TW" sz="2000" dirty="0">
              <a:latin typeface="標楷體" panose="03000509000000000000" pitchFamily="65" charset="-120"/>
              <a:ea typeface="標楷體" panose="03000509000000000000" pitchFamily="65" charset="-120"/>
            </a:endParaRPr>
          </a:p>
          <a:p>
            <a:r>
              <a:rPr lang="en-US" altLang="zh-TW" sz="2000" dirty="0">
                <a:latin typeface="標楷體" panose="03000509000000000000" pitchFamily="65" charset="-120"/>
                <a:ea typeface="標楷體" panose="03000509000000000000" pitchFamily="65" charset="-120"/>
              </a:rPr>
              <a:t>10.</a:t>
            </a:r>
            <a:r>
              <a:rPr lang="zh-TW" altLang="en-US" sz="2000" dirty="0">
                <a:latin typeface="標楷體" panose="03000509000000000000" pitchFamily="65" charset="-120"/>
                <a:ea typeface="標楷體" panose="03000509000000000000" pitchFamily="65" charset="-120"/>
              </a:rPr>
              <a:t>曲目的整體響度，以分貝 </a:t>
            </a:r>
            <a:r>
              <a:rPr lang="en-US" altLang="zh-TW" sz="2000" dirty="0">
                <a:latin typeface="標楷體" panose="03000509000000000000" pitchFamily="65" charset="-120"/>
                <a:ea typeface="標楷體" panose="03000509000000000000" pitchFamily="65" charset="-120"/>
              </a:rPr>
              <a:t>(dB) </a:t>
            </a:r>
            <a:r>
              <a:rPr lang="zh-TW" altLang="en-US" sz="2000" dirty="0">
                <a:latin typeface="標楷體" panose="03000509000000000000" pitchFamily="65" charset="-120"/>
                <a:ea typeface="標楷體" panose="03000509000000000000" pitchFamily="65" charset="-120"/>
              </a:rPr>
              <a:t>為單位。 響度值是整個音軌的平均值，對於比較音軌的相對響度非常有用。 響度是聲音的質量，是身體強度（振幅）的主要心理相關因素。 值通常介於 </a:t>
            </a:r>
            <a:r>
              <a:rPr lang="en-US" altLang="zh-TW" sz="2000" dirty="0">
                <a:latin typeface="標楷體" panose="03000509000000000000" pitchFamily="65" charset="-120"/>
                <a:ea typeface="標楷體" panose="03000509000000000000" pitchFamily="65" charset="-120"/>
              </a:rPr>
              <a:t>-60 </a:t>
            </a:r>
            <a:r>
              <a:rPr lang="zh-TW" altLang="en-US" sz="2000" dirty="0">
                <a:latin typeface="標楷體" panose="03000509000000000000" pitchFamily="65" charset="-120"/>
                <a:ea typeface="標楷體" panose="03000509000000000000" pitchFamily="65" charset="-120"/>
              </a:rPr>
              <a:t>和 </a:t>
            </a:r>
            <a:r>
              <a:rPr lang="en-US" altLang="zh-TW" sz="2000" dirty="0">
                <a:latin typeface="標楷體" panose="03000509000000000000" pitchFamily="65" charset="-120"/>
                <a:ea typeface="標楷體" panose="03000509000000000000" pitchFamily="65" charset="-120"/>
              </a:rPr>
              <a:t>0 </a:t>
            </a:r>
            <a:r>
              <a:rPr lang="en-US" altLang="zh-TW" sz="2000" dirty="0" err="1">
                <a:latin typeface="標楷體" panose="03000509000000000000" pitchFamily="65" charset="-120"/>
                <a:ea typeface="標楷體" panose="03000509000000000000" pitchFamily="65" charset="-120"/>
              </a:rPr>
              <a:t>db</a:t>
            </a: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之間。</a:t>
            </a:r>
            <a:endParaRPr lang="en-US" altLang="zh-TW" sz="2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365075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20623788-7F2A-813F-D296-379D9AF7BE30}"/>
              </a:ext>
            </a:extLst>
          </p:cNvPr>
          <p:cNvSpPr txBox="1"/>
          <p:nvPr/>
        </p:nvSpPr>
        <p:spPr>
          <a:xfrm>
            <a:off x="0" y="458956"/>
            <a:ext cx="6062330" cy="5940088"/>
          </a:xfrm>
          <a:prstGeom prst="rect">
            <a:avLst/>
          </a:prstGeom>
          <a:noFill/>
        </p:spPr>
        <p:txBody>
          <a:bodyPr wrap="square" rtlCol="0">
            <a:spAutoFit/>
          </a:bodyPr>
          <a:lstStyle/>
          <a:p>
            <a:r>
              <a:rPr lang="en-US" altLang="zh-TW" sz="2000" dirty="0">
                <a:latin typeface="標楷體" panose="03000509000000000000" pitchFamily="65" charset="-120"/>
                <a:ea typeface="標楷體" panose="03000509000000000000" pitchFamily="65" charset="-120"/>
              </a:rPr>
              <a:t>11.</a:t>
            </a:r>
            <a:r>
              <a:rPr lang="zh-TW" altLang="en-US" sz="2000" dirty="0">
                <a:latin typeface="標楷體" panose="03000509000000000000" pitchFamily="65" charset="-120"/>
                <a:ea typeface="標楷體" panose="03000509000000000000" pitchFamily="65" charset="-120"/>
              </a:rPr>
              <a:t>調式表示曲目的模態（大調或小調），以及從中導出其旋律內容的音階類型。 主要以 </a:t>
            </a:r>
            <a:r>
              <a:rPr lang="en-US" altLang="zh-TW" sz="2000" dirty="0">
                <a:latin typeface="標楷體" panose="03000509000000000000" pitchFamily="65" charset="-120"/>
                <a:ea typeface="標楷體" panose="03000509000000000000" pitchFamily="65" charset="-120"/>
              </a:rPr>
              <a:t>1 </a:t>
            </a:r>
            <a:r>
              <a:rPr lang="zh-TW" altLang="en-US" sz="2000" dirty="0">
                <a:latin typeface="標楷體" panose="03000509000000000000" pitchFamily="65" charset="-120"/>
                <a:ea typeface="標楷體" panose="03000509000000000000" pitchFamily="65" charset="-120"/>
              </a:rPr>
              <a:t>表示，次要以 </a:t>
            </a:r>
            <a:r>
              <a:rPr lang="en-US" altLang="zh-TW" sz="2000" dirty="0">
                <a:latin typeface="標楷體" panose="03000509000000000000" pitchFamily="65" charset="-120"/>
                <a:ea typeface="標楷體" panose="03000509000000000000" pitchFamily="65" charset="-120"/>
              </a:rPr>
              <a:t>0 </a:t>
            </a:r>
            <a:r>
              <a:rPr lang="zh-TW" altLang="en-US" sz="2000" dirty="0">
                <a:latin typeface="標楷體" panose="03000509000000000000" pitchFamily="65" charset="-120"/>
                <a:ea typeface="標楷體" panose="03000509000000000000" pitchFamily="65" charset="-120"/>
              </a:rPr>
              <a:t>表示。</a:t>
            </a:r>
            <a:endParaRPr lang="en-US" altLang="zh-TW" sz="2000" dirty="0">
              <a:latin typeface="標楷體" panose="03000509000000000000" pitchFamily="65" charset="-120"/>
              <a:ea typeface="標楷體" panose="03000509000000000000" pitchFamily="65" charset="-120"/>
            </a:endParaRPr>
          </a:p>
          <a:p>
            <a:r>
              <a:rPr lang="en-US" altLang="zh-TW" sz="2000" dirty="0">
                <a:latin typeface="標楷體" panose="03000509000000000000" pitchFamily="65" charset="-120"/>
                <a:ea typeface="標楷體" panose="03000509000000000000" pitchFamily="65" charset="-120"/>
              </a:rPr>
              <a:t>12.</a:t>
            </a:r>
            <a:r>
              <a:rPr lang="zh-TW" altLang="en-US" sz="2000" dirty="0">
                <a:latin typeface="標楷體" panose="03000509000000000000" pitchFamily="65" charset="-120"/>
                <a:ea typeface="標楷體" panose="03000509000000000000" pitchFamily="65" charset="-120"/>
              </a:rPr>
              <a:t>言語能力偵測曲目中是否存在口語單字。 錄音越像語音（例如脫口秀、有聲書、詩歌），屬性值越接近 </a:t>
            </a:r>
            <a:r>
              <a:rPr lang="en-US" altLang="zh-TW" sz="2000" dirty="0">
                <a:latin typeface="標楷體" panose="03000509000000000000" pitchFamily="65" charset="-120"/>
                <a:ea typeface="標楷體" panose="03000509000000000000" pitchFamily="65" charset="-120"/>
              </a:rPr>
              <a:t>1.0</a:t>
            </a:r>
            <a:r>
              <a:rPr lang="zh-TW" altLang="en-US" sz="2000" dirty="0">
                <a:latin typeface="標楷體" panose="03000509000000000000" pitchFamily="65" charset="-120"/>
                <a:ea typeface="標楷體" panose="03000509000000000000" pitchFamily="65" charset="-120"/>
              </a:rPr>
              <a:t>。 高於 </a:t>
            </a:r>
            <a:r>
              <a:rPr lang="en-US" altLang="zh-TW" sz="2000" dirty="0">
                <a:latin typeface="標楷體" panose="03000509000000000000" pitchFamily="65" charset="-120"/>
                <a:ea typeface="標楷體" panose="03000509000000000000" pitchFamily="65" charset="-120"/>
              </a:rPr>
              <a:t>0.66 </a:t>
            </a:r>
            <a:r>
              <a:rPr lang="zh-TW" altLang="en-US" sz="2000" dirty="0">
                <a:latin typeface="標楷體" panose="03000509000000000000" pitchFamily="65" charset="-120"/>
                <a:ea typeface="標楷體" panose="03000509000000000000" pitchFamily="65" charset="-120"/>
              </a:rPr>
              <a:t>的值所描述的曲目可能完全由口語單字組成。 </a:t>
            </a:r>
            <a:r>
              <a:rPr lang="en-US" altLang="zh-TW" sz="2000" dirty="0">
                <a:latin typeface="標楷體" panose="03000509000000000000" pitchFamily="65" charset="-120"/>
                <a:ea typeface="標楷體" panose="03000509000000000000" pitchFamily="65" charset="-120"/>
              </a:rPr>
              <a:t>0.33 </a:t>
            </a:r>
            <a:r>
              <a:rPr lang="zh-TW" altLang="en-US" sz="2000" dirty="0">
                <a:latin typeface="標楷體" panose="03000509000000000000" pitchFamily="65" charset="-120"/>
                <a:ea typeface="標楷體" panose="03000509000000000000" pitchFamily="65" charset="-120"/>
              </a:rPr>
              <a:t>到 </a:t>
            </a:r>
            <a:r>
              <a:rPr lang="en-US" altLang="zh-TW" sz="2000" dirty="0">
                <a:latin typeface="標楷體" panose="03000509000000000000" pitchFamily="65" charset="-120"/>
                <a:ea typeface="標楷體" panose="03000509000000000000" pitchFamily="65" charset="-120"/>
              </a:rPr>
              <a:t>0.66 </a:t>
            </a:r>
            <a:r>
              <a:rPr lang="zh-TW" altLang="en-US" sz="2000" dirty="0">
                <a:latin typeface="標楷體" panose="03000509000000000000" pitchFamily="65" charset="-120"/>
                <a:ea typeface="標楷體" panose="03000509000000000000" pitchFamily="65" charset="-120"/>
              </a:rPr>
              <a:t>之間的值描述可能同時包含音樂和語音的曲目，無論是分段還是分層，包括饒舌音樂等情況。 低於 </a:t>
            </a:r>
            <a:r>
              <a:rPr lang="en-US" altLang="zh-TW" sz="2000" dirty="0">
                <a:latin typeface="標楷體" panose="03000509000000000000" pitchFamily="65" charset="-120"/>
                <a:ea typeface="標楷體" panose="03000509000000000000" pitchFamily="65" charset="-120"/>
              </a:rPr>
              <a:t>0.33 </a:t>
            </a:r>
            <a:r>
              <a:rPr lang="zh-TW" altLang="en-US" sz="2000" dirty="0">
                <a:latin typeface="標楷體" panose="03000509000000000000" pitchFamily="65" charset="-120"/>
                <a:ea typeface="標楷體" panose="03000509000000000000" pitchFamily="65" charset="-120"/>
              </a:rPr>
              <a:t>的值很可能代表音樂和其他非類似語音的曲目。</a:t>
            </a:r>
            <a:r>
              <a:rPr lang="en-US" altLang="zh-TW" sz="2000" dirty="0">
                <a:latin typeface="標楷體" panose="03000509000000000000" pitchFamily="65" charset="-120"/>
                <a:ea typeface="標楷體" panose="03000509000000000000" pitchFamily="65" charset="-120"/>
              </a:rPr>
              <a:t> </a:t>
            </a:r>
          </a:p>
          <a:p>
            <a:r>
              <a:rPr lang="en-US" altLang="zh-TW" sz="2000" dirty="0">
                <a:latin typeface="標楷體" panose="03000509000000000000" pitchFamily="65" charset="-120"/>
                <a:ea typeface="標楷體" panose="03000509000000000000" pitchFamily="65" charset="-120"/>
              </a:rPr>
              <a:t>13.</a:t>
            </a:r>
            <a:r>
              <a:rPr lang="zh-TW" altLang="en-US" sz="2000" dirty="0">
                <a:latin typeface="標楷體" panose="03000509000000000000" pitchFamily="65" charset="-120"/>
                <a:ea typeface="標楷體" panose="03000509000000000000" pitchFamily="65" charset="-120"/>
              </a:rPr>
              <a:t>音軌是否有聲音的置信度，範圍為 </a:t>
            </a:r>
            <a:r>
              <a:rPr lang="en-US" altLang="zh-TW" sz="2000" dirty="0">
                <a:latin typeface="標楷體" panose="03000509000000000000" pitchFamily="65" charset="-120"/>
                <a:ea typeface="標楷體" panose="03000509000000000000" pitchFamily="65" charset="-120"/>
              </a:rPr>
              <a:t>0.0 </a:t>
            </a:r>
            <a:r>
              <a:rPr lang="zh-TW" altLang="en-US" sz="2000" dirty="0">
                <a:latin typeface="標楷體" panose="03000509000000000000" pitchFamily="65" charset="-120"/>
                <a:ea typeface="標楷體" panose="03000509000000000000" pitchFamily="65" charset="-120"/>
              </a:rPr>
              <a:t>到 </a:t>
            </a:r>
            <a:r>
              <a:rPr lang="en-US" altLang="zh-TW" sz="2000" dirty="0">
                <a:latin typeface="標楷體" panose="03000509000000000000" pitchFamily="65" charset="-120"/>
                <a:ea typeface="標楷體" panose="03000509000000000000" pitchFamily="65" charset="-120"/>
              </a:rPr>
              <a:t>1.0</a:t>
            </a:r>
            <a:r>
              <a:rPr lang="zh-TW" altLang="en-US" sz="2000" dirty="0">
                <a:latin typeface="標楷體" panose="03000509000000000000" pitchFamily="65" charset="-120"/>
                <a:ea typeface="標楷體" panose="03000509000000000000" pitchFamily="65" charset="-120"/>
              </a:rPr>
              <a:t>。 </a:t>
            </a:r>
            <a:r>
              <a:rPr lang="en-US" altLang="zh-TW" sz="2000" dirty="0">
                <a:latin typeface="標楷體" panose="03000509000000000000" pitchFamily="65" charset="-120"/>
                <a:ea typeface="標楷體" panose="03000509000000000000" pitchFamily="65" charset="-120"/>
              </a:rPr>
              <a:t>1.0 </a:t>
            </a:r>
            <a:r>
              <a:rPr lang="zh-TW" altLang="en-US" sz="2000" dirty="0">
                <a:latin typeface="標楷體" panose="03000509000000000000" pitchFamily="65" charset="-120"/>
                <a:ea typeface="標楷體" panose="03000509000000000000" pitchFamily="65" charset="-120"/>
              </a:rPr>
              <a:t>表示該曲目的原聲可信度很高。</a:t>
            </a:r>
            <a:endParaRPr lang="en-US" altLang="zh-TW" sz="2000" dirty="0">
              <a:latin typeface="標楷體" panose="03000509000000000000" pitchFamily="65" charset="-120"/>
              <a:ea typeface="標楷體" panose="03000509000000000000" pitchFamily="65" charset="-120"/>
            </a:endParaRPr>
          </a:p>
          <a:p>
            <a:r>
              <a:rPr lang="en-US" altLang="zh-TW" sz="2000" dirty="0">
                <a:latin typeface="標楷體" panose="03000509000000000000" pitchFamily="65" charset="-120"/>
                <a:ea typeface="標楷體" panose="03000509000000000000" pitchFamily="65" charset="-120"/>
              </a:rPr>
              <a:t>14.</a:t>
            </a:r>
            <a:r>
              <a:rPr lang="zh-TW" altLang="en-US" sz="2000" dirty="0">
                <a:latin typeface="標楷體" panose="03000509000000000000" pitchFamily="65" charset="-120"/>
                <a:ea typeface="標楷體" panose="03000509000000000000" pitchFamily="65" charset="-120"/>
              </a:rPr>
              <a:t>預測曲目是否不包含人聲。 在這種情況下，“</a:t>
            </a:r>
            <a:r>
              <a:rPr lang="en-US" altLang="zh-TW" sz="2000" dirty="0">
                <a:latin typeface="標楷體" panose="03000509000000000000" pitchFamily="65" charset="-120"/>
                <a:ea typeface="標楷體" panose="03000509000000000000" pitchFamily="65" charset="-120"/>
              </a:rPr>
              <a:t>Ooh”</a:t>
            </a:r>
            <a:r>
              <a:rPr lang="zh-TW" altLang="en-US" sz="2000" dirty="0">
                <a:latin typeface="標楷體" panose="03000509000000000000" pitchFamily="65" charset="-120"/>
                <a:ea typeface="標楷體" panose="03000509000000000000" pitchFamily="65" charset="-120"/>
              </a:rPr>
              <a:t>和“</a:t>
            </a:r>
            <a:r>
              <a:rPr lang="en-US" altLang="zh-TW" sz="2000" dirty="0">
                <a:latin typeface="標楷體" panose="03000509000000000000" pitchFamily="65" charset="-120"/>
                <a:ea typeface="標楷體" panose="03000509000000000000" pitchFamily="65" charset="-120"/>
              </a:rPr>
              <a:t>aah”</a:t>
            </a:r>
            <a:r>
              <a:rPr lang="zh-TW" altLang="en-US" sz="2000" dirty="0">
                <a:latin typeface="標楷體" panose="03000509000000000000" pitchFamily="65" charset="-120"/>
                <a:ea typeface="標楷體" panose="03000509000000000000" pitchFamily="65" charset="-120"/>
              </a:rPr>
              <a:t>聲音被視為樂器聲音。 說唱或口語曲目顯然是“有聲的”。 器樂性值越接近 </a:t>
            </a:r>
            <a:r>
              <a:rPr lang="en-US" altLang="zh-TW" sz="2000" dirty="0">
                <a:latin typeface="標楷體" panose="03000509000000000000" pitchFamily="65" charset="-120"/>
                <a:ea typeface="標楷體" panose="03000509000000000000" pitchFamily="65" charset="-120"/>
              </a:rPr>
              <a:t>1.0</a:t>
            </a:r>
            <a:r>
              <a:rPr lang="zh-TW" altLang="en-US" sz="2000" dirty="0">
                <a:latin typeface="標楷體" panose="03000509000000000000" pitchFamily="65" charset="-120"/>
                <a:ea typeface="標楷體" panose="03000509000000000000" pitchFamily="65" charset="-120"/>
              </a:rPr>
              <a:t>，曲目不包含人聲內容的可能性就越大。 高於 </a:t>
            </a:r>
            <a:r>
              <a:rPr lang="en-US" altLang="zh-TW" sz="2000" dirty="0">
                <a:latin typeface="標楷體" panose="03000509000000000000" pitchFamily="65" charset="-120"/>
                <a:ea typeface="標楷體" panose="03000509000000000000" pitchFamily="65" charset="-120"/>
              </a:rPr>
              <a:t>0.5 </a:t>
            </a:r>
            <a:r>
              <a:rPr lang="zh-TW" altLang="en-US" sz="2000" dirty="0">
                <a:latin typeface="標楷體" panose="03000509000000000000" pitchFamily="65" charset="-120"/>
                <a:ea typeface="標楷體" panose="03000509000000000000" pitchFamily="65" charset="-120"/>
              </a:rPr>
              <a:t>的值旨在代表樂器曲目，但當值接近 </a:t>
            </a:r>
            <a:r>
              <a:rPr lang="en-US" altLang="zh-TW" sz="2000" dirty="0">
                <a:latin typeface="標楷體" panose="03000509000000000000" pitchFamily="65" charset="-120"/>
                <a:ea typeface="標楷體" panose="03000509000000000000" pitchFamily="65" charset="-120"/>
              </a:rPr>
              <a:t>1.0 </a:t>
            </a:r>
            <a:r>
              <a:rPr lang="zh-TW" altLang="en-US" sz="2000" dirty="0">
                <a:latin typeface="標楷體" panose="03000509000000000000" pitchFamily="65" charset="-120"/>
                <a:ea typeface="標楷體" panose="03000509000000000000" pitchFamily="65" charset="-120"/>
              </a:rPr>
              <a:t>時置信度會更高。</a:t>
            </a:r>
            <a:endParaRPr lang="en-US" altLang="zh-TW" sz="2000" dirty="0">
              <a:latin typeface="標楷體" panose="03000509000000000000" pitchFamily="65" charset="-120"/>
              <a:ea typeface="標楷體" panose="03000509000000000000" pitchFamily="65" charset="-120"/>
            </a:endParaRPr>
          </a:p>
          <a:p>
            <a:endParaRPr lang="en-US" altLang="zh-TW" sz="2000" dirty="0">
              <a:latin typeface="標楷體" panose="03000509000000000000" pitchFamily="65" charset="-120"/>
              <a:ea typeface="標楷體" panose="03000509000000000000" pitchFamily="65" charset="-120"/>
            </a:endParaRPr>
          </a:p>
        </p:txBody>
      </p:sp>
      <p:sp>
        <p:nvSpPr>
          <p:cNvPr id="2" name="文字方塊 1">
            <a:extLst>
              <a:ext uri="{FF2B5EF4-FFF2-40B4-BE49-F238E27FC236}">
                <a16:creationId xmlns:a16="http://schemas.microsoft.com/office/drawing/2014/main" id="{33CA6D2D-F539-1F42-9EB5-C3577A4D7831}"/>
              </a:ext>
            </a:extLst>
          </p:cNvPr>
          <p:cNvSpPr txBox="1"/>
          <p:nvPr/>
        </p:nvSpPr>
        <p:spPr>
          <a:xfrm>
            <a:off x="6129672" y="458956"/>
            <a:ext cx="6062330" cy="3785652"/>
          </a:xfrm>
          <a:prstGeom prst="rect">
            <a:avLst/>
          </a:prstGeom>
          <a:noFill/>
        </p:spPr>
        <p:txBody>
          <a:bodyPr wrap="square" rtlCol="0">
            <a:spAutoFit/>
          </a:bodyPr>
          <a:lstStyle/>
          <a:p>
            <a:r>
              <a:rPr lang="en-US" altLang="zh-TW" sz="2000" dirty="0">
                <a:latin typeface="標楷體" panose="03000509000000000000" pitchFamily="65" charset="-120"/>
                <a:ea typeface="標楷體" panose="03000509000000000000" pitchFamily="65" charset="-120"/>
              </a:rPr>
              <a:t>15.</a:t>
            </a:r>
            <a:r>
              <a:rPr lang="zh-TW" altLang="en-US" sz="2000" dirty="0">
                <a:latin typeface="標楷體" panose="03000509000000000000" pitchFamily="65" charset="-120"/>
                <a:ea typeface="標楷體" panose="03000509000000000000" pitchFamily="65" charset="-120"/>
              </a:rPr>
              <a:t>檢測錄音中是否有觀眾。 較高的活躍度值表示該曲目現場表演的可能性增加。 高於 </a:t>
            </a:r>
            <a:r>
              <a:rPr lang="en-US" altLang="zh-TW" sz="2000" dirty="0">
                <a:latin typeface="標楷體" panose="03000509000000000000" pitchFamily="65" charset="-120"/>
                <a:ea typeface="標楷體" panose="03000509000000000000" pitchFamily="65" charset="-120"/>
              </a:rPr>
              <a:t>0.8 </a:t>
            </a:r>
            <a:r>
              <a:rPr lang="zh-TW" altLang="en-US" sz="2000" dirty="0">
                <a:latin typeface="標楷體" panose="03000509000000000000" pitchFamily="65" charset="-120"/>
                <a:ea typeface="標楷體" panose="03000509000000000000" pitchFamily="65" charset="-120"/>
              </a:rPr>
              <a:t>的值表示該曲目很有可能是即時播放的。</a:t>
            </a:r>
            <a:endParaRPr lang="en-US" altLang="zh-TW" sz="2000" dirty="0">
              <a:latin typeface="標楷體" panose="03000509000000000000" pitchFamily="65" charset="-120"/>
              <a:ea typeface="標楷體" panose="03000509000000000000" pitchFamily="65" charset="-120"/>
            </a:endParaRPr>
          </a:p>
          <a:p>
            <a:r>
              <a:rPr lang="en-US" altLang="zh-TW" sz="2000" dirty="0">
                <a:latin typeface="標楷體" panose="03000509000000000000" pitchFamily="65" charset="-120"/>
                <a:ea typeface="標楷體" panose="03000509000000000000" pitchFamily="65" charset="-120"/>
              </a:rPr>
              <a:t>16.</a:t>
            </a:r>
            <a:r>
              <a:rPr lang="zh-TW" altLang="en-US" sz="2000" dirty="0">
                <a:latin typeface="標楷體" panose="03000509000000000000" pitchFamily="65" charset="-120"/>
                <a:ea typeface="標楷體" panose="03000509000000000000" pitchFamily="65" charset="-120"/>
              </a:rPr>
              <a:t>從 </a:t>
            </a:r>
            <a:r>
              <a:rPr lang="en-US" altLang="zh-TW" sz="2000" dirty="0">
                <a:latin typeface="標楷體" panose="03000509000000000000" pitchFamily="65" charset="-120"/>
                <a:ea typeface="標楷體" panose="03000509000000000000" pitchFamily="65" charset="-120"/>
              </a:rPr>
              <a:t>0.0 </a:t>
            </a:r>
            <a:r>
              <a:rPr lang="zh-TW" altLang="en-US" sz="2000" dirty="0">
                <a:latin typeface="標楷體" panose="03000509000000000000" pitchFamily="65" charset="-120"/>
                <a:ea typeface="標楷體" panose="03000509000000000000" pitchFamily="65" charset="-120"/>
              </a:rPr>
              <a:t>到 </a:t>
            </a:r>
            <a:r>
              <a:rPr lang="en-US" altLang="zh-TW" sz="2000" dirty="0">
                <a:latin typeface="標楷體" panose="03000509000000000000" pitchFamily="65" charset="-120"/>
                <a:ea typeface="標楷體" panose="03000509000000000000" pitchFamily="65" charset="-120"/>
              </a:rPr>
              <a:t>1.0 </a:t>
            </a:r>
            <a:r>
              <a:rPr lang="zh-TW" altLang="en-US" sz="2000" dirty="0">
                <a:latin typeface="標楷體" panose="03000509000000000000" pitchFamily="65" charset="-120"/>
                <a:ea typeface="標楷體" panose="03000509000000000000" pitchFamily="65" charset="-120"/>
              </a:rPr>
              <a:t>的測量，描述曲目所傳達的音樂動機。 高價的曲目聽起來更積極（例如快樂、開朗、欣快），而低價的曲目聽起來更消極（例如悲傷、沮喪、憤怒）。</a:t>
            </a:r>
            <a:endParaRPr lang="en-US" altLang="zh-TW" sz="2000" dirty="0">
              <a:latin typeface="標楷體" panose="03000509000000000000" pitchFamily="65" charset="-120"/>
              <a:ea typeface="標楷體" panose="03000509000000000000" pitchFamily="65" charset="-120"/>
            </a:endParaRPr>
          </a:p>
          <a:p>
            <a:r>
              <a:rPr lang="en-US" altLang="zh-TW" sz="2000" dirty="0">
                <a:latin typeface="標楷體" panose="03000509000000000000" pitchFamily="65" charset="-120"/>
                <a:ea typeface="標楷體" panose="03000509000000000000" pitchFamily="65" charset="-120"/>
              </a:rPr>
              <a:t>17.</a:t>
            </a:r>
            <a:r>
              <a:rPr lang="zh-TW" altLang="en-US" sz="2000" dirty="0">
                <a:latin typeface="標楷體" panose="03000509000000000000" pitchFamily="65" charset="-120"/>
                <a:ea typeface="標楷體" panose="03000509000000000000" pitchFamily="65" charset="-120"/>
              </a:rPr>
              <a:t>曲目的總體估計節奏（以每分鐘節拍數 </a:t>
            </a:r>
            <a:r>
              <a:rPr lang="en-US" altLang="zh-TW" sz="2000" dirty="0">
                <a:latin typeface="標楷體" panose="03000509000000000000" pitchFamily="65" charset="-120"/>
                <a:ea typeface="標楷體" panose="03000509000000000000" pitchFamily="65" charset="-120"/>
              </a:rPr>
              <a:t>(BPM) </a:t>
            </a:r>
            <a:r>
              <a:rPr lang="zh-TW" altLang="en-US" sz="2000" dirty="0">
                <a:latin typeface="標楷體" panose="03000509000000000000" pitchFamily="65" charset="-120"/>
                <a:ea typeface="標楷體" panose="03000509000000000000" pitchFamily="65" charset="-120"/>
              </a:rPr>
              <a:t>為單位）。 在音樂術語中，節奏是給定樂曲的速度或步調，直接源自於平均節拍持續時間。</a:t>
            </a:r>
            <a:endParaRPr lang="en-US" altLang="zh-TW" sz="2000" dirty="0">
              <a:latin typeface="標楷體" panose="03000509000000000000" pitchFamily="65" charset="-120"/>
              <a:ea typeface="標楷體" panose="03000509000000000000" pitchFamily="65" charset="-120"/>
            </a:endParaRPr>
          </a:p>
          <a:p>
            <a:r>
              <a:rPr lang="en-US" altLang="zh-TW" sz="2000" dirty="0">
                <a:latin typeface="標楷體" panose="03000509000000000000" pitchFamily="65" charset="-120"/>
                <a:ea typeface="標楷體" panose="03000509000000000000" pitchFamily="65" charset="-120"/>
              </a:rPr>
              <a:t>18.</a:t>
            </a:r>
            <a:r>
              <a:rPr lang="zh-TW" altLang="en-US" sz="2000" dirty="0">
                <a:latin typeface="標楷體" panose="03000509000000000000" pitchFamily="65" charset="-120"/>
                <a:ea typeface="標楷體" panose="03000509000000000000" pitchFamily="65" charset="-120"/>
              </a:rPr>
              <a:t>曲目的類型。</a:t>
            </a:r>
            <a:endParaRPr lang="en-US" altLang="zh-TW" sz="2000" dirty="0">
              <a:latin typeface="標楷體" panose="03000509000000000000" pitchFamily="65" charset="-120"/>
              <a:ea typeface="標楷體" panose="03000509000000000000" pitchFamily="65" charset="-120"/>
            </a:endParaRPr>
          </a:p>
          <a:p>
            <a:endParaRPr lang="en-US" altLang="zh-TW" sz="2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93245652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1387</Words>
  <Application>Microsoft Office PowerPoint</Application>
  <PresentationFormat>寬螢幕</PresentationFormat>
  <Paragraphs>286</Paragraphs>
  <Slides>7</Slides>
  <Notes>7</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7</vt:i4>
      </vt:variant>
    </vt:vector>
  </HeadingPairs>
  <TitlesOfParts>
    <vt:vector size="15" baseType="lpstr">
      <vt:lpstr>Microsoft YaHei UI</vt:lpstr>
      <vt:lpstr>新細明體</vt:lpstr>
      <vt:lpstr>標楷體</vt:lpstr>
      <vt:lpstr>Arial</vt:lpstr>
      <vt:lpstr>Calibri</vt:lpstr>
      <vt:lpstr>Calibri Light</vt:lpstr>
      <vt:lpstr>Times New Roman</vt:lpstr>
      <vt:lpstr>Office 佈景主題</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天楷 毛</dc:creator>
  <cp:lastModifiedBy>黃政曦</cp:lastModifiedBy>
  <cp:revision>10</cp:revision>
  <dcterms:created xsi:type="dcterms:W3CDTF">2024-03-10T10:19:22Z</dcterms:created>
  <dcterms:modified xsi:type="dcterms:W3CDTF">2024-03-22T09:04:52Z</dcterms:modified>
</cp:coreProperties>
</file>