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Nunito"/>
      <p:regular r:id="rId37"/>
      <p:bold r:id="rId38"/>
      <p:italic r:id="rId39"/>
      <p:boldItalic r:id="rId40"/>
    </p:embeddedFont>
    <p:embeddedFont>
      <p:font typeface="Playfair Display"/>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6.xml"/><Relationship Id="rId42" Type="http://schemas.openxmlformats.org/officeDocument/2006/relationships/font" Target="fonts/PlayfairDisplay-bold.fntdata"/><Relationship Id="rId41" Type="http://schemas.openxmlformats.org/officeDocument/2006/relationships/font" Target="fonts/PlayfairDisplay-regular.fntdata"/><Relationship Id="rId22" Type="http://schemas.openxmlformats.org/officeDocument/2006/relationships/slide" Target="slides/slide18.xml"/><Relationship Id="rId44" Type="http://schemas.openxmlformats.org/officeDocument/2006/relationships/font" Target="fonts/PlayfairDisplay-boldItalic.fntdata"/><Relationship Id="rId21" Type="http://schemas.openxmlformats.org/officeDocument/2006/relationships/slide" Target="slides/slide17.xml"/><Relationship Id="rId43" Type="http://schemas.openxmlformats.org/officeDocument/2006/relationships/font" Target="fonts/PlayfairDisplay-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Nunito-italic.fntdata"/><Relationship Id="rId16" Type="http://schemas.openxmlformats.org/officeDocument/2006/relationships/slide" Target="slides/slide12.xml"/><Relationship Id="rId38" Type="http://schemas.openxmlformats.org/officeDocument/2006/relationships/font" Target="fonts/Nuni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e5bf6eb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5bf6eb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e5bf6eb7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e5bf6eb7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e5bf6eb7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e5bf6eb7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e5bf6eb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e5bf6eb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e5bf6eb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e5bf6eb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e5bf6eb7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e5bf6eb7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e5bf6eb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e5bf6eb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e5bf6eb7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e5bf6eb7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e5bf6eb7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e5bf6eb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e5bf6eb7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e5bf6eb7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e5bf6eb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e5bf6eb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e5bf6eb7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e5bf6eb7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e5bf6eb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e5bf6eb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e5bf6eb7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e5bf6eb7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e5bf6eb7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e5bf6eb7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e5bf6eb7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e5bf6eb7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e5bf6eb7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e5bf6eb7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e5bf6eb7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e5bf6eb7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e5bf6eb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e5bf6eb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e5bf6eb7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e5bf6eb7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e5bf6eb7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e5bf6eb7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e5bf6eb7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e5bf6eb7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e5bf6eb7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e5bf6eb7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e5bf6eb7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e5bf6eb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e5bf6eb7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e5bf6eb7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5bf6eb7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5bf6eb7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e5bf6eb7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e5bf6eb7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e5bf6eb7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e5bf6eb7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e5bf6eb7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e5bf6eb7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e5bf6eb7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e5bf6eb7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e5bf6eb7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e5bf6eb7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www.w3resource.com/javascript-exercises/javascript-object-exercises.php#EDITOR" TargetMode="External"/><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w3schools.com/js/js_object_properties.asp" TargetMode="External"/><Relationship Id="rId4" Type="http://schemas.openxmlformats.org/officeDocument/2006/relationships/hyperlink" Target="https://developer.mozilla.org/en-US/docs/Web/JavaScript/Guide/Working_with_Objects" TargetMode="External"/><Relationship Id="rId9" Type="http://schemas.openxmlformats.org/officeDocument/2006/relationships/hyperlink" Target="https://www.w3resource.com/javascript-exercises/javascript-object-exercises.php" TargetMode="External"/><Relationship Id="rId5" Type="http://schemas.openxmlformats.org/officeDocument/2006/relationships/hyperlink" Target="https://whatis.techtarget.com/definition/instantiation" TargetMode="External"/><Relationship Id="rId6" Type="http://schemas.openxmlformats.org/officeDocument/2006/relationships/hyperlink" Target="https://codeburst.io/various-ways-to-create-javascript-object-9563c6887a47" TargetMode="External"/><Relationship Id="rId7" Type="http://schemas.openxmlformats.org/officeDocument/2006/relationships/hyperlink" Target="https://stackoverflow.com/questions/6843951/which-way-is-best-for-creating-an-object-in-javascript-is-var-necessary-befor" TargetMode="External"/><Relationship Id="rId8" Type="http://schemas.openxmlformats.org/officeDocument/2006/relationships/hyperlink" Target="https://developer.mozilla.org/en-US/docs/Web/JavaScript/Reference/Statements/for...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JavaScript Objects</a:t>
            </a:r>
            <a:endParaRPr>
              <a:latin typeface="Playfair Display"/>
              <a:ea typeface="Playfair Display"/>
              <a:cs typeface="Playfair Display"/>
              <a:sym typeface="Playfair Display"/>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Bekah Howe</a:t>
            </a:r>
            <a:endParaRPr>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Playfair Display"/>
                <a:ea typeface="Playfair Display"/>
                <a:cs typeface="Playfair Display"/>
                <a:sym typeface="Playfair Display"/>
              </a:rPr>
              <a:t>The named values, in JavaScript objects, are called </a:t>
            </a:r>
            <a:r>
              <a:rPr b="1" lang="en" sz="1400">
                <a:solidFill>
                  <a:srgbClr val="000000"/>
                </a:solidFill>
                <a:highlight>
                  <a:srgbClr val="FFFFFF"/>
                </a:highlight>
                <a:latin typeface="Playfair Display"/>
                <a:ea typeface="Playfair Display"/>
                <a:cs typeface="Playfair Display"/>
                <a:sym typeface="Playfair Display"/>
              </a:rPr>
              <a:t>properties</a:t>
            </a:r>
            <a:r>
              <a:rPr lang="en" sz="1400">
                <a:solidFill>
                  <a:srgbClr val="000000"/>
                </a:solidFill>
                <a:highlight>
                  <a:srgbClr val="FFFFFF"/>
                </a:highlight>
                <a:latin typeface="Playfair Display"/>
                <a:ea typeface="Playfair Display"/>
                <a:cs typeface="Playfair Display"/>
                <a:sym typeface="Playfair Display"/>
              </a:rPr>
              <a:t>.</a:t>
            </a:r>
            <a:endParaRPr sz="1400">
              <a:solidFill>
                <a:srgbClr val="000000"/>
              </a:solidFill>
              <a:highlight>
                <a:srgbClr val="FFFFFF"/>
              </a:highlight>
              <a:latin typeface="Playfair Display"/>
              <a:ea typeface="Playfair Display"/>
              <a:cs typeface="Playfair Display"/>
              <a:sym typeface="Playfair Display"/>
            </a:endParaRPr>
          </a:p>
          <a:p>
            <a:pPr indent="0" lvl="0" marL="0" rtl="0" algn="l">
              <a:spcBef>
                <a:spcPts val="1600"/>
              </a:spcBef>
              <a:spcAft>
                <a:spcPts val="0"/>
              </a:spcAft>
              <a:buNone/>
            </a:pPr>
            <a:r>
              <a:rPr lang="en" sz="1400">
                <a:solidFill>
                  <a:srgbClr val="000000"/>
                </a:solidFill>
                <a:highlight>
                  <a:srgbClr val="FFFFFF"/>
                </a:highlight>
                <a:latin typeface="Playfair Display"/>
                <a:ea typeface="Playfair Display"/>
                <a:cs typeface="Playfair Display"/>
                <a:sym typeface="Playfair Display"/>
              </a:rPr>
              <a:t>Properties are the most important part of any JavaScript object.</a:t>
            </a:r>
            <a:endParaRPr sz="1400">
              <a:solidFill>
                <a:srgbClr val="000000"/>
              </a:solidFill>
              <a:highlight>
                <a:srgbClr val="FFFFFF"/>
              </a:highlight>
              <a:latin typeface="Playfair Display"/>
              <a:ea typeface="Playfair Display"/>
              <a:cs typeface="Playfair Display"/>
              <a:sym typeface="Playfair Display"/>
            </a:endParaRPr>
          </a:p>
          <a:p>
            <a:pPr indent="0" lvl="0" marL="0" rtl="0" algn="l">
              <a:spcBef>
                <a:spcPts val="1600"/>
              </a:spcBef>
              <a:spcAft>
                <a:spcPts val="0"/>
              </a:spcAft>
              <a:buNone/>
            </a:pPr>
            <a:r>
              <a:rPr lang="en" sz="1400">
                <a:solidFill>
                  <a:srgbClr val="000000"/>
                </a:solidFill>
                <a:latin typeface="Playfair Display"/>
                <a:ea typeface="Playfair Display"/>
                <a:cs typeface="Playfair Display"/>
                <a:sym typeface="Playfair Display"/>
              </a:rPr>
              <a:t>Properties are the values associated with a JavaScript object.</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lang="en" sz="1400">
                <a:solidFill>
                  <a:srgbClr val="000000"/>
                </a:solidFill>
                <a:latin typeface="Playfair Display"/>
                <a:ea typeface="Playfair Display"/>
                <a:cs typeface="Playfair Display"/>
                <a:sym typeface="Playfair Display"/>
              </a:rPr>
              <a:t>A JavaScript object is a collection of unordered properties.</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lang="en" sz="1400">
                <a:solidFill>
                  <a:srgbClr val="000000"/>
                </a:solidFill>
                <a:latin typeface="Playfair Display"/>
                <a:ea typeface="Playfair Display"/>
                <a:cs typeface="Playfair Display"/>
                <a:sym typeface="Playfair Display"/>
              </a:rPr>
              <a:t>Properties can usually be changed, added, and deleted, but some are read only.</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1600"/>
              </a:spcAft>
              <a:buNone/>
            </a:pPr>
            <a:r>
              <a:t/>
            </a:r>
            <a:endParaRPr sz="1400">
              <a:solidFill>
                <a:srgbClr val="000000"/>
              </a:solidFill>
              <a:highlight>
                <a:srgbClr val="FFFFFF"/>
              </a:highlight>
              <a:latin typeface="Playfair Display"/>
              <a:ea typeface="Playfair Display"/>
              <a:cs typeface="Playfair Display"/>
              <a:sym typeface="Playfair Display"/>
            </a:endParaRPr>
          </a:p>
        </p:txBody>
      </p:sp>
      <p:sp>
        <p:nvSpPr>
          <p:cNvPr id="182" name="Google Shape;182;p22"/>
          <p:cNvSpPr txBox="1"/>
          <p:nvPr>
            <p:ph idx="2" type="body"/>
          </p:nvPr>
        </p:nvSpPr>
        <p:spPr>
          <a:xfrm>
            <a:off x="4638675" y="581550"/>
            <a:ext cx="3686100" cy="43164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Accessing JavaScript Properties</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The syntax for accessing the property of an object is:</a:t>
            </a:r>
            <a:endParaRPr sz="14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None/>
            </a:pPr>
            <a:r>
              <a:rPr i="1" lang="en" sz="1400">
                <a:solidFill>
                  <a:srgbClr val="000000"/>
                </a:solidFill>
                <a:highlight>
                  <a:srgbClr val="C9DAF8"/>
                </a:highlight>
                <a:latin typeface="Playfair Display"/>
                <a:ea typeface="Playfair Display"/>
                <a:cs typeface="Playfair Display"/>
                <a:sym typeface="Playfair Display"/>
              </a:rPr>
              <a:t>objectName.property         </a:t>
            </a:r>
            <a:r>
              <a:rPr lang="en" sz="1400">
                <a:solidFill>
                  <a:srgbClr val="008000"/>
                </a:solidFill>
                <a:highlight>
                  <a:srgbClr val="C9DAF8"/>
                </a:highlight>
                <a:latin typeface="Playfair Display"/>
                <a:ea typeface="Playfair Display"/>
                <a:cs typeface="Playfair Display"/>
                <a:sym typeface="Playfair Display"/>
              </a:rPr>
              <a:t>// person.age</a:t>
            </a:r>
            <a:endParaRPr sz="1400">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t/>
            </a:r>
            <a:endParaRPr sz="1400">
              <a:solidFill>
                <a:srgbClr val="008000"/>
              </a:solidFill>
              <a:highlight>
                <a:srgbClr val="C9DAF8"/>
              </a:highlight>
              <a:latin typeface="Playfair Display"/>
              <a:ea typeface="Playfair Display"/>
              <a:cs typeface="Playfair Display"/>
              <a:sym typeface="Playfair Display"/>
            </a:endParaRPr>
          </a:p>
          <a:p>
            <a:pPr indent="0" lvl="0" marL="0" rtl="0" algn="ctr">
              <a:lnSpc>
                <a:spcPct val="100000"/>
              </a:lnSpc>
              <a:spcBef>
                <a:spcPts val="0"/>
              </a:spcBef>
              <a:spcAft>
                <a:spcPts val="0"/>
              </a:spcAft>
              <a:buNone/>
            </a:pPr>
            <a:r>
              <a:rPr lang="en" sz="1400">
                <a:solidFill>
                  <a:srgbClr val="000000"/>
                </a:solidFill>
                <a:latin typeface="Playfair Display"/>
                <a:ea typeface="Playfair Display"/>
                <a:cs typeface="Playfair Display"/>
                <a:sym typeface="Playfair Display"/>
              </a:rPr>
              <a:t>Or</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t/>
            </a:r>
            <a:endParaRPr sz="14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None/>
            </a:pPr>
            <a:r>
              <a:rPr i="1" lang="en" sz="1400">
                <a:solidFill>
                  <a:srgbClr val="000000"/>
                </a:solidFill>
                <a:highlight>
                  <a:srgbClr val="C9DAF8"/>
                </a:highlight>
                <a:latin typeface="Playfair Display"/>
                <a:ea typeface="Playfair Display"/>
                <a:cs typeface="Playfair Display"/>
                <a:sym typeface="Playfair Display"/>
              </a:rPr>
              <a:t>objectName</a:t>
            </a:r>
            <a:r>
              <a:rPr lang="en" sz="1400">
                <a:solidFill>
                  <a:srgbClr val="000000"/>
                </a:solidFill>
                <a:highlight>
                  <a:srgbClr val="C9DAF8"/>
                </a:highlight>
                <a:latin typeface="Playfair Display"/>
                <a:ea typeface="Playfair Display"/>
                <a:cs typeface="Playfair Display"/>
                <a:sym typeface="Playfair Display"/>
              </a:rPr>
              <a:t>[</a:t>
            </a:r>
            <a:r>
              <a:rPr lang="en" sz="1400">
                <a:solidFill>
                  <a:srgbClr val="A52A2A"/>
                </a:solidFill>
                <a:highlight>
                  <a:srgbClr val="C9DAF8"/>
                </a:highlight>
                <a:latin typeface="Playfair Display"/>
                <a:ea typeface="Playfair Display"/>
                <a:cs typeface="Playfair Display"/>
                <a:sym typeface="Playfair Display"/>
              </a:rPr>
              <a:t>"</a:t>
            </a:r>
            <a:r>
              <a:rPr i="1" lang="en" sz="1400">
                <a:solidFill>
                  <a:srgbClr val="A52A2A"/>
                </a:solidFill>
                <a:highlight>
                  <a:srgbClr val="C9DAF8"/>
                </a:highlight>
                <a:latin typeface="Playfair Display"/>
                <a:ea typeface="Playfair Display"/>
                <a:cs typeface="Playfair Display"/>
                <a:sym typeface="Playfair Display"/>
              </a:rPr>
              <a:t>property</a:t>
            </a:r>
            <a:r>
              <a:rPr lang="en" sz="1400">
                <a:solidFill>
                  <a:srgbClr val="A52A2A"/>
                </a:solidFill>
                <a:highlight>
                  <a:srgbClr val="C9DAF8"/>
                </a:highlight>
                <a:latin typeface="Playfair Display"/>
                <a:ea typeface="Playfair Display"/>
                <a:cs typeface="Playfair Display"/>
                <a:sym typeface="Playfair Display"/>
              </a:rPr>
              <a:t>"</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8000"/>
                </a:solidFill>
                <a:highlight>
                  <a:srgbClr val="C9DAF8"/>
                </a:highlight>
                <a:latin typeface="Playfair Display"/>
                <a:ea typeface="Playfair Display"/>
                <a:cs typeface="Playfair Display"/>
                <a:sym typeface="Playfair Display"/>
              </a:rPr>
              <a:t>// person["age"]</a:t>
            </a:r>
            <a:endParaRPr sz="1400">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t/>
            </a:r>
            <a:endParaRPr sz="1400">
              <a:solidFill>
                <a:srgbClr val="008000"/>
              </a:solidFill>
              <a:highlight>
                <a:srgbClr val="C9DAF8"/>
              </a:highlight>
              <a:latin typeface="Playfair Display"/>
              <a:ea typeface="Playfair Display"/>
              <a:cs typeface="Playfair Display"/>
              <a:sym typeface="Playfair Display"/>
            </a:endParaRPr>
          </a:p>
          <a:p>
            <a:pPr indent="0" lvl="0" marL="0" rtl="0" algn="ctr">
              <a:lnSpc>
                <a:spcPct val="100000"/>
              </a:lnSpc>
              <a:spcBef>
                <a:spcPts val="0"/>
              </a:spcBef>
              <a:spcAft>
                <a:spcPts val="0"/>
              </a:spcAft>
              <a:buNone/>
            </a:pPr>
            <a:r>
              <a:rPr lang="en" sz="1400">
                <a:solidFill>
                  <a:srgbClr val="000000"/>
                </a:solidFill>
                <a:latin typeface="Playfair Display"/>
                <a:ea typeface="Playfair Display"/>
                <a:cs typeface="Playfair Display"/>
                <a:sym typeface="Playfair Display"/>
              </a:rPr>
              <a:t>Or</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t/>
            </a:r>
            <a:endParaRPr sz="14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i="1" lang="en" sz="1400">
                <a:solidFill>
                  <a:srgbClr val="000000"/>
                </a:solidFill>
                <a:highlight>
                  <a:srgbClr val="C9DAF8"/>
                </a:highlight>
                <a:latin typeface="Playfair Display"/>
                <a:ea typeface="Playfair Display"/>
                <a:cs typeface="Playfair Display"/>
                <a:sym typeface="Playfair Display"/>
              </a:rPr>
              <a:t>objectName</a:t>
            </a:r>
            <a:r>
              <a:rPr lang="en" sz="1400">
                <a:solidFill>
                  <a:srgbClr val="000000"/>
                </a:solidFill>
                <a:highlight>
                  <a:srgbClr val="C9DAF8"/>
                </a:highlight>
                <a:latin typeface="Playfair Display"/>
                <a:ea typeface="Playfair Display"/>
                <a:cs typeface="Playfair Display"/>
                <a:sym typeface="Playfair Display"/>
              </a:rPr>
              <a:t>[</a:t>
            </a:r>
            <a:r>
              <a:rPr i="1" lang="en" sz="1400">
                <a:solidFill>
                  <a:srgbClr val="000000"/>
                </a:solidFill>
                <a:highlight>
                  <a:srgbClr val="C9DAF8"/>
                </a:highlight>
                <a:latin typeface="Playfair Display"/>
                <a:ea typeface="Playfair Display"/>
                <a:cs typeface="Playfair Display"/>
                <a:sym typeface="Playfair Display"/>
              </a:rPr>
              <a:t>expression</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8000"/>
                </a:solidFill>
                <a:highlight>
                  <a:srgbClr val="C9DAF8"/>
                </a:highlight>
                <a:latin typeface="Playfair Display"/>
                <a:ea typeface="Playfair Display"/>
                <a:cs typeface="Playfair Display"/>
                <a:sym typeface="Playfair Display"/>
              </a:rPr>
              <a:t>// x = "age"; person[x]</a:t>
            </a:r>
            <a:endParaRPr sz="1400">
              <a:solidFill>
                <a:srgbClr val="008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00000"/>
              </a:lnSpc>
              <a:spcBef>
                <a:spcPts val="1600"/>
              </a:spcBef>
              <a:spcAft>
                <a:spcPts val="1600"/>
              </a:spcAft>
              <a:buNone/>
            </a:pPr>
            <a:r>
              <a:rPr lang="en" sz="1200">
                <a:latin typeface="Playfair Display"/>
                <a:ea typeface="Playfair Display"/>
                <a:cs typeface="Playfair Display"/>
                <a:sym typeface="Playfair Display"/>
              </a:rPr>
              <a:t>I personally use the first option because it looks the cleanest to me</a:t>
            </a:r>
            <a:endParaRPr sz="1200">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3"/>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JavaScript for...in Loop</a:t>
            </a:r>
            <a:endParaRPr sz="2250">
              <a:solidFill>
                <a:srgbClr val="000000"/>
              </a:solidFill>
              <a:latin typeface="Playfair Display"/>
              <a:ea typeface="Playfair Display"/>
              <a:cs typeface="Playfair Display"/>
              <a:sym typeface="Playfair Display"/>
            </a:endParaRPr>
          </a:p>
          <a:p>
            <a:pPr indent="0" lvl="0" marL="0" rtl="0" algn="l">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 JavaScript </a:t>
            </a:r>
            <a:r>
              <a:rPr lang="en" sz="1250">
                <a:solidFill>
                  <a:srgbClr val="DC143C"/>
                </a:solidFill>
                <a:highlight>
                  <a:srgbClr val="F1F1F1"/>
                </a:highlight>
                <a:latin typeface="Playfair Display"/>
                <a:ea typeface="Playfair Display"/>
                <a:cs typeface="Playfair Display"/>
                <a:sym typeface="Playfair Display"/>
              </a:rPr>
              <a:t>for...in</a:t>
            </a:r>
            <a:r>
              <a:rPr lang="en" sz="1150">
                <a:solidFill>
                  <a:srgbClr val="000000"/>
                </a:solidFill>
                <a:latin typeface="Playfair Display"/>
                <a:ea typeface="Playfair Display"/>
                <a:cs typeface="Playfair Display"/>
                <a:sym typeface="Playfair Display"/>
              </a:rPr>
              <a:t> statement loops through the properties of an object.</a:t>
            </a:r>
            <a:endParaRPr sz="115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lang="en" sz="1150">
                <a:solidFill>
                  <a:srgbClr val="000000"/>
                </a:solidFill>
                <a:highlight>
                  <a:srgbClr val="FFFFFF"/>
                </a:highlight>
                <a:latin typeface="Playfair Display"/>
                <a:ea typeface="Playfair Display"/>
                <a:cs typeface="Playfair Display"/>
                <a:sym typeface="Playfair Display"/>
              </a:rPr>
              <a:t>The block of code inside of the </a:t>
            </a:r>
            <a:r>
              <a:rPr lang="en" sz="1250">
                <a:solidFill>
                  <a:srgbClr val="DC143C"/>
                </a:solidFill>
                <a:highlight>
                  <a:srgbClr val="F1F1F1"/>
                </a:highlight>
                <a:latin typeface="Playfair Display"/>
                <a:ea typeface="Playfair Display"/>
                <a:cs typeface="Playfair Display"/>
                <a:sym typeface="Playfair Display"/>
              </a:rPr>
              <a:t>for...in</a:t>
            </a:r>
            <a:r>
              <a:rPr lang="en" sz="1150">
                <a:solidFill>
                  <a:srgbClr val="000000"/>
                </a:solidFill>
                <a:highlight>
                  <a:srgbClr val="FFFFFF"/>
                </a:highlight>
                <a:latin typeface="Playfair Display"/>
                <a:ea typeface="Playfair Display"/>
                <a:cs typeface="Playfair Display"/>
                <a:sym typeface="Playfair Display"/>
              </a:rPr>
              <a:t> loop will be executed once for each property.</a:t>
            </a:r>
            <a:endParaRPr sz="1150">
              <a:solidFill>
                <a:srgbClr val="000000"/>
              </a:solidFill>
              <a:highlight>
                <a:srgbClr val="FFFFFF"/>
              </a:highlight>
              <a:latin typeface="Playfair Display"/>
              <a:ea typeface="Playfair Display"/>
              <a:cs typeface="Playfair Display"/>
              <a:sym typeface="Playfair Display"/>
            </a:endParaRPr>
          </a:p>
          <a:p>
            <a:pPr indent="0" lvl="0" marL="0" rtl="0" algn="l">
              <a:spcBef>
                <a:spcPts val="1600"/>
              </a:spcBef>
              <a:spcAft>
                <a:spcPts val="1600"/>
              </a:spcAft>
              <a:buNone/>
            </a:pPr>
            <a:r>
              <a:rPr lang="en" sz="1200">
                <a:solidFill>
                  <a:srgbClr val="333333"/>
                </a:solidFill>
                <a:highlight>
                  <a:srgbClr val="FFD966"/>
                </a:highlight>
                <a:latin typeface="Playfair Display"/>
                <a:ea typeface="Playfair Display"/>
                <a:cs typeface="Playfair Display"/>
                <a:sym typeface="Playfair Display"/>
              </a:rPr>
              <a:t>It may be most practically used for debugging purposes,</a:t>
            </a:r>
            <a:r>
              <a:rPr lang="en" sz="1200">
                <a:solidFill>
                  <a:srgbClr val="333333"/>
                </a:solidFill>
                <a:highlight>
                  <a:srgbClr val="FFFFFF"/>
                </a:highlight>
                <a:latin typeface="Playfair Display"/>
                <a:ea typeface="Playfair Display"/>
                <a:cs typeface="Playfair Display"/>
                <a:sym typeface="Playfair Display"/>
              </a:rPr>
              <a:t> being an easy way to check the properties of an object (through output to the console or otherwise). Although arrays are often more practical for storing data, in situations where a key-value pair is preferred for working with data (with properties acting as the "key"), there may be instances where you want to check if any of those keys hold a particular value.</a:t>
            </a:r>
            <a:endParaRPr sz="1150">
              <a:solidFill>
                <a:srgbClr val="000000"/>
              </a:solidFill>
              <a:highlight>
                <a:srgbClr val="FFFFFF"/>
              </a:highlight>
              <a:latin typeface="Playfair Display"/>
              <a:ea typeface="Playfair Display"/>
              <a:cs typeface="Playfair Display"/>
              <a:sym typeface="Playfair Display"/>
            </a:endParaRPr>
          </a:p>
        </p:txBody>
      </p:sp>
      <p:sp>
        <p:nvSpPr>
          <p:cNvPr id="188" name="Google Shape;188;p23"/>
          <p:cNvSpPr txBox="1"/>
          <p:nvPr>
            <p:ph idx="2" type="body"/>
          </p:nvPr>
        </p:nvSpPr>
        <p:spPr>
          <a:xfrm>
            <a:off x="4638675" y="433950"/>
            <a:ext cx="3686100" cy="4368000"/>
          </a:xfrm>
          <a:prstGeom prst="rect">
            <a:avLst/>
          </a:prstGeom>
        </p:spPr>
        <p:txBody>
          <a:bodyPr anchorCtr="0" anchor="t" bIns="91425" lIns="91425" spcFirstLastPara="1" rIns="91425" wrap="square" tIns="91425">
            <a:noAutofit/>
          </a:bodyPr>
          <a:lstStyle/>
          <a:p>
            <a:pPr indent="0" lvl="0" marL="533400" marR="139700" rtl="0" algn="l">
              <a:lnSpc>
                <a:spcPct val="100000"/>
              </a:lnSpc>
              <a:spcBef>
                <a:spcPts val="0"/>
              </a:spcBef>
              <a:spcAft>
                <a:spcPts val="0"/>
              </a:spcAft>
              <a:buClr>
                <a:srgbClr val="000000"/>
              </a:buClr>
              <a:buSzPts val="1100"/>
              <a:buFont typeface="Arial"/>
              <a:buNone/>
            </a:pPr>
            <a:r>
              <a:rPr lang="en" sz="1400">
                <a:solidFill>
                  <a:srgbClr val="0077AA"/>
                </a:solidFill>
                <a:highlight>
                  <a:srgbClr val="C9DAF8"/>
                </a:highlight>
                <a:latin typeface="Playfair Display"/>
                <a:ea typeface="Playfair Display"/>
                <a:cs typeface="Playfair Display"/>
                <a:sym typeface="Playfair Display"/>
              </a:rPr>
              <a:t>var</a:t>
            </a:r>
            <a:r>
              <a:rPr lang="en" sz="1400">
                <a:solidFill>
                  <a:srgbClr val="333333"/>
                </a:solidFill>
                <a:highlight>
                  <a:srgbClr val="C9DAF8"/>
                </a:highlight>
                <a:latin typeface="Playfair Display"/>
                <a:ea typeface="Playfair Display"/>
                <a:cs typeface="Playfair Display"/>
                <a:sym typeface="Playfair Display"/>
              </a:rPr>
              <a:t> triangle </a:t>
            </a:r>
            <a:r>
              <a:rPr lang="en" sz="1400">
                <a:solidFill>
                  <a:srgbClr val="A67F5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a</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0055"/>
                </a:solidFill>
                <a:highlight>
                  <a:srgbClr val="C9DAF8"/>
                </a:highlight>
                <a:latin typeface="Playfair Display"/>
                <a:ea typeface="Playfair Display"/>
                <a:cs typeface="Playfair Display"/>
                <a:sym typeface="Playfair Display"/>
              </a:rPr>
              <a:t>1</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b</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0055"/>
                </a:solidFill>
                <a:highlight>
                  <a:srgbClr val="C9DAF8"/>
                </a:highlight>
                <a:latin typeface="Playfair Display"/>
                <a:ea typeface="Playfair Display"/>
                <a:cs typeface="Playfair Display"/>
                <a:sym typeface="Playfair Display"/>
              </a:rPr>
              <a:t>2</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c</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0055"/>
                </a:solidFill>
                <a:highlight>
                  <a:srgbClr val="C9DAF8"/>
                </a:highlight>
                <a:latin typeface="Playfair Display"/>
                <a:ea typeface="Playfair Display"/>
                <a:cs typeface="Playfair Display"/>
                <a:sym typeface="Playfair Display"/>
              </a:rPr>
              <a:t>3</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0077AA"/>
                </a:solidFill>
                <a:highlight>
                  <a:srgbClr val="C9DAF8"/>
                </a:highlight>
                <a:latin typeface="Playfair Display"/>
                <a:ea typeface="Playfair Display"/>
                <a:cs typeface="Playfair Display"/>
                <a:sym typeface="Playfair Display"/>
              </a:rPr>
              <a:t>function</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DD4A68"/>
                </a:solidFill>
                <a:highlight>
                  <a:srgbClr val="C9DAF8"/>
                </a:highlight>
                <a:latin typeface="Playfair Display"/>
                <a:ea typeface="Playfair Display"/>
                <a:cs typeface="Playfair Display"/>
                <a:sym typeface="Playfair Display"/>
              </a:rPr>
              <a:t>ColoredTriangle</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0077AA"/>
                </a:solidFill>
                <a:highlight>
                  <a:srgbClr val="C9DAF8"/>
                </a:highlight>
                <a:latin typeface="Playfair Display"/>
                <a:ea typeface="Playfair Display"/>
                <a:cs typeface="Playfair Display"/>
                <a:sym typeface="Playfair Display"/>
              </a:rPr>
              <a:t>this</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color </a:t>
            </a:r>
            <a:r>
              <a:rPr lang="en" sz="1400">
                <a:solidFill>
                  <a:srgbClr val="A67F5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669900"/>
                </a:solidFill>
                <a:highlight>
                  <a:srgbClr val="C9DAF8"/>
                </a:highlight>
                <a:latin typeface="Playfair Display"/>
                <a:ea typeface="Playfair Display"/>
                <a:cs typeface="Playfair Display"/>
                <a:sym typeface="Playfair Display"/>
              </a:rPr>
              <a:t>'red'</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333333"/>
                </a:solidFill>
                <a:highlight>
                  <a:srgbClr val="C9DAF8"/>
                </a:highlight>
                <a:latin typeface="Playfair Display"/>
                <a:ea typeface="Playfair Display"/>
                <a:cs typeface="Playfair Display"/>
                <a:sym typeface="Playfair Display"/>
              </a:rPr>
              <a:t>ColoredTriangle</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prototype </a:t>
            </a:r>
            <a:r>
              <a:rPr lang="en" sz="1400">
                <a:solidFill>
                  <a:srgbClr val="A67F5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triangle</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0077AA"/>
                </a:solidFill>
                <a:highlight>
                  <a:srgbClr val="C9DAF8"/>
                </a:highlight>
                <a:latin typeface="Playfair Display"/>
                <a:ea typeface="Playfair Display"/>
                <a:cs typeface="Playfair Display"/>
                <a:sym typeface="Playfair Display"/>
              </a:rPr>
              <a:t>var</a:t>
            </a:r>
            <a:r>
              <a:rPr lang="en" sz="1400">
                <a:solidFill>
                  <a:srgbClr val="333333"/>
                </a:solidFill>
                <a:highlight>
                  <a:srgbClr val="C9DAF8"/>
                </a:highlight>
                <a:latin typeface="Playfair Display"/>
                <a:ea typeface="Playfair Display"/>
                <a:cs typeface="Playfair Display"/>
                <a:sym typeface="Playfair Display"/>
              </a:rPr>
              <a:t> obj </a:t>
            </a:r>
            <a:r>
              <a:rPr lang="en" sz="1400">
                <a:solidFill>
                  <a:srgbClr val="A67F5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0077AA"/>
                </a:solidFill>
                <a:highlight>
                  <a:srgbClr val="C9DAF8"/>
                </a:highlight>
                <a:latin typeface="Playfair Display"/>
                <a:ea typeface="Playfair Display"/>
                <a:cs typeface="Playfair Display"/>
                <a:sym typeface="Playfair Display"/>
              </a:rPr>
              <a:t>new</a:t>
            </a:r>
            <a:r>
              <a:rPr lang="en" sz="1400">
                <a:solidFill>
                  <a:srgbClr val="333333"/>
                </a:solidFill>
                <a:highlight>
                  <a:srgbClr val="C9DAF8"/>
                </a:highlight>
                <a:latin typeface="Playfair Display"/>
                <a:ea typeface="Playfair Display"/>
                <a:cs typeface="Playfair Display"/>
                <a:sym typeface="Playfair Display"/>
              </a:rPr>
              <a:t> ColoredTriangle</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0077AA"/>
                </a:solidFill>
                <a:highlight>
                  <a:srgbClr val="C9DAF8"/>
                </a:highlight>
                <a:latin typeface="Playfair Display"/>
                <a:ea typeface="Playfair Display"/>
                <a:cs typeface="Playfair Display"/>
                <a:sym typeface="Playfair Display"/>
              </a:rPr>
              <a:t>for</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0077AA"/>
                </a:solidFill>
                <a:highlight>
                  <a:srgbClr val="C9DAF8"/>
                </a:highlight>
                <a:latin typeface="Playfair Display"/>
                <a:ea typeface="Playfair Display"/>
                <a:cs typeface="Playfair Display"/>
                <a:sym typeface="Playfair Display"/>
              </a:rPr>
              <a:t>const</a:t>
            </a:r>
            <a:r>
              <a:rPr lang="en" sz="1400">
                <a:solidFill>
                  <a:srgbClr val="333333"/>
                </a:solidFill>
                <a:highlight>
                  <a:srgbClr val="C9DAF8"/>
                </a:highlight>
                <a:latin typeface="Playfair Display"/>
                <a:ea typeface="Playfair Display"/>
                <a:cs typeface="Playfair Display"/>
                <a:sym typeface="Playfair Display"/>
              </a:rPr>
              <a:t> prop </a:t>
            </a:r>
            <a:r>
              <a:rPr lang="en" sz="1400">
                <a:solidFill>
                  <a:srgbClr val="0077AA"/>
                </a:solidFill>
                <a:highlight>
                  <a:srgbClr val="C9DAF8"/>
                </a:highlight>
                <a:latin typeface="Playfair Display"/>
                <a:ea typeface="Playfair Display"/>
                <a:cs typeface="Playfair Display"/>
                <a:sym typeface="Playfair Display"/>
              </a:rPr>
              <a:t>in</a:t>
            </a:r>
            <a:r>
              <a:rPr lang="en" sz="1400">
                <a:solidFill>
                  <a:srgbClr val="333333"/>
                </a:solidFill>
                <a:highlight>
                  <a:srgbClr val="C9DAF8"/>
                </a:highlight>
                <a:latin typeface="Playfair Display"/>
                <a:ea typeface="Playfair Display"/>
                <a:cs typeface="Playfair Display"/>
                <a:sym typeface="Playfair Display"/>
              </a:rPr>
              <a:t> obj</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0077AA"/>
                </a:solidFill>
                <a:highlight>
                  <a:srgbClr val="C9DAF8"/>
                </a:highlight>
                <a:latin typeface="Playfair Display"/>
                <a:ea typeface="Playfair Display"/>
                <a:cs typeface="Playfair Display"/>
                <a:sym typeface="Playfair Display"/>
              </a:rPr>
              <a:t>if</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obj</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DD4A68"/>
                </a:solidFill>
                <a:highlight>
                  <a:srgbClr val="C9DAF8"/>
                </a:highlight>
                <a:latin typeface="Playfair Display"/>
                <a:ea typeface="Playfair Display"/>
                <a:cs typeface="Playfair Display"/>
                <a:sym typeface="Playfair Display"/>
              </a:rPr>
              <a:t>hasOwnProperty</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prop</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333333"/>
                </a:solidFill>
                <a:highlight>
                  <a:srgbClr val="C9DAF8"/>
                </a:highlight>
                <a:latin typeface="Playfair Display"/>
                <a:ea typeface="Playfair Display"/>
                <a:cs typeface="Playfair Display"/>
                <a:sym typeface="Playfair Display"/>
              </a:rPr>
              <a:t>    console</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DD4A68"/>
                </a:solidFill>
                <a:highlight>
                  <a:srgbClr val="C9DAF8"/>
                </a:highlight>
                <a:latin typeface="Playfair Display"/>
                <a:ea typeface="Playfair Display"/>
                <a:cs typeface="Playfair Display"/>
                <a:sym typeface="Playfair Display"/>
              </a:rPr>
              <a:t>log</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669900"/>
                </a:solidFill>
                <a:highlight>
                  <a:srgbClr val="C9DAF8"/>
                </a:highlight>
                <a:latin typeface="Playfair Display"/>
                <a:ea typeface="Playfair Display"/>
                <a:cs typeface="Playfair Display"/>
                <a:sym typeface="Playfair Display"/>
              </a:rPr>
              <a:t>`obj.</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prop</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669900"/>
                </a:solidFill>
                <a:highlight>
                  <a:srgbClr val="C9DAF8"/>
                </a:highlight>
                <a:latin typeface="Playfair Display"/>
                <a:ea typeface="Playfair Display"/>
                <a:cs typeface="Playfair Display"/>
                <a:sym typeface="Playfair Display"/>
              </a:rPr>
              <a:t> = </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obj</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prop</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669900"/>
                </a:solidFill>
                <a:highlight>
                  <a:srgbClr val="C9DAF8"/>
                </a:highlight>
                <a:latin typeface="Playfair Display"/>
                <a:ea typeface="Playfair Display"/>
                <a:cs typeface="Playfair Display"/>
                <a:sym typeface="Playfair Display"/>
              </a:rPr>
              <a:t>`</a:t>
            </a: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333333"/>
                </a:solidFill>
                <a:highlight>
                  <a:srgbClr val="C9DAF8"/>
                </a:highlight>
                <a:latin typeface="Playfair Display"/>
                <a:ea typeface="Playfair Display"/>
                <a:cs typeface="Playfair Display"/>
                <a:sym typeface="Playfair Display"/>
              </a:rPr>
              <a:t>  </a:t>
            </a:r>
            <a:r>
              <a:rPr lang="en" sz="1400">
                <a:solidFill>
                  <a:srgbClr val="999999"/>
                </a:solidFill>
                <a:highlight>
                  <a:srgbClr val="C9DAF8"/>
                </a:highlight>
                <a:latin typeface="Playfair Display"/>
                <a:ea typeface="Playfair Display"/>
                <a:cs typeface="Playfair Display"/>
                <a:sym typeface="Playfair Display"/>
              </a:rPr>
              <a:t>}</a:t>
            </a:r>
            <a:r>
              <a:rPr lang="en" sz="1400">
                <a:solidFill>
                  <a:srgbClr val="333333"/>
                </a:solidFill>
                <a:highlight>
                  <a:srgbClr val="C9DAF8"/>
                </a:highlight>
                <a:latin typeface="Playfair Display"/>
                <a:ea typeface="Playfair Display"/>
                <a:cs typeface="Playfair Display"/>
                <a:sym typeface="Playfair Display"/>
              </a:rPr>
              <a:t> </a:t>
            </a: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999999"/>
                </a:solidFill>
                <a:highlight>
                  <a:srgbClr val="C9DAF8"/>
                </a:highlight>
                <a:latin typeface="Playfair Display"/>
                <a:ea typeface="Playfair Display"/>
                <a:cs typeface="Playfair Display"/>
                <a:sym typeface="Playfair Display"/>
              </a:rPr>
              <a:t>}</a:t>
            </a:r>
            <a:br>
              <a:rPr lang="en" sz="1400">
                <a:solidFill>
                  <a:srgbClr val="333333"/>
                </a:solidFill>
                <a:highlight>
                  <a:srgbClr val="C9DAF8"/>
                </a:highlight>
                <a:latin typeface="Playfair Display"/>
                <a:ea typeface="Playfair Display"/>
                <a:cs typeface="Playfair Display"/>
                <a:sym typeface="Playfair Display"/>
              </a:rPr>
            </a:b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708090"/>
                </a:solidFill>
                <a:highlight>
                  <a:srgbClr val="C9DAF8"/>
                </a:highlight>
                <a:latin typeface="Playfair Display"/>
                <a:ea typeface="Playfair Display"/>
                <a:cs typeface="Playfair Display"/>
                <a:sym typeface="Playfair Display"/>
              </a:rPr>
              <a:t>// Output:</a:t>
            </a:r>
            <a:br>
              <a:rPr lang="en" sz="1400">
                <a:solidFill>
                  <a:srgbClr val="333333"/>
                </a:solidFill>
                <a:highlight>
                  <a:srgbClr val="C9DAF8"/>
                </a:highlight>
                <a:latin typeface="Playfair Display"/>
                <a:ea typeface="Playfair Display"/>
                <a:cs typeface="Playfair Display"/>
                <a:sym typeface="Playfair Display"/>
              </a:rPr>
            </a:br>
            <a:r>
              <a:rPr lang="en" sz="1400">
                <a:solidFill>
                  <a:srgbClr val="708090"/>
                </a:solidFill>
                <a:highlight>
                  <a:srgbClr val="C9DAF8"/>
                </a:highlight>
                <a:latin typeface="Playfair Display"/>
                <a:ea typeface="Playfair Display"/>
                <a:cs typeface="Playfair Display"/>
                <a:sym typeface="Playfair Display"/>
              </a:rPr>
              <a:t>// "obj.color = red"</a:t>
            </a:r>
            <a:endParaRPr sz="1400">
              <a:solidFill>
                <a:srgbClr val="70809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1600"/>
              </a:spcAft>
              <a:buNone/>
            </a:pPr>
            <a:r>
              <a:t/>
            </a:r>
            <a:endParaRPr sz="1400">
              <a:highlight>
                <a:srgbClr val="C9DAF8"/>
              </a:highlight>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819150" y="227175"/>
            <a:ext cx="3686100" cy="46911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lang="en" sz="1800">
                <a:solidFill>
                  <a:srgbClr val="000000"/>
                </a:solidFill>
                <a:latin typeface="Playfair Display"/>
                <a:ea typeface="Playfair Display"/>
                <a:cs typeface="Playfair Display"/>
                <a:sym typeface="Playfair Display"/>
              </a:rPr>
              <a:t>Adding New Properties</a:t>
            </a:r>
            <a:endParaRPr sz="180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You can add new properties to an existing object by simply giving it a value.</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Assume that the person object already exists - you can then give it new properties:</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8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person.nationality = </a:t>
            </a:r>
            <a:r>
              <a:rPr lang="en" sz="1400">
                <a:solidFill>
                  <a:srgbClr val="A52A2A"/>
                </a:solidFill>
                <a:highlight>
                  <a:srgbClr val="C9DAF8"/>
                </a:highlight>
                <a:latin typeface="Playfair Display"/>
                <a:ea typeface="Playfair Display"/>
                <a:cs typeface="Playfair Display"/>
                <a:sym typeface="Playfair Display"/>
              </a:rPr>
              <a:t>"English"</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800"/>
              </a:spcBef>
              <a:spcAft>
                <a:spcPts val="0"/>
              </a:spcAft>
              <a:buNone/>
            </a:pPr>
            <a:r>
              <a:rPr lang="en" sz="1400">
                <a:solidFill>
                  <a:srgbClr val="000000"/>
                </a:solidFill>
                <a:highlight>
                  <a:srgbClr val="FFD966"/>
                </a:highlight>
                <a:latin typeface="Playfair Display"/>
                <a:ea typeface="Playfair Display"/>
                <a:cs typeface="Playfair Display"/>
                <a:sym typeface="Playfair Display"/>
              </a:rPr>
              <a:t>You cannot use reserved words for property (or method) names. JavaScript naming rules apply.</a:t>
            </a:r>
            <a:endParaRPr sz="1400">
              <a:solidFill>
                <a:srgbClr val="000000"/>
              </a:solidFill>
              <a:highlight>
                <a:srgbClr val="FFD966"/>
              </a:highlight>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800">
                <a:solidFill>
                  <a:srgbClr val="000000"/>
                </a:solidFill>
                <a:latin typeface="Playfair Display"/>
                <a:ea typeface="Playfair Display"/>
                <a:cs typeface="Playfair Display"/>
                <a:sym typeface="Playfair Display"/>
              </a:rPr>
              <a:t>Property Attributes</a:t>
            </a:r>
            <a:endParaRPr sz="180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None/>
            </a:pPr>
            <a:r>
              <a:rPr lang="en" sz="1200">
                <a:solidFill>
                  <a:srgbClr val="000000"/>
                </a:solidFill>
                <a:latin typeface="Playfair Display"/>
                <a:ea typeface="Playfair Display"/>
                <a:cs typeface="Playfair Display"/>
                <a:sym typeface="Playfair Display"/>
              </a:rPr>
              <a:t>All properties have a name. In addition they also have a value. The value is one of the property's attributes. </a:t>
            </a:r>
            <a:r>
              <a:rPr lang="en" sz="1200">
                <a:solidFill>
                  <a:srgbClr val="000000"/>
                </a:solidFill>
                <a:highlight>
                  <a:srgbClr val="FFD966"/>
                </a:highlight>
                <a:latin typeface="Playfair Display"/>
                <a:ea typeface="Playfair Display"/>
                <a:cs typeface="Playfair Display"/>
                <a:sym typeface="Playfair Display"/>
              </a:rPr>
              <a:t>Other attributes are: enumerable, configurable, and writable. </a:t>
            </a:r>
            <a:r>
              <a:rPr lang="en" sz="1200">
                <a:solidFill>
                  <a:srgbClr val="000000"/>
                </a:solidFill>
                <a:latin typeface="Playfair Display"/>
                <a:ea typeface="Playfair Display"/>
                <a:cs typeface="Playfair Display"/>
                <a:sym typeface="Playfair Display"/>
              </a:rPr>
              <a:t>These attributes define how the property can be accessed (is it readable?, is it writable?) In JavaScript, all attributes can be read, but only the value attribute can be changed (and only if the property is writable).</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None/>
            </a:pPr>
            <a:r>
              <a:t/>
            </a:r>
            <a:endParaRPr sz="1400">
              <a:solidFill>
                <a:srgbClr val="000000"/>
              </a:solidFill>
              <a:highlight>
                <a:srgbClr val="FFD966"/>
              </a:highlight>
              <a:latin typeface="Playfair Display"/>
              <a:ea typeface="Playfair Display"/>
              <a:cs typeface="Playfair Display"/>
              <a:sym typeface="Playfair Display"/>
            </a:endParaRPr>
          </a:p>
        </p:txBody>
      </p:sp>
      <p:sp>
        <p:nvSpPr>
          <p:cNvPr id="194" name="Google Shape;194;p24"/>
          <p:cNvSpPr txBox="1"/>
          <p:nvPr>
            <p:ph idx="2" type="body"/>
          </p:nvPr>
        </p:nvSpPr>
        <p:spPr>
          <a:xfrm>
            <a:off x="4638675"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Deleting Properties</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 </a:t>
            </a:r>
            <a:r>
              <a:rPr lang="en" sz="1250">
                <a:solidFill>
                  <a:srgbClr val="DC143C"/>
                </a:solidFill>
                <a:highlight>
                  <a:srgbClr val="F1F1F1"/>
                </a:highlight>
                <a:latin typeface="Playfair Display"/>
                <a:ea typeface="Playfair Display"/>
                <a:cs typeface="Playfair Display"/>
                <a:sym typeface="Playfair Display"/>
              </a:rPr>
              <a:t>delete</a:t>
            </a:r>
            <a:r>
              <a:rPr lang="en" sz="1150">
                <a:solidFill>
                  <a:srgbClr val="000000"/>
                </a:solidFill>
                <a:latin typeface="Playfair Display"/>
                <a:ea typeface="Playfair Display"/>
                <a:cs typeface="Playfair Display"/>
                <a:sym typeface="Playfair Display"/>
              </a:rPr>
              <a:t> keyword deletes a property from an object:</a:t>
            </a:r>
            <a:endParaRPr sz="115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800"/>
              </a:spcBef>
              <a:spcAft>
                <a:spcPts val="0"/>
              </a:spcAft>
              <a:buClr>
                <a:srgbClr val="000000"/>
              </a:buClr>
              <a:buSzPts val="1100"/>
              <a:buFont typeface="Arial"/>
              <a:buNone/>
            </a:pPr>
            <a:r>
              <a:rPr lang="en" sz="1200">
                <a:solidFill>
                  <a:srgbClr val="0000CD"/>
                </a:solidFill>
                <a:highlight>
                  <a:srgbClr val="C9DAF8"/>
                </a:highlight>
                <a:latin typeface="Playfair Display"/>
                <a:ea typeface="Playfair Display"/>
                <a:cs typeface="Playfair Display"/>
                <a:sym typeface="Playfair Display"/>
              </a:rPr>
              <a:t>var</a:t>
            </a:r>
            <a:r>
              <a:rPr lang="en" sz="1200">
                <a:solidFill>
                  <a:srgbClr val="000000"/>
                </a:solidFill>
                <a:highlight>
                  <a:srgbClr val="C9DAF8"/>
                </a:highlight>
                <a:latin typeface="Playfair Display"/>
                <a:ea typeface="Playfair Display"/>
                <a:cs typeface="Playfair Display"/>
                <a:sym typeface="Playfair Display"/>
              </a:rPr>
              <a:t> person = {firstName:</a:t>
            </a:r>
            <a:r>
              <a:rPr lang="en" sz="1200">
                <a:solidFill>
                  <a:srgbClr val="A52A2A"/>
                </a:solidFill>
                <a:highlight>
                  <a:srgbClr val="C9DAF8"/>
                </a:highlight>
                <a:latin typeface="Playfair Display"/>
                <a:ea typeface="Playfair Display"/>
                <a:cs typeface="Playfair Display"/>
                <a:sym typeface="Playfair Display"/>
              </a:rPr>
              <a:t>"John"</a:t>
            </a:r>
            <a:r>
              <a:rPr lang="en" sz="1200">
                <a:solidFill>
                  <a:srgbClr val="000000"/>
                </a:solidFill>
                <a:highlight>
                  <a:srgbClr val="C9DAF8"/>
                </a:highlight>
                <a:latin typeface="Playfair Display"/>
                <a:ea typeface="Playfair Display"/>
                <a:cs typeface="Playfair Display"/>
                <a:sym typeface="Playfair Display"/>
              </a:rPr>
              <a:t>, lastName:</a:t>
            </a:r>
            <a:r>
              <a:rPr lang="en" sz="1200">
                <a:solidFill>
                  <a:srgbClr val="A52A2A"/>
                </a:solidFill>
                <a:highlight>
                  <a:srgbClr val="C9DAF8"/>
                </a:highlight>
                <a:latin typeface="Playfair Display"/>
                <a:ea typeface="Playfair Display"/>
                <a:cs typeface="Playfair Display"/>
                <a:sym typeface="Playfair Display"/>
              </a:rPr>
              <a:t>"Doe"</a:t>
            </a:r>
            <a:r>
              <a:rPr lang="en" sz="1200">
                <a:solidFill>
                  <a:srgbClr val="000000"/>
                </a:solidFill>
                <a:highlight>
                  <a:srgbClr val="C9DAF8"/>
                </a:highlight>
                <a:latin typeface="Playfair Display"/>
                <a:ea typeface="Playfair Display"/>
                <a:cs typeface="Playfair Display"/>
                <a:sym typeface="Playfair Display"/>
              </a:rPr>
              <a:t>, age:</a:t>
            </a:r>
            <a:r>
              <a:rPr lang="en" sz="1200">
                <a:solidFill>
                  <a:srgbClr val="FF0000"/>
                </a:solidFill>
                <a:highlight>
                  <a:srgbClr val="C9DAF8"/>
                </a:highlight>
                <a:latin typeface="Playfair Display"/>
                <a:ea typeface="Playfair Display"/>
                <a:cs typeface="Playfair Display"/>
                <a:sym typeface="Playfair Display"/>
              </a:rPr>
              <a:t>50</a:t>
            </a:r>
            <a:r>
              <a:rPr lang="en" sz="1200">
                <a:solidFill>
                  <a:srgbClr val="000000"/>
                </a:solidFill>
                <a:highlight>
                  <a:srgbClr val="C9DAF8"/>
                </a:highlight>
                <a:latin typeface="Playfair Display"/>
                <a:ea typeface="Playfair Display"/>
                <a:cs typeface="Playfair Display"/>
                <a:sym typeface="Playfair Display"/>
              </a:rPr>
              <a:t>, eyeColor:</a:t>
            </a:r>
            <a:r>
              <a:rPr lang="en" sz="1200">
                <a:solidFill>
                  <a:srgbClr val="A52A2A"/>
                </a:solidFill>
                <a:highlight>
                  <a:srgbClr val="C9DAF8"/>
                </a:highlight>
                <a:latin typeface="Playfair Display"/>
                <a:ea typeface="Playfair Display"/>
                <a:cs typeface="Playfair Display"/>
                <a:sym typeface="Playfair Display"/>
              </a:rPr>
              <a:t>"blue"</a:t>
            </a:r>
            <a:r>
              <a:rPr lang="en" sz="1200">
                <a:solidFill>
                  <a:srgbClr val="000000"/>
                </a:solidFill>
                <a:highlight>
                  <a:srgbClr val="C9DAF8"/>
                </a:highlight>
                <a:latin typeface="Playfair Display"/>
                <a:ea typeface="Playfair Display"/>
                <a:cs typeface="Playfair Display"/>
                <a:sym typeface="Playfair Display"/>
              </a:rPr>
              <a:t>};</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800"/>
              </a:spcBef>
              <a:spcAft>
                <a:spcPts val="0"/>
              </a:spcAft>
              <a:buClr>
                <a:srgbClr val="000000"/>
              </a:buClr>
              <a:buSzPts val="1100"/>
              <a:buFont typeface="Arial"/>
              <a:buNone/>
            </a:pPr>
            <a:r>
              <a:rPr lang="en" sz="1200">
                <a:solidFill>
                  <a:srgbClr val="0000CD"/>
                </a:solidFill>
                <a:highlight>
                  <a:srgbClr val="C9DAF8"/>
                </a:highlight>
                <a:latin typeface="Playfair Display"/>
                <a:ea typeface="Playfair Display"/>
                <a:cs typeface="Playfair Display"/>
                <a:sym typeface="Playfair Display"/>
              </a:rPr>
              <a:t>delete</a:t>
            </a:r>
            <a:r>
              <a:rPr lang="en" sz="1200">
                <a:solidFill>
                  <a:srgbClr val="000000"/>
                </a:solidFill>
                <a:highlight>
                  <a:srgbClr val="C9DAF8"/>
                </a:highlight>
                <a:latin typeface="Playfair Display"/>
                <a:ea typeface="Playfair Display"/>
                <a:cs typeface="Playfair Display"/>
                <a:sym typeface="Playfair Display"/>
              </a:rPr>
              <a:t> person.age;   </a:t>
            </a:r>
            <a:r>
              <a:rPr lang="en" sz="1200">
                <a:solidFill>
                  <a:srgbClr val="008000"/>
                </a:solidFill>
                <a:highlight>
                  <a:srgbClr val="C9DAF8"/>
                </a:highlight>
                <a:latin typeface="Playfair Display"/>
                <a:ea typeface="Playfair Display"/>
                <a:cs typeface="Playfair Display"/>
                <a:sym typeface="Playfair Display"/>
              </a:rPr>
              <a:t>// or delete person["age"]; </a:t>
            </a:r>
            <a:endParaRPr sz="1200">
              <a:solidFill>
                <a:srgbClr val="008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 </a:t>
            </a:r>
            <a:r>
              <a:rPr lang="en" sz="1250">
                <a:solidFill>
                  <a:srgbClr val="DC143C"/>
                </a:solidFill>
                <a:highlight>
                  <a:srgbClr val="F1F1F1"/>
                </a:highlight>
                <a:latin typeface="Playfair Display"/>
                <a:ea typeface="Playfair Display"/>
                <a:cs typeface="Playfair Display"/>
                <a:sym typeface="Playfair Display"/>
              </a:rPr>
              <a:t>delete</a:t>
            </a:r>
            <a:r>
              <a:rPr lang="en" sz="1150">
                <a:solidFill>
                  <a:srgbClr val="000000"/>
                </a:solidFill>
                <a:latin typeface="Playfair Display"/>
                <a:ea typeface="Playfair Display"/>
                <a:cs typeface="Playfair Display"/>
                <a:sym typeface="Playfair Display"/>
              </a:rPr>
              <a:t> keyword deletes both the value of the property and the property itself.</a:t>
            </a:r>
            <a:endParaRPr sz="11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After deletion, the property cannot be used before it is added back again.</a:t>
            </a:r>
            <a:endParaRPr sz="11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 </a:t>
            </a:r>
            <a:r>
              <a:rPr lang="en" sz="1250">
                <a:solidFill>
                  <a:srgbClr val="DC143C"/>
                </a:solidFill>
                <a:highlight>
                  <a:srgbClr val="F1F1F1"/>
                </a:highlight>
                <a:latin typeface="Playfair Display"/>
                <a:ea typeface="Playfair Display"/>
                <a:cs typeface="Playfair Display"/>
                <a:sym typeface="Playfair Display"/>
              </a:rPr>
              <a:t>delete</a:t>
            </a:r>
            <a:r>
              <a:rPr lang="en" sz="1150">
                <a:solidFill>
                  <a:srgbClr val="000000"/>
                </a:solidFill>
                <a:latin typeface="Playfair Display"/>
                <a:ea typeface="Playfair Display"/>
                <a:cs typeface="Playfair Display"/>
                <a:sym typeface="Playfair Display"/>
              </a:rPr>
              <a:t> operator is designed to be used on object properties. It has no effect on variables or functions.</a:t>
            </a:r>
            <a:endParaRPr sz="11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 </a:t>
            </a:r>
            <a:r>
              <a:rPr lang="en" sz="1250">
                <a:solidFill>
                  <a:srgbClr val="DC143C"/>
                </a:solidFill>
                <a:highlight>
                  <a:srgbClr val="F1F1F1"/>
                </a:highlight>
                <a:latin typeface="Playfair Display"/>
                <a:ea typeface="Playfair Display"/>
                <a:cs typeface="Playfair Display"/>
                <a:sym typeface="Playfair Display"/>
              </a:rPr>
              <a:t>delete</a:t>
            </a:r>
            <a:r>
              <a:rPr lang="en" sz="1150">
                <a:solidFill>
                  <a:srgbClr val="000000"/>
                </a:solidFill>
                <a:latin typeface="Playfair Display"/>
                <a:ea typeface="Playfair Display"/>
                <a:cs typeface="Playfair Display"/>
                <a:sym typeface="Playfair Display"/>
              </a:rPr>
              <a:t> operator should not be used on predefined JavaScript object properties. It can crash your application.</a:t>
            </a:r>
            <a:endParaRPr sz="11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500"/>
              </a:spcAft>
              <a:buNone/>
            </a:pPr>
            <a:r>
              <a:t/>
            </a:r>
            <a:endParaRPr>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Object Methods</a:t>
            </a:r>
            <a:endParaRPr>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highlight>
                  <a:srgbClr val="FFFFFF"/>
                </a:highlight>
                <a:latin typeface="Playfair Display"/>
                <a:ea typeface="Playfair Display"/>
                <a:cs typeface="Playfair Display"/>
                <a:sym typeface="Playfair Display"/>
              </a:rPr>
              <a:t>Methods are </a:t>
            </a:r>
            <a:r>
              <a:rPr b="1" lang="en" sz="1400">
                <a:solidFill>
                  <a:srgbClr val="000000"/>
                </a:solidFill>
                <a:highlight>
                  <a:srgbClr val="FFFFFF"/>
                </a:highlight>
                <a:latin typeface="Playfair Display"/>
                <a:ea typeface="Playfair Display"/>
                <a:cs typeface="Playfair Display"/>
                <a:sym typeface="Playfair Display"/>
              </a:rPr>
              <a:t>actions</a:t>
            </a:r>
            <a:r>
              <a:rPr lang="en" sz="1400">
                <a:solidFill>
                  <a:srgbClr val="000000"/>
                </a:solidFill>
                <a:highlight>
                  <a:srgbClr val="FFFFFF"/>
                </a:highlight>
                <a:latin typeface="Playfair Display"/>
                <a:ea typeface="Playfair Display"/>
                <a:cs typeface="Playfair Display"/>
                <a:sym typeface="Playfair Display"/>
              </a:rPr>
              <a:t> that can be performed on objects.</a:t>
            </a:r>
            <a:endParaRPr sz="1400">
              <a:solidFill>
                <a:srgbClr val="000000"/>
              </a:solidFill>
              <a:highlight>
                <a:srgbClr val="FFFFFF"/>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000000"/>
              </a:solidFill>
              <a:highlight>
                <a:srgbClr val="FFFFFF"/>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000000"/>
                </a:solidFill>
                <a:highlight>
                  <a:srgbClr val="FFFFFF"/>
                </a:highlight>
                <a:latin typeface="Playfair Display"/>
                <a:ea typeface="Playfair Display"/>
                <a:cs typeface="Playfair Display"/>
                <a:sym typeface="Playfair Display"/>
              </a:rPr>
              <a:t>An </a:t>
            </a:r>
            <a:r>
              <a:rPr b="1" lang="en" sz="1400">
                <a:solidFill>
                  <a:srgbClr val="000000"/>
                </a:solidFill>
                <a:highlight>
                  <a:srgbClr val="FFFFFF"/>
                </a:highlight>
                <a:latin typeface="Playfair Display"/>
                <a:ea typeface="Playfair Display"/>
                <a:cs typeface="Playfair Display"/>
                <a:sym typeface="Playfair Display"/>
              </a:rPr>
              <a:t>object method</a:t>
            </a:r>
            <a:r>
              <a:rPr lang="en" sz="1400">
                <a:solidFill>
                  <a:srgbClr val="000000"/>
                </a:solidFill>
                <a:highlight>
                  <a:srgbClr val="FFFFFF"/>
                </a:highlight>
                <a:latin typeface="Playfair Display"/>
                <a:ea typeface="Playfair Display"/>
                <a:cs typeface="Playfair Display"/>
                <a:sym typeface="Playfair Display"/>
              </a:rPr>
              <a:t> is an object property containing a </a:t>
            </a:r>
            <a:r>
              <a:rPr b="1" lang="en" sz="1400">
                <a:solidFill>
                  <a:srgbClr val="000000"/>
                </a:solidFill>
                <a:highlight>
                  <a:srgbClr val="FFFFFF"/>
                </a:highlight>
                <a:latin typeface="Playfair Display"/>
                <a:ea typeface="Playfair Display"/>
                <a:cs typeface="Playfair Display"/>
                <a:sym typeface="Playfair Display"/>
              </a:rPr>
              <a:t>function definition</a:t>
            </a:r>
            <a:r>
              <a:rPr lang="en" sz="1400">
                <a:solidFill>
                  <a:srgbClr val="000000"/>
                </a:solidFill>
                <a:highlight>
                  <a:srgbClr val="FFFFFF"/>
                </a:highlight>
                <a:latin typeface="Playfair Display"/>
                <a:ea typeface="Playfair Display"/>
                <a:cs typeface="Playfair Display"/>
                <a:sym typeface="Playfair Display"/>
              </a:rPr>
              <a:t>.</a:t>
            </a:r>
            <a:endParaRPr sz="1400">
              <a:solidFill>
                <a:srgbClr val="000000"/>
              </a:solidFill>
              <a:highlight>
                <a:srgbClr val="FFFFFF"/>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000000"/>
              </a:solidFill>
              <a:highlight>
                <a:srgbClr val="FFFFFF"/>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000000"/>
                </a:solidFill>
                <a:highlight>
                  <a:schemeClr val="dk1"/>
                </a:highlight>
                <a:latin typeface="Playfair Display"/>
                <a:ea typeface="Playfair Display"/>
                <a:cs typeface="Playfair Display"/>
                <a:sym typeface="Playfair Display"/>
              </a:rPr>
              <a:t>Methods are functions stored as object properties.</a:t>
            </a:r>
            <a:endParaRPr sz="1400">
              <a:solidFill>
                <a:srgbClr val="000000"/>
              </a:solidFill>
              <a:highlight>
                <a:schemeClr val="dk1"/>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400">
              <a:solidFill>
                <a:srgbClr val="000000"/>
              </a:solidFill>
              <a:highlight>
                <a:srgbClr val="FFFFCC"/>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a:t>
            </a:r>
            <a:r>
              <a:rPr b="1" lang="en" sz="1400">
                <a:solidFill>
                  <a:srgbClr val="000000"/>
                </a:solidFill>
                <a:highlight>
                  <a:srgbClr val="C9DAF8"/>
                </a:highlight>
                <a:latin typeface="Playfair Display"/>
                <a:ea typeface="Playfair Display"/>
                <a:cs typeface="Playfair Display"/>
                <a:sym typeface="Playfair Display"/>
              </a:rPr>
              <a:t>person</a:t>
            </a:r>
            <a:r>
              <a:rPr lang="en" sz="1400">
                <a:solidFill>
                  <a:srgbClr val="000000"/>
                </a:solidFill>
                <a:highlight>
                  <a:srgbClr val="C9DAF8"/>
                </a:highlight>
                <a:latin typeface="Playfair Display"/>
                <a:ea typeface="Playfair Display"/>
                <a:cs typeface="Playfair Display"/>
                <a:sym typeface="Playfair Display"/>
              </a:rPr>
              <a:t> = {</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firstName: </a:t>
            </a:r>
            <a:r>
              <a:rPr lang="en" sz="1400">
                <a:solidFill>
                  <a:srgbClr val="A52A2A"/>
                </a:solidFill>
                <a:highlight>
                  <a:srgbClr val="C9DAF8"/>
                </a:highlight>
                <a:latin typeface="Playfair Display"/>
                <a:ea typeface="Playfair Display"/>
                <a:cs typeface="Playfair Display"/>
                <a:sym typeface="Playfair Display"/>
              </a:rPr>
              <a:t>"John"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lastName : </a:t>
            </a:r>
            <a:r>
              <a:rPr lang="en" sz="1400">
                <a:solidFill>
                  <a:srgbClr val="A52A2A"/>
                </a:solidFill>
                <a:highlight>
                  <a:srgbClr val="C9DAF8"/>
                </a:highlight>
                <a:latin typeface="Playfair Display"/>
                <a:ea typeface="Playfair Display"/>
                <a:cs typeface="Playfair Display"/>
                <a:sym typeface="Playfair Display"/>
              </a:rPr>
              <a:t>"Doe"</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id   	: </a:t>
            </a:r>
            <a:r>
              <a:rPr lang="en" sz="1400">
                <a:solidFill>
                  <a:srgbClr val="FF0000"/>
                </a:solidFill>
                <a:highlight>
                  <a:srgbClr val="C9DAF8"/>
                </a:highlight>
                <a:latin typeface="Playfair Display"/>
                <a:ea typeface="Playfair Display"/>
                <a:cs typeface="Playfair Display"/>
                <a:sym typeface="Playfair Display"/>
              </a:rPr>
              <a:t>5566</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fullName : </a:t>
            </a: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return</a:t>
            </a:r>
            <a:r>
              <a:rPr lang="en" sz="1400">
                <a:solidFill>
                  <a:srgbClr val="000000"/>
                </a:solidFill>
                <a:highlight>
                  <a:srgbClr val="C9DAF8"/>
                </a:highlight>
                <a:latin typeface="Playfair Display"/>
                <a:ea typeface="Playfair Display"/>
                <a:cs typeface="Playfair Display"/>
                <a:sym typeface="Playfair Display"/>
              </a:rPr>
              <a:t> </a:t>
            </a:r>
            <a:r>
              <a:rPr b="1"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a:t>
            </a:r>
            <a:r>
              <a:rPr lang="en" sz="1400">
                <a:solidFill>
                  <a:srgbClr val="A52A2A"/>
                </a:solidFill>
                <a:highlight>
                  <a:srgbClr val="C9DAF8"/>
                </a:highlight>
                <a:latin typeface="Playfair Display"/>
                <a:ea typeface="Playfair Display"/>
                <a:cs typeface="Playfair Display"/>
                <a:sym typeface="Playfair Display"/>
              </a:rPr>
              <a:t>" "</a:t>
            </a:r>
            <a:r>
              <a:rPr lang="en" sz="1400">
                <a:solidFill>
                  <a:srgbClr val="000000"/>
                </a:solidFill>
                <a:highlight>
                  <a:srgbClr val="C9DAF8"/>
                </a:highlight>
                <a:latin typeface="Playfair Display"/>
                <a:ea typeface="Playfair Display"/>
                <a:cs typeface="Playfair Display"/>
                <a:sym typeface="Playfair Display"/>
              </a:rPr>
              <a:t> + </a:t>
            </a:r>
            <a:r>
              <a:rPr b="1"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p:txBody>
      </p:sp>
      <p:sp>
        <p:nvSpPr>
          <p:cNvPr id="205" name="Google Shape;205;p26"/>
          <p:cNvSpPr txBox="1"/>
          <p:nvPr>
            <p:ph idx="2" type="body"/>
          </p:nvPr>
        </p:nvSpPr>
        <p:spPr>
          <a:xfrm>
            <a:off x="4638675" y="581550"/>
            <a:ext cx="3686100" cy="3954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The </a:t>
            </a:r>
            <a:r>
              <a:rPr b="1" lang="en" sz="2250">
                <a:solidFill>
                  <a:srgbClr val="000000"/>
                </a:solidFill>
                <a:latin typeface="Playfair Display"/>
                <a:ea typeface="Playfair Display"/>
                <a:cs typeface="Playfair Display"/>
                <a:sym typeface="Playfair Display"/>
              </a:rPr>
              <a:t>this</a:t>
            </a:r>
            <a:r>
              <a:rPr lang="en" sz="2250">
                <a:solidFill>
                  <a:srgbClr val="000000"/>
                </a:solidFill>
                <a:latin typeface="Playfair Display"/>
                <a:ea typeface="Playfair Display"/>
                <a:cs typeface="Playfair Display"/>
                <a:sym typeface="Playfair Display"/>
              </a:rPr>
              <a:t> Keyword</a:t>
            </a:r>
            <a:endParaRPr sz="2250">
              <a:solidFill>
                <a:srgbClr val="000000"/>
              </a:solidFill>
              <a:latin typeface="Playfair Display"/>
              <a:ea typeface="Playfair Display"/>
              <a:cs typeface="Playfair Display"/>
              <a:sym typeface="Playfair Display"/>
            </a:endParaRPr>
          </a:p>
          <a:p>
            <a:pPr indent="0" lvl="0" marL="0" rtl="0" algn="l">
              <a:spcBef>
                <a:spcPts val="8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In a function definition, </a:t>
            </a:r>
            <a:r>
              <a:rPr lang="en" sz="1400">
                <a:solidFill>
                  <a:srgbClr val="DC143C"/>
                </a:solidFill>
                <a:highlight>
                  <a:srgbClr val="F1F1F1"/>
                </a:highlight>
                <a:latin typeface="Playfair Display"/>
                <a:ea typeface="Playfair Display"/>
                <a:cs typeface="Playfair Display"/>
                <a:sym typeface="Playfair Display"/>
              </a:rPr>
              <a:t>this</a:t>
            </a:r>
            <a:r>
              <a:rPr lang="en" sz="1400">
                <a:solidFill>
                  <a:srgbClr val="000000"/>
                </a:solidFill>
                <a:latin typeface="Playfair Display"/>
                <a:ea typeface="Playfair Display"/>
                <a:cs typeface="Playfair Display"/>
                <a:sym typeface="Playfair Display"/>
              </a:rPr>
              <a:t> refers to the "owner" of the function.</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In the example above, </a:t>
            </a:r>
            <a:r>
              <a:rPr lang="en" sz="1400">
                <a:solidFill>
                  <a:srgbClr val="DC143C"/>
                </a:solidFill>
                <a:highlight>
                  <a:srgbClr val="F1F1F1"/>
                </a:highlight>
                <a:latin typeface="Playfair Display"/>
                <a:ea typeface="Playfair Display"/>
                <a:cs typeface="Playfair Display"/>
                <a:sym typeface="Playfair Display"/>
              </a:rPr>
              <a:t>this</a:t>
            </a:r>
            <a:r>
              <a:rPr lang="en" sz="1400">
                <a:solidFill>
                  <a:srgbClr val="000000"/>
                </a:solidFill>
                <a:latin typeface="Playfair Display"/>
                <a:ea typeface="Playfair Display"/>
                <a:cs typeface="Playfair Display"/>
                <a:sym typeface="Playfair Display"/>
              </a:rPr>
              <a:t> is the </a:t>
            </a:r>
            <a:r>
              <a:rPr b="1" lang="en" sz="1400">
                <a:solidFill>
                  <a:srgbClr val="000000"/>
                </a:solidFill>
                <a:latin typeface="Playfair Display"/>
                <a:ea typeface="Playfair Display"/>
                <a:cs typeface="Playfair Display"/>
                <a:sym typeface="Playfair Display"/>
              </a:rPr>
              <a:t>person object</a:t>
            </a:r>
            <a:r>
              <a:rPr lang="en" sz="1400">
                <a:solidFill>
                  <a:srgbClr val="000000"/>
                </a:solidFill>
                <a:latin typeface="Playfair Display"/>
                <a:ea typeface="Playfair Display"/>
                <a:cs typeface="Playfair Display"/>
                <a:sym typeface="Playfair Display"/>
              </a:rPr>
              <a:t> that "owns" the </a:t>
            </a:r>
            <a:r>
              <a:rPr b="1" lang="en" sz="1400">
                <a:solidFill>
                  <a:srgbClr val="000000"/>
                </a:solidFill>
                <a:latin typeface="Playfair Display"/>
                <a:ea typeface="Playfair Display"/>
                <a:cs typeface="Playfair Display"/>
                <a:sym typeface="Playfair Display"/>
              </a:rPr>
              <a:t>fullName</a:t>
            </a:r>
            <a:r>
              <a:rPr lang="en" sz="1400">
                <a:solidFill>
                  <a:srgbClr val="000000"/>
                </a:solidFill>
                <a:latin typeface="Playfair Display"/>
                <a:ea typeface="Playfair Display"/>
                <a:cs typeface="Playfair Display"/>
                <a:sym typeface="Playfair Display"/>
              </a:rPr>
              <a:t> function.</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In other words, </a:t>
            </a:r>
            <a:r>
              <a:rPr b="1" lang="en" sz="1400">
                <a:solidFill>
                  <a:srgbClr val="000000"/>
                </a:solidFill>
                <a:latin typeface="Playfair Display"/>
                <a:ea typeface="Playfair Display"/>
                <a:cs typeface="Playfair Display"/>
                <a:sym typeface="Playfair Display"/>
              </a:rPr>
              <a:t>this.firstName</a:t>
            </a:r>
            <a:r>
              <a:rPr lang="en" sz="1400">
                <a:solidFill>
                  <a:srgbClr val="000000"/>
                </a:solidFill>
                <a:latin typeface="Playfair Display"/>
                <a:ea typeface="Playfair Display"/>
                <a:cs typeface="Playfair Display"/>
                <a:sym typeface="Playfair Display"/>
              </a:rPr>
              <a:t> means the </a:t>
            </a:r>
            <a:r>
              <a:rPr b="1" lang="en" sz="1400">
                <a:solidFill>
                  <a:srgbClr val="000000"/>
                </a:solidFill>
                <a:latin typeface="Playfair Display"/>
                <a:ea typeface="Playfair Display"/>
                <a:cs typeface="Playfair Display"/>
                <a:sym typeface="Playfair Display"/>
              </a:rPr>
              <a:t>firstName</a:t>
            </a:r>
            <a:r>
              <a:rPr lang="en" sz="1400">
                <a:solidFill>
                  <a:srgbClr val="000000"/>
                </a:solidFill>
                <a:latin typeface="Playfair Display"/>
                <a:ea typeface="Playfair Display"/>
                <a:cs typeface="Playfair Display"/>
                <a:sym typeface="Playfair Display"/>
              </a:rPr>
              <a:t> property of </a:t>
            </a:r>
            <a:r>
              <a:rPr b="1" lang="en" sz="1400">
                <a:solidFill>
                  <a:srgbClr val="000000"/>
                </a:solidFill>
                <a:latin typeface="Playfair Display"/>
                <a:ea typeface="Playfair Display"/>
                <a:cs typeface="Playfair Display"/>
                <a:sym typeface="Playfair Display"/>
              </a:rPr>
              <a:t>this object</a:t>
            </a:r>
            <a:r>
              <a:rPr lang="en" sz="1400">
                <a:solidFill>
                  <a:srgbClr val="000000"/>
                </a:solidFill>
                <a:latin typeface="Playfair Display"/>
                <a:ea typeface="Playfair Display"/>
                <a:cs typeface="Playfair Display"/>
                <a:sym typeface="Playfair Display"/>
              </a:rPr>
              <a:t>.</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t/>
            </a:r>
            <a:endParaRPr sz="1100">
              <a:solidFill>
                <a:srgbClr val="000000"/>
              </a:solidFill>
              <a:latin typeface="Playfair Display"/>
              <a:ea typeface="Playfair Display"/>
              <a:cs typeface="Playfair Display"/>
              <a:sym typeface="Playfair Display"/>
            </a:endParaRPr>
          </a:p>
          <a:p>
            <a:pPr indent="0" lvl="0" marL="0" rtl="0" algn="l">
              <a:spcBef>
                <a:spcPts val="1600"/>
              </a:spcBef>
              <a:spcAft>
                <a:spcPts val="1600"/>
              </a:spcAft>
              <a:buNone/>
            </a:pPr>
            <a:r>
              <a:t/>
            </a:r>
            <a:endParaRPr>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Accessing Object Methods</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You access an object method with the following syntax:</a:t>
            </a:r>
            <a:endParaRPr sz="12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i="1" lang="en" sz="1200">
                <a:solidFill>
                  <a:srgbClr val="000000"/>
                </a:solidFill>
                <a:latin typeface="Playfair Display"/>
                <a:ea typeface="Playfair Display"/>
                <a:cs typeface="Playfair Display"/>
                <a:sym typeface="Playfair Display"/>
              </a:rPr>
              <a:t>objectName.methodName()</a:t>
            </a:r>
            <a:endParaRPr i="1" sz="12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You will typically describe fullName() as a method of the person object, and fullName as a property.</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The fullName property will execute (as a function) when it is invoked with ().</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16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This example accesses the fullName() </a:t>
            </a:r>
            <a:r>
              <a:rPr b="1" lang="en" sz="1200">
                <a:solidFill>
                  <a:srgbClr val="000000"/>
                </a:solidFill>
                <a:latin typeface="Playfair Display"/>
                <a:ea typeface="Playfair Display"/>
                <a:cs typeface="Playfair Display"/>
                <a:sym typeface="Playfair Display"/>
              </a:rPr>
              <a:t>method</a:t>
            </a:r>
            <a:r>
              <a:rPr lang="en" sz="1200">
                <a:solidFill>
                  <a:srgbClr val="000000"/>
                </a:solidFill>
                <a:latin typeface="Playfair Display"/>
                <a:ea typeface="Playfair Display"/>
                <a:cs typeface="Playfair Display"/>
                <a:sym typeface="Playfair Display"/>
              </a:rPr>
              <a:t> of a person object:</a:t>
            </a:r>
            <a:endParaRPr sz="12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16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name = person.fullName();</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If you access the fullName </a:t>
            </a:r>
            <a:r>
              <a:rPr b="1" lang="en" sz="1200">
                <a:solidFill>
                  <a:srgbClr val="000000"/>
                </a:solidFill>
                <a:latin typeface="Playfair Display"/>
                <a:ea typeface="Playfair Display"/>
                <a:cs typeface="Playfair Display"/>
                <a:sym typeface="Playfair Display"/>
              </a:rPr>
              <a:t>property</a:t>
            </a:r>
            <a:r>
              <a:rPr lang="en" sz="1200">
                <a:solidFill>
                  <a:srgbClr val="000000"/>
                </a:solidFill>
                <a:latin typeface="Playfair Display"/>
                <a:ea typeface="Playfair Display"/>
                <a:cs typeface="Playfair Display"/>
                <a:sym typeface="Playfair Display"/>
              </a:rPr>
              <a:t>, without (), it will return the </a:t>
            </a:r>
            <a:r>
              <a:rPr b="1" lang="en" sz="1200">
                <a:solidFill>
                  <a:srgbClr val="000000"/>
                </a:solidFill>
                <a:latin typeface="Playfair Display"/>
                <a:ea typeface="Playfair Display"/>
                <a:cs typeface="Playfair Display"/>
                <a:sym typeface="Playfair Display"/>
              </a:rPr>
              <a:t>function definition</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15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n</a:t>
            </a:r>
            <a:r>
              <a:rPr lang="en" sz="1200">
                <a:solidFill>
                  <a:srgbClr val="000000"/>
                </a:solidFill>
                <a:highlight>
                  <a:srgbClr val="C9DAF8"/>
                </a:highlight>
                <a:latin typeface="Playfair Display"/>
                <a:ea typeface="Playfair Display"/>
                <a:cs typeface="Playfair Display"/>
                <a:sym typeface="Playfair Display"/>
              </a:rPr>
              <a:t>ame = person.fullName;</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500"/>
              </a:spcBef>
              <a:spcAft>
                <a:spcPts val="1600"/>
              </a:spcAft>
              <a:buNone/>
            </a:pPr>
            <a:r>
              <a:t/>
            </a:r>
            <a:endParaRPr>
              <a:latin typeface="Playfair Display"/>
              <a:ea typeface="Playfair Display"/>
              <a:cs typeface="Playfair Display"/>
              <a:sym typeface="Playfair Display"/>
            </a:endParaRPr>
          </a:p>
        </p:txBody>
      </p:sp>
      <p:sp>
        <p:nvSpPr>
          <p:cNvPr id="211" name="Google Shape;211;p27"/>
          <p:cNvSpPr txBox="1"/>
          <p:nvPr>
            <p:ph idx="2" type="body"/>
          </p:nvPr>
        </p:nvSpPr>
        <p:spPr>
          <a:xfrm>
            <a:off x="4638675" y="581550"/>
            <a:ext cx="3686100" cy="41430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Using Built-In Methods</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This example uses the </a:t>
            </a:r>
            <a:r>
              <a:rPr lang="en" sz="1250">
                <a:solidFill>
                  <a:srgbClr val="DC143C"/>
                </a:solidFill>
                <a:highlight>
                  <a:srgbClr val="F1F1F1"/>
                </a:highlight>
                <a:latin typeface="Playfair Display"/>
                <a:ea typeface="Playfair Display"/>
                <a:cs typeface="Playfair Display"/>
                <a:sym typeface="Playfair Display"/>
              </a:rPr>
              <a:t>toUpperCase()</a:t>
            </a:r>
            <a:r>
              <a:rPr lang="en" sz="1150">
                <a:solidFill>
                  <a:srgbClr val="000000"/>
                </a:solidFill>
                <a:latin typeface="Playfair Display"/>
                <a:ea typeface="Playfair Display"/>
                <a:cs typeface="Playfair Display"/>
                <a:sym typeface="Playfair Display"/>
              </a:rPr>
              <a:t> method of the String object, to convert a text to uppercase:</a:t>
            </a:r>
            <a:endParaRPr sz="115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None/>
            </a:pPr>
            <a:r>
              <a:rPr lang="en" sz="1200">
                <a:solidFill>
                  <a:srgbClr val="0000CD"/>
                </a:solidFill>
                <a:highlight>
                  <a:srgbClr val="C9DAF8"/>
                </a:highlight>
                <a:latin typeface="Playfair Display"/>
                <a:ea typeface="Playfair Display"/>
                <a:cs typeface="Playfair Display"/>
                <a:sym typeface="Playfair Display"/>
              </a:rPr>
              <a:t>var</a:t>
            </a:r>
            <a:r>
              <a:rPr lang="en" sz="1200">
                <a:solidFill>
                  <a:srgbClr val="000000"/>
                </a:solidFill>
                <a:highlight>
                  <a:srgbClr val="C9DAF8"/>
                </a:highlight>
                <a:latin typeface="Playfair Display"/>
                <a:ea typeface="Playfair Display"/>
                <a:cs typeface="Playfair Display"/>
                <a:sym typeface="Playfair Display"/>
              </a:rPr>
              <a:t> message = </a:t>
            </a:r>
            <a:r>
              <a:rPr lang="en" sz="1200">
                <a:solidFill>
                  <a:srgbClr val="A52A2A"/>
                </a:solidFill>
                <a:highlight>
                  <a:srgbClr val="C9DAF8"/>
                </a:highlight>
                <a:latin typeface="Playfair Display"/>
                <a:ea typeface="Playfair Display"/>
                <a:cs typeface="Playfair Display"/>
                <a:sym typeface="Playfair Display"/>
              </a:rPr>
              <a:t>"Hello world!"</a:t>
            </a:r>
            <a:r>
              <a:rPr lang="en" sz="1200">
                <a:solidFill>
                  <a:srgbClr val="000000"/>
                </a:solidFill>
                <a:highlight>
                  <a:srgbClr val="C9DAF8"/>
                </a:highlight>
                <a:latin typeface="Playfair Display"/>
                <a:ea typeface="Playfair Display"/>
                <a:cs typeface="Playfair Display"/>
                <a:sym typeface="Playfair Display"/>
              </a:rPr>
              <a:t>;</a:t>
            </a:r>
            <a:endParaRPr sz="12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sz="1200">
                <a:solidFill>
                  <a:srgbClr val="0000CD"/>
                </a:solidFill>
                <a:highlight>
                  <a:srgbClr val="C9DAF8"/>
                </a:highlight>
                <a:latin typeface="Playfair Display"/>
                <a:ea typeface="Playfair Display"/>
                <a:cs typeface="Playfair Display"/>
                <a:sym typeface="Playfair Display"/>
              </a:rPr>
              <a:t>var</a:t>
            </a:r>
            <a:r>
              <a:rPr lang="en" sz="1200">
                <a:solidFill>
                  <a:srgbClr val="000000"/>
                </a:solidFill>
                <a:highlight>
                  <a:srgbClr val="C9DAF8"/>
                </a:highlight>
                <a:latin typeface="Playfair Display"/>
                <a:ea typeface="Playfair Display"/>
                <a:cs typeface="Playfair Display"/>
                <a:sym typeface="Playfair Display"/>
              </a:rPr>
              <a:t> x = message.toUpperCase();</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 value of x, after execution of the code above will be:</a:t>
            </a:r>
            <a:endParaRPr sz="115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8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HELLO WORLD!</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Adding a Method to an Object</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Adding a new method to an object is easy:</a:t>
            </a:r>
            <a:endParaRPr sz="115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8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person.name = </a:t>
            </a:r>
            <a:r>
              <a:rPr lang="en" sz="1200">
                <a:solidFill>
                  <a:srgbClr val="0000CD"/>
                </a:solidFill>
                <a:highlight>
                  <a:srgbClr val="C9DAF8"/>
                </a:highlight>
                <a:latin typeface="Playfair Display"/>
                <a:ea typeface="Playfair Display"/>
                <a:cs typeface="Playfair Display"/>
                <a:sym typeface="Playfair Display"/>
              </a:rPr>
              <a:t>function</a:t>
            </a:r>
            <a:r>
              <a:rPr lang="en" sz="1200">
                <a:solidFill>
                  <a:srgbClr val="000000"/>
                </a:solidFill>
                <a:highlight>
                  <a:srgbClr val="C9DAF8"/>
                </a:highlight>
                <a:latin typeface="Playfair Display"/>
                <a:ea typeface="Playfair Display"/>
                <a:cs typeface="Playfair Display"/>
                <a:sym typeface="Playfair Display"/>
              </a:rPr>
              <a:t> () {</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8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  </a:t>
            </a:r>
            <a:r>
              <a:rPr lang="en" sz="1200">
                <a:solidFill>
                  <a:srgbClr val="0000CD"/>
                </a:solidFill>
                <a:highlight>
                  <a:srgbClr val="C9DAF8"/>
                </a:highlight>
                <a:latin typeface="Playfair Display"/>
                <a:ea typeface="Playfair Display"/>
                <a:cs typeface="Playfair Display"/>
                <a:sym typeface="Playfair Display"/>
              </a:rPr>
              <a:t>return</a:t>
            </a:r>
            <a:r>
              <a:rPr lang="en" sz="1200">
                <a:solidFill>
                  <a:srgbClr val="000000"/>
                </a:solidFill>
                <a:highlight>
                  <a:srgbClr val="C9DAF8"/>
                </a:highlight>
                <a:latin typeface="Playfair Display"/>
                <a:ea typeface="Playfair Display"/>
                <a:cs typeface="Playfair Display"/>
                <a:sym typeface="Playfair Display"/>
              </a:rPr>
              <a:t> </a:t>
            </a:r>
            <a:r>
              <a:rPr lang="en" sz="1200">
                <a:solidFill>
                  <a:srgbClr val="0000CD"/>
                </a:solidFill>
                <a:highlight>
                  <a:srgbClr val="C9DAF8"/>
                </a:highlight>
                <a:latin typeface="Playfair Display"/>
                <a:ea typeface="Playfair Display"/>
                <a:cs typeface="Playfair Display"/>
                <a:sym typeface="Playfair Display"/>
              </a:rPr>
              <a:t>this</a:t>
            </a:r>
            <a:r>
              <a:rPr lang="en" sz="1200">
                <a:solidFill>
                  <a:srgbClr val="000000"/>
                </a:solidFill>
                <a:highlight>
                  <a:srgbClr val="C9DAF8"/>
                </a:highlight>
                <a:latin typeface="Playfair Display"/>
                <a:ea typeface="Playfair Display"/>
                <a:cs typeface="Playfair Display"/>
                <a:sym typeface="Playfair Display"/>
              </a:rPr>
              <a:t>.firstName + </a:t>
            </a:r>
            <a:r>
              <a:rPr lang="en" sz="1200">
                <a:solidFill>
                  <a:srgbClr val="A52A2A"/>
                </a:solidFill>
                <a:highlight>
                  <a:srgbClr val="C9DAF8"/>
                </a:highlight>
                <a:latin typeface="Playfair Display"/>
                <a:ea typeface="Playfair Display"/>
                <a:cs typeface="Playfair Display"/>
                <a:sym typeface="Playfair Display"/>
              </a:rPr>
              <a:t>" "</a:t>
            </a:r>
            <a:r>
              <a:rPr lang="en" sz="1200">
                <a:solidFill>
                  <a:srgbClr val="000000"/>
                </a:solidFill>
                <a:highlight>
                  <a:srgbClr val="C9DAF8"/>
                </a:highlight>
                <a:latin typeface="Playfair Display"/>
                <a:ea typeface="Playfair Display"/>
                <a:cs typeface="Playfair Display"/>
                <a:sym typeface="Playfair Display"/>
              </a:rPr>
              <a:t> + </a:t>
            </a:r>
            <a:r>
              <a:rPr lang="en" sz="1200">
                <a:solidFill>
                  <a:srgbClr val="0000CD"/>
                </a:solidFill>
                <a:highlight>
                  <a:srgbClr val="C9DAF8"/>
                </a:highlight>
                <a:latin typeface="Playfair Display"/>
                <a:ea typeface="Playfair Display"/>
                <a:cs typeface="Playfair Display"/>
                <a:sym typeface="Playfair Display"/>
              </a:rPr>
              <a:t>this</a:t>
            </a:r>
            <a:r>
              <a:rPr lang="en" sz="1200">
                <a:solidFill>
                  <a:srgbClr val="000000"/>
                </a:solidFill>
                <a:highlight>
                  <a:srgbClr val="C9DAF8"/>
                </a:highlight>
                <a:latin typeface="Playfair Display"/>
                <a:ea typeface="Playfair Display"/>
                <a:cs typeface="Playfair Display"/>
                <a:sym typeface="Playfair Display"/>
              </a:rPr>
              <a:t>.lastName;</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8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800"/>
              </a:spcBef>
              <a:spcAft>
                <a:spcPts val="200"/>
              </a:spcAft>
              <a:buNone/>
            </a:pPr>
            <a:r>
              <a:t/>
            </a:r>
            <a:endParaRPr>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Object Accessors</a:t>
            </a:r>
            <a:endParaRPr>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JavaScript Getter (The get Keyword)</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latin typeface="Playfair Display"/>
                <a:ea typeface="Playfair Display"/>
                <a:cs typeface="Playfair Display"/>
                <a:sym typeface="Playfair Display"/>
              </a:rPr>
              <a:t>This example uses a </a:t>
            </a:r>
            <a:r>
              <a:rPr lang="en">
                <a:solidFill>
                  <a:srgbClr val="DC143C"/>
                </a:solidFill>
                <a:highlight>
                  <a:srgbClr val="F1F1F1"/>
                </a:highlight>
                <a:latin typeface="Playfair Display"/>
                <a:ea typeface="Playfair Display"/>
                <a:cs typeface="Playfair Display"/>
                <a:sym typeface="Playfair Display"/>
              </a:rPr>
              <a:t>lang</a:t>
            </a:r>
            <a:r>
              <a:rPr lang="en">
                <a:solidFill>
                  <a:srgbClr val="000000"/>
                </a:solidFill>
                <a:latin typeface="Playfair Display"/>
                <a:ea typeface="Playfair Display"/>
                <a:cs typeface="Playfair Display"/>
                <a:sym typeface="Playfair Display"/>
              </a:rPr>
              <a:t> property to </a:t>
            </a:r>
            <a:r>
              <a:rPr lang="en">
                <a:solidFill>
                  <a:srgbClr val="DC143C"/>
                </a:solidFill>
                <a:highlight>
                  <a:srgbClr val="F1F1F1"/>
                </a:highlight>
                <a:latin typeface="Playfair Display"/>
                <a:ea typeface="Playfair Display"/>
                <a:cs typeface="Playfair Display"/>
                <a:sym typeface="Playfair Display"/>
              </a:rPr>
              <a:t>get</a:t>
            </a:r>
            <a:r>
              <a:rPr lang="en">
                <a:solidFill>
                  <a:srgbClr val="000000"/>
                </a:solidFill>
                <a:latin typeface="Playfair Display"/>
                <a:ea typeface="Playfair Display"/>
                <a:cs typeface="Playfair Display"/>
                <a:sym typeface="Playfair Display"/>
              </a:rPr>
              <a:t> the value of the </a:t>
            </a:r>
            <a:r>
              <a:rPr lang="en">
                <a:solidFill>
                  <a:srgbClr val="DC143C"/>
                </a:solidFill>
                <a:highlight>
                  <a:srgbClr val="F1F1F1"/>
                </a:highlight>
                <a:latin typeface="Playfair Display"/>
                <a:ea typeface="Playfair Display"/>
                <a:cs typeface="Playfair Display"/>
                <a:sym typeface="Playfair Display"/>
              </a:rPr>
              <a:t>language</a:t>
            </a:r>
            <a:r>
              <a:rPr lang="en">
                <a:solidFill>
                  <a:srgbClr val="000000"/>
                </a:solidFill>
                <a:latin typeface="Playfair Display"/>
                <a:ea typeface="Playfair Display"/>
                <a:cs typeface="Playfair Display"/>
                <a:sym typeface="Playfair Display"/>
              </a:rPr>
              <a:t> property.</a:t>
            </a:r>
            <a:endParaRPr>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8000"/>
                </a:solidFill>
                <a:highlight>
                  <a:srgbClr val="C9DAF8"/>
                </a:highlight>
                <a:latin typeface="Playfair Display"/>
                <a:ea typeface="Playfair Display"/>
                <a:cs typeface="Playfair Display"/>
                <a:sym typeface="Playfair Display"/>
              </a:rPr>
              <a:t>// Create an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person = {</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firstName: </a:t>
            </a:r>
            <a:r>
              <a:rPr lang="en">
                <a:solidFill>
                  <a:srgbClr val="A52A2A"/>
                </a:solidFill>
                <a:highlight>
                  <a:srgbClr val="C9DAF8"/>
                </a:highlight>
                <a:latin typeface="Playfair Display"/>
                <a:ea typeface="Playfair Display"/>
                <a:cs typeface="Playfair Display"/>
                <a:sym typeface="Playfair Display"/>
              </a:rPr>
              <a:t>"John"</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lastName : </a:t>
            </a:r>
            <a:r>
              <a:rPr lang="en">
                <a:solidFill>
                  <a:srgbClr val="A52A2A"/>
                </a:solidFill>
                <a:highlight>
                  <a:srgbClr val="C9DAF8"/>
                </a:highlight>
                <a:latin typeface="Playfair Display"/>
                <a:ea typeface="Playfair Display"/>
                <a:cs typeface="Playfair Display"/>
                <a:sym typeface="Playfair Display"/>
              </a:rPr>
              <a:t>"Doe"</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language : </a:t>
            </a:r>
            <a:r>
              <a:rPr lang="en">
                <a:solidFill>
                  <a:srgbClr val="A52A2A"/>
                </a:solidFill>
                <a:highlight>
                  <a:srgbClr val="C9DAF8"/>
                </a:highlight>
                <a:latin typeface="Playfair Display"/>
                <a:ea typeface="Playfair Display"/>
                <a:cs typeface="Playfair Display"/>
                <a:sym typeface="Playfair Display"/>
              </a:rPr>
              <a:t>"en"</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get lang() {</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a:t>
            </a:r>
            <a:r>
              <a:rPr lang="en">
                <a:solidFill>
                  <a:srgbClr val="0000CD"/>
                </a:solidFill>
                <a:highlight>
                  <a:srgbClr val="C9DAF8"/>
                </a:highlight>
                <a:latin typeface="Playfair Display"/>
                <a:ea typeface="Playfair Display"/>
                <a:cs typeface="Playfair Display"/>
                <a:sym typeface="Playfair Display"/>
              </a:rPr>
              <a:t>return</a:t>
            </a:r>
            <a:r>
              <a:rPr lang="en">
                <a:solidFill>
                  <a:srgbClr val="000000"/>
                </a:solidFill>
                <a:highlight>
                  <a:srgbClr val="C9DAF8"/>
                </a:highlight>
                <a:latin typeface="Playfair Display"/>
                <a:ea typeface="Playfair Display"/>
                <a:cs typeface="Playfair Display"/>
                <a:sym typeface="Playfair Display"/>
              </a:rPr>
              <a:t> </a:t>
            </a:r>
            <a:r>
              <a:rPr lang="en">
                <a:solidFill>
                  <a:srgbClr val="0000CD"/>
                </a:solidFill>
                <a:highlight>
                  <a:srgbClr val="C9DAF8"/>
                </a:highlight>
                <a:latin typeface="Playfair Display"/>
                <a:ea typeface="Playfair Display"/>
                <a:cs typeface="Playfair Display"/>
                <a:sym typeface="Playfair Display"/>
              </a:rPr>
              <a:t>this</a:t>
            </a:r>
            <a:r>
              <a:rPr lang="en">
                <a:solidFill>
                  <a:srgbClr val="000000"/>
                </a:solidFill>
                <a:highlight>
                  <a:srgbClr val="C9DAF8"/>
                </a:highlight>
                <a:latin typeface="Playfair Display"/>
                <a:ea typeface="Playfair Display"/>
                <a:cs typeface="Playfair Display"/>
                <a:sym typeface="Playfair Display"/>
              </a:rPr>
              <a:t>.language;</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a:t>
            </a:r>
            <a:r>
              <a:rPr lang="en">
                <a:solidFill>
                  <a:srgbClr val="008000"/>
                </a:solidFill>
                <a:highlight>
                  <a:srgbClr val="C9DAF8"/>
                </a:highlight>
                <a:latin typeface="Playfair Display"/>
                <a:ea typeface="Playfair Display"/>
                <a:cs typeface="Playfair Display"/>
                <a:sym typeface="Playfair Display"/>
              </a:rPr>
              <a:t>//</a:t>
            </a:r>
            <a:r>
              <a:rPr lang="en">
                <a:solidFill>
                  <a:srgbClr val="008000"/>
                </a:solidFill>
                <a:highlight>
                  <a:srgbClr val="C9DAF8"/>
                </a:highlight>
                <a:latin typeface="Playfair Display"/>
                <a:ea typeface="Playfair Display"/>
                <a:cs typeface="Playfair Display"/>
                <a:sym typeface="Playfair Display"/>
              </a:rPr>
              <a:t> Display data from the object using a                     getter:</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document.getElementById(</a:t>
            </a:r>
            <a:r>
              <a:rPr lang="en">
                <a:solidFill>
                  <a:srgbClr val="A52A2A"/>
                </a:solidFill>
                <a:highlight>
                  <a:srgbClr val="C9DAF8"/>
                </a:highlight>
                <a:latin typeface="Playfair Display"/>
                <a:ea typeface="Playfair Display"/>
                <a:cs typeface="Playfair Display"/>
                <a:sym typeface="Playfair Display"/>
              </a:rPr>
              <a:t>"demo"</a:t>
            </a:r>
            <a:r>
              <a:rPr lang="en">
                <a:solidFill>
                  <a:srgbClr val="000000"/>
                </a:solidFill>
                <a:highlight>
                  <a:srgbClr val="C9DAF8"/>
                </a:highlight>
                <a:latin typeface="Playfair Display"/>
                <a:ea typeface="Playfair Display"/>
                <a:cs typeface="Playfair Display"/>
                <a:sym typeface="Playfair Display"/>
              </a:rPr>
              <a:t>).innerHTML = person.lang;</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latin typeface="Playfair Display"/>
              <a:ea typeface="Playfair Display"/>
              <a:cs typeface="Playfair Display"/>
              <a:sym typeface="Playfair Display"/>
            </a:endParaRPr>
          </a:p>
        </p:txBody>
      </p:sp>
      <p:sp>
        <p:nvSpPr>
          <p:cNvPr id="222" name="Google Shape;222;p29"/>
          <p:cNvSpPr txBox="1"/>
          <p:nvPr>
            <p:ph idx="2" type="body"/>
          </p:nvPr>
        </p:nvSpPr>
        <p:spPr>
          <a:xfrm>
            <a:off x="4638675"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JavaScript Setter (The set Keyword)</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latin typeface="Playfair Display"/>
                <a:ea typeface="Playfair Display"/>
                <a:cs typeface="Playfair Display"/>
                <a:sym typeface="Playfair Display"/>
              </a:rPr>
              <a:t>This example uses a </a:t>
            </a:r>
            <a:r>
              <a:rPr lang="en">
                <a:solidFill>
                  <a:srgbClr val="DC143C"/>
                </a:solidFill>
                <a:highlight>
                  <a:srgbClr val="F1F1F1"/>
                </a:highlight>
                <a:latin typeface="Playfair Display"/>
                <a:ea typeface="Playfair Display"/>
                <a:cs typeface="Playfair Display"/>
                <a:sym typeface="Playfair Display"/>
              </a:rPr>
              <a:t>lang</a:t>
            </a:r>
            <a:r>
              <a:rPr lang="en">
                <a:solidFill>
                  <a:srgbClr val="000000"/>
                </a:solidFill>
                <a:latin typeface="Playfair Display"/>
                <a:ea typeface="Playfair Display"/>
                <a:cs typeface="Playfair Display"/>
                <a:sym typeface="Playfair Display"/>
              </a:rPr>
              <a:t> property to </a:t>
            </a:r>
            <a:r>
              <a:rPr lang="en">
                <a:solidFill>
                  <a:srgbClr val="DC143C"/>
                </a:solidFill>
                <a:highlight>
                  <a:srgbClr val="F1F1F1"/>
                </a:highlight>
                <a:latin typeface="Playfair Display"/>
                <a:ea typeface="Playfair Display"/>
                <a:cs typeface="Playfair Display"/>
                <a:sym typeface="Playfair Display"/>
              </a:rPr>
              <a:t>set</a:t>
            </a:r>
            <a:r>
              <a:rPr lang="en">
                <a:solidFill>
                  <a:srgbClr val="000000"/>
                </a:solidFill>
                <a:latin typeface="Playfair Display"/>
                <a:ea typeface="Playfair Display"/>
                <a:cs typeface="Playfair Display"/>
                <a:sym typeface="Playfair Display"/>
              </a:rPr>
              <a:t> the value of the </a:t>
            </a:r>
            <a:r>
              <a:rPr lang="en">
                <a:solidFill>
                  <a:srgbClr val="DC143C"/>
                </a:solidFill>
                <a:highlight>
                  <a:srgbClr val="F1F1F1"/>
                </a:highlight>
                <a:latin typeface="Playfair Display"/>
                <a:ea typeface="Playfair Display"/>
                <a:cs typeface="Playfair Display"/>
                <a:sym typeface="Playfair Display"/>
              </a:rPr>
              <a:t>language</a:t>
            </a:r>
            <a:r>
              <a:rPr lang="en">
                <a:solidFill>
                  <a:srgbClr val="000000"/>
                </a:solidFill>
                <a:latin typeface="Playfair Display"/>
                <a:ea typeface="Playfair Display"/>
                <a:cs typeface="Playfair Display"/>
                <a:sym typeface="Playfair Display"/>
              </a:rPr>
              <a:t> property.</a:t>
            </a:r>
            <a:endParaRPr>
              <a:solidFill>
                <a:srgbClr val="000000"/>
              </a:solidFill>
              <a:latin typeface="Playfair Display"/>
              <a:ea typeface="Playfair Display"/>
              <a:cs typeface="Playfair Display"/>
              <a:sym typeface="Playfair Display"/>
            </a:endParaRPr>
          </a:p>
          <a:p>
            <a:pPr indent="0" lvl="0" marL="152400" marR="152400" rtl="0" algn="l">
              <a:lnSpc>
                <a:spcPct val="100000"/>
              </a:lnSpc>
              <a:spcBef>
                <a:spcPts val="0"/>
              </a:spcBef>
              <a:spcAft>
                <a:spcPts val="0"/>
              </a:spcAft>
              <a:buClr>
                <a:srgbClr val="000000"/>
              </a:buClr>
              <a:buSzPts val="1100"/>
              <a:buFont typeface="Arial"/>
              <a:buNone/>
            </a:pPr>
            <a:r>
              <a:t/>
            </a:r>
            <a:endParaRPr>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CD"/>
                </a:solidFill>
                <a:highlight>
                  <a:srgbClr val="C9DAF8"/>
                </a:highlight>
                <a:latin typeface="Playfair Display"/>
                <a:ea typeface="Playfair Display"/>
                <a:cs typeface="Playfair Display"/>
                <a:sym typeface="Playfair Display"/>
              </a:rPr>
              <a:t> var</a:t>
            </a:r>
            <a:r>
              <a:rPr lang="en">
                <a:solidFill>
                  <a:srgbClr val="000000"/>
                </a:solidFill>
                <a:highlight>
                  <a:srgbClr val="C9DAF8"/>
                </a:highlight>
                <a:latin typeface="Playfair Display"/>
                <a:ea typeface="Playfair Display"/>
                <a:cs typeface="Playfair Display"/>
                <a:sym typeface="Playfair Display"/>
              </a:rPr>
              <a:t> person = {</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firstName: </a:t>
            </a:r>
            <a:r>
              <a:rPr lang="en">
                <a:solidFill>
                  <a:srgbClr val="A52A2A"/>
                </a:solidFill>
                <a:highlight>
                  <a:srgbClr val="C9DAF8"/>
                </a:highlight>
                <a:latin typeface="Playfair Display"/>
                <a:ea typeface="Playfair Display"/>
                <a:cs typeface="Playfair Display"/>
                <a:sym typeface="Playfair Display"/>
              </a:rPr>
              <a:t>"John"</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lastName : </a:t>
            </a:r>
            <a:r>
              <a:rPr lang="en">
                <a:solidFill>
                  <a:srgbClr val="A52A2A"/>
                </a:solidFill>
                <a:highlight>
                  <a:srgbClr val="C9DAF8"/>
                </a:highlight>
                <a:latin typeface="Playfair Display"/>
                <a:ea typeface="Playfair Display"/>
                <a:cs typeface="Playfair Display"/>
                <a:sym typeface="Playfair Display"/>
              </a:rPr>
              <a:t>"Doe"</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language : </a:t>
            </a:r>
            <a:r>
              <a:rPr lang="en">
                <a:solidFill>
                  <a:srgbClr val="A52A2A"/>
                </a:solidFill>
                <a:highlight>
                  <a:srgbClr val="C9DAF8"/>
                </a:highlight>
                <a:latin typeface="Playfair Display"/>
                <a:ea typeface="Playfair Display"/>
                <a:cs typeface="Playfair Display"/>
                <a:sym typeface="Playfair Display"/>
              </a:rPr>
              <a:t>""</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set lang(lang) {</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a:t>
            </a:r>
            <a:r>
              <a:rPr lang="en">
                <a:solidFill>
                  <a:srgbClr val="0000CD"/>
                </a:solidFill>
                <a:highlight>
                  <a:srgbClr val="C9DAF8"/>
                </a:highlight>
                <a:latin typeface="Playfair Display"/>
                <a:ea typeface="Playfair Display"/>
                <a:cs typeface="Playfair Display"/>
                <a:sym typeface="Playfair Display"/>
              </a:rPr>
              <a:t>this</a:t>
            </a:r>
            <a:r>
              <a:rPr lang="en">
                <a:solidFill>
                  <a:srgbClr val="000000"/>
                </a:solidFill>
                <a:highlight>
                  <a:srgbClr val="C9DAF8"/>
                </a:highlight>
                <a:latin typeface="Playfair Display"/>
                <a:ea typeface="Playfair Display"/>
                <a:cs typeface="Playfair Display"/>
                <a:sym typeface="Playfair Display"/>
              </a:rPr>
              <a:t>.language = lang;</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8000"/>
                </a:solidFill>
                <a:highlight>
                  <a:srgbClr val="C9DAF8"/>
                </a:highlight>
                <a:latin typeface="Playfair Display"/>
                <a:ea typeface="Playfair Display"/>
                <a:cs typeface="Playfair Display"/>
                <a:sym typeface="Playfair Display"/>
              </a:rPr>
              <a:t>// Set an object property using a setter:</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person.lang = </a:t>
            </a:r>
            <a:r>
              <a:rPr lang="en">
                <a:solidFill>
                  <a:srgbClr val="A52A2A"/>
                </a:solidFill>
                <a:highlight>
                  <a:srgbClr val="C9DAF8"/>
                </a:highlight>
                <a:latin typeface="Playfair Display"/>
                <a:ea typeface="Playfair Display"/>
                <a:cs typeface="Playfair Display"/>
                <a:sym typeface="Playfair Display"/>
              </a:rPr>
              <a:t>"en"</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8000"/>
                </a:solidFill>
                <a:highlight>
                  <a:srgbClr val="C9DAF8"/>
                </a:highlight>
                <a:latin typeface="Playfair Display"/>
                <a:ea typeface="Playfair Display"/>
                <a:cs typeface="Playfair Display"/>
                <a:sym typeface="Playfair Display"/>
              </a:rPr>
              <a:t>// Display data from the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document.getElementById(</a:t>
            </a:r>
            <a:r>
              <a:rPr lang="en">
                <a:solidFill>
                  <a:srgbClr val="A52A2A"/>
                </a:solidFill>
                <a:highlight>
                  <a:srgbClr val="C9DAF8"/>
                </a:highlight>
                <a:latin typeface="Playfair Display"/>
                <a:ea typeface="Playfair Display"/>
                <a:cs typeface="Playfair Display"/>
                <a:sym typeface="Playfair Display"/>
              </a:rPr>
              <a:t>"demo"</a:t>
            </a:r>
            <a:r>
              <a:rPr lang="en">
                <a:solidFill>
                  <a:srgbClr val="000000"/>
                </a:solidFill>
                <a:highlight>
                  <a:srgbClr val="C9DAF8"/>
                </a:highlight>
                <a:latin typeface="Playfair Display"/>
                <a:ea typeface="Playfair Display"/>
                <a:cs typeface="Playfair Display"/>
                <a:sym typeface="Playfair Display"/>
              </a:rPr>
              <a:t>).innerHTML = person.language;</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idx="1" type="body"/>
          </p:nvPr>
        </p:nvSpPr>
        <p:spPr>
          <a:xfrm>
            <a:off x="819150" y="310675"/>
            <a:ext cx="3686100" cy="32379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1800">
                <a:solidFill>
                  <a:srgbClr val="000000"/>
                </a:solidFill>
                <a:latin typeface="Playfair Display"/>
                <a:ea typeface="Playfair Display"/>
                <a:cs typeface="Playfair Display"/>
                <a:sym typeface="Playfair Display"/>
              </a:rPr>
              <a:t>Example 1</a:t>
            </a:r>
            <a:endParaRPr sz="18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8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person =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firstName: </a:t>
            </a:r>
            <a:r>
              <a:rPr lang="en" sz="1400">
                <a:solidFill>
                  <a:srgbClr val="A52A2A"/>
                </a:solidFill>
                <a:highlight>
                  <a:srgbClr val="C9DAF8"/>
                </a:highlight>
                <a:latin typeface="Playfair Display"/>
                <a:ea typeface="Playfair Display"/>
                <a:cs typeface="Playfair Display"/>
                <a:sym typeface="Playfair Display"/>
              </a:rPr>
              <a:t>"John"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lastName : </a:t>
            </a:r>
            <a:r>
              <a:rPr lang="en" sz="1400">
                <a:solidFill>
                  <a:srgbClr val="A52A2A"/>
                </a:solidFill>
                <a:highlight>
                  <a:srgbClr val="C9DAF8"/>
                </a:highlight>
                <a:latin typeface="Playfair Display"/>
                <a:ea typeface="Playfair Display"/>
                <a:cs typeface="Playfair Display"/>
                <a:sym typeface="Playfair Display"/>
              </a:rPr>
              <a:t>"Doe"</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fullName : </a:t>
            </a: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return</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a:t>
            </a:r>
            <a:r>
              <a:rPr lang="en" sz="1400">
                <a:solidFill>
                  <a:srgbClr val="A52A2A"/>
                </a:solidFill>
                <a:highlight>
                  <a:srgbClr val="C9DAF8"/>
                </a:highlight>
                <a:latin typeface="Playfair Display"/>
                <a:ea typeface="Playfair Display"/>
                <a:cs typeface="Playfair Display"/>
                <a:sym typeface="Playfair Display"/>
              </a:rPr>
              <a:t>" "</a:t>
            </a:r>
            <a:r>
              <a:rPr lang="en" sz="1400">
                <a:solidFill>
                  <a:srgbClr val="000000"/>
                </a:solidFill>
                <a:highlight>
                  <a:srgbClr val="C9DAF8"/>
                </a:highlight>
                <a:latin typeface="Playfair Display"/>
                <a:ea typeface="Playfair Display"/>
                <a:cs typeface="Playfair Display"/>
                <a:sym typeface="Playfair Display"/>
              </a:rPr>
              <a:t> +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8000"/>
                </a:solidFill>
                <a:highlight>
                  <a:srgbClr val="C9DAF8"/>
                </a:highlight>
                <a:latin typeface="Playfair Display"/>
                <a:ea typeface="Playfair Display"/>
                <a:cs typeface="Playfair Display"/>
                <a:sym typeface="Playfair Display"/>
              </a:rPr>
              <a:t>// Display data from the object using a method:</a:t>
            </a:r>
            <a:endParaRPr sz="1400">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document.getElementById(</a:t>
            </a:r>
            <a:r>
              <a:rPr lang="en" sz="1400">
                <a:solidFill>
                  <a:srgbClr val="A52A2A"/>
                </a:solidFill>
                <a:highlight>
                  <a:srgbClr val="C9DAF8"/>
                </a:highlight>
                <a:latin typeface="Playfair Display"/>
                <a:ea typeface="Playfair Display"/>
                <a:cs typeface="Playfair Display"/>
                <a:sym typeface="Playfair Display"/>
              </a:rPr>
              <a:t>"demo"</a:t>
            </a:r>
            <a:r>
              <a:rPr lang="en" sz="1400">
                <a:solidFill>
                  <a:srgbClr val="000000"/>
                </a:solidFill>
                <a:highlight>
                  <a:srgbClr val="C9DAF8"/>
                </a:highlight>
                <a:latin typeface="Playfair Display"/>
                <a:ea typeface="Playfair Display"/>
                <a:cs typeface="Playfair Display"/>
                <a:sym typeface="Playfair Display"/>
              </a:rPr>
              <a:t>).innerHTML = person.fullName();</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1600"/>
              </a:spcAft>
              <a:buNone/>
            </a:pPr>
            <a:r>
              <a:t/>
            </a:r>
            <a:endParaRPr>
              <a:latin typeface="Playfair Display"/>
              <a:ea typeface="Playfair Display"/>
              <a:cs typeface="Playfair Display"/>
              <a:sym typeface="Playfair Display"/>
            </a:endParaRPr>
          </a:p>
        </p:txBody>
      </p:sp>
      <p:sp>
        <p:nvSpPr>
          <p:cNvPr id="228" name="Google Shape;228;p30"/>
          <p:cNvSpPr txBox="1"/>
          <p:nvPr>
            <p:ph idx="2" type="body"/>
          </p:nvPr>
        </p:nvSpPr>
        <p:spPr>
          <a:xfrm>
            <a:off x="4505250" y="310675"/>
            <a:ext cx="3686100" cy="323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800">
                <a:solidFill>
                  <a:srgbClr val="000000"/>
                </a:solidFill>
                <a:latin typeface="Playfair Display"/>
                <a:ea typeface="Playfair Display"/>
                <a:cs typeface="Playfair Display"/>
                <a:sym typeface="Playfair Display"/>
              </a:rPr>
              <a:t>Example 2</a:t>
            </a:r>
            <a:endParaRPr sz="18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person = {</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firstName: </a:t>
            </a:r>
            <a:r>
              <a:rPr lang="en">
                <a:solidFill>
                  <a:srgbClr val="A52A2A"/>
                </a:solidFill>
                <a:highlight>
                  <a:srgbClr val="C9DAF8"/>
                </a:highlight>
                <a:latin typeface="Playfair Display"/>
                <a:ea typeface="Playfair Display"/>
                <a:cs typeface="Playfair Display"/>
                <a:sym typeface="Playfair Display"/>
              </a:rPr>
              <a:t>"John"</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lastName : </a:t>
            </a:r>
            <a:r>
              <a:rPr lang="en">
                <a:solidFill>
                  <a:srgbClr val="A52A2A"/>
                </a:solidFill>
                <a:highlight>
                  <a:srgbClr val="C9DAF8"/>
                </a:highlight>
                <a:latin typeface="Playfair Display"/>
                <a:ea typeface="Playfair Display"/>
                <a:cs typeface="Playfair Display"/>
                <a:sym typeface="Playfair Display"/>
              </a:rPr>
              <a:t>"Doe"</a:t>
            </a: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get fullName() {</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a:t>
            </a:r>
            <a:r>
              <a:rPr lang="en">
                <a:solidFill>
                  <a:srgbClr val="0000CD"/>
                </a:solidFill>
                <a:highlight>
                  <a:srgbClr val="C9DAF8"/>
                </a:highlight>
                <a:latin typeface="Playfair Display"/>
                <a:ea typeface="Playfair Display"/>
                <a:cs typeface="Playfair Display"/>
                <a:sym typeface="Playfair Display"/>
              </a:rPr>
              <a:t>return</a:t>
            </a:r>
            <a:r>
              <a:rPr lang="en">
                <a:solidFill>
                  <a:srgbClr val="000000"/>
                </a:solidFill>
                <a:highlight>
                  <a:srgbClr val="C9DAF8"/>
                </a:highlight>
                <a:latin typeface="Playfair Display"/>
                <a:ea typeface="Playfair Display"/>
                <a:cs typeface="Playfair Display"/>
                <a:sym typeface="Playfair Display"/>
              </a:rPr>
              <a:t> </a:t>
            </a:r>
            <a:r>
              <a:rPr lang="en">
                <a:solidFill>
                  <a:srgbClr val="0000CD"/>
                </a:solidFill>
                <a:highlight>
                  <a:srgbClr val="C9DAF8"/>
                </a:highlight>
                <a:latin typeface="Playfair Display"/>
                <a:ea typeface="Playfair Display"/>
                <a:cs typeface="Playfair Display"/>
                <a:sym typeface="Playfair Display"/>
              </a:rPr>
              <a:t>this</a:t>
            </a:r>
            <a:r>
              <a:rPr lang="en">
                <a:solidFill>
                  <a:srgbClr val="000000"/>
                </a:solidFill>
                <a:highlight>
                  <a:srgbClr val="C9DAF8"/>
                </a:highlight>
                <a:latin typeface="Playfair Display"/>
                <a:ea typeface="Playfair Display"/>
                <a:cs typeface="Playfair Display"/>
                <a:sym typeface="Playfair Display"/>
              </a:rPr>
              <a:t>.firstName + </a:t>
            </a:r>
            <a:r>
              <a:rPr lang="en">
                <a:solidFill>
                  <a:srgbClr val="A52A2A"/>
                </a:solidFill>
                <a:highlight>
                  <a:srgbClr val="C9DAF8"/>
                </a:highlight>
                <a:latin typeface="Playfair Display"/>
                <a:ea typeface="Playfair Display"/>
                <a:cs typeface="Playfair Display"/>
                <a:sym typeface="Playfair Display"/>
              </a:rPr>
              <a:t>" "</a:t>
            </a:r>
            <a:r>
              <a:rPr lang="en">
                <a:solidFill>
                  <a:srgbClr val="000000"/>
                </a:solidFill>
                <a:highlight>
                  <a:srgbClr val="C9DAF8"/>
                </a:highlight>
                <a:latin typeface="Playfair Display"/>
                <a:ea typeface="Playfair Display"/>
                <a:cs typeface="Playfair Display"/>
                <a:sym typeface="Playfair Display"/>
              </a:rPr>
              <a:t> + </a:t>
            </a:r>
            <a:r>
              <a:rPr lang="en">
                <a:solidFill>
                  <a:srgbClr val="0000CD"/>
                </a:solidFill>
                <a:highlight>
                  <a:srgbClr val="C9DAF8"/>
                </a:highlight>
                <a:latin typeface="Playfair Display"/>
                <a:ea typeface="Playfair Display"/>
                <a:cs typeface="Playfair Display"/>
                <a:sym typeface="Playfair Display"/>
              </a:rPr>
              <a:t>this</a:t>
            </a:r>
            <a:r>
              <a:rPr lang="en">
                <a:solidFill>
                  <a:srgbClr val="000000"/>
                </a:solidFill>
                <a:highlight>
                  <a:srgbClr val="C9DAF8"/>
                </a:highlight>
                <a:latin typeface="Playfair Display"/>
                <a:ea typeface="Playfair Display"/>
                <a:cs typeface="Playfair Display"/>
                <a:sym typeface="Playfair Display"/>
              </a:rPr>
              <a:t>.lastName;</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  }</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rPr lang="en">
                <a:solidFill>
                  <a:srgbClr val="008000"/>
                </a:solidFill>
                <a:highlight>
                  <a:srgbClr val="C9DAF8"/>
                </a:highlight>
                <a:latin typeface="Playfair Display"/>
                <a:ea typeface="Playfair Display"/>
                <a:cs typeface="Playfair Display"/>
                <a:sym typeface="Playfair Display"/>
              </a:rPr>
              <a:t>// Display data from the object using a getter:</a:t>
            </a:r>
            <a:endParaRPr>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None/>
            </a:pPr>
            <a:r>
              <a:rPr lang="en">
                <a:solidFill>
                  <a:srgbClr val="000000"/>
                </a:solidFill>
                <a:highlight>
                  <a:srgbClr val="C9DAF8"/>
                </a:highlight>
                <a:latin typeface="Playfair Display"/>
                <a:ea typeface="Playfair Display"/>
                <a:cs typeface="Playfair Display"/>
                <a:sym typeface="Playfair Display"/>
              </a:rPr>
              <a:t>document.getElementById(</a:t>
            </a:r>
            <a:r>
              <a:rPr lang="en">
                <a:solidFill>
                  <a:srgbClr val="A52A2A"/>
                </a:solidFill>
                <a:highlight>
                  <a:srgbClr val="C9DAF8"/>
                </a:highlight>
                <a:latin typeface="Playfair Display"/>
                <a:ea typeface="Playfair Display"/>
                <a:cs typeface="Playfair Display"/>
                <a:sym typeface="Playfair Display"/>
              </a:rPr>
              <a:t>"demo"</a:t>
            </a:r>
            <a:r>
              <a:rPr lang="en">
                <a:solidFill>
                  <a:srgbClr val="000000"/>
                </a:solidFill>
                <a:highlight>
                  <a:srgbClr val="C9DAF8"/>
                </a:highlight>
                <a:latin typeface="Playfair Display"/>
                <a:ea typeface="Playfair Display"/>
                <a:cs typeface="Playfair Display"/>
                <a:sym typeface="Playfair Display"/>
              </a:rPr>
              <a:t>).innerHTML = person.fullName;</a:t>
            </a:r>
            <a:endParaRPr>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200"/>
              </a:spcBef>
              <a:spcAft>
                <a:spcPts val="0"/>
              </a:spcAft>
              <a:buClr>
                <a:srgbClr val="000000"/>
              </a:buClr>
              <a:buSzPts val="1100"/>
              <a:buFont typeface="Arial"/>
              <a:buNone/>
            </a:pPr>
            <a:r>
              <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200"/>
              </a:spcAft>
              <a:buNone/>
            </a:pPr>
            <a:r>
              <a:t/>
            </a:r>
            <a:endParaRPr>
              <a:latin typeface="Playfair Display"/>
              <a:ea typeface="Playfair Display"/>
              <a:cs typeface="Playfair Display"/>
              <a:sym typeface="Playfair Display"/>
            </a:endParaRPr>
          </a:p>
        </p:txBody>
      </p:sp>
      <p:sp>
        <p:nvSpPr>
          <p:cNvPr id="229" name="Google Shape;229;p30"/>
          <p:cNvSpPr txBox="1"/>
          <p:nvPr>
            <p:ph type="title"/>
          </p:nvPr>
        </p:nvSpPr>
        <p:spPr>
          <a:xfrm>
            <a:off x="819150" y="3662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solidFill>
                  <a:srgbClr val="000000"/>
                </a:solidFill>
                <a:highlight>
                  <a:srgbClr val="FFE599"/>
                </a:highlight>
                <a:latin typeface="Playfair Display"/>
                <a:ea typeface="Playfair Display"/>
                <a:cs typeface="Playfair Display"/>
                <a:sym typeface="Playfair Display"/>
              </a:rPr>
              <a:t>Example 1 access fullName as a function: person.fullName().</a:t>
            </a:r>
            <a:endParaRPr sz="1800">
              <a:solidFill>
                <a:srgbClr val="000000"/>
              </a:solidFill>
              <a:highlight>
                <a:srgbClr val="FFE599"/>
              </a:highlight>
              <a:latin typeface="Playfair Display"/>
              <a:ea typeface="Playfair Display"/>
              <a:cs typeface="Playfair Display"/>
              <a:sym typeface="Playfair Display"/>
            </a:endParaRPr>
          </a:p>
          <a:p>
            <a:pPr indent="0" lvl="0" marL="0" rtl="0" algn="l">
              <a:spcBef>
                <a:spcPts val="200"/>
              </a:spcBef>
              <a:spcAft>
                <a:spcPts val="0"/>
              </a:spcAft>
              <a:buClr>
                <a:srgbClr val="000000"/>
              </a:buClr>
              <a:buSzPts val="1100"/>
              <a:buFont typeface="Arial"/>
              <a:buNone/>
            </a:pPr>
            <a:r>
              <a:rPr lang="en" sz="1800">
                <a:solidFill>
                  <a:srgbClr val="000000"/>
                </a:solidFill>
                <a:highlight>
                  <a:srgbClr val="FFE599"/>
                </a:highlight>
                <a:latin typeface="Playfair Display"/>
                <a:ea typeface="Playfair Display"/>
                <a:cs typeface="Playfair Display"/>
                <a:sym typeface="Playfair Display"/>
              </a:rPr>
              <a:t>Example 2 access fullName as a property: person.fullName.</a:t>
            </a:r>
            <a:endParaRPr sz="1800">
              <a:solidFill>
                <a:srgbClr val="000000"/>
              </a:solidFill>
              <a:highlight>
                <a:srgbClr val="FFE599"/>
              </a:highlight>
              <a:latin typeface="Playfair Display"/>
              <a:ea typeface="Playfair Display"/>
              <a:cs typeface="Playfair Display"/>
              <a:sym typeface="Playfair Display"/>
            </a:endParaRPr>
          </a:p>
          <a:p>
            <a:pPr indent="0" lvl="0" marL="0" rtl="0" algn="l">
              <a:spcBef>
                <a:spcPts val="200"/>
              </a:spcBef>
              <a:spcAft>
                <a:spcPts val="0"/>
              </a:spcAft>
              <a:buClr>
                <a:srgbClr val="000000"/>
              </a:buClr>
              <a:buSzPts val="1100"/>
              <a:buFont typeface="Arial"/>
              <a:buNone/>
            </a:pPr>
            <a:r>
              <a:rPr lang="en" sz="1800">
                <a:solidFill>
                  <a:srgbClr val="000000"/>
                </a:solidFill>
                <a:highlight>
                  <a:srgbClr val="FFE599"/>
                </a:highlight>
                <a:latin typeface="Playfair Display"/>
                <a:ea typeface="Playfair Display"/>
                <a:cs typeface="Playfair Display"/>
                <a:sym typeface="Playfair Display"/>
              </a:rPr>
              <a:t>The second example provides simpler syntax.</a:t>
            </a:r>
            <a:endParaRPr sz="1800">
              <a:solidFill>
                <a:srgbClr val="000000"/>
              </a:solidFill>
              <a:highlight>
                <a:srgbClr val="FFE599"/>
              </a:highlight>
              <a:latin typeface="Playfair Display"/>
              <a:ea typeface="Playfair Display"/>
              <a:cs typeface="Playfair Display"/>
              <a:sym typeface="Playfair Display"/>
            </a:endParaRPr>
          </a:p>
          <a:p>
            <a:pPr indent="0" lvl="0" marL="0" rtl="0" algn="l">
              <a:spcBef>
                <a:spcPts val="20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819150" y="2899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Clr>
                <a:srgbClr val="000000"/>
              </a:buClr>
              <a:buSzPts val="1100"/>
              <a:buFont typeface="Arial"/>
              <a:buNone/>
            </a:pPr>
            <a:r>
              <a:rPr lang="en" sz="2250">
                <a:latin typeface="Playfair Display"/>
                <a:ea typeface="Playfair Display"/>
                <a:cs typeface="Playfair Display"/>
                <a:sym typeface="Playfair Display"/>
              </a:rPr>
              <a:t>Data Quality</a:t>
            </a:r>
            <a:endParaRPr sz="2250">
              <a:latin typeface="Playfair Display"/>
              <a:ea typeface="Playfair Display"/>
              <a:cs typeface="Playfair Display"/>
              <a:sym typeface="Playfair Display"/>
            </a:endParaRPr>
          </a:p>
          <a:p>
            <a:pPr indent="0" lvl="0" marL="0" rtl="0" algn="l">
              <a:lnSpc>
                <a:spcPct val="115000"/>
              </a:lnSpc>
              <a:spcBef>
                <a:spcPts val="800"/>
              </a:spcBef>
              <a:spcAft>
                <a:spcPts val="0"/>
              </a:spcAft>
              <a:buClr>
                <a:srgbClr val="000000"/>
              </a:buClr>
              <a:buSzPts val="1100"/>
              <a:buFont typeface="Arial"/>
              <a:buNone/>
            </a:pPr>
            <a:r>
              <a:rPr lang="en" sz="1150">
                <a:latin typeface="Playfair Display"/>
                <a:ea typeface="Playfair Display"/>
                <a:cs typeface="Playfair Display"/>
                <a:sym typeface="Playfair Display"/>
              </a:rPr>
              <a:t>JavaScript can secure better data quality when using getters and setters.</a:t>
            </a:r>
            <a:endParaRPr sz="1150">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235" name="Google Shape;235;p31"/>
          <p:cNvSpPr txBox="1"/>
          <p:nvPr>
            <p:ph idx="1" type="body"/>
          </p:nvPr>
        </p:nvSpPr>
        <p:spPr>
          <a:xfrm>
            <a:off x="819150" y="1312725"/>
            <a:ext cx="3686100" cy="33471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1800">
                <a:solidFill>
                  <a:srgbClr val="000000"/>
                </a:solidFill>
                <a:latin typeface="Playfair Display"/>
                <a:ea typeface="Playfair Display"/>
                <a:cs typeface="Playfair Display"/>
                <a:sym typeface="Playfair Display"/>
              </a:rPr>
              <a:t>Getter Example</a:t>
            </a:r>
            <a:endParaRPr sz="18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800"/>
              </a:spcBef>
              <a:spcAft>
                <a:spcPts val="0"/>
              </a:spcAft>
              <a:buClr>
                <a:srgbClr val="000000"/>
              </a:buClr>
              <a:buSzPts val="1100"/>
              <a:buFont typeface="Arial"/>
              <a:buNone/>
            </a:pPr>
            <a:r>
              <a:rPr lang="en" sz="1400">
                <a:solidFill>
                  <a:srgbClr val="008000"/>
                </a:solidFill>
                <a:highlight>
                  <a:srgbClr val="C9DAF8"/>
                </a:highlight>
                <a:latin typeface="Playfair Display"/>
                <a:ea typeface="Playfair Display"/>
                <a:cs typeface="Playfair Display"/>
                <a:sym typeface="Playfair Display"/>
              </a:rPr>
              <a:t>// Create an object:</a:t>
            </a:r>
            <a:endParaRPr sz="1400">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person =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firstName: </a:t>
            </a:r>
            <a:r>
              <a:rPr lang="en" sz="1400">
                <a:solidFill>
                  <a:srgbClr val="A52A2A"/>
                </a:solidFill>
                <a:highlight>
                  <a:srgbClr val="C9DAF8"/>
                </a:highlight>
                <a:latin typeface="Playfair Display"/>
                <a:ea typeface="Playfair Display"/>
                <a:cs typeface="Playfair Display"/>
                <a:sym typeface="Playfair Display"/>
              </a:rPr>
              <a:t>"John"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lastName : </a:t>
            </a:r>
            <a:r>
              <a:rPr lang="en" sz="1400">
                <a:solidFill>
                  <a:srgbClr val="A52A2A"/>
                </a:solidFill>
                <a:highlight>
                  <a:srgbClr val="C9DAF8"/>
                </a:highlight>
                <a:latin typeface="Playfair Display"/>
                <a:ea typeface="Playfair Display"/>
                <a:cs typeface="Playfair Display"/>
                <a:sym typeface="Playfair Display"/>
              </a:rPr>
              <a:t>"Doe"</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language : </a:t>
            </a:r>
            <a:r>
              <a:rPr lang="en" sz="1400">
                <a:solidFill>
                  <a:srgbClr val="A52A2A"/>
                </a:solidFill>
                <a:highlight>
                  <a:srgbClr val="C9DAF8"/>
                </a:highlight>
                <a:latin typeface="Playfair Display"/>
                <a:ea typeface="Playfair Display"/>
                <a:cs typeface="Playfair Display"/>
                <a:sym typeface="Playfair Display"/>
              </a:rPr>
              <a:t>"en"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get lang()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return</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.language.toUpperCase();</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8000"/>
                </a:solidFill>
                <a:highlight>
                  <a:srgbClr val="C9DAF8"/>
                </a:highlight>
                <a:latin typeface="Playfair Display"/>
                <a:ea typeface="Playfair Display"/>
                <a:cs typeface="Playfair Display"/>
                <a:sym typeface="Playfair Display"/>
              </a:rPr>
              <a:t>// Display data from the object using a getter:</a:t>
            </a:r>
            <a:endParaRPr sz="1400">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document.getElementById(</a:t>
            </a:r>
            <a:r>
              <a:rPr lang="en" sz="1400">
                <a:solidFill>
                  <a:srgbClr val="A52A2A"/>
                </a:solidFill>
                <a:highlight>
                  <a:srgbClr val="C9DAF8"/>
                </a:highlight>
                <a:latin typeface="Playfair Display"/>
                <a:ea typeface="Playfair Display"/>
                <a:cs typeface="Playfair Display"/>
                <a:sym typeface="Playfair Display"/>
              </a:rPr>
              <a:t>"demo"</a:t>
            </a:r>
            <a:r>
              <a:rPr lang="en" sz="1400">
                <a:solidFill>
                  <a:srgbClr val="000000"/>
                </a:solidFill>
                <a:highlight>
                  <a:srgbClr val="C9DAF8"/>
                </a:highlight>
                <a:latin typeface="Playfair Display"/>
                <a:ea typeface="Playfair Display"/>
                <a:cs typeface="Playfair Display"/>
                <a:sym typeface="Playfair Display"/>
              </a:rPr>
              <a:t>).innerHTML = person.lang;</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1600"/>
              </a:spcAft>
              <a:buNone/>
            </a:pPr>
            <a:r>
              <a:t/>
            </a:r>
            <a:endParaRPr>
              <a:latin typeface="Playfair Display"/>
              <a:ea typeface="Playfair Display"/>
              <a:cs typeface="Playfair Display"/>
              <a:sym typeface="Playfair Display"/>
            </a:endParaRPr>
          </a:p>
        </p:txBody>
      </p:sp>
      <p:sp>
        <p:nvSpPr>
          <p:cNvPr id="236" name="Google Shape;236;p31"/>
          <p:cNvSpPr txBox="1"/>
          <p:nvPr>
            <p:ph idx="2" type="body"/>
          </p:nvPr>
        </p:nvSpPr>
        <p:spPr>
          <a:xfrm>
            <a:off x="4638675" y="1244500"/>
            <a:ext cx="3686100" cy="34671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1800">
                <a:solidFill>
                  <a:srgbClr val="000000"/>
                </a:solidFill>
                <a:latin typeface="Playfair Display"/>
                <a:ea typeface="Playfair Display"/>
                <a:cs typeface="Playfair Display"/>
                <a:sym typeface="Playfair Display"/>
              </a:rPr>
              <a:t>Setter Example</a:t>
            </a:r>
            <a:endParaRPr sz="1800">
              <a:solidFill>
                <a:srgbClr val="000000"/>
              </a:solidFill>
              <a:latin typeface="Playfair Display"/>
              <a:ea typeface="Playfair Display"/>
              <a:cs typeface="Playfair Display"/>
              <a:sym typeface="Playfair Display"/>
            </a:endParaRPr>
          </a:p>
          <a:p>
            <a:pPr indent="0" lvl="0" marL="114300" marR="114300" rtl="0" algn="l">
              <a:lnSpc>
                <a:spcPct val="100000"/>
              </a:lnSpc>
              <a:spcBef>
                <a:spcPts val="8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person =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firstName: </a:t>
            </a:r>
            <a:r>
              <a:rPr lang="en" sz="1400">
                <a:solidFill>
                  <a:srgbClr val="A52A2A"/>
                </a:solidFill>
                <a:highlight>
                  <a:srgbClr val="C9DAF8"/>
                </a:highlight>
                <a:latin typeface="Playfair Display"/>
                <a:ea typeface="Playfair Display"/>
                <a:cs typeface="Playfair Display"/>
                <a:sym typeface="Playfair Display"/>
              </a:rPr>
              <a:t>"John"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lastName : </a:t>
            </a:r>
            <a:r>
              <a:rPr lang="en" sz="1400">
                <a:solidFill>
                  <a:srgbClr val="A52A2A"/>
                </a:solidFill>
                <a:highlight>
                  <a:srgbClr val="C9DAF8"/>
                </a:highlight>
                <a:latin typeface="Playfair Display"/>
                <a:ea typeface="Playfair Display"/>
                <a:cs typeface="Playfair Display"/>
                <a:sym typeface="Playfair Display"/>
              </a:rPr>
              <a:t>"Doe"</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language : </a:t>
            </a:r>
            <a:r>
              <a:rPr lang="en" sz="1400">
                <a:solidFill>
                  <a:srgbClr val="A52A2A"/>
                </a:solidFill>
                <a:highlight>
                  <a:srgbClr val="C9DAF8"/>
                </a:highlight>
                <a:latin typeface="Playfair Display"/>
                <a:ea typeface="Playfair Display"/>
                <a:cs typeface="Playfair Display"/>
                <a:sym typeface="Playfair Display"/>
              </a:rPr>
              <a:t>""</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set lang(lang)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.language = lang.toUpperCase();</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8000"/>
                </a:solidFill>
                <a:highlight>
                  <a:srgbClr val="C9DAF8"/>
                </a:highlight>
                <a:latin typeface="Playfair Display"/>
                <a:ea typeface="Playfair Display"/>
                <a:cs typeface="Playfair Display"/>
                <a:sym typeface="Playfair Display"/>
              </a:rPr>
              <a:t>// Set an object property using a setter:</a:t>
            </a:r>
            <a:endParaRPr sz="1400">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person.lang = </a:t>
            </a:r>
            <a:r>
              <a:rPr lang="en" sz="1400">
                <a:solidFill>
                  <a:srgbClr val="A52A2A"/>
                </a:solidFill>
                <a:highlight>
                  <a:srgbClr val="C9DAF8"/>
                </a:highlight>
                <a:latin typeface="Playfair Display"/>
                <a:ea typeface="Playfair Display"/>
                <a:cs typeface="Playfair Display"/>
                <a:sym typeface="Playfair Display"/>
              </a:rPr>
              <a:t>"en"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8000"/>
                </a:solidFill>
                <a:highlight>
                  <a:srgbClr val="C9DAF8"/>
                </a:highlight>
                <a:latin typeface="Playfair Display"/>
                <a:ea typeface="Playfair Display"/>
                <a:cs typeface="Playfair Display"/>
                <a:sym typeface="Playfair Display"/>
              </a:rPr>
              <a:t>// Display data from the object:</a:t>
            </a:r>
            <a:endParaRPr sz="1400">
              <a:solidFill>
                <a:srgbClr val="008000"/>
              </a:solidFill>
              <a:highlight>
                <a:srgbClr val="C9DAF8"/>
              </a:highlight>
              <a:latin typeface="Playfair Display"/>
              <a:ea typeface="Playfair Display"/>
              <a:cs typeface="Playfair Display"/>
              <a:sym typeface="Playfair Display"/>
            </a:endParaRPr>
          </a:p>
          <a:p>
            <a:pPr indent="0" lvl="0" marL="114300" marR="1143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document.getElementById(</a:t>
            </a:r>
            <a:r>
              <a:rPr lang="en" sz="1400">
                <a:solidFill>
                  <a:srgbClr val="A52A2A"/>
                </a:solidFill>
                <a:highlight>
                  <a:srgbClr val="C9DAF8"/>
                </a:highlight>
                <a:latin typeface="Playfair Display"/>
                <a:ea typeface="Playfair Display"/>
                <a:cs typeface="Playfair Display"/>
                <a:sym typeface="Playfair Display"/>
              </a:rPr>
              <a:t>"demo"</a:t>
            </a:r>
            <a:r>
              <a:rPr lang="en" sz="1400">
                <a:solidFill>
                  <a:srgbClr val="000000"/>
                </a:solidFill>
                <a:highlight>
                  <a:srgbClr val="C9DAF8"/>
                </a:highlight>
                <a:latin typeface="Playfair Display"/>
                <a:ea typeface="Playfair Display"/>
                <a:cs typeface="Playfair Display"/>
                <a:sym typeface="Playfair Display"/>
              </a:rPr>
              <a:t>).innerHTML = person.language;</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1600"/>
              </a:spcAft>
              <a:buNone/>
            </a:pPr>
            <a:r>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Object Definitions</a:t>
            </a:r>
            <a:endParaRPr>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2311800" y="1518450"/>
            <a:ext cx="4520400" cy="2106600"/>
          </a:xfrm>
          <a:prstGeom prst="rect">
            <a:avLst/>
          </a:prstGeom>
        </p:spPr>
        <p:txBody>
          <a:bodyPr anchorCtr="0" anchor="ctr" bIns="91425" lIns="91425" spcFirstLastPara="1" rIns="91425" wrap="square" tIns="91425">
            <a:noAutofit/>
          </a:bodyPr>
          <a:lstStyle/>
          <a:p>
            <a:pPr indent="0" lvl="0" marL="0" rtl="0" algn="l">
              <a:lnSpc>
                <a:spcPct val="115000"/>
              </a:lnSpc>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Why Use Getters and Setters?</a:t>
            </a:r>
            <a:endParaRPr sz="2250">
              <a:solidFill>
                <a:srgbClr val="000000"/>
              </a:solidFill>
              <a:latin typeface="Playfair Display"/>
              <a:ea typeface="Playfair Display"/>
              <a:cs typeface="Playfair Display"/>
              <a:sym typeface="Playfair Display"/>
            </a:endParaRPr>
          </a:p>
          <a:p>
            <a:pPr indent="-317500" lvl="0" marL="457200" rtl="0" algn="l">
              <a:lnSpc>
                <a:spcPct val="115000"/>
              </a:lnSpc>
              <a:spcBef>
                <a:spcPts val="110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It gives simpler syntax</a:t>
            </a:r>
            <a:endParaRPr sz="1400">
              <a:solidFill>
                <a:srgbClr val="000000"/>
              </a:solidFill>
              <a:latin typeface="Playfair Display"/>
              <a:ea typeface="Playfair Display"/>
              <a:cs typeface="Playfair Display"/>
              <a:sym typeface="Playfair Display"/>
            </a:endParaRPr>
          </a:p>
          <a:p>
            <a:pPr indent="-317500" lvl="0" marL="457200" rtl="0" algn="l">
              <a:lnSpc>
                <a:spcPct val="115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It allows equal syntax for properties and methods</a:t>
            </a:r>
            <a:endParaRPr sz="1400">
              <a:solidFill>
                <a:srgbClr val="000000"/>
              </a:solidFill>
              <a:latin typeface="Playfair Display"/>
              <a:ea typeface="Playfair Display"/>
              <a:cs typeface="Playfair Display"/>
              <a:sym typeface="Playfair Display"/>
            </a:endParaRPr>
          </a:p>
          <a:p>
            <a:pPr indent="-317500" lvl="0" marL="457200" rtl="0" algn="l">
              <a:lnSpc>
                <a:spcPct val="115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It can secure better data quality</a:t>
            </a:r>
            <a:endParaRPr sz="1400">
              <a:solidFill>
                <a:srgbClr val="000000"/>
              </a:solidFill>
              <a:latin typeface="Playfair Display"/>
              <a:ea typeface="Playfair Display"/>
              <a:cs typeface="Playfair Display"/>
              <a:sym typeface="Playfair Display"/>
            </a:endParaRPr>
          </a:p>
          <a:p>
            <a:pPr indent="-317500" lvl="0" marL="457200" rtl="0" algn="l">
              <a:lnSpc>
                <a:spcPct val="115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It is useful for doing things behind-the-scenes</a:t>
            </a:r>
            <a:endParaRPr>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Object Constructors</a:t>
            </a:r>
            <a:endParaRPr>
              <a:latin typeface="Playfair Display"/>
              <a:ea typeface="Playfair Display"/>
              <a:cs typeface="Playfair Display"/>
              <a:sym typeface="Playfair Displ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highlight>
                  <a:srgbClr val="FFFFFF"/>
                </a:highlight>
                <a:latin typeface="Playfair Display"/>
                <a:ea typeface="Playfair Display"/>
                <a:cs typeface="Playfair Display"/>
                <a:sym typeface="Playfair Display"/>
              </a:rPr>
              <a:t>Example of Constructor Function</a:t>
            </a:r>
            <a:endParaRPr sz="1800">
              <a:solidFill>
                <a:srgbClr val="000000"/>
              </a:solidFill>
              <a:highlight>
                <a:srgbClr val="FFFFFF"/>
              </a:highlight>
              <a:latin typeface="Playfair Display"/>
              <a:ea typeface="Playfair Display"/>
              <a:cs typeface="Playfair Display"/>
              <a:sym typeface="Playfair Display"/>
            </a:endParaRPr>
          </a:p>
          <a:p>
            <a:pPr indent="0" lvl="0" marL="0" rtl="0" algn="l">
              <a:lnSpc>
                <a:spcPct val="100000"/>
              </a:lnSpc>
              <a:spcBef>
                <a:spcPts val="16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  function</a:t>
            </a:r>
            <a:r>
              <a:rPr lang="en" sz="1400">
                <a:solidFill>
                  <a:srgbClr val="000000"/>
                </a:solidFill>
                <a:highlight>
                  <a:srgbClr val="C9DAF8"/>
                </a:highlight>
                <a:latin typeface="Playfair Display"/>
                <a:ea typeface="Playfair Display"/>
                <a:cs typeface="Playfair Display"/>
                <a:sym typeface="Playfair Display"/>
              </a:rPr>
              <a:t> Person(first, last, age, eye) {</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6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first;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6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 = last;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6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.age = age;</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6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.eyeColor = eye;</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600"/>
              </a:spcBef>
              <a:spcAft>
                <a:spcPts val="0"/>
              </a:spcAft>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600"/>
              </a:spcBef>
              <a:spcAft>
                <a:spcPts val="1600"/>
              </a:spcAft>
              <a:buNone/>
            </a:pPr>
            <a:r>
              <a:rPr lang="en" sz="1400">
                <a:solidFill>
                  <a:srgbClr val="000000"/>
                </a:solidFill>
                <a:highlight>
                  <a:srgbClr val="FFE599"/>
                </a:highlight>
                <a:latin typeface="Playfair Display"/>
                <a:ea typeface="Playfair Display"/>
                <a:cs typeface="Playfair Display"/>
                <a:sym typeface="Playfair Display"/>
              </a:rPr>
              <a:t>It is considered good practice to name constructor functions with an upper-case first letter.</a:t>
            </a:r>
            <a:endParaRPr sz="1400">
              <a:solidFill>
                <a:srgbClr val="000000"/>
              </a:solidFill>
              <a:highlight>
                <a:srgbClr val="FFE599"/>
              </a:highlight>
              <a:latin typeface="Playfair Display"/>
              <a:ea typeface="Playfair Display"/>
              <a:cs typeface="Playfair Display"/>
              <a:sym typeface="Playfair Display"/>
            </a:endParaRPr>
          </a:p>
        </p:txBody>
      </p:sp>
      <p:sp>
        <p:nvSpPr>
          <p:cNvPr id="252" name="Google Shape;252;p34"/>
          <p:cNvSpPr txBox="1"/>
          <p:nvPr>
            <p:ph idx="2" type="body"/>
          </p:nvPr>
        </p:nvSpPr>
        <p:spPr>
          <a:xfrm>
            <a:off x="4638675"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200"/>
              </a:spcBef>
              <a:spcAft>
                <a:spcPts val="0"/>
              </a:spcAft>
              <a:buClr>
                <a:srgbClr val="000000"/>
              </a:buClr>
              <a:buSzPts val="1100"/>
              <a:buFont typeface="Arial"/>
              <a:buNone/>
            </a:pPr>
            <a:r>
              <a:rPr lang="en" sz="1800">
                <a:solidFill>
                  <a:srgbClr val="000000"/>
                </a:solidFill>
                <a:latin typeface="Playfair Display"/>
                <a:ea typeface="Playfair Display"/>
                <a:cs typeface="Playfair Display"/>
                <a:sym typeface="Playfair Display"/>
              </a:rPr>
              <a:t>Object Types (Blueprints) (Classes)</a:t>
            </a:r>
            <a:endParaRPr sz="180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Sometimes we need a "</a:t>
            </a:r>
            <a:r>
              <a:rPr b="1" lang="en" sz="1400">
                <a:solidFill>
                  <a:srgbClr val="000000"/>
                </a:solidFill>
                <a:latin typeface="Playfair Display"/>
                <a:ea typeface="Playfair Display"/>
                <a:cs typeface="Playfair Display"/>
                <a:sym typeface="Playfair Display"/>
              </a:rPr>
              <a:t>blueprint</a:t>
            </a:r>
            <a:r>
              <a:rPr lang="en" sz="1400">
                <a:solidFill>
                  <a:srgbClr val="000000"/>
                </a:solidFill>
                <a:latin typeface="Playfair Display"/>
                <a:ea typeface="Playfair Display"/>
                <a:cs typeface="Playfair Display"/>
                <a:sym typeface="Playfair Display"/>
              </a:rPr>
              <a:t>" for creating many objects of the same "type".</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The way to create an "object type", is to use an </a:t>
            </a:r>
            <a:r>
              <a:rPr b="1" lang="en" sz="1400">
                <a:solidFill>
                  <a:srgbClr val="000000"/>
                </a:solidFill>
                <a:latin typeface="Playfair Display"/>
                <a:ea typeface="Playfair Display"/>
                <a:cs typeface="Playfair Display"/>
                <a:sym typeface="Playfair Display"/>
              </a:rPr>
              <a:t>object constructor function</a:t>
            </a:r>
            <a:r>
              <a:rPr lang="en" sz="1400">
                <a:solidFill>
                  <a:srgbClr val="000000"/>
                </a:solidFill>
                <a:latin typeface="Playfair Display"/>
                <a:ea typeface="Playfair Display"/>
                <a:cs typeface="Playfair Display"/>
                <a:sym typeface="Playfair Display"/>
              </a:rPr>
              <a:t>.</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In the example to the left, </a:t>
            </a:r>
            <a:r>
              <a:rPr lang="en" sz="1400">
                <a:solidFill>
                  <a:srgbClr val="DC143C"/>
                </a:solidFill>
                <a:highlight>
                  <a:srgbClr val="F1F1F1"/>
                </a:highlight>
                <a:latin typeface="Playfair Display"/>
                <a:ea typeface="Playfair Display"/>
                <a:cs typeface="Playfair Display"/>
                <a:sym typeface="Playfair Display"/>
              </a:rPr>
              <a:t>function Person()</a:t>
            </a:r>
            <a:r>
              <a:rPr lang="en" sz="1400">
                <a:solidFill>
                  <a:srgbClr val="000000"/>
                </a:solidFill>
                <a:latin typeface="Playfair Display"/>
                <a:ea typeface="Playfair Display"/>
                <a:cs typeface="Playfair Display"/>
                <a:sym typeface="Playfair Display"/>
              </a:rPr>
              <a:t> is an object constructor function.</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Objects of the same type are created by calling the constructor function with the </a:t>
            </a:r>
            <a:r>
              <a:rPr lang="en" sz="1400">
                <a:solidFill>
                  <a:srgbClr val="DC143C"/>
                </a:solidFill>
                <a:highlight>
                  <a:srgbClr val="F1F1F1"/>
                </a:highlight>
                <a:latin typeface="Playfair Display"/>
                <a:ea typeface="Playfair Display"/>
                <a:cs typeface="Playfair Display"/>
                <a:sym typeface="Playfair Display"/>
              </a:rPr>
              <a:t>new</a:t>
            </a:r>
            <a:r>
              <a:rPr lang="en" sz="1400">
                <a:solidFill>
                  <a:srgbClr val="000000"/>
                </a:solidFill>
                <a:latin typeface="Playfair Display"/>
                <a:ea typeface="Playfair Display"/>
                <a:cs typeface="Playfair Display"/>
                <a:sym typeface="Playfair Display"/>
              </a:rPr>
              <a:t> keyword:</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myFather = </a:t>
            </a:r>
            <a:r>
              <a:rPr lang="en" sz="1400">
                <a:solidFill>
                  <a:srgbClr val="0000CD"/>
                </a:solidFill>
                <a:highlight>
                  <a:srgbClr val="C9DAF8"/>
                </a:highlight>
                <a:latin typeface="Playfair Display"/>
                <a:ea typeface="Playfair Display"/>
                <a:cs typeface="Playfair Display"/>
                <a:sym typeface="Playfair Display"/>
              </a:rPr>
              <a:t>new</a:t>
            </a:r>
            <a:r>
              <a:rPr lang="en" sz="1400">
                <a:solidFill>
                  <a:srgbClr val="000000"/>
                </a:solidFill>
                <a:highlight>
                  <a:srgbClr val="C9DAF8"/>
                </a:highlight>
                <a:latin typeface="Playfair Display"/>
                <a:ea typeface="Playfair Display"/>
                <a:cs typeface="Playfair Display"/>
                <a:sym typeface="Playfair Display"/>
              </a:rPr>
              <a:t> Person(</a:t>
            </a:r>
            <a:r>
              <a:rPr lang="en" sz="1400">
                <a:solidFill>
                  <a:srgbClr val="A52A2A"/>
                </a:solidFill>
                <a:highlight>
                  <a:srgbClr val="C9DAF8"/>
                </a:highlight>
                <a:latin typeface="Playfair Display"/>
                <a:ea typeface="Playfair Display"/>
                <a:cs typeface="Playfair Display"/>
                <a:sym typeface="Playfair Display"/>
              </a:rPr>
              <a:t>"John"</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A52A2A"/>
                </a:solidFill>
                <a:highlight>
                  <a:srgbClr val="C9DAF8"/>
                </a:highlight>
                <a:latin typeface="Playfair Display"/>
                <a:ea typeface="Playfair Display"/>
                <a:cs typeface="Playfair Display"/>
                <a:sym typeface="Playfair Display"/>
              </a:rPr>
              <a:t>"Doe"</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FF0000"/>
                </a:solidFill>
                <a:highlight>
                  <a:srgbClr val="C9DAF8"/>
                </a:highlight>
                <a:latin typeface="Playfair Display"/>
                <a:ea typeface="Playfair Display"/>
                <a:cs typeface="Playfair Display"/>
                <a:sym typeface="Playfair Display"/>
              </a:rPr>
              <a:t>50</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A52A2A"/>
                </a:solidFill>
                <a:highlight>
                  <a:srgbClr val="C9DAF8"/>
                </a:highlight>
                <a:latin typeface="Playfair Display"/>
                <a:ea typeface="Playfair Display"/>
                <a:cs typeface="Playfair Display"/>
                <a:sym typeface="Playfair Display"/>
              </a:rPr>
              <a:t>"blue"</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myMother = </a:t>
            </a:r>
            <a:r>
              <a:rPr lang="en" sz="1400">
                <a:solidFill>
                  <a:srgbClr val="0000CD"/>
                </a:solidFill>
                <a:highlight>
                  <a:srgbClr val="C9DAF8"/>
                </a:highlight>
                <a:latin typeface="Playfair Display"/>
                <a:ea typeface="Playfair Display"/>
                <a:cs typeface="Playfair Display"/>
                <a:sym typeface="Playfair Display"/>
              </a:rPr>
              <a:t>new</a:t>
            </a:r>
            <a:r>
              <a:rPr lang="en" sz="1400">
                <a:solidFill>
                  <a:srgbClr val="000000"/>
                </a:solidFill>
                <a:highlight>
                  <a:srgbClr val="C9DAF8"/>
                </a:highlight>
                <a:latin typeface="Playfair Display"/>
                <a:ea typeface="Playfair Display"/>
                <a:cs typeface="Playfair Display"/>
                <a:sym typeface="Playfair Display"/>
              </a:rPr>
              <a:t> Person(</a:t>
            </a:r>
            <a:r>
              <a:rPr lang="en" sz="1400">
                <a:solidFill>
                  <a:srgbClr val="A52A2A"/>
                </a:solidFill>
                <a:highlight>
                  <a:srgbClr val="C9DAF8"/>
                </a:highlight>
                <a:latin typeface="Playfair Display"/>
                <a:ea typeface="Playfair Display"/>
                <a:cs typeface="Playfair Display"/>
                <a:sym typeface="Playfair Display"/>
              </a:rPr>
              <a:t>"Sally"</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A52A2A"/>
                </a:solidFill>
                <a:highlight>
                  <a:srgbClr val="C9DAF8"/>
                </a:highlight>
                <a:latin typeface="Playfair Display"/>
                <a:ea typeface="Playfair Display"/>
                <a:cs typeface="Playfair Display"/>
                <a:sym typeface="Playfair Display"/>
              </a:rPr>
              <a:t>"Rally"</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FF0000"/>
                </a:solidFill>
                <a:highlight>
                  <a:srgbClr val="C9DAF8"/>
                </a:highlight>
                <a:latin typeface="Playfair Display"/>
                <a:ea typeface="Playfair Display"/>
                <a:cs typeface="Playfair Display"/>
                <a:sym typeface="Playfair Display"/>
              </a:rPr>
              <a:t>48</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A52A2A"/>
                </a:solidFill>
                <a:highlight>
                  <a:srgbClr val="C9DAF8"/>
                </a:highlight>
                <a:latin typeface="Playfair Display"/>
                <a:ea typeface="Playfair Display"/>
                <a:cs typeface="Playfair Display"/>
                <a:sym typeface="Playfair Display"/>
              </a:rPr>
              <a:t>"green"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200"/>
              </a:spcBef>
              <a:spcAft>
                <a:spcPts val="200"/>
              </a:spcAft>
              <a:buNone/>
            </a:pPr>
            <a:r>
              <a:t/>
            </a:r>
            <a:endParaRPr>
              <a:latin typeface="Playfair Display"/>
              <a:ea typeface="Playfair Display"/>
              <a:cs typeface="Playfair Display"/>
              <a:sym typeface="Playfair Dis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The </a:t>
            </a:r>
            <a:r>
              <a:rPr b="1" lang="en" sz="2250">
                <a:solidFill>
                  <a:srgbClr val="000000"/>
                </a:solidFill>
                <a:latin typeface="Playfair Display"/>
                <a:ea typeface="Playfair Display"/>
                <a:cs typeface="Playfair Display"/>
                <a:sym typeface="Playfair Display"/>
              </a:rPr>
              <a:t>this</a:t>
            </a:r>
            <a:r>
              <a:rPr lang="en" sz="2250">
                <a:solidFill>
                  <a:srgbClr val="000000"/>
                </a:solidFill>
                <a:latin typeface="Playfair Display"/>
                <a:ea typeface="Playfair Display"/>
                <a:cs typeface="Playfair Display"/>
                <a:sym typeface="Playfair Display"/>
              </a:rPr>
              <a:t> Keyword</a:t>
            </a:r>
            <a:endParaRPr sz="2250">
              <a:solidFill>
                <a:srgbClr val="000000"/>
              </a:solidFill>
              <a:latin typeface="Playfair Display"/>
              <a:ea typeface="Playfair Display"/>
              <a:cs typeface="Playfair Display"/>
              <a:sym typeface="Playfair Display"/>
            </a:endParaRPr>
          </a:p>
          <a:p>
            <a:pPr indent="0" lvl="0" marL="0" rtl="0" algn="l">
              <a:spcBef>
                <a:spcPts val="8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In JavaScript, the thing called </a:t>
            </a:r>
            <a:r>
              <a:rPr lang="en" sz="1400">
                <a:solidFill>
                  <a:srgbClr val="DC143C"/>
                </a:solidFill>
                <a:highlight>
                  <a:srgbClr val="F1F1F1"/>
                </a:highlight>
                <a:latin typeface="Playfair Display"/>
                <a:ea typeface="Playfair Display"/>
                <a:cs typeface="Playfair Display"/>
                <a:sym typeface="Playfair Display"/>
              </a:rPr>
              <a:t>this</a:t>
            </a:r>
            <a:r>
              <a:rPr lang="en" sz="1400">
                <a:solidFill>
                  <a:srgbClr val="000000"/>
                </a:solidFill>
                <a:latin typeface="Playfair Display"/>
                <a:ea typeface="Playfair Display"/>
                <a:cs typeface="Playfair Display"/>
                <a:sym typeface="Playfair Display"/>
              </a:rPr>
              <a:t> is the object that "owns" the code.</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The value of </a:t>
            </a:r>
            <a:r>
              <a:rPr lang="en" sz="1400">
                <a:solidFill>
                  <a:srgbClr val="DC143C"/>
                </a:solidFill>
                <a:highlight>
                  <a:srgbClr val="F1F1F1"/>
                </a:highlight>
                <a:latin typeface="Playfair Display"/>
                <a:ea typeface="Playfair Display"/>
                <a:cs typeface="Playfair Display"/>
                <a:sym typeface="Playfair Display"/>
              </a:rPr>
              <a:t>this</a:t>
            </a:r>
            <a:r>
              <a:rPr lang="en" sz="1400">
                <a:solidFill>
                  <a:srgbClr val="000000"/>
                </a:solidFill>
                <a:latin typeface="Playfair Display"/>
                <a:ea typeface="Playfair Display"/>
                <a:cs typeface="Playfair Display"/>
                <a:sym typeface="Playfair Display"/>
              </a:rPr>
              <a:t>, when used in an object, is the object itself.</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In a constructor function </a:t>
            </a:r>
            <a:r>
              <a:rPr lang="en" sz="1400">
                <a:solidFill>
                  <a:srgbClr val="DC143C"/>
                </a:solidFill>
                <a:highlight>
                  <a:srgbClr val="F1F1F1"/>
                </a:highlight>
                <a:latin typeface="Playfair Display"/>
                <a:ea typeface="Playfair Display"/>
                <a:cs typeface="Playfair Display"/>
                <a:sym typeface="Playfair Display"/>
              </a:rPr>
              <a:t>this</a:t>
            </a:r>
            <a:r>
              <a:rPr lang="en" sz="1400">
                <a:solidFill>
                  <a:srgbClr val="000000"/>
                </a:solidFill>
                <a:latin typeface="Playfair Display"/>
                <a:ea typeface="Playfair Display"/>
                <a:cs typeface="Playfair Display"/>
                <a:sym typeface="Playfair Display"/>
              </a:rPr>
              <a:t> does not have a value. It is a substitute for the new object. The value of </a:t>
            </a:r>
            <a:r>
              <a:rPr lang="en" sz="1400">
                <a:solidFill>
                  <a:srgbClr val="DC143C"/>
                </a:solidFill>
                <a:highlight>
                  <a:srgbClr val="F1F1F1"/>
                </a:highlight>
                <a:latin typeface="Playfair Display"/>
                <a:ea typeface="Playfair Display"/>
                <a:cs typeface="Playfair Display"/>
                <a:sym typeface="Playfair Display"/>
              </a:rPr>
              <a:t>this</a:t>
            </a:r>
            <a:r>
              <a:rPr lang="en" sz="1400">
                <a:solidFill>
                  <a:srgbClr val="000000"/>
                </a:solidFill>
                <a:latin typeface="Playfair Display"/>
                <a:ea typeface="Playfair Display"/>
                <a:cs typeface="Playfair Display"/>
                <a:sym typeface="Playfair Display"/>
              </a:rPr>
              <a:t> will become the new object when a new object is created.</a:t>
            </a:r>
            <a:endParaRPr sz="1400">
              <a:solidFill>
                <a:srgbClr val="000000"/>
              </a:solidFill>
              <a:latin typeface="Playfair Display"/>
              <a:ea typeface="Playfair Display"/>
              <a:cs typeface="Playfair Display"/>
              <a:sym typeface="Playfair Display"/>
            </a:endParaRPr>
          </a:p>
          <a:p>
            <a:pPr indent="0" lvl="0" marL="152400" marR="152400" rtl="0" algn="l">
              <a:spcBef>
                <a:spcPts val="1600"/>
              </a:spcBef>
              <a:spcAft>
                <a:spcPts val="0"/>
              </a:spcAft>
              <a:buClr>
                <a:srgbClr val="000000"/>
              </a:buClr>
              <a:buSzPts val="1100"/>
              <a:buFont typeface="Arial"/>
              <a:buNone/>
            </a:pPr>
            <a:r>
              <a:rPr lang="en" sz="1400">
                <a:solidFill>
                  <a:srgbClr val="000000"/>
                </a:solidFill>
                <a:highlight>
                  <a:srgbClr val="FFE599"/>
                </a:highlight>
                <a:latin typeface="Playfair Display"/>
                <a:ea typeface="Playfair Display"/>
                <a:cs typeface="Playfair Display"/>
                <a:sym typeface="Playfair Display"/>
              </a:rPr>
              <a:t>Note that </a:t>
            </a:r>
            <a:r>
              <a:rPr lang="en" sz="1400">
                <a:solidFill>
                  <a:srgbClr val="DC143C"/>
                </a:solidFill>
                <a:highlight>
                  <a:srgbClr val="FFE599"/>
                </a:highlight>
                <a:latin typeface="Playfair Display"/>
                <a:ea typeface="Playfair Display"/>
                <a:cs typeface="Playfair Display"/>
                <a:sym typeface="Playfair Display"/>
              </a:rPr>
              <a:t>this</a:t>
            </a:r>
            <a:r>
              <a:rPr lang="en" sz="1400">
                <a:solidFill>
                  <a:srgbClr val="000000"/>
                </a:solidFill>
                <a:highlight>
                  <a:srgbClr val="FFE599"/>
                </a:highlight>
                <a:latin typeface="Playfair Display"/>
                <a:ea typeface="Playfair Display"/>
                <a:cs typeface="Playfair Display"/>
                <a:sym typeface="Playfair Display"/>
              </a:rPr>
              <a:t> is not a variable. It is a keyword. You cannot change the value of </a:t>
            </a:r>
            <a:r>
              <a:rPr lang="en" sz="1400">
                <a:solidFill>
                  <a:srgbClr val="DC143C"/>
                </a:solidFill>
                <a:highlight>
                  <a:srgbClr val="FFE599"/>
                </a:highlight>
                <a:latin typeface="Playfair Display"/>
                <a:ea typeface="Playfair Display"/>
                <a:cs typeface="Playfair Display"/>
                <a:sym typeface="Playfair Display"/>
              </a:rPr>
              <a:t>this</a:t>
            </a:r>
            <a:r>
              <a:rPr lang="en" sz="1400">
                <a:solidFill>
                  <a:srgbClr val="000000"/>
                </a:solidFill>
                <a:highlight>
                  <a:srgbClr val="FFE599"/>
                </a:highlight>
                <a:latin typeface="Playfair Display"/>
                <a:ea typeface="Playfair Display"/>
                <a:cs typeface="Playfair Display"/>
                <a:sym typeface="Playfair Display"/>
              </a:rPr>
              <a:t>.</a:t>
            </a:r>
            <a:endParaRPr sz="1400">
              <a:solidFill>
                <a:srgbClr val="000000"/>
              </a:solidFill>
              <a:highlight>
                <a:srgbClr val="FFE599"/>
              </a:highlight>
              <a:latin typeface="Playfair Display"/>
              <a:ea typeface="Playfair Display"/>
              <a:cs typeface="Playfair Display"/>
              <a:sym typeface="Playfair Display"/>
            </a:endParaRPr>
          </a:p>
          <a:p>
            <a:pPr indent="0" lvl="0" marL="0" rtl="0" algn="l">
              <a:spcBef>
                <a:spcPts val="1200"/>
              </a:spcBef>
              <a:spcAft>
                <a:spcPts val="1600"/>
              </a:spcAft>
              <a:buNone/>
            </a:pPr>
            <a:r>
              <a:t/>
            </a:r>
            <a:endParaRPr>
              <a:latin typeface="Playfair Display"/>
              <a:ea typeface="Playfair Display"/>
              <a:cs typeface="Playfair Display"/>
              <a:sym typeface="Playfair Display"/>
            </a:endParaRPr>
          </a:p>
        </p:txBody>
      </p:sp>
      <p:sp>
        <p:nvSpPr>
          <p:cNvPr id="258" name="Google Shape;258;p35"/>
          <p:cNvSpPr txBox="1"/>
          <p:nvPr>
            <p:ph idx="2" type="body"/>
          </p:nvPr>
        </p:nvSpPr>
        <p:spPr>
          <a:xfrm>
            <a:off x="4638675" y="291775"/>
            <a:ext cx="3686100" cy="4613700"/>
          </a:xfrm>
          <a:prstGeom prst="rect">
            <a:avLst/>
          </a:prstGeom>
        </p:spPr>
        <p:txBody>
          <a:bodyPr anchorCtr="0" anchor="t" bIns="91425" lIns="91425" spcFirstLastPara="1" rIns="91425" wrap="square" tIns="91425">
            <a:noAutofit/>
          </a:bodyPr>
          <a:lstStyle/>
          <a:p>
            <a:pPr indent="0" lvl="0" marL="0" rtl="0" algn="l">
              <a:lnSpc>
                <a:spcPct val="100000"/>
              </a:lnSpc>
              <a:spcBef>
                <a:spcPts val="3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Adding a Property to a Constructor</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300"/>
              </a:spcBef>
              <a:spcAft>
                <a:spcPts val="0"/>
              </a:spcAft>
              <a:buNone/>
            </a:pPr>
            <a:r>
              <a:rPr lang="en" sz="1150">
                <a:solidFill>
                  <a:srgbClr val="000000"/>
                </a:solidFill>
                <a:latin typeface="Playfair Display"/>
                <a:ea typeface="Playfair Display"/>
                <a:cs typeface="Playfair Display"/>
                <a:sym typeface="Playfair Display"/>
              </a:rPr>
              <a:t>You cannot add a new property to an object constructor the same way you add a new property to an existing object:</a:t>
            </a:r>
            <a:endParaRPr sz="1150">
              <a:solidFill>
                <a:srgbClr val="000000"/>
              </a:solidFill>
              <a:latin typeface="Playfair Display"/>
              <a:ea typeface="Playfair Display"/>
              <a:cs typeface="Playfair Display"/>
              <a:sym typeface="Playfair Display"/>
            </a:endParaRPr>
          </a:p>
          <a:p>
            <a:pPr indent="0" lvl="0" marL="0" rtl="0" algn="l">
              <a:lnSpc>
                <a:spcPct val="100000"/>
              </a:lnSpc>
              <a:spcBef>
                <a:spcPts val="300"/>
              </a:spcBef>
              <a:spcAft>
                <a:spcPts val="0"/>
              </a:spcAft>
              <a:buClr>
                <a:srgbClr val="000000"/>
              </a:buClr>
              <a:buSzPts val="1100"/>
              <a:buFont typeface="Arial"/>
              <a:buNone/>
            </a:pPr>
            <a:r>
              <a:t/>
            </a:r>
            <a:endParaRPr sz="115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None/>
            </a:pPr>
            <a:r>
              <a:rPr lang="en" sz="1200">
                <a:solidFill>
                  <a:srgbClr val="000000"/>
                </a:solidFill>
                <a:highlight>
                  <a:srgbClr val="C9DAF8"/>
                </a:highlight>
                <a:latin typeface="Playfair Display"/>
                <a:ea typeface="Playfair Display"/>
                <a:cs typeface="Playfair Display"/>
                <a:sym typeface="Playfair Display"/>
              </a:rPr>
              <a:t>Person.nationality = </a:t>
            </a:r>
            <a:r>
              <a:rPr lang="en" sz="1200">
                <a:solidFill>
                  <a:srgbClr val="A52A2A"/>
                </a:solidFill>
                <a:highlight>
                  <a:srgbClr val="C9DAF8"/>
                </a:highlight>
                <a:latin typeface="Playfair Display"/>
                <a:ea typeface="Playfair Display"/>
                <a:cs typeface="Playfair Display"/>
                <a:sym typeface="Playfair Display"/>
              </a:rPr>
              <a:t>"English"</a:t>
            </a:r>
            <a:r>
              <a:rPr lang="en" sz="1200">
                <a:solidFill>
                  <a:srgbClr val="000000"/>
                </a:solidFill>
                <a:highlight>
                  <a:srgbClr val="C9DAF8"/>
                </a:highlight>
                <a:latin typeface="Playfair Display"/>
                <a:ea typeface="Playfair Display"/>
                <a:cs typeface="Playfair Display"/>
                <a:sym typeface="Playfair Display"/>
              </a:rPr>
              <a:t>;</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300"/>
              </a:spcBef>
              <a:spcAft>
                <a:spcPts val="0"/>
              </a:spcAft>
              <a:buNone/>
            </a:pPr>
            <a:r>
              <a:rPr lang="en" sz="1150">
                <a:solidFill>
                  <a:srgbClr val="000000"/>
                </a:solidFill>
                <a:latin typeface="Playfair Display"/>
                <a:ea typeface="Playfair Display"/>
                <a:cs typeface="Playfair Display"/>
                <a:sym typeface="Playfair Display"/>
              </a:rPr>
              <a:t>To add a new property to a constructor, you must add it to the constructor function:</a:t>
            </a:r>
            <a:endParaRPr sz="1150">
              <a:solidFill>
                <a:srgbClr val="000000"/>
              </a:solidFill>
              <a:latin typeface="Playfair Display"/>
              <a:ea typeface="Playfair Display"/>
              <a:cs typeface="Playfair Display"/>
              <a:sym typeface="Playfair Display"/>
            </a:endParaRPr>
          </a:p>
          <a:p>
            <a:pPr indent="0" lvl="0" marL="0" rtl="0" algn="l">
              <a:lnSpc>
                <a:spcPct val="100000"/>
              </a:lnSpc>
              <a:spcBef>
                <a:spcPts val="300"/>
              </a:spcBef>
              <a:spcAft>
                <a:spcPts val="0"/>
              </a:spcAft>
              <a:buClr>
                <a:srgbClr val="000000"/>
              </a:buClr>
              <a:buSzPts val="1100"/>
              <a:buFont typeface="Arial"/>
              <a:buNone/>
            </a:pPr>
            <a:r>
              <a:t/>
            </a:r>
            <a:endParaRPr sz="115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rPr lang="en" sz="1200">
                <a:solidFill>
                  <a:srgbClr val="0000CD"/>
                </a:solidFill>
                <a:highlight>
                  <a:srgbClr val="C9DAF8"/>
                </a:highlight>
                <a:latin typeface="Playfair Display"/>
                <a:ea typeface="Playfair Display"/>
                <a:cs typeface="Playfair Display"/>
                <a:sym typeface="Playfair Display"/>
              </a:rPr>
              <a:t>function</a:t>
            </a:r>
            <a:r>
              <a:rPr lang="en" sz="1200">
                <a:solidFill>
                  <a:srgbClr val="000000"/>
                </a:solidFill>
                <a:highlight>
                  <a:srgbClr val="C9DAF8"/>
                </a:highlight>
                <a:latin typeface="Playfair Display"/>
                <a:ea typeface="Playfair Display"/>
                <a:cs typeface="Playfair Display"/>
                <a:sym typeface="Playfair Display"/>
              </a:rPr>
              <a:t> Person(first, last, age, eyecolor) {</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  </a:t>
            </a:r>
            <a:r>
              <a:rPr lang="en" sz="1200">
                <a:solidFill>
                  <a:srgbClr val="0000CD"/>
                </a:solidFill>
                <a:highlight>
                  <a:srgbClr val="C9DAF8"/>
                </a:highlight>
                <a:latin typeface="Playfair Display"/>
                <a:ea typeface="Playfair Display"/>
                <a:cs typeface="Playfair Display"/>
                <a:sym typeface="Playfair Display"/>
              </a:rPr>
              <a:t>this</a:t>
            </a:r>
            <a:r>
              <a:rPr lang="en" sz="1200">
                <a:solidFill>
                  <a:srgbClr val="000000"/>
                </a:solidFill>
                <a:highlight>
                  <a:srgbClr val="C9DAF8"/>
                </a:highlight>
                <a:latin typeface="Playfair Display"/>
                <a:ea typeface="Playfair Display"/>
                <a:cs typeface="Playfair Display"/>
                <a:sym typeface="Playfair Display"/>
              </a:rPr>
              <a:t>.firstName = first;</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  </a:t>
            </a:r>
            <a:r>
              <a:rPr lang="en" sz="1200">
                <a:solidFill>
                  <a:srgbClr val="0000CD"/>
                </a:solidFill>
                <a:highlight>
                  <a:srgbClr val="C9DAF8"/>
                </a:highlight>
                <a:latin typeface="Playfair Display"/>
                <a:ea typeface="Playfair Display"/>
                <a:cs typeface="Playfair Display"/>
                <a:sym typeface="Playfair Display"/>
              </a:rPr>
              <a:t>this</a:t>
            </a:r>
            <a:r>
              <a:rPr lang="en" sz="1200">
                <a:solidFill>
                  <a:srgbClr val="000000"/>
                </a:solidFill>
                <a:highlight>
                  <a:srgbClr val="C9DAF8"/>
                </a:highlight>
                <a:latin typeface="Playfair Display"/>
                <a:ea typeface="Playfair Display"/>
                <a:cs typeface="Playfair Display"/>
                <a:sym typeface="Playfair Display"/>
              </a:rPr>
              <a:t>.lastName = last;</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  </a:t>
            </a:r>
            <a:r>
              <a:rPr lang="en" sz="1200">
                <a:solidFill>
                  <a:srgbClr val="0000CD"/>
                </a:solidFill>
                <a:highlight>
                  <a:srgbClr val="C9DAF8"/>
                </a:highlight>
                <a:latin typeface="Playfair Display"/>
                <a:ea typeface="Playfair Display"/>
                <a:cs typeface="Playfair Display"/>
                <a:sym typeface="Playfair Display"/>
              </a:rPr>
              <a:t>this</a:t>
            </a:r>
            <a:r>
              <a:rPr lang="en" sz="1200">
                <a:solidFill>
                  <a:srgbClr val="000000"/>
                </a:solidFill>
                <a:highlight>
                  <a:srgbClr val="C9DAF8"/>
                </a:highlight>
                <a:latin typeface="Playfair Display"/>
                <a:ea typeface="Playfair Display"/>
                <a:cs typeface="Playfair Display"/>
                <a:sym typeface="Playfair Display"/>
              </a:rPr>
              <a:t>.age = age;</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  </a:t>
            </a:r>
            <a:r>
              <a:rPr lang="en" sz="1200">
                <a:solidFill>
                  <a:srgbClr val="0000CD"/>
                </a:solidFill>
                <a:highlight>
                  <a:srgbClr val="C9DAF8"/>
                </a:highlight>
                <a:latin typeface="Playfair Display"/>
                <a:ea typeface="Playfair Display"/>
                <a:cs typeface="Playfair Display"/>
                <a:sym typeface="Playfair Display"/>
              </a:rPr>
              <a:t>this</a:t>
            </a:r>
            <a:r>
              <a:rPr lang="en" sz="1200">
                <a:solidFill>
                  <a:srgbClr val="000000"/>
                </a:solidFill>
                <a:highlight>
                  <a:srgbClr val="C9DAF8"/>
                </a:highlight>
                <a:latin typeface="Playfair Display"/>
                <a:ea typeface="Playfair Display"/>
                <a:cs typeface="Playfair Display"/>
                <a:sym typeface="Playfair Display"/>
              </a:rPr>
              <a:t>.eyeColor = eyecolor;</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  </a:t>
            </a:r>
            <a:r>
              <a:rPr lang="en" sz="1200">
                <a:solidFill>
                  <a:srgbClr val="0000CD"/>
                </a:solidFill>
                <a:highlight>
                  <a:srgbClr val="C9DAF8"/>
                </a:highlight>
                <a:latin typeface="Playfair Display"/>
                <a:ea typeface="Playfair Display"/>
                <a:cs typeface="Playfair Display"/>
                <a:sym typeface="Playfair Display"/>
              </a:rPr>
              <a:t>this</a:t>
            </a:r>
            <a:r>
              <a:rPr lang="en" sz="1200">
                <a:solidFill>
                  <a:srgbClr val="000000"/>
                </a:solidFill>
                <a:highlight>
                  <a:srgbClr val="C9DAF8"/>
                </a:highlight>
                <a:latin typeface="Playfair Display"/>
                <a:ea typeface="Playfair Display"/>
                <a:cs typeface="Playfair Display"/>
                <a:sym typeface="Playfair Display"/>
              </a:rPr>
              <a:t>.nationality = </a:t>
            </a:r>
            <a:r>
              <a:rPr lang="en" sz="1200">
                <a:solidFill>
                  <a:srgbClr val="A52A2A"/>
                </a:solidFill>
                <a:highlight>
                  <a:srgbClr val="C9DAF8"/>
                </a:highlight>
                <a:latin typeface="Playfair Display"/>
                <a:ea typeface="Playfair Display"/>
                <a:cs typeface="Playfair Display"/>
                <a:sym typeface="Playfair Display"/>
              </a:rPr>
              <a:t>"English"</a:t>
            </a:r>
            <a:r>
              <a:rPr lang="en" sz="1200">
                <a:solidFill>
                  <a:srgbClr val="000000"/>
                </a:solidFill>
                <a:highlight>
                  <a:srgbClr val="C9DAF8"/>
                </a:highlight>
                <a:latin typeface="Playfair Display"/>
                <a:ea typeface="Playfair Display"/>
                <a:cs typeface="Playfair Display"/>
                <a:sym typeface="Playfair Display"/>
              </a:rPr>
              <a:t>;</a:t>
            </a:r>
            <a:endParaRPr sz="12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30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300"/>
              </a:spcBef>
              <a:spcAft>
                <a:spcPts val="300"/>
              </a:spcAft>
              <a:buNone/>
            </a:pPr>
            <a:r>
              <a:rPr lang="en" sz="1200">
                <a:solidFill>
                  <a:srgbClr val="000000"/>
                </a:solidFill>
                <a:highlight>
                  <a:srgbClr val="FFE599"/>
                </a:highlight>
                <a:latin typeface="Playfair Display"/>
                <a:ea typeface="Playfair Display"/>
                <a:cs typeface="Playfair Display"/>
                <a:sym typeface="Playfair Display"/>
              </a:rPr>
              <a:t>This way object properties can have default values.</a:t>
            </a:r>
            <a:endParaRPr sz="1200">
              <a:highlight>
                <a:srgbClr val="FFE599"/>
              </a:highlight>
              <a:latin typeface="Playfair Display"/>
              <a:ea typeface="Playfair Display"/>
              <a:cs typeface="Playfair Display"/>
              <a:sym typeface="Playfair Dis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800">
                <a:solidFill>
                  <a:srgbClr val="000000"/>
                </a:solidFill>
                <a:latin typeface="Playfair Display"/>
                <a:ea typeface="Playfair Display"/>
                <a:cs typeface="Playfair Display"/>
                <a:sym typeface="Playfair Display"/>
              </a:rPr>
              <a:t>Adding a Method to a Constructor</a:t>
            </a:r>
            <a:endParaRPr sz="18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Your constructor function can also define methods:</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Person(first, last, age, eyecolor)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first;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 = last;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.age = age;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.eyeColor = eyecolor;</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.name = </a:t>
            </a: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return</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a:t>
            </a:r>
            <a:r>
              <a:rPr lang="en" sz="1400">
                <a:solidFill>
                  <a:srgbClr val="A52A2A"/>
                </a:solidFill>
                <a:highlight>
                  <a:srgbClr val="C9DAF8"/>
                </a:highlight>
                <a:latin typeface="Playfair Display"/>
                <a:ea typeface="Playfair Display"/>
                <a:cs typeface="Playfair Display"/>
                <a:sym typeface="Playfair Display"/>
              </a:rPr>
              <a:t>" "</a:t>
            </a:r>
            <a:r>
              <a:rPr lang="en" sz="1400">
                <a:solidFill>
                  <a:srgbClr val="000000"/>
                </a:solidFill>
                <a:highlight>
                  <a:srgbClr val="C9DAF8"/>
                </a:highlight>
                <a:latin typeface="Playfair Display"/>
                <a:ea typeface="Playfair Display"/>
                <a:cs typeface="Playfair Display"/>
                <a:sym typeface="Playfair Display"/>
              </a:rPr>
              <a:t> +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You cannot add a new method to an object constructor the same way you add a new method to an existing object.</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latin typeface="Playfair Display"/>
              <a:ea typeface="Playfair Display"/>
              <a:cs typeface="Playfair Display"/>
              <a:sym typeface="Playfair Display"/>
            </a:endParaRPr>
          </a:p>
        </p:txBody>
      </p:sp>
      <p:sp>
        <p:nvSpPr>
          <p:cNvPr id="264" name="Google Shape;264;p36"/>
          <p:cNvSpPr txBox="1"/>
          <p:nvPr>
            <p:ph idx="2" type="body"/>
          </p:nvPr>
        </p:nvSpPr>
        <p:spPr>
          <a:xfrm>
            <a:off x="4638675"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Adding methods to an object must be done inside the constructor function:</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Person(firstName, lastName, age, eyeColor)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firstName;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 = lastName;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.age = age;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.eyeColor = eyeColor;</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.changeName = </a:t>
            </a: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(name)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 = name;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highlight>
                  <a:schemeClr val="dk1"/>
                </a:highlight>
                <a:latin typeface="Playfair Display"/>
                <a:ea typeface="Playfair Display"/>
                <a:cs typeface="Playfair Display"/>
                <a:sym typeface="Playfair Display"/>
              </a:rPr>
              <a:t>The changeName()</a:t>
            </a:r>
            <a:r>
              <a:rPr lang="en" sz="1400">
                <a:solidFill>
                  <a:srgbClr val="000000"/>
                </a:solidFill>
                <a:latin typeface="Playfair Display"/>
                <a:ea typeface="Playfair Display"/>
                <a:cs typeface="Playfair Display"/>
                <a:sym typeface="Playfair Display"/>
              </a:rPr>
              <a:t> function assigns the value of name to the person's lastName property.</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16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7"/>
          <p:cNvSpPr txBox="1"/>
          <p:nvPr>
            <p:ph idx="1" type="body"/>
          </p:nvPr>
        </p:nvSpPr>
        <p:spPr>
          <a:xfrm>
            <a:off x="819150" y="581550"/>
            <a:ext cx="3686100" cy="4259400"/>
          </a:xfrm>
          <a:prstGeom prst="rect">
            <a:avLst/>
          </a:prstGeom>
        </p:spPr>
        <p:txBody>
          <a:bodyPr anchorCtr="0" anchor="t" bIns="91425" lIns="91425" spcFirstLastPara="1" rIns="91425" wrap="square" tIns="91425">
            <a:noAutofit/>
          </a:bodyPr>
          <a:lstStyle/>
          <a:p>
            <a:pPr indent="0" lvl="0" marL="0" rtl="0" algn="l">
              <a:lnSpc>
                <a:spcPct val="100000"/>
              </a:lnSpc>
              <a:spcBef>
                <a:spcPts val="200"/>
              </a:spcBef>
              <a:spcAft>
                <a:spcPts val="0"/>
              </a:spcAft>
              <a:buNone/>
            </a:pPr>
            <a:r>
              <a:rPr lang="en" sz="1800">
                <a:solidFill>
                  <a:srgbClr val="000000"/>
                </a:solidFill>
                <a:latin typeface="Playfair Display"/>
                <a:ea typeface="Playfair Display"/>
                <a:cs typeface="Playfair Display"/>
                <a:sym typeface="Playfair Display"/>
              </a:rPr>
              <a:t>Built-in JavaScript Constructors</a:t>
            </a:r>
            <a:endParaRPr sz="180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0"/>
              </a:spcAft>
              <a:buNone/>
            </a:pPr>
            <a:r>
              <a:rPr lang="en">
                <a:solidFill>
                  <a:srgbClr val="000000"/>
                </a:solidFill>
                <a:latin typeface="Playfair Display"/>
                <a:ea typeface="Playfair Display"/>
                <a:cs typeface="Playfair Display"/>
                <a:sym typeface="Playfair Display"/>
              </a:rPr>
              <a:t>JavaScript has built-in constructors for native objects:</a:t>
            </a:r>
            <a:endParaRPr>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x1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Object();    </a:t>
            </a:r>
            <a:r>
              <a:rPr lang="en">
                <a:solidFill>
                  <a:srgbClr val="008000"/>
                </a:solidFill>
                <a:highlight>
                  <a:srgbClr val="C9DAF8"/>
                </a:highlight>
                <a:latin typeface="Playfair Display"/>
                <a:ea typeface="Playfair Display"/>
                <a:cs typeface="Playfair Display"/>
                <a:sym typeface="Playfair Display"/>
              </a:rPr>
              <a:t>// A new Object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x2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String();    </a:t>
            </a:r>
            <a:r>
              <a:rPr lang="en">
                <a:solidFill>
                  <a:srgbClr val="008000"/>
                </a:solidFill>
                <a:highlight>
                  <a:srgbClr val="C9DAF8"/>
                </a:highlight>
                <a:latin typeface="Playfair Display"/>
                <a:ea typeface="Playfair Display"/>
                <a:cs typeface="Playfair Display"/>
                <a:sym typeface="Playfair Display"/>
              </a:rPr>
              <a:t>// A new String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x3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Number();    </a:t>
            </a:r>
            <a:r>
              <a:rPr lang="en">
                <a:solidFill>
                  <a:srgbClr val="008000"/>
                </a:solidFill>
                <a:highlight>
                  <a:srgbClr val="C9DAF8"/>
                </a:highlight>
                <a:latin typeface="Playfair Display"/>
                <a:ea typeface="Playfair Display"/>
                <a:cs typeface="Playfair Display"/>
                <a:sym typeface="Playfair Display"/>
              </a:rPr>
              <a:t>// A new Number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x4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Boolean();   </a:t>
            </a:r>
            <a:r>
              <a:rPr lang="en">
                <a:solidFill>
                  <a:srgbClr val="008000"/>
                </a:solidFill>
                <a:highlight>
                  <a:srgbClr val="C9DAF8"/>
                </a:highlight>
                <a:latin typeface="Playfair Display"/>
                <a:ea typeface="Playfair Display"/>
                <a:cs typeface="Playfair Display"/>
                <a:sym typeface="Playfair Display"/>
              </a:rPr>
              <a:t>// A new Boolean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x5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Array();     </a:t>
            </a:r>
            <a:r>
              <a:rPr lang="en">
                <a:solidFill>
                  <a:srgbClr val="008000"/>
                </a:solidFill>
                <a:highlight>
                  <a:srgbClr val="C9DAF8"/>
                </a:highlight>
                <a:latin typeface="Playfair Display"/>
                <a:ea typeface="Playfair Display"/>
                <a:cs typeface="Playfair Display"/>
                <a:sym typeface="Playfair Display"/>
              </a:rPr>
              <a:t>// A new Array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x6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RegExp();    </a:t>
            </a:r>
            <a:r>
              <a:rPr lang="en">
                <a:solidFill>
                  <a:srgbClr val="008000"/>
                </a:solidFill>
                <a:highlight>
                  <a:srgbClr val="C9DAF8"/>
                </a:highlight>
                <a:latin typeface="Playfair Display"/>
                <a:ea typeface="Playfair Display"/>
                <a:cs typeface="Playfair Display"/>
                <a:sym typeface="Playfair Display"/>
              </a:rPr>
              <a:t>// A new RegExp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x7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Function();  </a:t>
            </a:r>
            <a:r>
              <a:rPr lang="en">
                <a:solidFill>
                  <a:srgbClr val="008000"/>
                </a:solidFill>
                <a:highlight>
                  <a:srgbClr val="C9DAF8"/>
                </a:highlight>
                <a:latin typeface="Playfair Display"/>
                <a:ea typeface="Playfair Display"/>
                <a:cs typeface="Playfair Display"/>
                <a:sym typeface="Playfair Display"/>
              </a:rPr>
              <a:t>// A new Function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None/>
            </a:pPr>
            <a:r>
              <a:rPr lang="en">
                <a:solidFill>
                  <a:srgbClr val="0000CD"/>
                </a:solidFill>
                <a:highlight>
                  <a:srgbClr val="C9DAF8"/>
                </a:highlight>
                <a:latin typeface="Playfair Display"/>
                <a:ea typeface="Playfair Display"/>
                <a:cs typeface="Playfair Display"/>
                <a:sym typeface="Playfair Display"/>
              </a:rPr>
              <a:t>var</a:t>
            </a:r>
            <a:r>
              <a:rPr lang="en">
                <a:solidFill>
                  <a:srgbClr val="000000"/>
                </a:solidFill>
                <a:highlight>
                  <a:srgbClr val="C9DAF8"/>
                </a:highlight>
                <a:latin typeface="Playfair Display"/>
                <a:ea typeface="Playfair Display"/>
                <a:cs typeface="Playfair Display"/>
                <a:sym typeface="Playfair Display"/>
              </a:rPr>
              <a:t> x8 = </a:t>
            </a:r>
            <a:r>
              <a:rPr lang="en">
                <a:solidFill>
                  <a:srgbClr val="0000CD"/>
                </a:solidFill>
                <a:highlight>
                  <a:srgbClr val="C9DAF8"/>
                </a:highlight>
                <a:latin typeface="Playfair Display"/>
                <a:ea typeface="Playfair Display"/>
                <a:cs typeface="Playfair Display"/>
                <a:sym typeface="Playfair Display"/>
              </a:rPr>
              <a:t>new</a:t>
            </a:r>
            <a:r>
              <a:rPr lang="en">
                <a:solidFill>
                  <a:srgbClr val="000000"/>
                </a:solidFill>
                <a:highlight>
                  <a:srgbClr val="C9DAF8"/>
                </a:highlight>
                <a:latin typeface="Playfair Display"/>
                <a:ea typeface="Playfair Display"/>
                <a:cs typeface="Playfair Display"/>
                <a:sym typeface="Playfair Display"/>
              </a:rPr>
              <a:t> Date();      </a:t>
            </a:r>
            <a:r>
              <a:rPr lang="en">
                <a:solidFill>
                  <a:srgbClr val="008000"/>
                </a:solidFill>
                <a:highlight>
                  <a:srgbClr val="C9DAF8"/>
                </a:highlight>
                <a:latin typeface="Playfair Display"/>
                <a:ea typeface="Playfair Display"/>
                <a:cs typeface="Playfair Display"/>
                <a:sym typeface="Playfair Display"/>
              </a:rPr>
              <a:t>// A new Date object</a:t>
            </a:r>
            <a:endParaRPr>
              <a:solidFill>
                <a:srgbClr val="008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200"/>
              </a:spcAft>
              <a:buNone/>
            </a:pPr>
            <a:r>
              <a:t/>
            </a:r>
            <a:endParaRPr>
              <a:latin typeface="Playfair Display"/>
              <a:ea typeface="Playfair Display"/>
              <a:cs typeface="Playfair Display"/>
              <a:sym typeface="Playfair Display"/>
            </a:endParaRPr>
          </a:p>
        </p:txBody>
      </p:sp>
      <p:sp>
        <p:nvSpPr>
          <p:cNvPr id="270" name="Google Shape;270;p37"/>
          <p:cNvSpPr txBox="1"/>
          <p:nvPr>
            <p:ph idx="2" type="body"/>
          </p:nvPr>
        </p:nvSpPr>
        <p:spPr>
          <a:xfrm>
            <a:off x="4638675"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Did You Know?</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8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As you can see, JavaScript has object versions of the primitive data types </a:t>
            </a:r>
            <a:r>
              <a:rPr lang="en" sz="1200">
                <a:solidFill>
                  <a:srgbClr val="DC143C"/>
                </a:solidFill>
                <a:highlight>
                  <a:srgbClr val="F1F1F1"/>
                </a:highlight>
                <a:latin typeface="Playfair Display"/>
                <a:ea typeface="Playfair Display"/>
                <a:cs typeface="Playfair Display"/>
                <a:sym typeface="Playfair Display"/>
              </a:rPr>
              <a:t>String</a:t>
            </a:r>
            <a:r>
              <a:rPr lang="en" sz="1200">
                <a:solidFill>
                  <a:srgbClr val="000000"/>
                </a:solidFill>
                <a:latin typeface="Playfair Display"/>
                <a:ea typeface="Playfair Display"/>
                <a:cs typeface="Playfair Display"/>
                <a:sym typeface="Playfair Display"/>
              </a:rPr>
              <a:t>, </a:t>
            </a:r>
            <a:r>
              <a:rPr lang="en" sz="1200">
                <a:solidFill>
                  <a:srgbClr val="DC143C"/>
                </a:solidFill>
                <a:highlight>
                  <a:srgbClr val="F1F1F1"/>
                </a:highlight>
                <a:latin typeface="Playfair Display"/>
                <a:ea typeface="Playfair Display"/>
                <a:cs typeface="Playfair Display"/>
                <a:sym typeface="Playfair Display"/>
              </a:rPr>
              <a:t>Number</a:t>
            </a:r>
            <a:r>
              <a:rPr lang="en" sz="1200">
                <a:solidFill>
                  <a:srgbClr val="000000"/>
                </a:solidFill>
                <a:latin typeface="Playfair Display"/>
                <a:ea typeface="Playfair Display"/>
                <a:cs typeface="Playfair Display"/>
                <a:sym typeface="Playfair Display"/>
              </a:rPr>
              <a:t>, and </a:t>
            </a:r>
            <a:r>
              <a:rPr lang="en" sz="1200">
                <a:solidFill>
                  <a:srgbClr val="DC143C"/>
                </a:solidFill>
                <a:highlight>
                  <a:srgbClr val="F1F1F1"/>
                </a:highlight>
                <a:latin typeface="Playfair Display"/>
                <a:ea typeface="Playfair Display"/>
                <a:cs typeface="Playfair Display"/>
                <a:sym typeface="Playfair Display"/>
              </a:rPr>
              <a:t>Boolean</a:t>
            </a:r>
            <a:r>
              <a:rPr lang="en" sz="1200">
                <a:solidFill>
                  <a:srgbClr val="000000"/>
                </a:solidFill>
                <a:latin typeface="Playfair Display"/>
                <a:ea typeface="Playfair Display"/>
                <a:cs typeface="Playfair Display"/>
                <a:sym typeface="Playfair Display"/>
              </a:rPr>
              <a:t>. But there is no reason to create complex objects. Primitive values are much faster.</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ALSO:</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Use object literals </a:t>
            </a:r>
            <a:r>
              <a:rPr lang="en" sz="1200">
                <a:solidFill>
                  <a:srgbClr val="DC143C"/>
                </a:solidFill>
                <a:highlight>
                  <a:srgbClr val="F1F1F1"/>
                </a:highlight>
                <a:latin typeface="Playfair Display"/>
                <a:ea typeface="Playfair Display"/>
                <a:cs typeface="Playfair Display"/>
                <a:sym typeface="Playfair Display"/>
              </a:rPr>
              <a:t>{}</a:t>
            </a:r>
            <a:r>
              <a:rPr lang="en" sz="1200">
                <a:solidFill>
                  <a:srgbClr val="000000"/>
                </a:solidFill>
                <a:latin typeface="Playfair Display"/>
                <a:ea typeface="Playfair Display"/>
                <a:cs typeface="Playfair Display"/>
                <a:sym typeface="Playfair Display"/>
              </a:rPr>
              <a:t> instead of </a:t>
            </a:r>
            <a:r>
              <a:rPr lang="en" sz="1200">
                <a:solidFill>
                  <a:srgbClr val="DC143C"/>
                </a:solidFill>
                <a:highlight>
                  <a:srgbClr val="F1F1F1"/>
                </a:highlight>
                <a:latin typeface="Playfair Display"/>
                <a:ea typeface="Playfair Display"/>
                <a:cs typeface="Playfair Display"/>
                <a:sym typeface="Playfair Display"/>
              </a:rPr>
              <a:t>new Object()</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Use string literals </a:t>
            </a:r>
            <a:r>
              <a:rPr lang="en" sz="1200">
                <a:solidFill>
                  <a:srgbClr val="DC143C"/>
                </a:solidFill>
                <a:highlight>
                  <a:srgbClr val="F1F1F1"/>
                </a:highlight>
                <a:latin typeface="Playfair Display"/>
                <a:ea typeface="Playfair Display"/>
                <a:cs typeface="Playfair Display"/>
                <a:sym typeface="Playfair Display"/>
              </a:rPr>
              <a:t>""</a:t>
            </a:r>
            <a:r>
              <a:rPr lang="en" sz="1200">
                <a:solidFill>
                  <a:srgbClr val="000000"/>
                </a:solidFill>
                <a:latin typeface="Playfair Display"/>
                <a:ea typeface="Playfair Display"/>
                <a:cs typeface="Playfair Display"/>
                <a:sym typeface="Playfair Display"/>
              </a:rPr>
              <a:t> instead of </a:t>
            </a:r>
            <a:r>
              <a:rPr lang="en" sz="1200">
                <a:solidFill>
                  <a:srgbClr val="DC143C"/>
                </a:solidFill>
                <a:highlight>
                  <a:srgbClr val="F1F1F1"/>
                </a:highlight>
                <a:latin typeface="Playfair Display"/>
                <a:ea typeface="Playfair Display"/>
                <a:cs typeface="Playfair Display"/>
                <a:sym typeface="Playfair Display"/>
              </a:rPr>
              <a:t>new String()</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Use number literals </a:t>
            </a:r>
            <a:r>
              <a:rPr lang="en" sz="1200">
                <a:solidFill>
                  <a:srgbClr val="DC143C"/>
                </a:solidFill>
                <a:highlight>
                  <a:srgbClr val="F1F1F1"/>
                </a:highlight>
                <a:latin typeface="Playfair Display"/>
                <a:ea typeface="Playfair Display"/>
                <a:cs typeface="Playfair Display"/>
                <a:sym typeface="Playfair Display"/>
              </a:rPr>
              <a:t>12345</a:t>
            </a:r>
            <a:r>
              <a:rPr lang="en" sz="1200">
                <a:solidFill>
                  <a:srgbClr val="000000"/>
                </a:solidFill>
                <a:latin typeface="Playfair Display"/>
                <a:ea typeface="Playfair Display"/>
                <a:cs typeface="Playfair Display"/>
                <a:sym typeface="Playfair Display"/>
              </a:rPr>
              <a:t> instead of </a:t>
            </a:r>
            <a:r>
              <a:rPr lang="en" sz="1200">
                <a:solidFill>
                  <a:srgbClr val="DC143C"/>
                </a:solidFill>
                <a:highlight>
                  <a:srgbClr val="F1F1F1"/>
                </a:highlight>
                <a:latin typeface="Playfair Display"/>
                <a:ea typeface="Playfair Display"/>
                <a:cs typeface="Playfair Display"/>
                <a:sym typeface="Playfair Display"/>
              </a:rPr>
              <a:t>new Number()</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Use boolean literals </a:t>
            </a:r>
            <a:r>
              <a:rPr lang="en" sz="1200">
                <a:solidFill>
                  <a:srgbClr val="DC143C"/>
                </a:solidFill>
                <a:highlight>
                  <a:srgbClr val="F1F1F1"/>
                </a:highlight>
                <a:latin typeface="Playfair Display"/>
                <a:ea typeface="Playfair Display"/>
                <a:cs typeface="Playfair Display"/>
                <a:sym typeface="Playfair Display"/>
              </a:rPr>
              <a:t>true / false</a:t>
            </a:r>
            <a:r>
              <a:rPr lang="en" sz="1200">
                <a:solidFill>
                  <a:srgbClr val="000000"/>
                </a:solidFill>
                <a:latin typeface="Playfair Display"/>
                <a:ea typeface="Playfair Display"/>
                <a:cs typeface="Playfair Display"/>
                <a:sym typeface="Playfair Display"/>
              </a:rPr>
              <a:t> instead of </a:t>
            </a:r>
            <a:r>
              <a:rPr lang="en" sz="1200">
                <a:solidFill>
                  <a:srgbClr val="DC143C"/>
                </a:solidFill>
                <a:highlight>
                  <a:srgbClr val="F1F1F1"/>
                </a:highlight>
                <a:latin typeface="Playfair Display"/>
                <a:ea typeface="Playfair Display"/>
                <a:cs typeface="Playfair Display"/>
                <a:sym typeface="Playfair Display"/>
              </a:rPr>
              <a:t>new Boolean()</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Use array literals </a:t>
            </a:r>
            <a:r>
              <a:rPr lang="en" sz="1200">
                <a:solidFill>
                  <a:srgbClr val="DC143C"/>
                </a:solidFill>
                <a:highlight>
                  <a:srgbClr val="F1F1F1"/>
                </a:highlight>
                <a:latin typeface="Playfair Display"/>
                <a:ea typeface="Playfair Display"/>
                <a:cs typeface="Playfair Display"/>
                <a:sym typeface="Playfair Display"/>
              </a:rPr>
              <a:t>[]</a:t>
            </a:r>
            <a:r>
              <a:rPr lang="en" sz="1200">
                <a:solidFill>
                  <a:srgbClr val="000000"/>
                </a:solidFill>
                <a:latin typeface="Playfair Display"/>
                <a:ea typeface="Playfair Display"/>
                <a:cs typeface="Playfair Display"/>
                <a:sym typeface="Playfair Display"/>
              </a:rPr>
              <a:t> instead of </a:t>
            </a:r>
            <a:r>
              <a:rPr lang="en" sz="1200">
                <a:solidFill>
                  <a:srgbClr val="DC143C"/>
                </a:solidFill>
                <a:highlight>
                  <a:srgbClr val="F1F1F1"/>
                </a:highlight>
                <a:latin typeface="Playfair Display"/>
                <a:ea typeface="Playfair Display"/>
                <a:cs typeface="Playfair Display"/>
                <a:sym typeface="Playfair Display"/>
              </a:rPr>
              <a:t>new Array()</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Use pattern literals </a:t>
            </a:r>
            <a:r>
              <a:rPr lang="en" sz="1200">
                <a:solidFill>
                  <a:srgbClr val="DC143C"/>
                </a:solidFill>
                <a:highlight>
                  <a:srgbClr val="F1F1F1"/>
                </a:highlight>
                <a:latin typeface="Playfair Display"/>
                <a:ea typeface="Playfair Display"/>
                <a:cs typeface="Playfair Display"/>
                <a:sym typeface="Playfair Display"/>
              </a:rPr>
              <a:t>/()/</a:t>
            </a:r>
            <a:r>
              <a:rPr lang="en" sz="1200">
                <a:solidFill>
                  <a:srgbClr val="000000"/>
                </a:solidFill>
                <a:latin typeface="Playfair Display"/>
                <a:ea typeface="Playfair Display"/>
                <a:cs typeface="Playfair Display"/>
                <a:sym typeface="Playfair Display"/>
              </a:rPr>
              <a:t> instead of </a:t>
            </a:r>
            <a:r>
              <a:rPr lang="en" sz="1200">
                <a:solidFill>
                  <a:srgbClr val="DC143C"/>
                </a:solidFill>
                <a:highlight>
                  <a:srgbClr val="F1F1F1"/>
                </a:highlight>
                <a:latin typeface="Playfair Display"/>
                <a:ea typeface="Playfair Display"/>
                <a:cs typeface="Playfair Display"/>
                <a:sym typeface="Playfair Display"/>
              </a:rPr>
              <a:t>new RegExp()</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Use function expressions </a:t>
            </a:r>
            <a:r>
              <a:rPr lang="en" sz="1200">
                <a:solidFill>
                  <a:srgbClr val="DC143C"/>
                </a:solidFill>
                <a:highlight>
                  <a:srgbClr val="F1F1F1"/>
                </a:highlight>
                <a:latin typeface="Playfair Display"/>
                <a:ea typeface="Playfair Display"/>
                <a:cs typeface="Playfair Display"/>
                <a:sym typeface="Playfair Display"/>
              </a:rPr>
              <a:t>() {}</a:t>
            </a:r>
            <a:r>
              <a:rPr lang="en" sz="1200">
                <a:solidFill>
                  <a:srgbClr val="000000"/>
                </a:solidFill>
                <a:latin typeface="Playfair Display"/>
                <a:ea typeface="Playfair Display"/>
                <a:cs typeface="Playfair Display"/>
                <a:sym typeface="Playfair Display"/>
              </a:rPr>
              <a:t> instead of </a:t>
            </a:r>
            <a:r>
              <a:rPr lang="en" sz="1200">
                <a:solidFill>
                  <a:srgbClr val="DC143C"/>
                </a:solidFill>
                <a:highlight>
                  <a:srgbClr val="F1F1F1"/>
                </a:highlight>
                <a:latin typeface="Playfair Display"/>
                <a:ea typeface="Playfair Display"/>
                <a:cs typeface="Playfair Display"/>
                <a:sym typeface="Playfair Display"/>
              </a:rPr>
              <a:t>new Function()</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1600"/>
              </a:spcAft>
              <a:buNone/>
            </a:pPr>
            <a:r>
              <a:t/>
            </a:r>
            <a:endParaRPr>
              <a:latin typeface="Playfair Display"/>
              <a:ea typeface="Playfair Display"/>
              <a:cs typeface="Playfair Display"/>
              <a:sym typeface="Playfair Dis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String, Number, and Boolean Objects</a:t>
            </a:r>
            <a:endParaRPr>
              <a:latin typeface="Playfair Display"/>
              <a:ea typeface="Playfair Display"/>
              <a:cs typeface="Playfair Display"/>
              <a:sym typeface="Playfair Display"/>
            </a:endParaRPr>
          </a:p>
        </p:txBody>
      </p:sp>
      <p:sp>
        <p:nvSpPr>
          <p:cNvPr id="276" name="Google Shape;276;p38"/>
          <p:cNvSpPr txBox="1"/>
          <p:nvPr>
            <p:ph idx="1" type="body"/>
          </p:nvPr>
        </p:nvSpPr>
        <p:spPr>
          <a:xfrm>
            <a:off x="819150" y="1550800"/>
            <a:ext cx="7619700" cy="30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Normally, strings are created as primitives: </a:t>
            </a:r>
            <a:r>
              <a:rPr lang="en" sz="1400">
                <a:solidFill>
                  <a:srgbClr val="DC143C"/>
                </a:solidFill>
                <a:highlight>
                  <a:srgbClr val="F1F1F1"/>
                </a:highlight>
                <a:latin typeface="Playfair Display"/>
                <a:ea typeface="Playfair Display"/>
                <a:cs typeface="Playfair Display"/>
                <a:sym typeface="Playfair Display"/>
              </a:rPr>
              <a:t>var firstName = "John"</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But strings can also be created as objects using the </a:t>
            </a:r>
            <a:r>
              <a:rPr lang="en" sz="1400">
                <a:solidFill>
                  <a:srgbClr val="DC143C"/>
                </a:solidFill>
                <a:highlight>
                  <a:srgbClr val="F1F1F1"/>
                </a:highlight>
                <a:latin typeface="Playfair Display"/>
                <a:ea typeface="Playfair Display"/>
                <a:cs typeface="Playfair Display"/>
                <a:sym typeface="Playfair Display"/>
              </a:rPr>
              <a:t>new</a:t>
            </a:r>
            <a:r>
              <a:rPr lang="en" sz="1400">
                <a:solidFill>
                  <a:srgbClr val="000000"/>
                </a:solidFill>
                <a:latin typeface="Playfair Display"/>
                <a:ea typeface="Playfair Display"/>
                <a:cs typeface="Playfair Display"/>
                <a:sym typeface="Playfair Display"/>
              </a:rPr>
              <a:t> keyword: </a:t>
            </a:r>
            <a:r>
              <a:rPr lang="en" sz="1400">
                <a:solidFill>
                  <a:srgbClr val="DC143C"/>
                </a:solidFill>
                <a:highlight>
                  <a:srgbClr val="F1F1F1"/>
                </a:highlight>
                <a:latin typeface="Playfair Display"/>
                <a:ea typeface="Playfair Display"/>
                <a:cs typeface="Playfair Display"/>
                <a:sym typeface="Playfair Display"/>
              </a:rPr>
              <a:t>var firstName = new String("John")</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Normally, numbers are created as primitives: </a:t>
            </a:r>
            <a:r>
              <a:rPr lang="en" sz="1400">
                <a:solidFill>
                  <a:srgbClr val="DC143C"/>
                </a:solidFill>
                <a:highlight>
                  <a:srgbClr val="F1F1F1"/>
                </a:highlight>
                <a:latin typeface="Playfair Display"/>
                <a:ea typeface="Playfair Display"/>
                <a:cs typeface="Playfair Display"/>
                <a:sym typeface="Playfair Display"/>
              </a:rPr>
              <a:t>var x = 123</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But numbers can also be created as objects using the </a:t>
            </a:r>
            <a:r>
              <a:rPr lang="en" sz="1400">
                <a:solidFill>
                  <a:srgbClr val="DC143C"/>
                </a:solidFill>
                <a:highlight>
                  <a:srgbClr val="F1F1F1"/>
                </a:highlight>
                <a:latin typeface="Playfair Display"/>
                <a:ea typeface="Playfair Display"/>
                <a:cs typeface="Playfair Display"/>
                <a:sym typeface="Playfair Display"/>
              </a:rPr>
              <a:t>new</a:t>
            </a:r>
            <a:r>
              <a:rPr lang="en" sz="1400">
                <a:solidFill>
                  <a:srgbClr val="000000"/>
                </a:solidFill>
                <a:latin typeface="Playfair Display"/>
                <a:ea typeface="Playfair Display"/>
                <a:cs typeface="Playfair Display"/>
                <a:sym typeface="Playfair Display"/>
              </a:rPr>
              <a:t> keyword: </a:t>
            </a:r>
            <a:r>
              <a:rPr lang="en" sz="1400">
                <a:solidFill>
                  <a:srgbClr val="DC143C"/>
                </a:solidFill>
                <a:highlight>
                  <a:srgbClr val="F1F1F1"/>
                </a:highlight>
                <a:latin typeface="Playfair Display"/>
                <a:ea typeface="Playfair Display"/>
                <a:cs typeface="Playfair Display"/>
                <a:sym typeface="Playfair Display"/>
              </a:rPr>
              <a:t>var x = new Number(123)</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Normally, booleans are created as primitives: </a:t>
            </a:r>
            <a:r>
              <a:rPr lang="en" sz="1400">
                <a:solidFill>
                  <a:srgbClr val="DC143C"/>
                </a:solidFill>
                <a:highlight>
                  <a:srgbClr val="F1F1F1"/>
                </a:highlight>
                <a:latin typeface="Playfair Display"/>
                <a:ea typeface="Playfair Display"/>
                <a:cs typeface="Playfair Display"/>
                <a:sym typeface="Playfair Display"/>
              </a:rPr>
              <a:t>var x = false</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But booleans can also be created as objects using the </a:t>
            </a:r>
            <a:r>
              <a:rPr lang="en" sz="1400">
                <a:solidFill>
                  <a:srgbClr val="DC143C"/>
                </a:solidFill>
                <a:highlight>
                  <a:srgbClr val="F1F1F1"/>
                </a:highlight>
                <a:latin typeface="Playfair Display"/>
                <a:ea typeface="Playfair Display"/>
                <a:cs typeface="Playfair Display"/>
                <a:sym typeface="Playfair Display"/>
              </a:rPr>
              <a:t>new</a:t>
            </a:r>
            <a:r>
              <a:rPr lang="en" sz="1400">
                <a:solidFill>
                  <a:srgbClr val="000000"/>
                </a:solidFill>
                <a:latin typeface="Playfair Display"/>
                <a:ea typeface="Playfair Display"/>
                <a:cs typeface="Playfair Display"/>
                <a:sym typeface="Playfair Display"/>
              </a:rPr>
              <a:t> keyword: </a:t>
            </a:r>
            <a:r>
              <a:rPr lang="en" sz="1400">
                <a:solidFill>
                  <a:srgbClr val="DC143C"/>
                </a:solidFill>
                <a:highlight>
                  <a:srgbClr val="F1F1F1"/>
                </a:highlight>
                <a:latin typeface="Playfair Display"/>
                <a:ea typeface="Playfair Display"/>
                <a:cs typeface="Playfair Display"/>
                <a:sym typeface="Playfair Display"/>
              </a:rPr>
              <a:t>var x = new Boolean(false)</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spcBef>
                <a:spcPts val="500"/>
              </a:spcBef>
              <a:spcAft>
                <a:spcPts val="0"/>
              </a:spcAft>
              <a:buNone/>
            </a:pPr>
            <a:r>
              <a:t/>
            </a:r>
            <a:endParaRPr>
              <a:latin typeface="Playfair Display"/>
              <a:ea typeface="Playfair Display"/>
              <a:cs typeface="Playfair Display"/>
              <a:sym typeface="Playfair Display"/>
            </a:endParaRPr>
          </a:p>
          <a:p>
            <a:pPr indent="0" lvl="0" marL="0" rtl="0" algn="l">
              <a:spcBef>
                <a:spcPts val="1600"/>
              </a:spcBef>
              <a:spcAft>
                <a:spcPts val="1600"/>
              </a:spcAft>
              <a:buNone/>
            </a:pPr>
            <a:r>
              <a:rPr lang="en" sz="1800">
                <a:highlight>
                  <a:srgbClr val="FFE599"/>
                </a:highlight>
                <a:latin typeface="Playfair Display"/>
                <a:ea typeface="Playfair Display"/>
                <a:cs typeface="Playfair Display"/>
                <a:sym typeface="Playfair Display"/>
              </a:rPr>
              <a:t>Strings, Numbers, and Booleans should usually not be created as objects</a:t>
            </a:r>
            <a:endParaRPr sz="1800">
              <a:highlight>
                <a:srgbClr val="FFE599"/>
              </a:highlight>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Object Prototypes</a:t>
            </a:r>
            <a:endParaRPr>
              <a:latin typeface="Playfair Display"/>
              <a:ea typeface="Playfair Display"/>
              <a:cs typeface="Playfair Display"/>
              <a:sym typeface="Playfair Dis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solidFill>
                  <a:srgbClr val="000000"/>
                </a:solidFill>
                <a:highlight>
                  <a:srgbClr val="FFFFFF"/>
                </a:highlight>
                <a:latin typeface="Playfair Display"/>
                <a:ea typeface="Playfair Display"/>
                <a:cs typeface="Playfair Display"/>
                <a:sym typeface="Playfair Display"/>
              </a:rPr>
              <a:t>All JavaScript objects inherit properties and methods from a prototype.</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lang="en" sz="1400">
                <a:solidFill>
                  <a:srgbClr val="000000"/>
                </a:solidFill>
                <a:latin typeface="Playfair Display"/>
                <a:ea typeface="Playfair Display"/>
                <a:cs typeface="Playfair Display"/>
                <a:sym typeface="Playfair Display"/>
              </a:rPr>
              <a:t>The </a:t>
            </a:r>
            <a:r>
              <a:rPr lang="en" sz="1400">
                <a:solidFill>
                  <a:srgbClr val="DC143C"/>
                </a:solidFill>
                <a:highlight>
                  <a:srgbClr val="F1F1F1"/>
                </a:highlight>
                <a:latin typeface="Playfair Display"/>
                <a:ea typeface="Playfair Display"/>
                <a:cs typeface="Playfair Display"/>
                <a:sym typeface="Playfair Display"/>
              </a:rPr>
              <a:t>delete</a:t>
            </a:r>
            <a:r>
              <a:rPr lang="en" sz="1400">
                <a:solidFill>
                  <a:srgbClr val="000000"/>
                </a:solidFill>
                <a:latin typeface="Playfair Display"/>
                <a:ea typeface="Playfair Display"/>
                <a:cs typeface="Playfair Display"/>
                <a:sym typeface="Playfair Display"/>
              </a:rPr>
              <a:t> keyword does not delete inherited properties, but if you delete a prototype property, it will affect all objects inherited from the prototype.</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1600"/>
              </a:spcAft>
              <a:buNone/>
            </a:pPr>
            <a:r>
              <a:t/>
            </a:r>
            <a:endParaRPr sz="1400">
              <a:latin typeface="Playfair Display"/>
              <a:ea typeface="Playfair Display"/>
              <a:cs typeface="Playfair Display"/>
              <a:sym typeface="Playfair Display"/>
            </a:endParaRPr>
          </a:p>
        </p:txBody>
      </p:sp>
      <p:sp>
        <p:nvSpPr>
          <p:cNvPr id="287" name="Google Shape;287;p40"/>
          <p:cNvSpPr txBox="1"/>
          <p:nvPr>
            <p:ph idx="2" type="body"/>
          </p:nvPr>
        </p:nvSpPr>
        <p:spPr>
          <a:xfrm>
            <a:off x="4638675" y="452325"/>
            <a:ext cx="3686100" cy="40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Prototype Inheritance</a:t>
            </a:r>
            <a:endParaRPr sz="2250">
              <a:solidFill>
                <a:srgbClr val="000000"/>
              </a:solidFill>
              <a:latin typeface="Playfair Display"/>
              <a:ea typeface="Playfair Display"/>
              <a:cs typeface="Playfair Display"/>
              <a:sym typeface="Playfair Display"/>
            </a:endParaRPr>
          </a:p>
          <a:p>
            <a:pPr indent="0" lvl="0" marL="0" rtl="0" algn="l">
              <a:spcBef>
                <a:spcPts val="8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All JavaScript objects inherit properties and methods from a prototype:</a:t>
            </a:r>
            <a:endParaRPr sz="1400">
              <a:solidFill>
                <a:srgbClr val="000000"/>
              </a:solidFill>
              <a:latin typeface="Playfair Display"/>
              <a:ea typeface="Playfair Display"/>
              <a:cs typeface="Playfair Display"/>
              <a:sym typeface="Playfair Display"/>
            </a:endParaRPr>
          </a:p>
          <a:p>
            <a:pPr indent="-317500" lvl="0" marL="457200" rtl="0" algn="l">
              <a:spcBef>
                <a:spcPts val="1100"/>
              </a:spcBef>
              <a:spcAft>
                <a:spcPts val="0"/>
              </a:spcAft>
              <a:buClr>
                <a:srgbClr val="000000"/>
              </a:buClr>
              <a:buSzPts val="1400"/>
              <a:buFont typeface="Verdana"/>
              <a:buChar char="●"/>
            </a:pPr>
            <a:r>
              <a:rPr lang="en" sz="1400">
                <a:solidFill>
                  <a:srgbClr val="DC143C"/>
                </a:solidFill>
                <a:highlight>
                  <a:srgbClr val="F1F1F1"/>
                </a:highlight>
                <a:latin typeface="Playfair Display"/>
                <a:ea typeface="Playfair Display"/>
                <a:cs typeface="Playfair Display"/>
                <a:sym typeface="Playfair Display"/>
              </a:rPr>
              <a:t>Date</a:t>
            </a:r>
            <a:r>
              <a:rPr lang="en" sz="1400">
                <a:solidFill>
                  <a:srgbClr val="000000"/>
                </a:solidFill>
                <a:latin typeface="Playfair Display"/>
                <a:ea typeface="Playfair Display"/>
                <a:cs typeface="Playfair Display"/>
                <a:sym typeface="Playfair Display"/>
              </a:rPr>
              <a:t> objects inherit from </a:t>
            </a:r>
            <a:r>
              <a:rPr lang="en" sz="1400">
                <a:solidFill>
                  <a:srgbClr val="DC143C"/>
                </a:solidFill>
                <a:highlight>
                  <a:srgbClr val="F1F1F1"/>
                </a:highlight>
                <a:latin typeface="Playfair Display"/>
                <a:ea typeface="Playfair Display"/>
                <a:cs typeface="Playfair Display"/>
                <a:sym typeface="Playfair Display"/>
              </a:rPr>
              <a:t>Date.prototype</a:t>
            </a:r>
            <a:endParaRPr sz="1400">
              <a:solidFill>
                <a:srgbClr val="DC143C"/>
              </a:solidFill>
              <a:highlight>
                <a:srgbClr val="F1F1F1"/>
              </a:highlight>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Verdana"/>
              <a:buChar char="●"/>
            </a:pPr>
            <a:r>
              <a:rPr lang="en" sz="1400">
                <a:solidFill>
                  <a:srgbClr val="DC143C"/>
                </a:solidFill>
                <a:highlight>
                  <a:srgbClr val="F1F1F1"/>
                </a:highlight>
                <a:latin typeface="Playfair Display"/>
                <a:ea typeface="Playfair Display"/>
                <a:cs typeface="Playfair Display"/>
                <a:sym typeface="Playfair Display"/>
              </a:rPr>
              <a:t>Array</a:t>
            </a:r>
            <a:r>
              <a:rPr lang="en" sz="1400">
                <a:solidFill>
                  <a:srgbClr val="000000"/>
                </a:solidFill>
                <a:latin typeface="Playfair Display"/>
                <a:ea typeface="Playfair Display"/>
                <a:cs typeface="Playfair Display"/>
                <a:sym typeface="Playfair Display"/>
              </a:rPr>
              <a:t> objects inherit from </a:t>
            </a:r>
            <a:r>
              <a:rPr lang="en" sz="1400">
                <a:solidFill>
                  <a:srgbClr val="DC143C"/>
                </a:solidFill>
                <a:highlight>
                  <a:srgbClr val="F1F1F1"/>
                </a:highlight>
                <a:latin typeface="Playfair Display"/>
                <a:ea typeface="Playfair Display"/>
                <a:cs typeface="Playfair Display"/>
                <a:sym typeface="Playfair Display"/>
              </a:rPr>
              <a:t>Array.prototype</a:t>
            </a:r>
            <a:endParaRPr sz="1400">
              <a:solidFill>
                <a:srgbClr val="DC143C"/>
              </a:solidFill>
              <a:highlight>
                <a:srgbClr val="F1F1F1"/>
              </a:highlight>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Verdana"/>
              <a:buChar char="●"/>
            </a:pPr>
            <a:r>
              <a:rPr lang="en" sz="1400">
                <a:solidFill>
                  <a:srgbClr val="DC143C"/>
                </a:solidFill>
                <a:highlight>
                  <a:srgbClr val="F1F1F1"/>
                </a:highlight>
                <a:latin typeface="Playfair Display"/>
                <a:ea typeface="Playfair Display"/>
                <a:cs typeface="Playfair Display"/>
                <a:sym typeface="Playfair Display"/>
              </a:rPr>
              <a:t>Person</a:t>
            </a:r>
            <a:r>
              <a:rPr lang="en" sz="1400">
                <a:solidFill>
                  <a:srgbClr val="000000"/>
                </a:solidFill>
                <a:latin typeface="Playfair Display"/>
                <a:ea typeface="Playfair Display"/>
                <a:cs typeface="Playfair Display"/>
                <a:sym typeface="Playfair Display"/>
              </a:rPr>
              <a:t> objects inherit from </a:t>
            </a:r>
            <a:r>
              <a:rPr lang="en" sz="1400">
                <a:solidFill>
                  <a:srgbClr val="DC143C"/>
                </a:solidFill>
                <a:highlight>
                  <a:srgbClr val="F1F1F1"/>
                </a:highlight>
                <a:latin typeface="Playfair Display"/>
                <a:ea typeface="Playfair Display"/>
                <a:cs typeface="Playfair Display"/>
                <a:sym typeface="Playfair Display"/>
              </a:rPr>
              <a:t>Person.prototype</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spcBef>
                <a:spcPts val="11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The </a:t>
            </a:r>
            <a:r>
              <a:rPr lang="en" sz="1400">
                <a:solidFill>
                  <a:srgbClr val="DC143C"/>
                </a:solidFill>
                <a:highlight>
                  <a:srgbClr val="F1F1F1"/>
                </a:highlight>
                <a:latin typeface="Playfair Display"/>
                <a:ea typeface="Playfair Display"/>
                <a:cs typeface="Playfair Display"/>
                <a:sym typeface="Playfair Display"/>
              </a:rPr>
              <a:t>Object.prototype</a:t>
            </a:r>
            <a:r>
              <a:rPr lang="en" sz="1400">
                <a:solidFill>
                  <a:srgbClr val="000000"/>
                </a:solidFill>
                <a:latin typeface="Playfair Display"/>
                <a:ea typeface="Playfair Display"/>
                <a:cs typeface="Playfair Display"/>
                <a:sym typeface="Playfair Display"/>
              </a:rPr>
              <a:t> is on the top of the prototype inheritance chain:</a:t>
            </a:r>
            <a:endParaRPr sz="1400">
              <a:solidFill>
                <a:srgbClr val="000000"/>
              </a:solidFill>
              <a:latin typeface="Playfair Display"/>
              <a:ea typeface="Playfair Display"/>
              <a:cs typeface="Playfair Display"/>
              <a:sym typeface="Playfair Display"/>
            </a:endParaRPr>
          </a:p>
          <a:p>
            <a:pPr indent="0" lvl="0" marL="0" rtl="0" algn="l">
              <a:spcBef>
                <a:spcPts val="0"/>
              </a:spcBef>
              <a:spcAft>
                <a:spcPts val="0"/>
              </a:spcAft>
              <a:buClr>
                <a:srgbClr val="000000"/>
              </a:buClr>
              <a:buSzPts val="1100"/>
              <a:buFont typeface="Arial"/>
              <a:buNone/>
            </a:pPr>
            <a:r>
              <a:rPr lang="en" sz="1400">
                <a:solidFill>
                  <a:srgbClr val="DC143C"/>
                </a:solidFill>
                <a:highlight>
                  <a:srgbClr val="F1F1F1"/>
                </a:highlight>
                <a:latin typeface="Playfair Display"/>
                <a:ea typeface="Playfair Display"/>
                <a:cs typeface="Playfair Display"/>
                <a:sym typeface="Playfair Display"/>
              </a:rPr>
              <a:t>Date</a:t>
            </a:r>
            <a:r>
              <a:rPr lang="en" sz="1400">
                <a:solidFill>
                  <a:srgbClr val="000000"/>
                </a:solidFill>
                <a:latin typeface="Playfair Display"/>
                <a:ea typeface="Playfair Display"/>
                <a:cs typeface="Playfair Display"/>
                <a:sym typeface="Playfair Display"/>
              </a:rPr>
              <a:t> objects, </a:t>
            </a:r>
            <a:r>
              <a:rPr lang="en" sz="1400">
                <a:solidFill>
                  <a:srgbClr val="DC143C"/>
                </a:solidFill>
                <a:highlight>
                  <a:srgbClr val="F1F1F1"/>
                </a:highlight>
                <a:latin typeface="Playfair Display"/>
                <a:ea typeface="Playfair Display"/>
                <a:cs typeface="Playfair Display"/>
                <a:sym typeface="Playfair Display"/>
              </a:rPr>
              <a:t>Array</a:t>
            </a:r>
            <a:r>
              <a:rPr lang="en" sz="1400">
                <a:solidFill>
                  <a:srgbClr val="000000"/>
                </a:solidFill>
                <a:latin typeface="Playfair Display"/>
                <a:ea typeface="Playfair Display"/>
                <a:cs typeface="Playfair Display"/>
                <a:sym typeface="Playfair Display"/>
              </a:rPr>
              <a:t> objects, and </a:t>
            </a:r>
            <a:r>
              <a:rPr lang="en" sz="1400">
                <a:solidFill>
                  <a:srgbClr val="DC143C"/>
                </a:solidFill>
                <a:highlight>
                  <a:srgbClr val="F1F1F1"/>
                </a:highlight>
                <a:latin typeface="Playfair Display"/>
                <a:ea typeface="Playfair Display"/>
                <a:cs typeface="Playfair Display"/>
                <a:sym typeface="Playfair Display"/>
              </a:rPr>
              <a:t>Person</a:t>
            </a:r>
            <a:r>
              <a:rPr lang="en" sz="1400">
                <a:solidFill>
                  <a:srgbClr val="000000"/>
                </a:solidFill>
                <a:latin typeface="Playfair Display"/>
                <a:ea typeface="Playfair Display"/>
                <a:cs typeface="Playfair Display"/>
                <a:sym typeface="Playfair Display"/>
              </a:rPr>
              <a:t> objects inherit from </a:t>
            </a:r>
            <a:r>
              <a:rPr lang="en" sz="1400">
                <a:solidFill>
                  <a:srgbClr val="DC143C"/>
                </a:solidFill>
                <a:highlight>
                  <a:srgbClr val="F1F1F1"/>
                </a:highlight>
                <a:latin typeface="Playfair Display"/>
                <a:ea typeface="Playfair Display"/>
                <a:cs typeface="Playfair Display"/>
                <a:sym typeface="Playfair Display"/>
              </a:rPr>
              <a:t>Object.prototype</a:t>
            </a:r>
            <a:r>
              <a:rPr lang="en" sz="1400">
                <a:solidFill>
                  <a:srgbClr val="000000"/>
                </a:solidFill>
                <a:latin typeface="Playfair Display"/>
                <a:ea typeface="Playfair Display"/>
                <a:cs typeface="Playfair Display"/>
                <a:sym typeface="Playfair Display"/>
              </a:rPr>
              <a:t>.</a:t>
            </a:r>
            <a:endParaRPr sz="1400">
              <a:solidFill>
                <a:srgbClr val="000000"/>
              </a:solidFill>
              <a:latin typeface="Playfair Display"/>
              <a:ea typeface="Playfair Display"/>
              <a:cs typeface="Playfair Display"/>
              <a:sym typeface="Playfair Display"/>
            </a:endParaRPr>
          </a:p>
          <a:p>
            <a:pPr indent="0" lvl="0" marL="0" rtl="0" algn="l">
              <a:spcBef>
                <a:spcPts val="1600"/>
              </a:spcBef>
              <a:spcAft>
                <a:spcPts val="1600"/>
              </a:spcAft>
              <a:buNone/>
            </a:pPr>
            <a:r>
              <a:t/>
            </a:r>
            <a:endParaRPr>
              <a:latin typeface="Playfair Display"/>
              <a:ea typeface="Playfair Display"/>
              <a:cs typeface="Playfair Display"/>
              <a:sym typeface="Playfair Displ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idx="1" type="body"/>
          </p:nvPr>
        </p:nvSpPr>
        <p:spPr>
          <a:xfrm>
            <a:off x="819150"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2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Using the </a:t>
            </a:r>
            <a:r>
              <a:rPr b="1" lang="en" sz="2250">
                <a:solidFill>
                  <a:srgbClr val="000000"/>
                </a:solidFill>
                <a:latin typeface="Playfair Display"/>
                <a:ea typeface="Playfair Display"/>
                <a:cs typeface="Playfair Display"/>
                <a:sym typeface="Playfair Display"/>
              </a:rPr>
              <a:t>prototype</a:t>
            </a:r>
            <a:r>
              <a:rPr lang="en" sz="2250">
                <a:solidFill>
                  <a:srgbClr val="000000"/>
                </a:solidFill>
                <a:latin typeface="Playfair Display"/>
                <a:ea typeface="Playfair Display"/>
                <a:cs typeface="Playfair Display"/>
                <a:sym typeface="Playfair Display"/>
              </a:rPr>
              <a:t> Property</a:t>
            </a:r>
            <a:endParaRPr sz="2250">
              <a:solidFill>
                <a:srgbClr val="000000"/>
              </a:solidFill>
              <a:latin typeface="Playfair Display"/>
              <a:ea typeface="Playfair Display"/>
              <a:cs typeface="Playfair Display"/>
              <a:sym typeface="Playfair Display"/>
            </a:endParaRPr>
          </a:p>
          <a:p>
            <a:pPr indent="0" lvl="0" marL="0" rtl="0" algn="l">
              <a:lnSpc>
                <a:spcPct val="100000"/>
              </a:lnSpc>
              <a:spcBef>
                <a:spcPts val="2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The JavaScript </a:t>
            </a:r>
            <a:r>
              <a:rPr lang="en" sz="1400">
                <a:solidFill>
                  <a:srgbClr val="DC143C"/>
                </a:solidFill>
                <a:highlight>
                  <a:srgbClr val="F1F1F1"/>
                </a:highlight>
                <a:latin typeface="Playfair Display"/>
                <a:ea typeface="Playfair Display"/>
                <a:cs typeface="Playfair Display"/>
                <a:sym typeface="Playfair Display"/>
              </a:rPr>
              <a:t>prototype</a:t>
            </a:r>
            <a:r>
              <a:rPr lang="en" sz="1400">
                <a:solidFill>
                  <a:srgbClr val="000000"/>
                </a:solidFill>
                <a:latin typeface="Playfair Display"/>
                <a:ea typeface="Playfair Display"/>
                <a:cs typeface="Playfair Display"/>
                <a:sym typeface="Playfair Display"/>
              </a:rPr>
              <a:t> property allows you to add new properties to object constructors:</a:t>
            </a:r>
            <a:endParaRPr sz="1400">
              <a:solidFill>
                <a:srgbClr val="000000"/>
              </a:solidFill>
              <a:latin typeface="Playfair Display"/>
              <a:ea typeface="Playfair Display"/>
              <a:cs typeface="Playfair Display"/>
              <a:sym typeface="Playfair Display"/>
            </a:endParaRPr>
          </a:p>
          <a:p>
            <a:pPr indent="0" lvl="0" marL="152400" marR="152400" rtl="0" algn="l">
              <a:lnSpc>
                <a:spcPct val="100000"/>
              </a:lnSpc>
              <a:spcBef>
                <a:spcPts val="200"/>
              </a:spcBef>
              <a:spcAft>
                <a:spcPts val="0"/>
              </a:spcAft>
              <a:buClr>
                <a:srgbClr val="000000"/>
              </a:buClr>
              <a:buSzPts val="1100"/>
              <a:buFont typeface="Arial"/>
              <a:buNone/>
            </a:pPr>
            <a:r>
              <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Person(first, last, age, eyecolor)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first;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 = last;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.age = age;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.eyeColor = eyecolor;</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Person.prototype.nationality = </a:t>
            </a:r>
            <a:r>
              <a:rPr lang="en" sz="1400">
                <a:solidFill>
                  <a:srgbClr val="A52A2A"/>
                </a:solidFill>
                <a:highlight>
                  <a:srgbClr val="C9DAF8"/>
                </a:highlight>
                <a:latin typeface="Playfair Display"/>
                <a:ea typeface="Playfair Display"/>
                <a:cs typeface="Playfair Display"/>
                <a:sym typeface="Playfair Display"/>
              </a:rPr>
              <a:t>"English"</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200"/>
              </a:spcBef>
              <a:spcAft>
                <a:spcPts val="200"/>
              </a:spcAft>
              <a:buNone/>
            </a:pPr>
            <a:r>
              <a:t/>
            </a:r>
            <a:endParaRPr>
              <a:latin typeface="Playfair Display"/>
              <a:ea typeface="Playfair Display"/>
              <a:cs typeface="Playfair Display"/>
              <a:sym typeface="Playfair Display"/>
            </a:endParaRPr>
          </a:p>
        </p:txBody>
      </p:sp>
      <p:sp>
        <p:nvSpPr>
          <p:cNvPr id="293" name="Google Shape;293;p41"/>
          <p:cNvSpPr txBox="1"/>
          <p:nvPr>
            <p:ph idx="2" type="body"/>
          </p:nvPr>
        </p:nvSpPr>
        <p:spPr>
          <a:xfrm>
            <a:off x="4638675" y="581550"/>
            <a:ext cx="3686100" cy="3954600"/>
          </a:xfrm>
          <a:prstGeom prst="rect">
            <a:avLst/>
          </a:prstGeom>
        </p:spPr>
        <p:txBody>
          <a:bodyPr anchorCtr="0" anchor="t" bIns="91425" lIns="91425" spcFirstLastPara="1" rIns="91425" wrap="square" tIns="91425">
            <a:noAutofit/>
          </a:bodyPr>
          <a:lstStyle/>
          <a:p>
            <a:pPr indent="0" lvl="0" marL="0" rtl="0" algn="l">
              <a:lnSpc>
                <a:spcPct val="100000"/>
              </a:lnSpc>
              <a:spcBef>
                <a:spcPts val="2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The JavaScript </a:t>
            </a:r>
            <a:r>
              <a:rPr lang="en" sz="1400">
                <a:solidFill>
                  <a:srgbClr val="DC143C"/>
                </a:solidFill>
                <a:highlight>
                  <a:srgbClr val="F1F1F1"/>
                </a:highlight>
                <a:latin typeface="Playfair Display"/>
                <a:ea typeface="Playfair Display"/>
                <a:cs typeface="Playfair Display"/>
                <a:sym typeface="Playfair Display"/>
              </a:rPr>
              <a:t>prototype</a:t>
            </a:r>
            <a:r>
              <a:rPr lang="en" sz="1400">
                <a:solidFill>
                  <a:srgbClr val="000000"/>
                </a:solidFill>
                <a:latin typeface="Playfair Display"/>
                <a:ea typeface="Playfair Display"/>
                <a:cs typeface="Playfair Display"/>
                <a:sym typeface="Playfair Display"/>
              </a:rPr>
              <a:t> property also allows you to add new methods to objects constructors:</a:t>
            </a:r>
            <a:endParaRPr sz="1400">
              <a:solidFill>
                <a:srgbClr val="000000"/>
              </a:solidFill>
              <a:latin typeface="Playfair Display"/>
              <a:ea typeface="Playfair Display"/>
              <a:cs typeface="Playfair Display"/>
              <a:sym typeface="Playfair Display"/>
            </a:endParaRPr>
          </a:p>
          <a:p>
            <a:pPr indent="0" lvl="0" marL="152400" marR="152400" rtl="0" algn="l">
              <a:lnSpc>
                <a:spcPct val="100000"/>
              </a:lnSpc>
              <a:spcBef>
                <a:spcPts val="200"/>
              </a:spcBef>
              <a:spcAft>
                <a:spcPts val="0"/>
              </a:spcAft>
              <a:buClr>
                <a:srgbClr val="000000"/>
              </a:buClr>
              <a:buSzPts val="1100"/>
              <a:buFont typeface="Arial"/>
              <a:buNone/>
            </a:pPr>
            <a:r>
              <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Person(first, last, age, eyecolor)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first;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 = last;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.age = age;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.eyeColor = eyecolor;</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Person.prototype.name = </a:t>
            </a:r>
            <a:r>
              <a:rPr lang="en" sz="1400">
                <a:solidFill>
                  <a:srgbClr val="0000CD"/>
                </a:solidFill>
                <a:highlight>
                  <a:srgbClr val="C9DAF8"/>
                </a:highlight>
                <a:latin typeface="Playfair Display"/>
                <a:ea typeface="Playfair Display"/>
                <a:cs typeface="Playfair Display"/>
                <a:sym typeface="Playfair Display"/>
              </a:rPr>
              <a:t>function</a:t>
            </a:r>
            <a:r>
              <a:rPr lang="en" sz="1400">
                <a:solidFill>
                  <a:srgbClr val="000000"/>
                </a:solidFill>
                <a:highlight>
                  <a:srgbClr val="C9DAF8"/>
                </a:highlight>
                <a:latin typeface="Playfair Display"/>
                <a:ea typeface="Playfair Display"/>
                <a:cs typeface="Playfair Display"/>
                <a:sym typeface="Playfair Display"/>
              </a:rPr>
              <a:t>() {</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return</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.firstName + </a:t>
            </a:r>
            <a:r>
              <a:rPr lang="en" sz="1400">
                <a:solidFill>
                  <a:srgbClr val="A52A2A"/>
                </a:solidFill>
                <a:highlight>
                  <a:srgbClr val="C9DAF8"/>
                </a:highlight>
                <a:latin typeface="Playfair Display"/>
                <a:ea typeface="Playfair Display"/>
                <a:cs typeface="Playfair Display"/>
                <a:sym typeface="Playfair Display"/>
              </a:rPr>
              <a:t>" "</a:t>
            </a:r>
            <a:r>
              <a:rPr lang="en" sz="1400">
                <a:solidFill>
                  <a:srgbClr val="000000"/>
                </a:solidFill>
                <a:highlight>
                  <a:srgbClr val="C9DAF8"/>
                </a:highlight>
                <a:latin typeface="Playfair Display"/>
                <a:ea typeface="Playfair Display"/>
                <a:cs typeface="Playfair Display"/>
                <a:sym typeface="Playfair Display"/>
              </a:rPr>
              <a:t> + </a:t>
            </a:r>
            <a:r>
              <a:rPr lang="en" sz="1400">
                <a:solidFill>
                  <a:srgbClr val="0000CD"/>
                </a:solidFill>
                <a:highlight>
                  <a:srgbClr val="C9DAF8"/>
                </a:highlight>
                <a:latin typeface="Playfair Display"/>
                <a:ea typeface="Playfair Display"/>
                <a:cs typeface="Playfair Display"/>
                <a:sym typeface="Playfair Display"/>
              </a:rPr>
              <a:t>this</a:t>
            </a:r>
            <a:r>
              <a:rPr lang="en" sz="1400">
                <a:solidFill>
                  <a:srgbClr val="000000"/>
                </a:solidFill>
                <a:highlight>
                  <a:srgbClr val="C9DAF8"/>
                </a:highlight>
                <a:latin typeface="Playfair Display"/>
                <a:ea typeface="Playfair Display"/>
                <a:cs typeface="Playfair Display"/>
                <a:sym typeface="Playfair Display"/>
              </a:rPr>
              <a:t>.lastName;</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2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200"/>
              </a:spcBef>
              <a:spcAft>
                <a:spcPts val="200"/>
              </a:spcAft>
              <a:buNone/>
            </a:pPr>
            <a:r>
              <a:t/>
            </a:r>
            <a:endParaRPr>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idx="1" type="body"/>
          </p:nvPr>
        </p:nvSpPr>
        <p:spPr>
          <a:xfrm>
            <a:off x="1237500" y="685425"/>
            <a:ext cx="6669000" cy="16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In real life, a car is an </a:t>
            </a:r>
            <a:r>
              <a:rPr b="1" lang="en" sz="1150">
                <a:solidFill>
                  <a:srgbClr val="000000"/>
                </a:solidFill>
                <a:latin typeface="Playfair Display"/>
                <a:ea typeface="Playfair Display"/>
                <a:cs typeface="Playfair Display"/>
                <a:sym typeface="Playfair Display"/>
              </a:rPr>
              <a:t>object</a:t>
            </a:r>
            <a:r>
              <a:rPr lang="en" sz="1150">
                <a:solidFill>
                  <a:srgbClr val="000000"/>
                </a:solidFill>
                <a:latin typeface="Playfair Display"/>
                <a:ea typeface="Playfair Display"/>
                <a:cs typeface="Playfair Display"/>
                <a:sym typeface="Playfair Display"/>
              </a:rPr>
              <a:t>.</a:t>
            </a:r>
            <a:endParaRPr sz="115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lang="en" sz="1150">
                <a:solidFill>
                  <a:srgbClr val="000000"/>
                </a:solidFill>
                <a:latin typeface="Playfair Display"/>
                <a:ea typeface="Playfair Display"/>
                <a:cs typeface="Playfair Display"/>
                <a:sym typeface="Playfair Display"/>
              </a:rPr>
              <a:t>A car has </a:t>
            </a:r>
            <a:r>
              <a:rPr b="1" lang="en" sz="1150">
                <a:solidFill>
                  <a:srgbClr val="000000"/>
                </a:solidFill>
                <a:latin typeface="Playfair Display"/>
                <a:ea typeface="Playfair Display"/>
                <a:cs typeface="Playfair Display"/>
                <a:sym typeface="Playfair Display"/>
              </a:rPr>
              <a:t>properties</a:t>
            </a:r>
            <a:r>
              <a:rPr lang="en" sz="1150">
                <a:solidFill>
                  <a:srgbClr val="000000"/>
                </a:solidFill>
                <a:latin typeface="Playfair Display"/>
                <a:ea typeface="Playfair Display"/>
                <a:cs typeface="Playfair Display"/>
                <a:sym typeface="Playfair Display"/>
              </a:rPr>
              <a:t> like weight and color, and </a:t>
            </a:r>
            <a:r>
              <a:rPr b="1" lang="en" sz="1150">
                <a:solidFill>
                  <a:srgbClr val="000000"/>
                </a:solidFill>
                <a:latin typeface="Playfair Display"/>
                <a:ea typeface="Playfair Display"/>
                <a:cs typeface="Playfair Display"/>
                <a:sym typeface="Playfair Display"/>
              </a:rPr>
              <a:t>methods</a:t>
            </a:r>
            <a:r>
              <a:rPr lang="en" sz="1150">
                <a:solidFill>
                  <a:srgbClr val="000000"/>
                </a:solidFill>
                <a:latin typeface="Playfair Display"/>
                <a:ea typeface="Playfair Display"/>
                <a:cs typeface="Playfair Display"/>
                <a:sym typeface="Playfair Display"/>
              </a:rPr>
              <a:t> like start and stop.</a:t>
            </a:r>
            <a:endParaRPr sz="115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lang="en" sz="1150">
                <a:solidFill>
                  <a:srgbClr val="000000"/>
                </a:solidFill>
                <a:latin typeface="Playfair Display"/>
                <a:ea typeface="Playfair Display"/>
                <a:cs typeface="Playfair Display"/>
                <a:sym typeface="Playfair Display"/>
              </a:rPr>
              <a:t>All cars have the same </a:t>
            </a:r>
            <a:r>
              <a:rPr b="1" lang="en" sz="1150">
                <a:solidFill>
                  <a:srgbClr val="000000"/>
                </a:solidFill>
                <a:latin typeface="Playfair Display"/>
                <a:ea typeface="Playfair Display"/>
                <a:cs typeface="Playfair Display"/>
                <a:sym typeface="Playfair Display"/>
              </a:rPr>
              <a:t>properties</a:t>
            </a:r>
            <a:r>
              <a:rPr lang="en" sz="1150">
                <a:solidFill>
                  <a:srgbClr val="000000"/>
                </a:solidFill>
                <a:latin typeface="Playfair Display"/>
                <a:ea typeface="Playfair Display"/>
                <a:cs typeface="Playfair Display"/>
                <a:sym typeface="Playfair Display"/>
              </a:rPr>
              <a:t>, but the property </a:t>
            </a:r>
            <a:r>
              <a:rPr b="1" lang="en" sz="1150">
                <a:solidFill>
                  <a:srgbClr val="000000"/>
                </a:solidFill>
                <a:latin typeface="Playfair Display"/>
                <a:ea typeface="Playfair Display"/>
                <a:cs typeface="Playfair Display"/>
                <a:sym typeface="Playfair Display"/>
              </a:rPr>
              <a:t>values</a:t>
            </a:r>
            <a:r>
              <a:rPr lang="en" sz="1150">
                <a:solidFill>
                  <a:srgbClr val="000000"/>
                </a:solidFill>
                <a:latin typeface="Playfair Display"/>
                <a:ea typeface="Playfair Display"/>
                <a:cs typeface="Playfair Display"/>
                <a:sym typeface="Playfair Display"/>
              </a:rPr>
              <a:t> differ from car to car.</a:t>
            </a:r>
            <a:endParaRPr sz="115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lang="en" sz="1150">
                <a:solidFill>
                  <a:srgbClr val="000000"/>
                </a:solidFill>
                <a:latin typeface="Playfair Display"/>
                <a:ea typeface="Playfair Display"/>
                <a:cs typeface="Playfair Display"/>
                <a:sym typeface="Playfair Display"/>
              </a:rPr>
              <a:t>All cars have the same </a:t>
            </a:r>
            <a:r>
              <a:rPr b="1" lang="en" sz="1150">
                <a:solidFill>
                  <a:srgbClr val="000000"/>
                </a:solidFill>
                <a:latin typeface="Playfair Display"/>
                <a:ea typeface="Playfair Display"/>
                <a:cs typeface="Playfair Display"/>
                <a:sym typeface="Playfair Display"/>
              </a:rPr>
              <a:t>methods</a:t>
            </a:r>
            <a:r>
              <a:rPr lang="en" sz="1150">
                <a:solidFill>
                  <a:srgbClr val="000000"/>
                </a:solidFill>
                <a:latin typeface="Playfair Display"/>
                <a:ea typeface="Playfair Display"/>
                <a:cs typeface="Playfair Display"/>
                <a:sym typeface="Playfair Display"/>
              </a:rPr>
              <a:t>, but the methods are performed </a:t>
            </a:r>
            <a:r>
              <a:rPr b="1" lang="en" sz="1150">
                <a:solidFill>
                  <a:srgbClr val="000000"/>
                </a:solidFill>
                <a:latin typeface="Playfair Display"/>
                <a:ea typeface="Playfair Display"/>
                <a:cs typeface="Playfair Display"/>
                <a:sym typeface="Playfair Display"/>
              </a:rPr>
              <a:t>at different times</a:t>
            </a:r>
            <a:r>
              <a:rPr lang="en" sz="1150">
                <a:solidFill>
                  <a:srgbClr val="000000"/>
                </a:solidFill>
                <a:latin typeface="Playfair Display"/>
                <a:ea typeface="Playfair Display"/>
                <a:cs typeface="Playfair Display"/>
                <a:sym typeface="Playfair Display"/>
              </a:rPr>
              <a:t>.</a:t>
            </a:r>
            <a:endParaRPr sz="115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t/>
            </a:r>
            <a:endParaRPr sz="1150">
              <a:solidFill>
                <a:srgbClr val="000000"/>
              </a:solidFill>
              <a:latin typeface="Playfair Display"/>
              <a:ea typeface="Playfair Display"/>
              <a:cs typeface="Playfair Display"/>
              <a:sym typeface="Playfair Display"/>
            </a:endParaRPr>
          </a:p>
          <a:p>
            <a:pPr indent="0" lvl="0" marL="0" rtl="0" algn="l">
              <a:spcBef>
                <a:spcPts val="1600"/>
              </a:spcBef>
              <a:spcAft>
                <a:spcPts val="1600"/>
              </a:spcAft>
              <a:buNone/>
            </a:pPr>
            <a:r>
              <a:t/>
            </a:r>
            <a:endParaRPr>
              <a:latin typeface="Playfair Display"/>
              <a:ea typeface="Playfair Display"/>
              <a:cs typeface="Playfair Display"/>
              <a:sym typeface="Playfair Display"/>
            </a:endParaRPr>
          </a:p>
        </p:txBody>
      </p:sp>
      <p:pic>
        <p:nvPicPr>
          <p:cNvPr id="140" name="Google Shape;140;p15"/>
          <p:cNvPicPr preferRelativeResize="0"/>
          <p:nvPr/>
        </p:nvPicPr>
        <p:blipFill>
          <a:blip r:embed="rId3">
            <a:alphaModFix/>
          </a:blip>
          <a:stretch>
            <a:fillRect/>
          </a:stretch>
        </p:blipFill>
        <p:spPr>
          <a:xfrm>
            <a:off x="1425625" y="2807875"/>
            <a:ext cx="6292732" cy="1685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Practice and </a:t>
            </a:r>
            <a:r>
              <a:rPr lang="en">
                <a:latin typeface="Playfair Display"/>
                <a:ea typeface="Playfair Display"/>
                <a:cs typeface="Playfair Display"/>
                <a:sym typeface="Playfair Display"/>
              </a:rPr>
              <a:t>References</a:t>
            </a:r>
            <a:endParaRPr>
              <a:latin typeface="Playfair Display"/>
              <a:ea typeface="Playfair Display"/>
              <a:cs typeface="Playfair Display"/>
              <a:sym typeface="Playfair Displ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819150" y="474450"/>
            <a:ext cx="33810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Practice Exercises</a:t>
            </a:r>
            <a:endParaRPr>
              <a:latin typeface="Playfair Display"/>
              <a:ea typeface="Playfair Display"/>
              <a:cs typeface="Playfair Display"/>
              <a:sym typeface="Playfair Display"/>
            </a:endParaRPr>
          </a:p>
        </p:txBody>
      </p:sp>
      <p:sp>
        <p:nvSpPr>
          <p:cNvPr id="304" name="Google Shape;304;p43"/>
          <p:cNvSpPr txBox="1"/>
          <p:nvPr>
            <p:ph idx="1" type="body"/>
          </p:nvPr>
        </p:nvSpPr>
        <p:spPr>
          <a:xfrm>
            <a:off x="819150" y="1105950"/>
            <a:ext cx="3686100" cy="356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solidFill>
                  <a:srgbClr val="000000"/>
                </a:solidFill>
                <a:latin typeface="Playfair Display"/>
                <a:ea typeface="Playfair Display"/>
                <a:cs typeface="Playfair Display"/>
                <a:sym typeface="Playfair Display"/>
              </a:rPr>
              <a:t>1. </a:t>
            </a:r>
            <a:r>
              <a:rPr lang="en">
                <a:solidFill>
                  <a:srgbClr val="000000"/>
                </a:solidFill>
                <a:latin typeface="Playfair Display"/>
                <a:ea typeface="Playfair Display"/>
                <a:cs typeface="Playfair Display"/>
                <a:sym typeface="Playfair Display"/>
              </a:rPr>
              <a:t>Write a JavaScript program to list the properties of a JavaScript object. </a:t>
            </a:r>
            <a:endParaRPr>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i="1" lang="en">
                <a:solidFill>
                  <a:srgbClr val="000000"/>
                </a:solidFill>
                <a:latin typeface="Playfair Display"/>
                <a:ea typeface="Playfair Display"/>
                <a:cs typeface="Playfair Display"/>
                <a:sym typeface="Playfair Display"/>
              </a:rPr>
              <a:t>Sample object</a:t>
            </a:r>
            <a:r>
              <a:rPr lang="en">
                <a:solidFill>
                  <a:srgbClr val="000000"/>
                </a:solidFill>
                <a:latin typeface="Playfair Display"/>
                <a:ea typeface="Playfair Display"/>
                <a:cs typeface="Playfair Display"/>
                <a:sym typeface="Playfair Display"/>
              </a:rPr>
              <a:t>: </a:t>
            </a:r>
            <a:endParaRPr>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var student = {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name : "David Rayy",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sclass : "VI",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rollno : 12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i="1" lang="en">
                <a:solidFill>
                  <a:srgbClr val="000000"/>
                </a:solidFill>
                <a:latin typeface="Playfair Display"/>
                <a:ea typeface="Playfair Display"/>
                <a:cs typeface="Playfair Display"/>
                <a:sym typeface="Playfair Display"/>
              </a:rPr>
              <a:t>Sample Output</a:t>
            </a:r>
            <a:r>
              <a:rPr lang="en">
                <a:solidFill>
                  <a:srgbClr val="000000"/>
                </a:solidFill>
                <a:latin typeface="Playfair Display"/>
                <a:ea typeface="Playfair Display"/>
                <a:cs typeface="Playfair Display"/>
                <a:sym typeface="Playfair Display"/>
              </a:rPr>
              <a:t>: name,sclass,rollno</a:t>
            </a:r>
            <a:endParaRPr>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b="1" lang="en">
                <a:solidFill>
                  <a:srgbClr val="000000"/>
                </a:solidFill>
                <a:latin typeface="Playfair Display"/>
                <a:ea typeface="Playfair Display"/>
                <a:cs typeface="Playfair Display"/>
                <a:sym typeface="Playfair Display"/>
              </a:rPr>
              <a:t>2. </a:t>
            </a:r>
            <a:r>
              <a:rPr lang="en">
                <a:solidFill>
                  <a:srgbClr val="000000"/>
                </a:solidFill>
                <a:latin typeface="Playfair Display"/>
                <a:ea typeface="Playfair Display"/>
                <a:cs typeface="Playfair Display"/>
                <a:sym typeface="Playfair Display"/>
              </a:rPr>
              <a:t>Write a JavaScript program to delete the rollno property from the following object. Also print the object before or after deleting the property. </a:t>
            </a:r>
            <a:endParaRPr u="sng">
              <a:solidFill>
                <a:srgbClr val="448AFF"/>
              </a:solidFill>
              <a:latin typeface="Playfair Display"/>
              <a:ea typeface="Playfair Display"/>
              <a:cs typeface="Playfair Display"/>
              <a:sym typeface="Playfair Display"/>
              <a:hlinkClick r:id="rId3"/>
            </a:endParaRPr>
          </a:p>
          <a:p>
            <a:pPr indent="0" lvl="0" marL="0" rtl="0" algn="l">
              <a:lnSpc>
                <a:spcPct val="100000"/>
              </a:lnSpc>
              <a:spcBef>
                <a:spcPts val="0"/>
              </a:spcBef>
              <a:spcAft>
                <a:spcPts val="0"/>
              </a:spcAft>
              <a:buClr>
                <a:srgbClr val="000000"/>
              </a:buClr>
              <a:buSzPts val="1100"/>
              <a:buFont typeface="Arial"/>
              <a:buNone/>
            </a:pPr>
            <a:r>
              <a:rPr i="1" lang="en">
                <a:solidFill>
                  <a:srgbClr val="000000"/>
                </a:solidFill>
                <a:latin typeface="Playfair Display"/>
                <a:ea typeface="Playfair Display"/>
                <a:cs typeface="Playfair Display"/>
                <a:sym typeface="Playfair Display"/>
              </a:rPr>
              <a:t>Sample object</a:t>
            </a:r>
            <a:r>
              <a:rPr lang="en">
                <a:solidFill>
                  <a:srgbClr val="000000"/>
                </a:solidFill>
                <a:latin typeface="Playfair Display"/>
                <a:ea typeface="Playfair Display"/>
                <a:cs typeface="Playfair Display"/>
                <a:sym typeface="Playfair Display"/>
              </a:rPr>
              <a:t>: </a:t>
            </a:r>
            <a:endParaRPr>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var student = {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name : "David Rayy",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sclass : "VI",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C9DAF8"/>
                </a:highlight>
                <a:latin typeface="Playfair Display"/>
                <a:ea typeface="Playfair Display"/>
                <a:cs typeface="Playfair Display"/>
                <a:sym typeface="Playfair Display"/>
              </a:rPr>
              <a:t>rollno : 12 };</a:t>
            </a:r>
            <a:endParaRPr>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p>
        </p:txBody>
      </p:sp>
      <p:sp>
        <p:nvSpPr>
          <p:cNvPr id="305" name="Google Shape;305;p43"/>
          <p:cNvSpPr txBox="1"/>
          <p:nvPr>
            <p:ph idx="2" type="body"/>
          </p:nvPr>
        </p:nvSpPr>
        <p:spPr>
          <a:xfrm>
            <a:off x="4587000" y="474450"/>
            <a:ext cx="3686100" cy="425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solidFill>
                  <a:srgbClr val="000000"/>
                </a:solidFill>
                <a:latin typeface="Playfair Display"/>
                <a:ea typeface="Playfair Display"/>
                <a:cs typeface="Playfair Display"/>
                <a:sym typeface="Playfair Display"/>
              </a:rPr>
              <a:t>3.</a:t>
            </a:r>
            <a:r>
              <a:rPr lang="en">
                <a:solidFill>
                  <a:srgbClr val="000000"/>
                </a:solidFill>
                <a:latin typeface="Playfair Display"/>
                <a:ea typeface="Playfair Display"/>
                <a:cs typeface="Playfair Display"/>
                <a:sym typeface="Playfair Display"/>
              </a:rPr>
              <a:t> Write a JavaScript program to display the reading status (i.e. display book name, author name and reading status) of the following books. </a:t>
            </a:r>
            <a:endParaRPr>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highlight>
                  <a:srgbClr val="C9DAF8"/>
                </a:highlight>
                <a:latin typeface="Playfair Display"/>
                <a:ea typeface="Playfair Display"/>
                <a:cs typeface="Playfair Display"/>
                <a:sym typeface="Playfair Display"/>
              </a:rPr>
              <a:t>var library = [ </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author: 'Bill Gates',</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title: 'The Road Ahead',</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readingStatus: true</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author: 'Steve Jobs',</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title: 'Walter Isaacson',</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readingStatus: true</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author: 'Suzanne Collins',</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title:  'Mockingjay: The Final Book of The Hunger Games', </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readingStatus: false</a:t>
            </a:r>
            <a:br>
              <a:rPr lang="en" sz="1200">
                <a:solidFill>
                  <a:srgbClr val="000000"/>
                </a:solidFill>
                <a:highlight>
                  <a:srgbClr val="C9DAF8"/>
                </a:highlight>
                <a:latin typeface="Playfair Display"/>
                <a:ea typeface="Playfair Display"/>
                <a:cs typeface="Playfair Display"/>
                <a:sym typeface="Playfair Display"/>
              </a:rPr>
            </a:br>
            <a:r>
              <a:rPr lang="en" sz="1200">
                <a:solidFill>
                  <a:srgbClr val="000000"/>
                </a:solidFill>
                <a:highlight>
                  <a:srgbClr val="C9DAF8"/>
                </a:highlight>
                <a:latin typeface="Playfair Display"/>
                <a:ea typeface="Playfair Display"/>
                <a:cs typeface="Playfair Display"/>
                <a:sym typeface="Playfair Display"/>
              </a:rPr>
              <a:t>   }];</a:t>
            </a:r>
            <a:endParaRPr sz="1200">
              <a:solidFill>
                <a:srgbClr val="000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a:latin typeface="Playfair Display"/>
              <a:ea typeface="Playfair Display"/>
              <a:cs typeface="Playfair Display"/>
              <a:sym typeface="Playfair Display"/>
            </a:endParaRPr>
          </a:p>
        </p:txBody>
      </p:sp>
      <p:pic>
        <p:nvPicPr>
          <p:cNvPr id="306" name="Google Shape;306;p43"/>
          <p:cNvPicPr preferRelativeResize="0"/>
          <p:nvPr/>
        </p:nvPicPr>
        <p:blipFill>
          <a:blip r:embed="rId4">
            <a:alphaModFix/>
          </a:blip>
          <a:stretch>
            <a:fillRect/>
          </a:stretch>
        </p:blipFill>
        <p:spPr>
          <a:xfrm>
            <a:off x="6720150" y="1651425"/>
            <a:ext cx="2126725" cy="1492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819150" y="483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References</a:t>
            </a:r>
            <a:endParaRPr>
              <a:latin typeface="Playfair Display"/>
              <a:ea typeface="Playfair Display"/>
              <a:cs typeface="Playfair Display"/>
              <a:sym typeface="Playfair Display"/>
            </a:endParaRPr>
          </a:p>
        </p:txBody>
      </p:sp>
      <p:sp>
        <p:nvSpPr>
          <p:cNvPr id="312" name="Google Shape;312;p44"/>
          <p:cNvSpPr txBox="1"/>
          <p:nvPr>
            <p:ph idx="1" type="body"/>
          </p:nvPr>
        </p:nvSpPr>
        <p:spPr>
          <a:xfrm>
            <a:off x="819150" y="1211250"/>
            <a:ext cx="7505700" cy="272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sz="1400" u="sng">
                <a:solidFill>
                  <a:schemeClr val="hlink"/>
                </a:solidFill>
                <a:latin typeface="Playfair Display"/>
                <a:ea typeface="Playfair Display"/>
                <a:cs typeface="Playfair Display"/>
                <a:sym typeface="Playfair Display"/>
                <a:hlinkClick r:id="rId3"/>
              </a:rPr>
              <a:t>https://www.w3schools.com/js/js_object_properties.asp</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u="sng">
                <a:solidFill>
                  <a:schemeClr val="hlink"/>
                </a:solidFill>
                <a:latin typeface="Playfair Display"/>
                <a:ea typeface="Playfair Display"/>
                <a:cs typeface="Playfair Display"/>
                <a:sym typeface="Playfair Display"/>
                <a:hlinkClick r:id="rId4"/>
              </a:rPr>
              <a:t>https://developer.mozilla.org/en-US/docs/Web/JavaScript/Guide/Working_with_Objects</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u="sng">
                <a:solidFill>
                  <a:schemeClr val="hlink"/>
                </a:solidFill>
                <a:latin typeface="Playfair Display"/>
                <a:ea typeface="Playfair Display"/>
                <a:cs typeface="Playfair Display"/>
                <a:sym typeface="Playfair Display"/>
                <a:hlinkClick r:id="rId5"/>
              </a:rPr>
              <a:t>https://whatis.techtarget.com/definition/instantiation</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u="sng">
                <a:solidFill>
                  <a:schemeClr val="hlink"/>
                </a:solidFill>
                <a:latin typeface="Playfair Display"/>
                <a:ea typeface="Playfair Display"/>
                <a:cs typeface="Playfair Display"/>
                <a:sym typeface="Playfair Display"/>
                <a:hlinkClick r:id="rId6"/>
              </a:rPr>
              <a:t>https://codeburst.io/various-ways-to-create-javascript-object-9563c6887a47</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u="sng">
                <a:solidFill>
                  <a:schemeClr val="hlink"/>
                </a:solidFill>
                <a:latin typeface="Playfair Display"/>
                <a:ea typeface="Playfair Display"/>
                <a:cs typeface="Playfair Display"/>
                <a:sym typeface="Playfair Display"/>
                <a:hlinkClick r:id="rId7"/>
              </a:rPr>
              <a:t>https://stackoverflow.com/questions/6843951/which-way-is-best-for-creating-an-object-in-javascript-is-var-necessary-befor</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u="sng">
                <a:solidFill>
                  <a:schemeClr val="hlink"/>
                </a:solidFill>
                <a:latin typeface="Playfair Display"/>
                <a:ea typeface="Playfair Display"/>
                <a:cs typeface="Playfair Display"/>
                <a:sym typeface="Playfair Display"/>
                <a:hlinkClick r:id="rId8"/>
              </a:rPr>
              <a:t>https://developer.mozilla.org/en-US/docs/Web/JavaScript/Reference/Statements/for...in</a:t>
            </a:r>
            <a:endParaRPr sz="1400">
              <a:latin typeface="Playfair Display"/>
              <a:ea typeface="Playfair Display"/>
              <a:cs typeface="Playfair Display"/>
              <a:sym typeface="Playfair Display"/>
            </a:endParaRPr>
          </a:p>
          <a:p>
            <a:pPr indent="0" lvl="0" marL="0" rtl="0" algn="l">
              <a:lnSpc>
                <a:spcPct val="100000"/>
              </a:lnSpc>
              <a:spcBef>
                <a:spcPts val="1600"/>
              </a:spcBef>
              <a:spcAft>
                <a:spcPts val="0"/>
              </a:spcAft>
              <a:buNone/>
            </a:pPr>
            <a:r>
              <a:rPr lang="en" sz="1400">
                <a:latin typeface="Playfair Display"/>
                <a:ea typeface="Playfair Display"/>
                <a:cs typeface="Playfair Display"/>
                <a:sym typeface="Playfair Display"/>
              </a:rPr>
              <a:t>Practice Exercises</a:t>
            </a:r>
            <a:endParaRPr sz="1400">
              <a:latin typeface="Playfair Display"/>
              <a:ea typeface="Playfair Display"/>
              <a:cs typeface="Playfair Display"/>
              <a:sym typeface="Playfair Display"/>
            </a:endParaRPr>
          </a:p>
          <a:p>
            <a:pPr indent="-317500" lvl="0" marL="457200" rtl="0" algn="l">
              <a:lnSpc>
                <a:spcPct val="100000"/>
              </a:lnSpc>
              <a:spcBef>
                <a:spcPts val="0"/>
              </a:spcBef>
              <a:spcAft>
                <a:spcPts val="0"/>
              </a:spcAft>
              <a:buSzPts val="1400"/>
              <a:buFont typeface="Playfair Display"/>
              <a:buChar char="❖"/>
            </a:pPr>
            <a:r>
              <a:rPr lang="en" sz="1400" u="sng">
                <a:solidFill>
                  <a:schemeClr val="hlink"/>
                </a:solidFill>
                <a:latin typeface="Playfair Display"/>
                <a:ea typeface="Playfair Display"/>
                <a:cs typeface="Playfair Display"/>
                <a:sym typeface="Playfair Display"/>
                <a:hlinkClick r:id="rId9"/>
              </a:rPr>
              <a:t>https://www.w3resource.com/javascript-exercises/javascript-object-exercises.php</a:t>
            </a:r>
            <a:endParaRPr sz="1400">
              <a:latin typeface="Playfair Display"/>
              <a:ea typeface="Playfair Display"/>
              <a:cs typeface="Playfair Display"/>
              <a:sym typeface="Playfair Display"/>
            </a:endParaRPr>
          </a:p>
          <a:p>
            <a:pPr indent="0" lvl="0" marL="0" rtl="0" algn="l">
              <a:spcBef>
                <a:spcPts val="0"/>
              </a:spcBef>
              <a:spcAft>
                <a:spcPts val="1600"/>
              </a:spcAft>
              <a:buNone/>
            </a:pPr>
            <a:r>
              <a:t/>
            </a:r>
            <a:endParaRPr sz="1400">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832075" y="472725"/>
            <a:ext cx="3686100" cy="420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In JavaScript, almost "everything" is an object.</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1600"/>
              </a:spcBef>
              <a:spcAft>
                <a:spcPts val="0"/>
              </a:spcAft>
              <a:buClr>
                <a:srgbClr val="000000"/>
              </a:buClr>
              <a:buSzPts val="1400"/>
              <a:buFont typeface="Verdana"/>
              <a:buChar char="❖"/>
            </a:pPr>
            <a:r>
              <a:rPr lang="en" sz="1400">
                <a:solidFill>
                  <a:srgbClr val="000000"/>
                </a:solidFill>
                <a:latin typeface="Playfair Display"/>
                <a:ea typeface="Playfair Display"/>
                <a:cs typeface="Playfair Display"/>
                <a:sym typeface="Playfair Display"/>
              </a:rPr>
              <a:t>Booleans can be objects (if defined with the </a:t>
            </a:r>
            <a:r>
              <a:rPr lang="en" sz="1400">
                <a:solidFill>
                  <a:srgbClr val="DC143C"/>
                </a:solidFill>
                <a:highlight>
                  <a:srgbClr val="F1F1F1"/>
                </a:highlight>
                <a:latin typeface="Playfair Display"/>
                <a:ea typeface="Playfair Display"/>
                <a:cs typeface="Playfair Display"/>
                <a:sym typeface="Playfair Display"/>
              </a:rPr>
              <a:t>new</a:t>
            </a:r>
            <a:r>
              <a:rPr lang="en" sz="1400">
                <a:solidFill>
                  <a:srgbClr val="000000"/>
                </a:solidFill>
                <a:latin typeface="Playfair Display"/>
                <a:ea typeface="Playfair Display"/>
                <a:cs typeface="Playfair Display"/>
                <a:sym typeface="Playfair Display"/>
              </a:rPr>
              <a:t> keyword)</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Verdana"/>
              <a:buChar char="❖"/>
            </a:pPr>
            <a:r>
              <a:rPr lang="en" sz="1400">
                <a:solidFill>
                  <a:srgbClr val="000000"/>
                </a:solidFill>
                <a:latin typeface="Playfair Display"/>
                <a:ea typeface="Playfair Display"/>
                <a:cs typeface="Playfair Display"/>
                <a:sym typeface="Playfair Display"/>
              </a:rPr>
              <a:t>Numbers can be objects (if defined with the </a:t>
            </a:r>
            <a:r>
              <a:rPr lang="en" sz="1400">
                <a:solidFill>
                  <a:srgbClr val="DC143C"/>
                </a:solidFill>
                <a:highlight>
                  <a:srgbClr val="F1F1F1"/>
                </a:highlight>
                <a:latin typeface="Playfair Display"/>
                <a:ea typeface="Playfair Display"/>
                <a:cs typeface="Playfair Display"/>
                <a:sym typeface="Playfair Display"/>
              </a:rPr>
              <a:t>new</a:t>
            </a:r>
            <a:r>
              <a:rPr lang="en" sz="1400">
                <a:solidFill>
                  <a:srgbClr val="000000"/>
                </a:solidFill>
                <a:latin typeface="Playfair Display"/>
                <a:ea typeface="Playfair Display"/>
                <a:cs typeface="Playfair Display"/>
                <a:sym typeface="Playfair Display"/>
              </a:rPr>
              <a:t> keyword)</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Verdana"/>
              <a:buChar char="❖"/>
            </a:pPr>
            <a:r>
              <a:rPr lang="en" sz="1400">
                <a:solidFill>
                  <a:srgbClr val="000000"/>
                </a:solidFill>
                <a:latin typeface="Playfair Display"/>
                <a:ea typeface="Playfair Display"/>
                <a:cs typeface="Playfair Display"/>
                <a:sym typeface="Playfair Display"/>
              </a:rPr>
              <a:t>Strings can be objects (if defined with the </a:t>
            </a:r>
            <a:r>
              <a:rPr lang="en" sz="1400">
                <a:solidFill>
                  <a:srgbClr val="DC143C"/>
                </a:solidFill>
                <a:highlight>
                  <a:srgbClr val="F1F1F1"/>
                </a:highlight>
                <a:latin typeface="Playfair Display"/>
                <a:ea typeface="Playfair Display"/>
                <a:cs typeface="Playfair Display"/>
                <a:sym typeface="Playfair Display"/>
              </a:rPr>
              <a:t>new</a:t>
            </a:r>
            <a:r>
              <a:rPr lang="en" sz="1400">
                <a:solidFill>
                  <a:srgbClr val="000000"/>
                </a:solidFill>
                <a:latin typeface="Playfair Display"/>
                <a:ea typeface="Playfair Display"/>
                <a:cs typeface="Playfair Display"/>
                <a:sym typeface="Playfair Display"/>
              </a:rPr>
              <a:t> keyword)</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Dates are always objects</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Maths are always objects</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Regular expressions are always objects</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Arrays are always objects</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Functions are always objects</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0"/>
              </a:spcBef>
              <a:spcAft>
                <a:spcPts val="0"/>
              </a:spcAft>
              <a:buClr>
                <a:srgbClr val="000000"/>
              </a:buClr>
              <a:buSzPts val="1400"/>
              <a:buFont typeface="Playfair Display"/>
              <a:buChar char="❖"/>
            </a:pPr>
            <a:r>
              <a:rPr lang="en" sz="1400">
                <a:solidFill>
                  <a:srgbClr val="000000"/>
                </a:solidFill>
                <a:latin typeface="Playfair Display"/>
                <a:ea typeface="Playfair Display"/>
                <a:cs typeface="Playfair Display"/>
                <a:sym typeface="Playfair Display"/>
              </a:rPr>
              <a:t>Objects are always objects</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11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All JavaScript values, except primitives, are objects.</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1600"/>
              </a:spcBef>
              <a:spcAft>
                <a:spcPts val="1600"/>
              </a:spcAft>
              <a:buNone/>
            </a:pPr>
            <a:r>
              <a:t/>
            </a:r>
            <a:endParaRPr sz="1400">
              <a:latin typeface="Playfair Display"/>
              <a:ea typeface="Playfair Display"/>
              <a:cs typeface="Playfair Display"/>
              <a:sym typeface="Playfair Display"/>
            </a:endParaRPr>
          </a:p>
        </p:txBody>
      </p:sp>
      <p:sp>
        <p:nvSpPr>
          <p:cNvPr id="146" name="Google Shape;146;p16"/>
          <p:cNvSpPr txBox="1"/>
          <p:nvPr>
            <p:ph idx="2" type="body"/>
          </p:nvPr>
        </p:nvSpPr>
        <p:spPr>
          <a:xfrm>
            <a:off x="4638675" y="472725"/>
            <a:ext cx="3686100" cy="405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A </a:t>
            </a:r>
            <a:r>
              <a:rPr b="1" lang="en" sz="1400">
                <a:solidFill>
                  <a:srgbClr val="000000"/>
                </a:solidFill>
                <a:latin typeface="Playfair Display"/>
                <a:ea typeface="Playfair Display"/>
                <a:cs typeface="Playfair Display"/>
                <a:sym typeface="Playfair Display"/>
              </a:rPr>
              <a:t>primitive value</a:t>
            </a:r>
            <a:r>
              <a:rPr lang="en" sz="1400">
                <a:solidFill>
                  <a:srgbClr val="000000"/>
                </a:solidFill>
                <a:latin typeface="Playfair Display"/>
                <a:ea typeface="Playfair Display"/>
                <a:cs typeface="Playfair Display"/>
                <a:sym typeface="Playfair Display"/>
              </a:rPr>
              <a:t> is a value that has no properties or methods.</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A </a:t>
            </a:r>
            <a:r>
              <a:rPr b="1" lang="en" sz="1400">
                <a:solidFill>
                  <a:srgbClr val="000000"/>
                </a:solidFill>
                <a:latin typeface="Playfair Display"/>
                <a:ea typeface="Playfair Display"/>
                <a:cs typeface="Playfair Display"/>
                <a:sym typeface="Playfair Display"/>
              </a:rPr>
              <a:t>primitive data type</a:t>
            </a:r>
            <a:r>
              <a:rPr lang="en" sz="1400">
                <a:solidFill>
                  <a:srgbClr val="000000"/>
                </a:solidFill>
                <a:latin typeface="Playfair Display"/>
                <a:ea typeface="Playfair Display"/>
                <a:cs typeface="Playfair Display"/>
                <a:sym typeface="Playfair Display"/>
              </a:rPr>
              <a:t> is data that has a primitive value.</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JavaScript defines 5 types of primitive data types:</a:t>
            </a:r>
            <a:endParaRPr sz="1400">
              <a:solidFill>
                <a:srgbClr val="000000"/>
              </a:solidFill>
              <a:latin typeface="Playfair Display"/>
              <a:ea typeface="Playfair Display"/>
              <a:cs typeface="Playfair Display"/>
              <a:sym typeface="Playfair Display"/>
            </a:endParaRPr>
          </a:p>
          <a:p>
            <a:pPr indent="-317500" lvl="0" marL="457200" rtl="0" algn="l">
              <a:lnSpc>
                <a:spcPct val="100000"/>
              </a:lnSpc>
              <a:spcBef>
                <a:spcPts val="500"/>
              </a:spcBef>
              <a:spcAft>
                <a:spcPts val="0"/>
              </a:spcAft>
              <a:buClr>
                <a:srgbClr val="000000"/>
              </a:buClr>
              <a:buSzPts val="1400"/>
              <a:buFont typeface="Playfair Display"/>
              <a:buChar char="❖"/>
            </a:pPr>
            <a:r>
              <a:rPr lang="en" sz="1400">
                <a:solidFill>
                  <a:srgbClr val="DC143C"/>
                </a:solidFill>
                <a:highlight>
                  <a:srgbClr val="F1F1F1"/>
                </a:highlight>
                <a:latin typeface="Playfair Display"/>
                <a:ea typeface="Playfair Display"/>
                <a:cs typeface="Playfair Display"/>
                <a:sym typeface="Playfair Display"/>
              </a:rPr>
              <a:t>string</a:t>
            </a:r>
            <a:endParaRPr sz="1400">
              <a:solidFill>
                <a:srgbClr val="DC143C"/>
              </a:solidFill>
              <a:highlight>
                <a:srgbClr val="F1F1F1"/>
              </a:highlight>
              <a:latin typeface="Playfair Display"/>
              <a:ea typeface="Playfair Display"/>
              <a:cs typeface="Playfair Display"/>
              <a:sym typeface="Playfair Display"/>
            </a:endParaRPr>
          </a:p>
          <a:p>
            <a:pPr indent="-317500" lvl="0" marL="457200" rtl="0" algn="l">
              <a:lnSpc>
                <a:spcPct val="100000"/>
              </a:lnSpc>
              <a:spcBef>
                <a:spcPts val="500"/>
              </a:spcBef>
              <a:spcAft>
                <a:spcPts val="0"/>
              </a:spcAft>
              <a:buClr>
                <a:srgbClr val="000000"/>
              </a:buClr>
              <a:buSzPts val="1400"/>
              <a:buFont typeface="Playfair Display"/>
              <a:buChar char="❖"/>
            </a:pPr>
            <a:r>
              <a:rPr lang="en" sz="1400">
                <a:solidFill>
                  <a:srgbClr val="DC143C"/>
                </a:solidFill>
                <a:highlight>
                  <a:srgbClr val="F1F1F1"/>
                </a:highlight>
                <a:latin typeface="Playfair Display"/>
                <a:ea typeface="Playfair Display"/>
                <a:cs typeface="Playfair Display"/>
                <a:sym typeface="Playfair Display"/>
              </a:rPr>
              <a:t>number</a:t>
            </a:r>
            <a:endParaRPr sz="1400">
              <a:solidFill>
                <a:srgbClr val="DC143C"/>
              </a:solidFill>
              <a:highlight>
                <a:srgbClr val="F1F1F1"/>
              </a:highlight>
              <a:latin typeface="Playfair Display"/>
              <a:ea typeface="Playfair Display"/>
              <a:cs typeface="Playfair Display"/>
              <a:sym typeface="Playfair Display"/>
            </a:endParaRPr>
          </a:p>
          <a:p>
            <a:pPr indent="-317500" lvl="0" marL="457200" rtl="0" algn="l">
              <a:lnSpc>
                <a:spcPct val="100000"/>
              </a:lnSpc>
              <a:spcBef>
                <a:spcPts val="500"/>
              </a:spcBef>
              <a:spcAft>
                <a:spcPts val="0"/>
              </a:spcAft>
              <a:buClr>
                <a:srgbClr val="000000"/>
              </a:buClr>
              <a:buSzPts val="1400"/>
              <a:buFont typeface="Playfair Display"/>
              <a:buChar char="❖"/>
            </a:pPr>
            <a:r>
              <a:rPr lang="en" sz="1400">
                <a:solidFill>
                  <a:srgbClr val="DC143C"/>
                </a:solidFill>
                <a:highlight>
                  <a:srgbClr val="F1F1F1"/>
                </a:highlight>
                <a:latin typeface="Playfair Display"/>
                <a:ea typeface="Playfair Display"/>
                <a:cs typeface="Playfair Display"/>
                <a:sym typeface="Playfair Display"/>
              </a:rPr>
              <a:t>boolean</a:t>
            </a:r>
            <a:endParaRPr sz="1400">
              <a:solidFill>
                <a:srgbClr val="DC143C"/>
              </a:solidFill>
              <a:highlight>
                <a:srgbClr val="F1F1F1"/>
              </a:highlight>
              <a:latin typeface="Playfair Display"/>
              <a:ea typeface="Playfair Display"/>
              <a:cs typeface="Playfair Display"/>
              <a:sym typeface="Playfair Display"/>
            </a:endParaRPr>
          </a:p>
          <a:p>
            <a:pPr indent="-317500" lvl="0" marL="457200" rtl="0" algn="l">
              <a:lnSpc>
                <a:spcPct val="100000"/>
              </a:lnSpc>
              <a:spcBef>
                <a:spcPts val="500"/>
              </a:spcBef>
              <a:spcAft>
                <a:spcPts val="0"/>
              </a:spcAft>
              <a:buClr>
                <a:srgbClr val="000000"/>
              </a:buClr>
              <a:buSzPts val="1400"/>
              <a:buFont typeface="Playfair Display"/>
              <a:buChar char="❖"/>
            </a:pPr>
            <a:r>
              <a:rPr lang="en" sz="1400">
                <a:solidFill>
                  <a:srgbClr val="DC143C"/>
                </a:solidFill>
                <a:highlight>
                  <a:srgbClr val="F1F1F1"/>
                </a:highlight>
                <a:latin typeface="Playfair Display"/>
                <a:ea typeface="Playfair Display"/>
                <a:cs typeface="Playfair Display"/>
                <a:sym typeface="Playfair Display"/>
              </a:rPr>
              <a:t>null</a:t>
            </a:r>
            <a:endParaRPr sz="1400">
              <a:solidFill>
                <a:srgbClr val="DC143C"/>
              </a:solidFill>
              <a:highlight>
                <a:srgbClr val="F1F1F1"/>
              </a:highlight>
              <a:latin typeface="Playfair Display"/>
              <a:ea typeface="Playfair Display"/>
              <a:cs typeface="Playfair Display"/>
              <a:sym typeface="Playfair Display"/>
            </a:endParaRPr>
          </a:p>
          <a:p>
            <a:pPr indent="-317500" lvl="0" marL="457200" rtl="0" algn="l">
              <a:lnSpc>
                <a:spcPct val="100000"/>
              </a:lnSpc>
              <a:spcBef>
                <a:spcPts val="500"/>
              </a:spcBef>
              <a:spcAft>
                <a:spcPts val="0"/>
              </a:spcAft>
              <a:buClr>
                <a:srgbClr val="000000"/>
              </a:buClr>
              <a:buSzPts val="1400"/>
              <a:buFont typeface="Playfair Display"/>
              <a:buChar char="❖"/>
            </a:pPr>
            <a:r>
              <a:rPr lang="en" sz="1400">
                <a:solidFill>
                  <a:srgbClr val="DC143C"/>
                </a:solidFill>
                <a:highlight>
                  <a:srgbClr val="F1F1F1"/>
                </a:highlight>
                <a:latin typeface="Playfair Display"/>
                <a:ea typeface="Playfair Display"/>
                <a:cs typeface="Playfair Display"/>
                <a:sym typeface="Playfair Display"/>
              </a:rPr>
              <a:t>undefined</a:t>
            </a:r>
            <a:endParaRPr sz="1400">
              <a:solidFill>
                <a:srgbClr val="DC143C"/>
              </a:solidFill>
              <a:highlight>
                <a:srgbClr val="F1F1F1"/>
              </a:highlight>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Primitive values are immutable (they are hardcoded and therefore cannot be changed).</a:t>
            </a:r>
            <a:endParaRPr sz="1400">
              <a:solidFill>
                <a:srgbClr val="000000"/>
              </a:solidFill>
              <a:latin typeface="Playfair Display"/>
              <a:ea typeface="Playfair Display"/>
              <a:cs typeface="Playfair Display"/>
              <a:sym typeface="Playfair Display"/>
            </a:endParaRPr>
          </a:p>
          <a:p>
            <a:pPr indent="0" lvl="0" marL="152400" marR="152400" rtl="0" algn="l">
              <a:lnSpc>
                <a:spcPct val="100000"/>
              </a:lnSpc>
              <a:spcBef>
                <a:spcPts val="500"/>
              </a:spcBef>
              <a:spcAft>
                <a:spcPts val="0"/>
              </a:spcAft>
              <a:buClr>
                <a:srgbClr val="000000"/>
              </a:buClr>
              <a:buSzPts val="1100"/>
              <a:buFont typeface="Arial"/>
              <a:buNone/>
            </a:pPr>
            <a:r>
              <a:rPr lang="en" sz="1400">
                <a:solidFill>
                  <a:srgbClr val="000000"/>
                </a:solidFill>
                <a:highlight>
                  <a:srgbClr val="FFD966"/>
                </a:highlight>
                <a:latin typeface="Playfair Display"/>
                <a:ea typeface="Playfair Display"/>
                <a:cs typeface="Playfair Display"/>
                <a:sym typeface="Playfair Display"/>
              </a:rPr>
              <a:t>if x = 3.14, you can change the value of x. But you cannot change the value of 3.14.</a:t>
            </a:r>
            <a:endParaRPr sz="1400">
              <a:solidFill>
                <a:srgbClr val="000000"/>
              </a:solidFill>
              <a:highlight>
                <a:srgbClr val="FFD966"/>
              </a:highlight>
              <a:latin typeface="Playfair Display"/>
              <a:ea typeface="Playfair Display"/>
              <a:cs typeface="Playfair Display"/>
              <a:sym typeface="Playfair Display"/>
            </a:endParaRPr>
          </a:p>
          <a:p>
            <a:pPr indent="0" lvl="0" marL="0" rtl="0" algn="l">
              <a:lnSpc>
                <a:spcPct val="100000"/>
              </a:lnSpc>
              <a:spcBef>
                <a:spcPts val="500"/>
              </a:spcBef>
              <a:spcAft>
                <a:spcPts val="500"/>
              </a:spcAft>
              <a:buNone/>
            </a:pPr>
            <a:r>
              <a:t/>
            </a:r>
            <a:endParaRPr sz="14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819150" y="550250"/>
            <a:ext cx="3686100" cy="405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Objects are variables too. But objects can contain many values.</a:t>
            </a:r>
            <a:endParaRPr sz="1150">
              <a:solidFill>
                <a:srgbClr val="000000"/>
              </a:solidFill>
              <a:latin typeface="Playfair Display"/>
              <a:ea typeface="Playfair Display"/>
              <a:cs typeface="Playfair Display"/>
              <a:sym typeface="Playfair Display"/>
            </a:endParaRPr>
          </a:p>
          <a:p>
            <a:pPr indent="0" lvl="0" marL="0" rtl="0" algn="l">
              <a:lnSpc>
                <a:spcPct val="100000"/>
              </a:lnSpc>
              <a:spcBef>
                <a:spcPts val="5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 values are written as </a:t>
            </a:r>
            <a:r>
              <a:rPr b="1" lang="en" sz="1150">
                <a:solidFill>
                  <a:srgbClr val="000000"/>
                </a:solidFill>
                <a:latin typeface="Playfair Display"/>
                <a:ea typeface="Playfair Display"/>
                <a:cs typeface="Playfair Display"/>
                <a:sym typeface="Playfair Display"/>
              </a:rPr>
              <a:t>name : value</a:t>
            </a:r>
            <a:r>
              <a:rPr lang="en" sz="1150">
                <a:solidFill>
                  <a:srgbClr val="000000"/>
                </a:solidFill>
                <a:latin typeface="Playfair Display"/>
                <a:ea typeface="Playfair Display"/>
                <a:cs typeface="Playfair Display"/>
                <a:sym typeface="Playfair Display"/>
              </a:rPr>
              <a:t> pairs (name and value separated by a colon).</a:t>
            </a:r>
            <a:endParaRPr sz="1150">
              <a:solidFill>
                <a:srgbClr val="000000"/>
              </a:solidFill>
              <a:latin typeface="Playfair Display"/>
              <a:ea typeface="Playfair Display"/>
              <a:cs typeface="Playfair Display"/>
              <a:sym typeface="Playfair Display"/>
            </a:endParaRPr>
          </a:p>
          <a:p>
            <a:pPr indent="0" lvl="0" marL="152400" marR="152400" rtl="0" algn="l">
              <a:lnSpc>
                <a:spcPct val="100000"/>
              </a:lnSpc>
              <a:spcBef>
                <a:spcPts val="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Example</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500"/>
              </a:spcBef>
              <a:spcAft>
                <a:spcPts val="0"/>
              </a:spcAft>
              <a:buNone/>
            </a:pPr>
            <a:r>
              <a:rPr lang="en" sz="1200">
                <a:solidFill>
                  <a:srgbClr val="0000CD"/>
                </a:solidFill>
                <a:highlight>
                  <a:srgbClr val="C9DAF8"/>
                </a:highlight>
                <a:latin typeface="Playfair Display"/>
                <a:ea typeface="Playfair Display"/>
                <a:cs typeface="Playfair Display"/>
                <a:sym typeface="Playfair Display"/>
              </a:rPr>
              <a:t>var</a:t>
            </a:r>
            <a:r>
              <a:rPr lang="en" sz="1200">
                <a:solidFill>
                  <a:srgbClr val="000000"/>
                </a:solidFill>
                <a:highlight>
                  <a:srgbClr val="C9DAF8"/>
                </a:highlight>
                <a:latin typeface="Playfair Display"/>
                <a:ea typeface="Playfair Display"/>
                <a:cs typeface="Playfair Display"/>
                <a:sym typeface="Playfair Display"/>
              </a:rPr>
              <a:t> person = {firstName:</a:t>
            </a:r>
            <a:r>
              <a:rPr lang="en" sz="1200">
                <a:solidFill>
                  <a:srgbClr val="A52A2A"/>
                </a:solidFill>
                <a:highlight>
                  <a:srgbClr val="C9DAF8"/>
                </a:highlight>
                <a:latin typeface="Playfair Display"/>
                <a:ea typeface="Playfair Display"/>
                <a:cs typeface="Playfair Display"/>
                <a:sym typeface="Playfair Display"/>
              </a:rPr>
              <a:t>"John"</a:t>
            </a:r>
            <a:r>
              <a:rPr lang="en" sz="1200">
                <a:solidFill>
                  <a:srgbClr val="000000"/>
                </a:solidFill>
                <a:highlight>
                  <a:srgbClr val="C9DAF8"/>
                </a:highlight>
                <a:latin typeface="Playfair Display"/>
                <a:ea typeface="Playfair Display"/>
                <a:cs typeface="Playfair Display"/>
                <a:sym typeface="Playfair Display"/>
              </a:rPr>
              <a:t>, lastName:</a:t>
            </a:r>
            <a:r>
              <a:rPr lang="en" sz="1200">
                <a:solidFill>
                  <a:srgbClr val="A52A2A"/>
                </a:solidFill>
                <a:highlight>
                  <a:srgbClr val="C9DAF8"/>
                </a:highlight>
                <a:latin typeface="Playfair Display"/>
                <a:ea typeface="Playfair Display"/>
                <a:cs typeface="Playfair Display"/>
                <a:sym typeface="Playfair Display"/>
              </a:rPr>
              <a:t>"Doe"</a:t>
            </a:r>
            <a:r>
              <a:rPr lang="en" sz="1200">
                <a:solidFill>
                  <a:srgbClr val="000000"/>
                </a:solidFill>
                <a:highlight>
                  <a:srgbClr val="C9DAF8"/>
                </a:highlight>
                <a:latin typeface="Playfair Display"/>
                <a:ea typeface="Playfair Display"/>
                <a:cs typeface="Playfair Display"/>
                <a:sym typeface="Playfair Display"/>
              </a:rPr>
              <a:t>, age:</a:t>
            </a:r>
            <a:r>
              <a:rPr lang="en" sz="1200">
                <a:solidFill>
                  <a:srgbClr val="FF0000"/>
                </a:solidFill>
                <a:highlight>
                  <a:srgbClr val="C9DAF8"/>
                </a:highlight>
                <a:latin typeface="Playfair Display"/>
                <a:ea typeface="Playfair Display"/>
                <a:cs typeface="Playfair Display"/>
                <a:sym typeface="Playfair Display"/>
              </a:rPr>
              <a:t>50</a:t>
            </a:r>
            <a:r>
              <a:rPr lang="en" sz="1200">
                <a:solidFill>
                  <a:srgbClr val="000000"/>
                </a:solidFill>
                <a:highlight>
                  <a:srgbClr val="C9DAF8"/>
                </a:highlight>
                <a:latin typeface="Playfair Display"/>
                <a:ea typeface="Playfair Display"/>
                <a:cs typeface="Playfair Display"/>
                <a:sym typeface="Playfair Display"/>
              </a:rPr>
              <a:t>, eyeColor:</a:t>
            </a:r>
            <a:r>
              <a:rPr lang="en" sz="1200">
                <a:solidFill>
                  <a:srgbClr val="A52A2A"/>
                </a:solidFill>
                <a:highlight>
                  <a:srgbClr val="C9DAF8"/>
                </a:highlight>
                <a:latin typeface="Playfair Display"/>
                <a:ea typeface="Playfair Display"/>
                <a:cs typeface="Playfair Display"/>
                <a:sym typeface="Playfair Display"/>
              </a:rPr>
              <a:t>"blue"</a:t>
            </a:r>
            <a:r>
              <a:rPr lang="en" sz="1200">
                <a:solidFill>
                  <a:srgbClr val="000000"/>
                </a:solidFill>
                <a:highlight>
                  <a:srgbClr val="C9DAF8"/>
                </a:highlight>
                <a:latin typeface="Playfair Display"/>
                <a:ea typeface="Playfair Display"/>
                <a:cs typeface="Playfair Display"/>
                <a:sym typeface="Playfair Display"/>
              </a:rPr>
              <a:t>};</a:t>
            </a:r>
            <a:endParaRPr sz="1200">
              <a:solidFill>
                <a:srgbClr val="000000"/>
              </a:solidFill>
              <a:highlight>
                <a:srgbClr val="C9DAF8"/>
              </a:highlight>
              <a:latin typeface="Playfair Display"/>
              <a:ea typeface="Playfair Display"/>
              <a:cs typeface="Playfair Display"/>
              <a:sym typeface="Playfair Display"/>
            </a:endParaRPr>
          </a:p>
          <a:p>
            <a:pPr indent="0" lvl="0" marL="0" marR="266700" rtl="0" algn="l">
              <a:lnSpc>
                <a:spcPct val="100000"/>
              </a:lnSpc>
              <a:spcBef>
                <a:spcPts val="500"/>
              </a:spcBef>
              <a:spcAft>
                <a:spcPts val="0"/>
              </a:spcAft>
              <a:buClr>
                <a:srgbClr val="000000"/>
              </a:buClr>
              <a:buSzPts val="1100"/>
              <a:buFont typeface="Arial"/>
              <a:buNone/>
            </a:pPr>
            <a:r>
              <a:rPr lang="en" sz="1200">
                <a:solidFill>
                  <a:srgbClr val="000000"/>
                </a:solidFill>
                <a:highlight>
                  <a:srgbClr val="FFD966"/>
                </a:highlight>
                <a:latin typeface="Playfair Display"/>
                <a:ea typeface="Playfair Display"/>
                <a:cs typeface="Playfair Display"/>
                <a:sym typeface="Playfair Display"/>
              </a:rPr>
              <a:t>A JavaScript object is a collection of </a:t>
            </a:r>
            <a:r>
              <a:rPr b="1" lang="en" sz="1200">
                <a:solidFill>
                  <a:srgbClr val="000000"/>
                </a:solidFill>
                <a:highlight>
                  <a:srgbClr val="FFD966"/>
                </a:highlight>
                <a:latin typeface="Playfair Display"/>
                <a:ea typeface="Playfair Display"/>
                <a:cs typeface="Playfair Display"/>
                <a:sym typeface="Playfair Display"/>
              </a:rPr>
              <a:t>named values</a:t>
            </a:r>
            <a:endParaRPr sz="1200">
              <a:solidFill>
                <a:srgbClr val="000000"/>
              </a:solidFill>
              <a:highlight>
                <a:srgbClr val="FFD966"/>
              </a:highlight>
              <a:latin typeface="Playfair Display"/>
              <a:ea typeface="Playfair Display"/>
              <a:cs typeface="Playfair Display"/>
              <a:sym typeface="Playfair Display"/>
            </a:endParaRPr>
          </a:p>
          <a:p>
            <a:pPr indent="0" lvl="0" marL="0" rtl="0" algn="l">
              <a:lnSpc>
                <a:spcPct val="100000"/>
              </a:lnSpc>
              <a:spcBef>
                <a:spcPts val="500"/>
              </a:spcBef>
              <a:spcAft>
                <a:spcPts val="500"/>
              </a:spcAft>
              <a:buNone/>
            </a:pPr>
            <a:r>
              <a:rPr lang="en" sz="1200">
                <a:solidFill>
                  <a:srgbClr val="000000"/>
                </a:solidFill>
                <a:highlight>
                  <a:srgbClr val="FFD966"/>
                </a:highlight>
                <a:latin typeface="Playfair Display"/>
                <a:ea typeface="Playfair Display"/>
                <a:cs typeface="Playfair Display"/>
                <a:sym typeface="Playfair Display"/>
              </a:rPr>
              <a:t>JavaScript objects are containers for named values, called properties and methods.</a:t>
            </a:r>
            <a:endParaRPr sz="1200">
              <a:highlight>
                <a:srgbClr val="FFD966"/>
              </a:highlight>
              <a:latin typeface="Playfair Display"/>
              <a:ea typeface="Playfair Display"/>
              <a:cs typeface="Playfair Display"/>
              <a:sym typeface="Playfair Display"/>
            </a:endParaRPr>
          </a:p>
        </p:txBody>
      </p:sp>
      <p:sp>
        <p:nvSpPr>
          <p:cNvPr id="152" name="Google Shape;152;p17"/>
          <p:cNvSpPr txBox="1"/>
          <p:nvPr>
            <p:ph idx="2" type="body"/>
          </p:nvPr>
        </p:nvSpPr>
        <p:spPr>
          <a:xfrm>
            <a:off x="4638675" y="550250"/>
            <a:ext cx="3686100" cy="40578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rgbClr val="000000"/>
              </a:buClr>
              <a:buSzPts val="1100"/>
              <a:buFont typeface="Arial"/>
              <a:buNone/>
            </a:pPr>
            <a:r>
              <a:rPr lang="en" sz="2250">
                <a:solidFill>
                  <a:srgbClr val="000000"/>
                </a:solidFill>
                <a:latin typeface="Playfair Display"/>
                <a:ea typeface="Playfair Display"/>
                <a:cs typeface="Playfair Display"/>
                <a:sym typeface="Playfair Display"/>
              </a:rPr>
              <a:t>Creating a JavaScript Object</a:t>
            </a:r>
            <a:endParaRPr sz="2250">
              <a:solidFill>
                <a:srgbClr val="000000"/>
              </a:solidFill>
              <a:latin typeface="Playfair Display"/>
              <a:ea typeface="Playfair Display"/>
              <a:cs typeface="Playfair Display"/>
              <a:sym typeface="Playfair Display"/>
            </a:endParaRPr>
          </a:p>
          <a:p>
            <a:pPr indent="0" lvl="0" marL="0" rtl="0" algn="l">
              <a:spcBef>
                <a:spcPts val="80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With JavaScript, you can define and create your own objects.</a:t>
            </a:r>
            <a:endParaRPr sz="1150">
              <a:solidFill>
                <a:srgbClr val="000000"/>
              </a:solidFill>
              <a:latin typeface="Playfair Display"/>
              <a:ea typeface="Playfair Display"/>
              <a:cs typeface="Playfair Display"/>
              <a:sym typeface="Playfair Display"/>
            </a:endParaRPr>
          </a:p>
          <a:p>
            <a:pPr indent="0" lvl="0" marL="0" rtl="0" algn="l">
              <a:spcBef>
                <a:spcPts val="0"/>
              </a:spcBef>
              <a:spcAft>
                <a:spcPts val="0"/>
              </a:spcAft>
              <a:buClr>
                <a:srgbClr val="000000"/>
              </a:buClr>
              <a:buSzPts val="1100"/>
              <a:buFont typeface="Arial"/>
              <a:buNone/>
            </a:pPr>
            <a:r>
              <a:rPr lang="en" sz="1150">
                <a:solidFill>
                  <a:srgbClr val="000000"/>
                </a:solidFill>
                <a:latin typeface="Playfair Display"/>
                <a:ea typeface="Playfair Display"/>
                <a:cs typeface="Playfair Display"/>
                <a:sym typeface="Playfair Display"/>
              </a:rPr>
              <a:t>There are different ways to create new objects:</a:t>
            </a:r>
            <a:endParaRPr sz="1150">
              <a:solidFill>
                <a:srgbClr val="000000"/>
              </a:solidFill>
              <a:latin typeface="Playfair Display"/>
              <a:ea typeface="Playfair Display"/>
              <a:cs typeface="Playfair Display"/>
              <a:sym typeface="Playfair Display"/>
            </a:endParaRPr>
          </a:p>
          <a:p>
            <a:pPr indent="-301625" lvl="0" marL="457200" rtl="0" algn="l">
              <a:spcBef>
                <a:spcPts val="1600"/>
              </a:spcBef>
              <a:spcAft>
                <a:spcPts val="0"/>
              </a:spcAft>
              <a:buClr>
                <a:srgbClr val="000000"/>
              </a:buClr>
              <a:buSzPts val="1150"/>
              <a:buFont typeface="Playfair Display"/>
              <a:buChar char="●"/>
            </a:pPr>
            <a:r>
              <a:rPr lang="en" sz="1150">
                <a:solidFill>
                  <a:srgbClr val="000000"/>
                </a:solidFill>
                <a:latin typeface="Playfair Display"/>
                <a:ea typeface="Playfair Display"/>
                <a:cs typeface="Playfair Display"/>
                <a:sym typeface="Playfair Display"/>
              </a:rPr>
              <a:t>Define and create a single object, using an object literal.</a:t>
            </a:r>
            <a:endParaRPr sz="1150">
              <a:solidFill>
                <a:srgbClr val="000000"/>
              </a:solidFill>
              <a:latin typeface="Playfair Display"/>
              <a:ea typeface="Playfair Display"/>
              <a:cs typeface="Playfair Display"/>
              <a:sym typeface="Playfair Display"/>
            </a:endParaRPr>
          </a:p>
          <a:p>
            <a:pPr indent="-301625" lvl="0" marL="457200" rtl="0" algn="l">
              <a:spcBef>
                <a:spcPts val="0"/>
              </a:spcBef>
              <a:spcAft>
                <a:spcPts val="0"/>
              </a:spcAft>
              <a:buClr>
                <a:srgbClr val="000000"/>
              </a:buClr>
              <a:buSzPts val="1150"/>
              <a:buFont typeface="Verdana"/>
              <a:buChar char="●"/>
            </a:pPr>
            <a:r>
              <a:rPr lang="en" sz="1150">
                <a:solidFill>
                  <a:srgbClr val="000000"/>
                </a:solidFill>
                <a:latin typeface="Playfair Display"/>
                <a:ea typeface="Playfair Display"/>
                <a:cs typeface="Playfair Display"/>
                <a:sym typeface="Playfair Display"/>
              </a:rPr>
              <a:t>Define and create a single object, with the keyword </a:t>
            </a:r>
            <a:r>
              <a:rPr lang="en" sz="1250">
                <a:solidFill>
                  <a:srgbClr val="DC143C"/>
                </a:solidFill>
                <a:highlight>
                  <a:srgbClr val="F1F1F1"/>
                </a:highlight>
                <a:latin typeface="Playfair Display"/>
                <a:ea typeface="Playfair Display"/>
                <a:cs typeface="Playfair Display"/>
                <a:sym typeface="Playfair Display"/>
              </a:rPr>
              <a:t>new</a:t>
            </a:r>
            <a:r>
              <a:rPr lang="en" sz="1150">
                <a:solidFill>
                  <a:srgbClr val="000000"/>
                </a:solidFill>
                <a:latin typeface="Playfair Display"/>
                <a:ea typeface="Playfair Display"/>
                <a:cs typeface="Playfair Display"/>
                <a:sym typeface="Playfair Display"/>
              </a:rPr>
              <a:t>.</a:t>
            </a:r>
            <a:endParaRPr sz="1150">
              <a:solidFill>
                <a:srgbClr val="000000"/>
              </a:solidFill>
              <a:latin typeface="Playfair Display"/>
              <a:ea typeface="Playfair Display"/>
              <a:cs typeface="Playfair Display"/>
              <a:sym typeface="Playfair Display"/>
            </a:endParaRPr>
          </a:p>
          <a:p>
            <a:pPr indent="-301625" lvl="0" marL="457200" rtl="0" algn="l">
              <a:spcBef>
                <a:spcPts val="0"/>
              </a:spcBef>
              <a:spcAft>
                <a:spcPts val="0"/>
              </a:spcAft>
              <a:buClr>
                <a:srgbClr val="000000"/>
              </a:buClr>
              <a:buSzPts val="1150"/>
              <a:buFont typeface="Playfair Display"/>
              <a:buChar char="●"/>
            </a:pPr>
            <a:r>
              <a:rPr lang="en" sz="1150">
                <a:solidFill>
                  <a:srgbClr val="000000"/>
                </a:solidFill>
                <a:latin typeface="Playfair Display"/>
                <a:ea typeface="Playfair Display"/>
                <a:cs typeface="Playfair Display"/>
                <a:sym typeface="Playfair Display"/>
              </a:rPr>
              <a:t>Define an object constructor, and then create objects of the constructed type.</a:t>
            </a:r>
            <a:endParaRPr sz="1150">
              <a:solidFill>
                <a:srgbClr val="000000"/>
              </a:solidFill>
              <a:latin typeface="Playfair Display"/>
              <a:ea typeface="Playfair Display"/>
              <a:cs typeface="Playfair Display"/>
              <a:sym typeface="Playfair Display"/>
            </a:endParaRPr>
          </a:p>
          <a:p>
            <a:pPr indent="0" lvl="0" marL="0" rtl="0" algn="l">
              <a:spcBef>
                <a:spcPts val="1100"/>
              </a:spcBef>
              <a:spcAft>
                <a:spcPts val="1600"/>
              </a:spcAft>
              <a:buNone/>
            </a:pPr>
            <a:r>
              <a:t/>
            </a:r>
            <a:endParaRPr>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Using An Object Literal</a:t>
            </a:r>
            <a:endParaRPr>
              <a:latin typeface="Playfair Display"/>
              <a:ea typeface="Playfair Display"/>
              <a:cs typeface="Playfair Display"/>
              <a:sym typeface="Playfair Display"/>
            </a:endParaRPr>
          </a:p>
        </p:txBody>
      </p:sp>
      <p:sp>
        <p:nvSpPr>
          <p:cNvPr id="158" name="Google Shape;158;p18"/>
          <p:cNvSpPr txBox="1"/>
          <p:nvPr>
            <p:ph idx="1" type="body"/>
          </p:nvPr>
        </p:nvSpPr>
        <p:spPr>
          <a:xfrm>
            <a:off x="819150" y="1800200"/>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This is the easiest way to create a JavaScript Object.</a:t>
            </a:r>
            <a:endParaRPr sz="12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rPr lang="en" sz="1200">
                <a:solidFill>
                  <a:srgbClr val="000000"/>
                </a:solidFill>
                <a:latin typeface="Playfair Display"/>
                <a:ea typeface="Playfair Display"/>
                <a:cs typeface="Playfair Display"/>
                <a:sym typeface="Playfair Display"/>
              </a:rPr>
              <a:t>Using an object literal, you both define and create an object in one statement.</a:t>
            </a:r>
            <a:endParaRPr sz="12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None/>
            </a:pPr>
            <a:r>
              <a:rPr lang="en" sz="1200">
                <a:solidFill>
                  <a:srgbClr val="000000"/>
                </a:solidFill>
                <a:latin typeface="Playfair Display"/>
                <a:ea typeface="Playfair Display"/>
                <a:cs typeface="Playfair Display"/>
                <a:sym typeface="Playfair Display"/>
              </a:rPr>
              <a:t>An object literal is a list of name:value pairs (like age:50) inside curly braces {}.</a:t>
            </a:r>
            <a:endParaRPr sz="1200">
              <a:solidFill>
                <a:srgbClr val="000000"/>
              </a:solidFill>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rPr lang="en" sz="1200">
                <a:solidFill>
                  <a:srgbClr val="000000"/>
                </a:solidFill>
                <a:highlight>
                  <a:srgbClr val="FFD966"/>
                </a:highlight>
                <a:latin typeface="Playfair Display"/>
                <a:ea typeface="Playfair Display"/>
                <a:cs typeface="Playfair Display"/>
                <a:sym typeface="Playfair Display"/>
              </a:rPr>
              <a:t>Spaces and line breaks are not important. An object definition can span multiple lines.</a:t>
            </a:r>
            <a:endParaRPr sz="1200">
              <a:solidFill>
                <a:srgbClr val="000000"/>
              </a:solidFill>
              <a:highlight>
                <a:srgbClr val="FFD966"/>
              </a:highlight>
              <a:latin typeface="Playfair Display"/>
              <a:ea typeface="Playfair Display"/>
              <a:cs typeface="Playfair Display"/>
              <a:sym typeface="Playfair Display"/>
            </a:endParaRPr>
          </a:p>
          <a:p>
            <a:pPr indent="0" lvl="0" marL="0" rtl="0" algn="l">
              <a:spcBef>
                <a:spcPts val="1600"/>
              </a:spcBef>
              <a:spcAft>
                <a:spcPts val="1600"/>
              </a:spcAft>
              <a:buNone/>
            </a:pPr>
            <a:r>
              <a:t/>
            </a:r>
            <a:endParaRPr sz="1200">
              <a:latin typeface="Playfair Display"/>
              <a:ea typeface="Playfair Display"/>
              <a:cs typeface="Playfair Display"/>
              <a:sym typeface="Playfair Display"/>
            </a:endParaRPr>
          </a:p>
        </p:txBody>
      </p:sp>
      <p:sp>
        <p:nvSpPr>
          <p:cNvPr id="159" name="Google Shape;159;p18"/>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CD"/>
                </a:solidFill>
                <a:highlight>
                  <a:srgbClr val="C9DAF8"/>
                </a:highlight>
                <a:latin typeface="Consolas"/>
                <a:ea typeface="Consolas"/>
                <a:cs typeface="Consolas"/>
                <a:sym typeface="Consolas"/>
              </a:rPr>
              <a:t>var</a:t>
            </a:r>
            <a:r>
              <a:rPr lang="en" sz="1200">
                <a:solidFill>
                  <a:srgbClr val="000000"/>
                </a:solidFill>
                <a:highlight>
                  <a:srgbClr val="C9DAF8"/>
                </a:highlight>
                <a:latin typeface="Consolas"/>
                <a:ea typeface="Consolas"/>
                <a:cs typeface="Consolas"/>
                <a:sym typeface="Consolas"/>
              </a:rPr>
              <a:t> person = {firstName:</a:t>
            </a:r>
            <a:r>
              <a:rPr lang="en" sz="1200">
                <a:solidFill>
                  <a:srgbClr val="A52A2A"/>
                </a:solidFill>
                <a:highlight>
                  <a:srgbClr val="C9DAF8"/>
                </a:highlight>
                <a:latin typeface="Consolas"/>
                <a:ea typeface="Consolas"/>
                <a:cs typeface="Consolas"/>
                <a:sym typeface="Consolas"/>
              </a:rPr>
              <a:t>"John"</a:t>
            </a:r>
            <a:r>
              <a:rPr lang="en" sz="1200">
                <a:solidFill>
                  <a:srgbClr val="000000"/>
                </a:solidFill>
                <a:highlight>
                  <a:srgbClr val="C9DAF8"/>
                </a:highlight>
                <a:latin typeface="Consolas"/>
                <a:ea typeface="Consolas"/>
                <a:cs typeface="Consolas"/>
                <a:sym typeface="Consolas"/>
              </a:rPr>
              <a:t>, lastName:</a:t>
            </a:r>
            <a:r>
              <a:rPr lang="en" sz="1200">
                <a:solidFill>
                  <a:srgbClr val="A52A2A"/>
                </a:solidFill>
                <a:highlight>
                  <a:srgbClr val="C9DAF8"/>
                </a:highlight>
                <a:latin typeface="Consolas"/>
                <a:ea typeface="Consolas"/>
                <a:cs typeface="Consolas"/>
                <a:sym typeface="Consolas"/>
              </a:rPr>
              <a:t>"Doe"</a:t>
            </a:r>
            <a:r>
              <a:rPr lang="en" sz="1200">
                <a:solidFill>
                  <a:srgbClr val="000000"/>
                </a:solidFill>
                <a:highlight>
                  <a:srgbClr val="C9DAF8"/>
                </a:highlight>
                <a:latin typeface="Consolas"/>
                <a:ea typeface="Consolas"/>
                <a:cs typeface="Consolas"/>
                <a:sym typeface="Consolas"/>
              </a:rPr>
              <a:t>, age:</a:t>
            </a:r>
            <a:r>
              <a:rPr lang="en" sz="1200">
                <a:solidFill>
                  <a:srgbClr val="FF0000"/>
                </a:solidFill>
                <a:highlight>
                  <a:srgbClr val="C9DAF8"/>
                </a:highlight>
                <a:latin typeface="Consolas"/>
                <a:ea typeface="Consolas"/>
                <a:cs typeface="Consolas"/>
                <a:sym typeface="Consolas"/>
              </a:rPr>
              <a:t>50</a:t>
            </a:r>
            <a:r>
              <a:rPr lang="en" sz="1200">
                <a:solidFill>
                  <a:srgbClr val="000000"/>
                </a:solidFill>
                <a:highlight>
                  <a:srgbClr val="C9DAF8"/>
                </a:highlight>
                <a:latin typeface="Consolas"/>
                <a:ea typeface="Consolas"/>
                <a:cs typeface="Consolas"/>
                <a:sym typeface="Consolas"/>
              </a:rPr>
              <a:t>, eyeColor:</a:t>
            </a:r>
            <a:r>
              <a:rPr lang="en" sz="1200">
                <a:solidFill>
                  <a:srgbClr val="A52A2A"/>
                </a:solidFill>
                <a:highlight>
                  <a:srgbClr val="C9DAF8"/>
                </a:highlight>
                <a:latin typeface="Consolas"/>
                <a:ea typeface="Consolas"/>
                <a:cs typeface="Consolas"/>
                <a:sym typeface="Consolas"/>
              </a:rPr>
              <a:t>"blue"</a:t>
            </a:r>
            <a:r>
              <a:rPr lang="en" sz="1200">
                <a:solidFill>
                  <a:srgbClr val="000000"/>
                </a:solidFill>
                <a:highlight>
                  <a:srgbClr val="C9DAF8"/>
                </a:highlight>
                <a:latin typeface="Consolas"/>
                <a:ea typeface="Consolas"/>
                <a:cs typeface="Consolas"/>
                <a:sym typeface="Consolas"/>
              </a:rPr>
              <a:t>};</a:t>
            </a:r>
            <a:endParaRPr sz="1200">
              <a:solidFill>
                <a:srgbClr val="000000"/>
              </a:solidFill>
              <a:highlight>
                <a:srgbClr val="C9DAF8"/>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a:p>
            <a:pPr indent="0" lvl="0" marL="0" rtl="0" algn="ctr">
              <a:lnSpc>
                <a:spcPct val="100000"/>
              </a:lnSpc>
              <a:spcBef>
                <a:spcPts val="0"/>
              </a:spcBef>
              <a:spcAft>
                <a:spcPts val="0"/>
              </a:spcAft>
              <a:buNone/>
            </a:pPr>
            <a:r>
              <a:rPr lang="en" sz="1200">
                <a:solidFill>
                  <a:srgbClr val="000000"/>
                </a:solidFill>
                <a:highlight>
                  <a:srgbClr val="FFFFFF"/>
                </a:highlight>
                <a:latin typeface="Consolas"/>
                <a:ea typeface="Consolas"/>
                <a:cs typeface="Consolas"/>
                <a:sym typeface="Consolas"/>
              </a:rPr>
              <a:t>Or</a:t>
            </a:r>
            <a:endParaRPr sz="1200">
              <a:solidFill>
                <a:srgbClr val="000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1200">
                <a:solidFill>
                  <a:srgbClr val="0000CD"/>
                </a:solidFill>
                <a:highlight>
                  <a:srgbClr val="C9DAF8"/>
                </a:highlight>
                <a:latin typeface="Consolas"/>
                <a:ea typeface="Consolas"/>
                <a:cs typeface="Consolas"/>
                <a:sym typeface="Consolas"/>
              </a:rPr>
              <a:t>var</a:t>
            </a:r>
            <a:r>
              <a:rPr lang="en" sz="1200">
                <a:solidFill>
                  <a:srgbClr val="000000"/>
                </a:solidFill>
                <a:highlight>
                  <a:srgbClr val="C9DAF8"/>
                </a:highlight>
                <a:latin typeface="Consolas"/>
                <a:ea typeface="Consolas"/>
                <a:cs typeface="Consolas"/>
                <a:sym typeface="Consolas"/>
              </a:rPr>
              <a:t> person = {</a:t>
            </a:r>
            <a:endParaRPr sz="1200">
              <a:solidFill>
                <a:srgbClr val="000000"/>
              </a:solidFill>
              <a:highlight>
                <a:srgbClr val="C9DAF8"/>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highlight>
                  <a:srgbClr val="C9DAF8"/>
                </a:highlight>
                <a:latin typeface="Consolas"/>
                <a:ea typeface="Consolas"/>
                <a:cs typeface="Consolas"/>
                <a:sym typeface="Consolas"/>
              </a:rPr>
              <a:t>  firstName: </a:t>
            </a:r>
            <a:r>
              <a:rPr lang="en" sz="1200">
                <a:solidFill>
                  <a:srgbClr val="A52A2A"/>
                </a:solidFill>
                <a:highlight>
                  <a:srgbClr val="C9DAF8"/>
                </a:highlight>
                <a:latin typeface="Consolas"/>
                <a:ea typeface="Consolas"/>
                <a:cs typeface="Consolas"/>
                <a:sym typeface="Consolas"/>
              </a:rPr>
              <a:t>"John"</a:t>
            </a:r>
            <a:r>
              <a:rPr lang="en" sz="1200">
                <a:solidFill>
                  <a:srgbClr val="000000"/>
                </a:solidFill>
                <a:highlight>
                  <a:srgbClr val="C9DAF8"/>
                </a:highlight>
                <a:latin typeface="Consolas"/>
                <a:ea typeface="Consolas"/>
                <a:cs typeface="Consolas"/>
                <a:sym typeface="Consolas"/>
              </a:rPr>
              <a:t>,</a:t>
            </a:r>
            <a:endParaRPr sz="1200">
              <a:solidFill>
                <a:srgbClr val="000000"/>
              </a:solidFill>
              <a:highlight>
                <a:srgbClr val="C9DAF8"/>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highlight>
                  <a:srgbClr val="C9DAF8"/>
                </a:highlight>
                <a:latin typeface="Consolas"/>
                <a:ea typeface="Consolas"/>
                <a:cs typeface="Consolas"/>
                <a:sym typeface="Consolas"/>
              </a:rPr>
              <a:t>  lastName: </a:t>
            </a:r>
            <a:r>
              <a:rPr lang="en" sz="1200">
                <a:solidFill>
                  <a:srgbClr val="A52A2A"/>
                </a:solidFill>
                <a:highlight>
                  <a:srgbClr val="C9DAF8"/>
                </a:highlight>
                <a:latin typeface="Consolas"/>
                <a:ea typeface="Consolas"/>
                <a:cs typeface="Consolas"/>
                <a:sym typeface="Consolas"/>
              </a:rPr>
              <a:t>"Doe"</a:t>
            </a:r>
            <a:r>
              <a:rPr lang="en" sz="1200">
                <a:solidFill>
                  <a:srgbClr val="000000"/>
                </a:solidFill>
                <a:highlight>
                  <a:srgbClr val="C9DAF8"/>
                </a:highlight>
                <a:latin typeface="Consolas"/>
                <a:ea typeface="Consolas"/>
                <a:cs typeface="Consolas"/>
                <a:sym typeface="Consolas"/>
              </a:rPr>
              <a:t>,</a:t>
            </a:r>
            <a:endParaRPr sz="1200">
              <a:solidFill>
                <a:srgbClr val="000000"/>
              </a:solidFill>
              <a:highlight>
                <a:srgbClr val="C9DAF8"/>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highlight>
                  <a:srgbClr val="C9DAF8"/>
                </a:highlight>
                <a:latin typeface="Consolas"/>
                <a:ea typeface="Consolas"/>
                <a:cs typeface="Consolas"/>
                <a:sym typeface="Consolas"/>
              </a:rPr>
              <a:t>  age: </a:t>
            </a:r>
            <a:r>
              <a:rPr lang="en" sz="1200">
                <a:solidFill>
                  <a:srgbClr val="FF0000"/>
                </a:solidFill>
                <a:highlight>
                  <a:srgbClr val="C9DAF8"/>
                </a:highlight>
                <a:latin typeface="Consolas"/>
                <a:ea typeface="Consolas"/>
                <a:cs typeface="Consolas"/>
                <a:sym typeface="Consolas"/>
              </a:rPr>
              <a:t>50</a:t>
            </a:r>
            <a:r>
              <a:rPr lang="en" sz="1200">
                <a:solidFill>
                  <a:srgbClr val="000000"/>
                </a:solidFill>
                <a:highlight>
                  <a:srgbClr val="C9DAF8"/>
                </a:highlight>
                <a:latin typeface="Consolas"/>
                <a:ea typeface="Consolas"/>
                <a:cs typeface="Consolas"/>
                <a:sym typeface="Consolas"/>
              </a:rPr>
              <a:t>,</a:t>
            </a:r>
            <a:endParaRPr sz="1200">
              <a:solidFill>
                <a:srgbClr val="000000"/>
              </a:solidFill>
              <a:highlight>
                <a:srgbClr val="C9DAF8"/>
              </a:highlight>
              <a:latin typeface="Consolas"/>
              <a:ea typeface="Consolas"/>
              <a:cs typeface="Consolas"/>
              <a:sym typeface="Consolas"/>
            </a:endParaRPr>
          </a:p>
          <a:p>
            <a:pPr indent="0" lvl="0" marL="0" rtl="0" algn="l">
              <a:lnSpc>
                <a:spcPct val="100000"/>
              </a:lnSpc>
              <a:spcBef>
                <a:spcPts val="0"/>
              </a:spcBef>
              <a:spcAft>
                <a:spcPts val="0"/>
              </a:spcAft>
              <a:buClr>
                <a:srgbClr val="000000"/>
              </a:buClr>
              <a:buSzPts val="1100"/>
              <a:buFont typeface="Arial"/>
              <a:buNone/>
            </a:pPr>
            <a:r>
              <a:rPr lang="en" sz="1200">
                <a:solidFill>
                  <a:srgbClr val="000000"/>
                </a:solidFill>
                <a:highlight>
                  <a:srgbClr val="C9DAF8"/>
                </a:highlight>
                <a:latin typeface="Consolas"/>
                <a:ea typeface="Consolas"/>
                <a:cs typeface="Consolas"/>
                <a:sym typeface="Consolas"/>
              </a:rPr>
              <a:t>  eyeColor: </a:t>
            </a:r>
            <a:r>
              <a:rPr lang="en" sz="1200">
                <a:solidFill>
                  <a:srgbClr val="A52A2A"/>
                </a:solidFill>
                <a:highlight>
                  <a:srgbClr val="C9DAF8"/>
                </a:highlight>
                <a:latin typeface="Consolas"/>
                <a:ea typeface="Consolas"/>
                <a:cs typeface="Consolas"/>
                <a:sym typeface="Consolas"/>
              </a:rPr>
              <a:t>"blue"</a:t>
            </a:r>
            <a:endParaRPr sz="1200">
              <a:solidFill>
                <a:srgbClr val="A52A2A"/>
              </a:solidFill>
              <a:highlight>
                <a:srgbClr val="C9DAF8"/>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000000"/>
                </a:solidFill>
                <a:highlight>
                  <a:srgbClr val="C9DAF8"/>
                </a:highlight>
                <a:latin typeface="Consolas"/>
                <a:ea typeface="Consolas"/>
                <a:cs typeface="Consolas"/>
                <a:sym typeface="Consolas"/>
              </a:rPr>
              <a:t>};</a:t>
            </a:r>
            <a:endParaRPr sz="1200">
              <a:solidFill>
                <a:srgbClr val="000000"/>
              </a:solidFill>
              <a:highlight>
                <a:srgbClr val="C9DAF8"/>
              </a:highlight>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Using The JavaScript Keyword new</a:t>
            </a:r>
            <a:endParaRPr>
              <a:latin typeface="Playfair Display"/>
              <a:ea typeface="Playfair Display"/>
              <a:cs typeface="Playfair Display"/>
              <a:sym typeface="Playfair Display"/>
            </a:endParaRPr>
          </a:p>
        </p:txBody>
      </p:sp>
      <p:sp>
        <p:nvSpPr>
          <p:cNvPr id="165" name="Google Shape;165;p19"/>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person = </a:t>
            </a:r>
            <a:r>
              <a:rPr lang="en" sz="1400">
                <a:solidFill>
                  <a:srgbClr val="0000CD"/>
                </a:solidFill>
                <a:highlight>
                  <a:srgbClr val="C9DAF8"/>
                </a:highlight>
                <a:latin typeface="Playfair Display"/>
                <a:ea typeface="Playfair Display"/>
                <a:cs typeface="Playfair Display"/>
                <a:sym typeface="Playfair Display"/>
              </a:rPr>
              <a:t>new</a:t>
            </a:r>
            <a:r>
              <a:rPr lang="en" sz="1400">
                <a:solidFill>
                  <a:srgbClr val="000000"/>
                </a:solidFill>
                <a:highlight>
                  <a:srgbClr val="C9DAF8"/>
                </a:highlight>
                <a:latin typeface="Playfair Display"/>
                <a:ea typeface="Playfair Display"/>
                <a:cs typeface="Playfair Display"/>
                <a:sym typeface="Playfair Display"/>
              </a:rPr>
              <a:t> Object();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person.firstName = </a:t>
            </a:r>
            <a:r>
              <a:rPr lang="en" sz="1400">
                <a:solidFill>
                  <a:srgbClr val="A52A2A"/>
                </a:solidFill>
                <a:highlight>
                  <a:srgbClr val="C9DAF8"/>
                </a:highlight>
                <a:latin typeface="Playfair Display"/>
                <a:ea typeface="Playfair Display"/>
                <a:cs typeface="Playfair Display"/>
                <a:sym typeface="Playfair Display"/>
              </a:rPr>
              <a:t>"John"</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person.lastName = </a:t>
            </a:r>
            <a:r>
              <a:rPr lang="en" sz="1400">
                <a:solidFill>
                  <a:srgbClr val="A52A2A"/>
                </a:solidFill>
                <a:highlight>
                  <a:srgbClr val="C9DAF8"/>
                </a:highlight>
                <a:latin typeface="Playfair Display"/>
                <a:ea typeface="Playfair Display"/>
                <a:cs typeface="Playfair Display"/>
                <a:sym typeface="Playfair Display"/>
              </a:rPr>
              <a:t>"Doe"</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spcBef>
                <a:spcPts val="16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person.age = </a:t>
            </a:r>
            <a:r>
              <a:rPr lang="en" sz="1400">
                <a:solidFill>
                  <a:srgbClr val="FF0000"/>
                </a:solidFill>
                <a:highlight>
                  <a:srgbClr val="C9DAF8"/>
                </a:highlight>
                <a:latin typeface="Playfair Display"/>
                <a:ea typeface="Playfair Display"/>
                <a:cs typeface="Playfair Display"/>
                <a:sym typeface="Playfair Display"/>
              </a:rPr>
              <a:t>50</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0" rtl="0" algn="l">
              <a:spcBef>
                <a:spcPts val="1600"/>
              </a:spcBef>
              <a:spcAft>
                <a:spcPts val="1600"/>
              </a:spcAft>
              <a:buNone/>
            </a:pPr>
            <a:r>
              <a:rPr lang="en" sz="1400">
                <a:solidFill>
                  <a:srgbClr val="000000"/>
                </a:solidFill>
                <a:highlight>
                  <a:srgbClr val="C9DAF8"/>
                </a:highlight>
                <a:latin typeface="Playfair Display"/>
                <a:ea typeface="Playfair Display"/>
                <a:cs typeface="Playfair Display"/>
                <a:sym typeface="Playfair Display"/>
              </a:rPr>
              <a:t>person.eyeColor = </a:t>
            </a:r>
            <a:r>
              <a:rPr lang="en" sz="1400">
                <a:solidFill>
                  <a:srgbClr val="A52A2A"/>
                </a:solidFill>
                <a:highlight>
                  <a:srgbClr val="C9DAF8"/>
                </a:highlight>
                <a:latin typeface="Playfair Display"/>
                <a:ea typeface="Playfair Display"/>
                <a:cs typeface="Playfair Display"/>
                <a:sym typeface="Playfair Display"/>
              </a:rPr>
              <a:t>"blue"</a:t>
            </a:r>
            <a:r>
              <a:rPr lang="en" sz="1400">
                <a:solidFill>
                  <a:srgbClr val="000000"/>
                </a:solidFill>
                <a:highlight>
                  <a:srgbClr val="C9DAF8"/>
                </a:highlight>
                <a:latin typeface="Playfair Display"/>
                <a:ea typeface="Playfair Display"/>
                <a:cs typeface="Playfair Display"/>
                <a:sym typeface="Playfair Display"/>
              </a:rPr>
              <a:t>;</a:t>
            </a:r>
            <a:endParaRPr sz="1400">
              <a:highlight>
                <a:srgbClr val="C9DAF8"/>
              </a:highlight>
              <a:latin typeface="Playfair Display"/>
              <a:ea typeface="Playfair Display"/>
              <a:cs typeface="Playfair Display"/>
              <a:sym typeface="Playfair Display"/>
            </a:endParaRPr>
          </a:p>
        </p:txBody>
      </p:sp>
      <p:sp>
        <p:nvSpPr>
          <p:cNvPr id="166" name="Google Shape;166;p19"/>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solidFill>
                  <a:srgbClr val="000000"/>
                </a:solidFill>
                <a:highlight>
                  <a:srgbClr val="FFD966"/>
                </a:highlight>
                <a:latin typeface="Playfair Display"/>
                <a:ea typeface="Playfair Display"/>
                <a:cs typeface="Playfair Display"/>
                <a:sym typeface="Playfair Display"/>
              </a:rPr>
              <a:t>The two examples do exactly the same thing. There is no need to use </a:t>
            </a:r>
            <a:r>
              <a:rPr lang="en" sz="1800">
                <a:solidFill>
                  <a:srgbClr val="DC143C"/>
                </a:solidFill>
                <a:highlight>
                  <a:srgbClr val="FFD966"/>
                </a:highlight>
                <a:latin typeface="Playfair Display"/>
                <a:ea typeface="Playfair Display"/>
                <a:cs typeface="Playfair Display"/>
                <a:sym typeface="Playfair Display"/>
              </a:rPr>
              <a:t>new Object()</a:t>
            </a:r>
            <a:r>
              <a:rPr lang="en" sz="1800">
                <a:solidFill>
                  <a:srgbClr val="000000"/>
                </a:solidFill>
                <a:highlight>
                  <a:srgbClr val="FFD966"/>
                </a:highlight>
                <a:latin typeface="Playfair Display"/>
                <a:ea typeface="Playfair Display"/>
                <a:cs typeface="Playfair Display"/>
                <a:sym typeface="Playfair Display"/>
              </a:rPr>
              <a:t>.</a:t>
            </a:r>
            <a:endParaRPr sz="1800">
              <a:solidFill>
                <a:srgbClr val="000000"/>
              </a:solidFill>
              <a:highlight>
                <a:srgbClr val="FFD966"/>
              </a:highlight>
              <a:latin typeface="Playfair Display"/>
              <a:ea typeface="Playfair Display"/>
              <a:cs typeface="Playfair Display"/>
              <a:sym typeface="Playfair Display"/>
            </a:endParaRPr>
          </a:p>
          <a:p>
            <a:pPr indent="0" lvl="0" marL="0" rtl="0" algn="l">
              <a:spcBef>
                <a:spcPts val="1600"/>
              </a:spcBef>
              <a:spcAft>
                <a:spcPts val="1600"/>
              </a:spcAft>
              <a:buNone/>
            </a:pPr>
            <a:r>
              <a:rPr lang="en" sz="1800">
                <a:solidFill>
                  <a:srgbClr val="000000"/>
                </a:solidFill>
                <a:highlight>
                  <a:srgbClr val="FFD966"/>
                </a:highlight>
                <a:latin typeface="Playfair Display"/>
                <a:ea typeface="Playfair Display"/>
                <a:cs typeface="Playfair Display"/>
                <a:sym typeface="Playfair Display"/>
              </a:rPr>
              <a:t>For simplicity, readability and execution speed, use the object literal method.</a:t>
            </a:r>
            <a:endParaRPr sz="1800">
              <a:highlight>
                <a:srgbClr val="FFD966"/>
              </a:highlight>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idx="1" type="body"/>
          </p:nvPr>
        </p:nvSpPr>
        <p:spPr>
          <a:xfrm>
            <a:off x="819150" y="633250"/>
            <a:ext cx="7505700" cy="396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Objects are mutable: They are addressed by reference, not by value.</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16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If person is an object, the following statement will not create a copy of person:</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16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x = person;  </a:t>
            </a:r>
            <a:r>
              <a:rPr lang="en" sz="1400">
                <a:solidFill>
                  <a:srgbClr val="008000"/>
                </a:solidFill>
                <a:highlight>
                  <a:srgbClr val="C9DAF8"/>
                </a:highlight>
                <a:latin typeface="Playfair Display"/>
                <a:ea typeface="Playfair Display"/>
                <a:cs typeface="Playfair Display"/>
                <a:sym typeface="Playfair Display"/>
              </a:rPr>
              <a:t>// This will not create a copy of person.</a:t>
            </a:r>
            <a:endParaRPr sz="1400">
              <a:solidFill>
                <a:srgbClr val="008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5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The object x is </a:t>
            </a:r>
            <a:r>
              <a:rPr b="1" lang="en" sz="1400">
                <a:solidFill>
                  <a:srgbClr val="000000"/>
                </a:solidFill>
                <a:latin typeface="Playfair Display"/>
                <a:ea typeface="Playfair Display"/>
                <a:cs typeface="Playfair Display"/>
                <a:sym typeface="Playfair Display"/>
              </a:rPr>
              <a:t>not a copy</a:t>
            </a:r>
            <a:r>
              <a:rPr lang="en" sz="1400">
                <a:solidFill>
                  <a:srgbClr val="000000"/>
                </a:solidFill>
                <a:latin typeface="Playfair Display"/>
                <a:ea typeface="Playfair Display"/>
                <a:cs typeface="Playfair Display"/>
                <a:sym typeface="Playfair Display"/>
              </a:rPr>
              <a:t> of person. It </a:t>
            </a:r>
            <a:r>
              <a:rPr b="1" lang="en" sz="1400">
                <a:solidFill>
                  <a:srgbClr val="000000"/>
                </a:solidFill>
                <a:latin typeface="Playfair Display"/>
                <a:ea typeface="Playfair Display"/>
                <a:cs typeface="Playfair Display"/>
                <a:sym typeface="Playfair Display"/>
              </a:rPr>
              <a:t>is</a:t>
            </a:r>
            <a:r>
              <a:rPr lang="en" sz="1400">
                <a:solidFill>
                  <a:srgbClr val="000000"/>
                </a:solidFill>
                <a:latin typeface="Playfair Display"/>
                <a:ea typeface="Playfair Display"/>
                <a:cs typeface="Playfair Display"/>
                <a:sym typeface="Playfair Display"/>
              </a:rPr>
              <a:t> person. Both x and person are the same object.</a:t>
            </a:r>
            <a:endParaRPr sz="14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Any changes to x will also change person, because x and person are the same object.</a:t>
            </a:r>
            <a:endParaRPr sz="1400">
              <a:solidFill>
                <a:srgbClr val="000000"/>
              </a:solidFill>
              <a:latin typeface="Playfair Display"/>
              <a:ea typeface="Playfair Display"/>
              <a:cs typeface="Playfair Display"/>
              <a:sym typeface="Playfair Display"/>
            </a:endParaRPr>
          </a:p>
          <a:p>
            <a:pPr indent="0" lvl="0" marL="152400" marR="152400" rtl="0" algn="l">
              <a:lnSpc>
                <a:spcPct val="100000"/>
              </a:lnSpc>
              <a:spcBef>
                <a:spcPts val="2300"/>
              </a:spcBef>
              <a:spcAft>
                <a:spcPts val="0"/>
              </a:spcAft>
              <a:buClr>
                <a:srgbClr val="000000"/>
              </a:buClr>
              <a:buSzPts val="1100"/>
              <a:buFont typeface="Arial"/>
              <a:buNone/>
            </a:pPr>
            <a:r>
              <a:rPr lang="en" sz="1400">
                <a:solidFill>
                  <a:srgbClr val="000000"/>
                </a:solidFill>
                <a:latin typeface="Playfair Display"/>
                <a:ea typeface="Playfair Display"/>
                <a:cs typeface="Playfair Display"/>
                <a:sym typeface="Playfair Display"/>
              </a:rPr>
              <a:t>Example</a:t>
            </a:r>
            <a:endParaRPr sz="1400">
              <a:solidFill>
                <a:srgbClr val="000000"/>
              </a:solidFill>
              <a:latin typeface="Playfair Display"/>
              <a:ea typeface="Playfair Display"/>
              <a:cs typeface="Playfair Display"/>
              <a:sym typeface="Playfair Display"/>
            </a:endParaRPr>
          </a:p>
          <a:p>
            <a:pPr indent="0" lvl="0" marL="266700" marR="266700" rtl="0" algn="l">
              <a:lnSpc>
                <a:spcPct val="100000"/>
              </a:lnSpc>
              <a:spcBef>
                <a:spcPts val="23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person = {firstName:</a:t>
            </a:r>
            <a:r>
              <a:rPr lang="en" sz="1400">
                <a:solidFill>
                  <a:srgbClr val="A52A2A"/>
                </a:solidFill>
                <a:highlight>
                  <a:srgbClr val="C9DAF8"/>
                </a:highlight>
                <a:latin typeface="Playfair Display"/>
                <a:ea typeface="Playfair Display"/>
                <a:cs typeface="Playfair Display"/>
                <a:sym typeface="Playfair Display"/>
              </a:rPr>
              <a:t>"John"</a:t>
            </a:r>
            <a:r>
              <a:rPr lang="en" sz="1400">
                <a:solidFill>
                  <a:srgbClr val="000000"/>
                </a:solidFill>
                <a:highlight>
                  <a:srgbClr val="C9DAF8"/>
                </a:highlight>
                <a:latin typeface="Playfair Display"/>
                <a:ea typeface="Playfair Display"/>
                <a:cs typeface="Playfair Display"/>
                <a:sym typeface="Playfair Display"/>
              </a:rPr>
              <a:t>, lastName:</a:t>
            </a:r>
            <a:r>
              <a:rPr lang="en" sz="1400">
                <a:solidFill>
                  <a:srgbClr val="A52A2A"/>
                </a:solidFill>
                <a:highlight>
                  <a:srgbClr val="C9DAF8"/>
                </a:highlight>
                <a:latin typeface="Playfair Display"/>
                <a:ea typeface="Playfair Display"/>
                <a:cs typeface="Playfair Display"/>
                <a:sym typeface="Playfair Display"/>
              </a:rPr>
              <a:t>"Doe"</a:t>
            </a:r>
            <a:r>
              <a:rPr lang="en" sz="1400">
                <a:solidFill>
                  <a:srgbClr val="000000"/>
                </a:solidFill>
                <a:highlight>
                  <a:srgbClr val="C9DAF8"/>
                </a:highlight>
                <a:latin typeface="Playfair Display"/>
                <a:ea typeface="Playfair Display"/>
                <a:cs typeface="Playfair Display"/>
                <a:sym typeface="Playfair Display"/>
              </a:rPr>
              <a:t>, age:</a:t>
            </a:r>
            <a:r>
              <a:rPr lang="en" sz="1400">
                <a:solidFill>
                  <a:srgbClr val="FF0000"/>
                </a:solidFill>
                <a:highlight>
                  <a:srgbClr val="C9DAF8"/>
                </a:highlight>
                <a:latin typeface="Playfair Display"/>
                <a:ea typeface="Playfair Display"/>
                <a:cs typeface="Playfair Display"/>
                <a:sym typeface="Playfair Display"/>
              </a:rPr>
              <a:t>50</a:t>
            </a:r>
            <a:r>
              <a:rPr lang="en" sz="1400">
                <a:solidFill>
                  <a:srgbClr val="000000"/>
                </a:solidFill>
                <a:highlight>
                  <a:srgbClr val="C9DAF8"/>
                </a:highlight>
                <a:latin typeface="Playfair Display"/>
                <a:ea typeface="Playfair Display"/>
                <a:cs typeface="Playfair Display"/>
                <a:sym typeface="Playfair Display"/>
              </a:rPr>
              <a:t>, eyeColor:</a:t>
            </a:r>
            <a:r>
              <a:rPr lang="en" sz="1400">
                <a:solidFill>
                  <a:srgbClr val="A52A2A"/>
                </a:solidFill>
                <a:highlight>
                  <a:srgbClr val="C9DAF8"/>
                </a:highlight>
                <a:latin typeface="Playfair Display"/>
                <a:ea typeface="Playfair Display"/>
                <a:cs typeface="Playfair Display"/>
                <a:sym typeface="Playfair Display"/>
              </a:rPr>
              <a:t>"blue"</a:t>
            </a:r>
            <a:r>
              <a:rPr lang="en" sz="1400">
                <a:solidFill>
                  <a:srgbClr val="000000"/>
                </a:solidFill>
                <a:highlight>
                  <a:srgbClr val="C9DAF8"/>
                </a:highlight>
                <a:latin typeface="Playfair Display"/>
                <a:ea typeface="Playfair Display"/>
                <a:cs typeface="Playfair Display"/>
                <a:sym typeface="Playfair Display"/>
              </a:rPr>
              <a:t>}</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1500"/>
              </a:spcBef>
              <a:spcAft>
                <a:spcPts val="0"/>
              </a:spcAft>
              <a:buClr>
                <a:srgbClr val="000000"/>
              </a:buClr>
              <a:buSzPts val="1100"/>
              <a:buFont typeface="Arial"/>
              <a:buNone/>
            </a:pPr>
            <a:r>
              <a:rPr lang="en" sz="1400">
                <a:solidFill>
                  <a:srgbClr val="0000CD"/>
                </a:solidFill>
                <a:highlight>
                  <a:srgbClr val="C9DAF8"/>
                </a:highlight>
                <a:latin typeface="Playfair Display"/>
                <a:ea typeface="Playfair Display"/>
                <a:cs typeface="Playfair Display"/>
                <a:sym typeface="Playfair Display"/>
              </a:rPr>
              <a:t>var</a:t>
            </a:r>
            <a:r>
              <a:rPr lang="en" sz="1400">
                <a:solidFill>
                  <a:srgbClr val="000000"/>
                </a:solidFill>
                <a:highlight>
                  <a:srgbClr val="C9DAF8"/>
                </a:highlight>
                <a:latin typeface="Playfair Display"/>
                <a:ea typeface="Playfair Display"/>
                <a:cs typeface="Playfair Display"/>
                <a:sym typeface="Playfair Display"/>
              </a:rPr>
              <a:t> x = person;</a:t>
            </a:r>
            <a:endParaRPr sz="1400">
              <a:solidFill>
                <a:srgbClr val="000000"/>
              </a:solidFill>
              <a:highlight>
                <a:srgbClr val="C9DAF8"/>
              </a:highlight>
              <a:latin typeface="Playfair Display"/>
              <a:ea typeface="Playfair Display"/>
              <a:cs typeface="Playfair Display"/>
              <a:sym typeface="Playfair Display"/>
            </a:endParaRPr>
          </a:p>
          <a:p>
            <a:pPr indent="0" lvl="0" marL="266700" marR="266700" rtl="0" algn="l">
              <a:lnSpc>
                <a:spcPct val="100000"/>
              </a:lnSpc>
              <a:spcBef>
                <a:spcPts val="1500"/>
              </a:spcBef>
              <a:spcAft>
                <a:spcPts val="0"/>
              </a:spcAft>
              <a:buClr>
                <a:srgbClr val="000000"/>
              </a:buClr>
              <a:buSzPts val="1100"/>
              <a:buFont typeface="Arial"/>
              <a:buNone/>
            </a:pPr>
            <a:r>
              <a:rPr lang="en" sz="1400">
                <a:solidFill>
                  <a:srgbClr val="000000"/>
                </a:solidFill>
                <a:highlight>
                  <a:srgbClr val="C9DAF8"/>
                </a:highlight>
                <a:latin typeface="Playfair Display"/>
                <a:ea typeface="Playfair Display"/>
                <a:cs typeface="Playfair Display"/>
                <a:sym typeface="Playfair Display"/>
              </a:rPr>
              <a:t>x.age = </a:t>
            </a:r>
            <a:r>
              <a:rPr lang="en" sz="1400">
                <a:solidFill>
                  <a:srgbClr val="FF0000"/>
                </a:solidFill>
                <a:highlight>
                  <a:srgbClr val="C9DAF8"/>
                </a:highlight>
                <a:latin typeface="Playfair Display"/>
                <a:ea typeface="Playfair Display"/>
                <a:cs typeface="Playfair Display"/>
                <a:sym typeface="Playfair Display"/>
              </a:rPr>
              <a:t>10</a:t>
            </a:r>
            <a:r>
              <a:rPr lang="en" sz="1400">
                <a:solidFill>
                  <a:srgbClr val="000000"/>
                </a:solidFill>
                <a:highlight>
                  <a:srgbClr val="C9DAF8"/>
                </a:highlight>
                <a:latin typeface="Playfair Display"/>
                <a:ea typeface="Playfair Display"/>
                <a:cs typeface="Playfair Display"/>
                <a:sym typeface="Playfair Display"/>
              </a:rPr>
              <a:t>;           </a:t>
            </a:r>
            <a:r>
              <a:rPr lang="en" sz="1400">
                <a:solidFill>
                  <a:srgbClr val="008000"/>
                </a:solidFill>
                <a:highlight>
                  <a:srgbClr val="C9DAF8"/>
                </a:highlight>
                <a:latin typeface="Playfair Display"/>
                <a:ea typeface="Playfair Display"/>
                <a:cs typeface="Playfair Display"/>
                <a:sym typeface="Playfair Display"/>
              </a:rPr>
              <a:t>// This will change both x.age and person.age</a:t>
            </a:r>
            <a:endParaRPr sz="1400">
              <a:solidFill>
                <a:srgbClr val="008000"/>
              </a:solidFill>
              <a:highlight>
                <a:srgbClr val="C9DAF8"/>
              </a:highlight>
              <a:latin typeface="Playfair Display"/>
              <a:ea typeface="Playfair Display"/>
              <a:cs typeface="Playfair Display"/>
              <a:sym typeface="Playfair Display"/>
            </a:endParaRPr>
          </a:p>
          <a:p>
            <a:pPr indent="0" lvl="0" marL="0" rtl="0" algn="l">
              <a:lnSpc>
                <a:spcPct val="100000"/>
              </a:lnSpc>
              <a:spcBef>
                <a:spcPts val="1500"/>
              </a:spcBef>
              <a:spcAft>
                <a:spcPts val="1600"/>
              </a:spcAft>
              <a:buNone/>
            </a:pPr>
            <a:r>
              <a:t/>
            </a:r>
            <a:endParaRPr sz="14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Object Properties</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