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61" r:id="rId4"/>
    <p:sldId id="266" r:id="rId5"/>
    <p:sldId id="267"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2" d="100"/>
          <a:sy n="52" d="100"/>
        </p:scale>
        <p:origin x="110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a:effectLst>
                  <a:outerShdw blurRad="38100" dist="38100" dir="2700000" algn="tl">
                    <a:srgbClr val="000000">
                      <a:alpha val="43137"/>
                    </a:srgbClr>
                  </a:outerShdw>
                </a:effectLst>
                <a:latin typeface="+mn-lt"/>
              </a:rPr>
              <a:t>{</a:t>
            </a: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Date Placeholder 14"/>
          <p:cNvSpPr>
            <a:spLocks noGrp="1"/>
          </p:cNvSpPr>
          <p:nvPr>
            <p:ph type="dt" sz="half" idx="10"/>
          </p:nvPr>
        </p:nvSpPr>
        <p:spPr/>
        <p:txBody>
          <a:bodyPr/>
          <a:lstStyle/>
          <a:p>
            <a:fld id="{2069C06D-4ED8-42C6-905D-CA84CA1B6CBF}" type="datetime2">
              <a:rPr lang="en-US" smtClean="0"/>
              <a:t>Monday, January 22, 2018</a:t>
            </a:fld>
            <a:endParaRPr lang="en-US" dirty="0"/>
          </a:p>
        </p:txBody>
      </p:sp>
      <p:sp>
        <p:nvSpPr>
          <p:cNvPr id="16" name="Slide Number Placeholder 15"/>
          <p:cNvSpPr>
            <a:spLocks noGrp="1"/>
          </p:cNvSpPr>
          <p:nvPr>
            <p:ph type="sldNum" sz="quarter" idx="11"/>
          </p:nvPr>
        </p:nvSpPr>
        <p:spPr/>
        <p:txBody>
          <a:bodyPr/>
          <a:lstStyle/>
          <a:p>
            <a:fld id="{1789C0F2-17E0-497A-9BBE-0C73201AAFE3}"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6EEE0E-EDB0-4D84-86B0-50833DF22902}" type="datetime2">
              <a:rPr lang="en-US" smtClean="0"/>
              <a:t>Monday, January 22,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14372C-B5AB-4C39-B273-B99224EB4DD5}" type="datetime2">
              <a:rPr lang="en-US" smtClean="0"/>
              <a:t>Monday, January 22,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12"/>
          <p:cNvSpPr>
            <a:spLocks noGrp="1"/>
          </p:cNvSpPr>
          <p:nvPr>
            <p:ph type="title"/>
          </p:nvPr>
        </p:nvSpPr>
        <p:spPr/>
        <p:txBody>
          <a:bodyPr/>
          <a:lstStyle/>
          <a:p>
            <a:r>
              <a:rPr lang="en-US"/>
              <a:t>Click to edit Master title style</a:t>
            </a:r>
          </a:p>
        </p:txBody>
      </p:sp>
      <p:sp>
        <p:nvSpPr>
          <p:cNvPr id="14" name="Date Placeholder 13"/>
          <p:cNvSpPr>
            <a:spLocks noGrp="1"/>
          </p:cNvSpPr>
          <p:nvPr>
            <p:ph type="dt" sz="half" idx="10"/>
          </p:nvPr>
        </p:nvSpPr>
        <p:spPr/>
        <p:txBody>
          <a:bodyPr/>
          <a:lstStyle/>
          <a:p>
            <a:fld id="{14CB1CAA-32CD-4B55-B92A-B8F0843CACF4}" type="datetime2">
              <a:rPr lang="en-US" smtClean="0"/>
              <a:t>Monday, January 22, 2018</a:t>
            </a:fld>
            <a:endParaRPr lang="en-US" dirty="0"/>
          </a:p>
        </p:txBody>
      </p:sp>
      <p:sp>
        <p:nvSpPr>
          <p:cNvPr id="15" name="Slide Number Placeholder 14"/>
          <p:cNvSpPr>
            <a:spLocks noGrp="1"/>
          </p:cNvSpPr>
          <p:nvPr>
            <p:ph type="sldNum" sz="quarter" idx="11"/>
          </p:nvPr>
        </p:nvSpPr>
        <p:spPr/>
        <p:txBody>
          <a:bodyPr/>
          <a:lstStyle/>
          <a:p>
            <a:fld id="{1789C0F2-17E0-497A-9BBE-0C73201AAFE3}"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a:effectLst>
                  <a:outerShdw blurRad="38100" dist="38100" dir="2700000" algn="tl">
                    <a:srgbClr val="000000">
                      <a:alpha val="43137"/>
                    </a:srgbClr>
                  </a:outerShdw>
                </a:effectLst>
                <a:latin typeface="+mn-lt"/>
              </a:rPr>
              <a:t>{</a:t>
            </a: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2" name="Date Placeholder 11"/>
          <p:cNvSpPr>
            <a:spLocks noGrp="1"/>
          </p:cNvSpPr>
          <p:nvPr>
            <p:ph type="dt" sz="half" idx="10"/>
          </p:nvPr>
        </p:nvSpPr>
        <p:spPr/>
        <p:txBody>
          <a:bodyPr/>
          <a:lstStyle/>
          <a:p>
            <a:fld id="{3AD8CDC4-3D19-4983-B478-82F6B8E5AB66}" type="datetime2">
              <a:rPr lang="en-US" smtClean="0"/>
              <a:t>Monday, January 22, 2018</a:t>
            </a:fld>
            <a:endParaRPr lang="en-US" dirty="0"/>
          </a:p>
        </p:txBody>
      </p:sp>
      <p:sp>
        <p:nvSpPr>
          <p:cNvPr id="13" name="Slide Number Placeholder 12"/>
          <p:cNvSpPr>
            <a:spLocks noGrp="1"/>
          </p:cNvSpPr>
          <p:nvPr>
            <p:ph type="sldNum" sz="quarter" idx="11"/>
          </p:nvPr>
        </p:nvSpPr>
        <p:spPr/>
        <p:txBody>
          <a:bodyPr/>
          <a:lstStyle/>
          <a:p>
            <a:fld id="{1789C0F2-17E0-497A-9BBE-0C73201AAFE3}"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84B82477-D5D3-4181-8C11-75D0F2433A87}" type="datetime2">
              <a:rPr lang="en-US" smtClean="0"/>
              <a:t>Monday, January 22, 2018</a:t>
            </a:fld>
            <a:endParaRPr lang="en-US" dirty="0"/>
          </a:p>
        </p:txBody>
      </p:sp>
      <p:sp>
        <p:nvSpPr>
          <p:cNvPr id="9" name="Slide Number Placeholder 8"/>
          <p:cNvSpPr>
            <a:spLocks noGrp="1"/>
          </p:cNvSpPr>
          <p:nvPr>
            <p:ph type="sldNum" sz="quarter" idx="11"/>
          </p:nvPr>
        </p:nvSpPr>
        <p:spPr/>
        <p:txBody>
          <a:bodyPr/>
          <a:lstStyle/>
          <a:p>
            <a:fld id="{1789C0F2-17E0-497A-9BBE-0C73201AAFE3}"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
        <p:nvSpPr>
          <p:cNvPr id="11" name="Title 10"/>
          <p:cNvSpPr>
            <a:spLocks noGrp="1"/>
          </p:cNvSpPr>
          <p:nvPr>
            <p:ph type="title"/>
          </p:nvPr>
        </p:nvSpPr>
        <p:spPr/>
        <p:txBody>
          <a:bodyPr/>
          <a:lstStyle/>
          <a:p>
            <a:r>
              <a:rPr lang="en-US"/>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a:effectLst>
                  <a:outerShdw blurRad="38100" dist="38100" dir="2700000" algn="tl">
                    <a:srgbClr val="000000">
                      <a:alpha val="43137"/>
                    </a:srgbClr>
                  </a:outerShdw>
                </a:effectLst>
                <a:latin typeface="+mn-lt"/>
              </a:rPr>
              <a:t>{</a:t>
            </a: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a:effectLst>
                  <a:outerShdw blurRad="38100" dist="38100" dir="2700000" algn="tl">
                    <a:srgbClr val="000000">
                      <a:alpha val="43137"/>
                    </a:srgbClr>
                  </a:outerShdw>
                </a:effectLst>
                <a:latin typeface="+mn-lt"/>
              </a:rPr>
              <a:t>{</a:t>
            </a:r>
          </a:p>
        </p:txBody>
      </p:sp>
      <p:sp>
        <p:nvSpPr>
          <p:cNvPr id="12" name="Title 11"/>
          <p:cNvSpPr>
            <a:spLocks noGrp="1"/>
          </p:cNvSpPr>
          <p:nvPr>
            <p:ph type="title"/>
          </p:nvPr>
        </p:nvSpPr>
        <p:spPr/>
        <p:txBody>
          <a:bodyPr/>
          <a:lstStyle/>
          <a:p>
            <a:r>
              <a:rPr lang="en-US"/>
              <a:t>Click to edit Master title style</a:t>
            </a:r>
            <a:endParaRPr lang="en-US" dirty="0"/>
          </a:p>
        </p:txBody>
      </p:sp>
      <p:sp>
        <p:nvSpPr>
          <p:cNvPr id="14" name="Date Placeholder 13"/>
          <p:cNvSpPr>
            <a:spLocks noGrp="1"/>
          </p:cNvSpPr>
          <p:nvPr>
            <p:ph type="dt" sz="half" idx="10"/>
          </p:nvPr>
        </p:nvSpPr>
        <p:spPr/>
        <p:txBody>
          <a:bodyPr/>
          <a:lstStyle/>
          <a:p>
            <a:fld id="{213E253B-1893-4367-8BAE-DF4BC10DC578}" type="datetime2">
              <a:rPr lang="en-US" smtClean="0"/>
              <a:t>Monday, January 22, 2018</a:t>
            </a:fld>
            <a:endParaRPr lang="en-US" dirty="0"/>
          </a:p>
        </p:txBody>
      </p:sp>
      <p:sp>
        <p:nvSpPr>
          <p:cNvPr id="15" name="Slide Number Placeholder 14"/>
          <p:cNvSpPr>
            <a:spLocks noGrp="1"/>
          </p:cNvSpPr>
          <p:nvPr>
            <p:ph type="sldNum" sz="quarter" idx="11"/>
          </p:nvPr>
        </p:nvSpPr>
        <p:spPr/>
        <p:txBody>
          <a:bodyPr/>
          <a:lstStyle/>
          <a:p>
            <a:fld id="{1789C0F2-17E0-497A-9BBE-0C73201AAFE3}"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Date Placeholder 6"/>
          <p:cNvSpPr>
            <a:spLocks noGrp="1"/>
          </p:cNvSpPr>
          <p:nvPr>
            <p:ph type="dt" sz="half" idx="10"/>
          </p:nvPr>
        </p:nvSpPr>
        <p:spPr/>
        <p:txBody>
          <a:bodyPr/>
          <a:lstStyle/>
          <a:p>
            <a:fld id="{8B62300D-25B3-4603-86C9-4CB776489F00}" type="datetime2">
              <a:rPr lang="en-US" smtClean="0"/>
              <a:t>Monday, January 22, 2018</a:t>
            </a:fld>
            <a:endParaRPr lang="en-US" dirty="0"/>
          </a:p>
        </p:txBody>
      </p:sp>
      <p:sp>
        <p:nvSpPr>
          <p:cNvPr id="8" name="Slide Number Placeholder 7"/>
          <p:cNvSpPr>
            <a:spLocks noGrp="1"/>
          </p:cNvSpPr>
          <p:nvPr>
            <p:ph type="sldNum" sz="quarter" idx="11"/>
          </p:nvPr>
        </p:nvSpPr>
        <p:spPr/>
        <p:txBody>
          <a:bodyPr/>
          <a:lstStyle/>
          <a:p>
            <a:fld id="{1789C0F2-17E0-497A-9BBE-0C73201AAFE3}"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6314AD9-FCC8-48B7-B85B-012A91320DFF}" type="datetime2">
              <a:rPr lang="en-US" smtClean="0"/>
              <a:t>Monday, January 22, 2018</a:t>
            </a:fld>
            <a:endParaRPr lang="en-US" dirty="0"/>
          </a:p>
        </p:txBody>
      </p:sp>
      <p:sp>
        <p:nvSpPr>
          <p:cNvPr id="6" name="Slide Number Placeholder 5"/>
          <p:cNvSpPr>
            <a:spLocks noGrp="1"/>
          </p:cNvSpPr>
          <p:nvPr>
            <p:ph type="sldNum" sz="quarter" idx="11"/>
          </p:nvPr>
        </p:nvSpPr>
        <p:spPr/>
        <p:txBody>
          <a:bodyPr/>
          <a:lstStyle/>
          <a:p>
            <a:fld id="{1789C0F2-17E0-497A-9BBE-0C73201AAFE3}" type="slidenum">
              <a:rPr lang="en-US" smtClean="0"/>
              <a:pPr/>
              <a:t>‹#›</a:t>
            </a:fld>
            <a:endParaRPr lang="en-US" dirty="0"/>
          </a:p>
        </p:txBody>
      </p:sp>
      <p:sp>
        <p:nvSpPr>
          <p:cNvPr id="7" name="Footer Placeholder 6"/>
          <p:cNvSpPr>
            <a:spLocks noGrp="1"/>
          </p:cNvSpPr>
          <p:nvPr>
            <p:ph type="ftr" sz="quarter" idx="12"/>
          </p:nvPr>
        </p:nvSpPr>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a:effectLst>
                  <a:outerShdw blurRad="38100" dist="38100" dir="2700000" algn="tl">
                    <a:srgbClr val="000000">
                      <a:alpha val="43137"/>
                    </a:srgbClr>
                  </a:outerShdw>
                </a:effectLst>
                <a:latin typeface="+mn-lt"/>
              </a:rPr>
              <a:t>{</a:t>
            </a: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Date Placeholder 14"/>
          <p:cNvSpPr>
            <a:spLocks noGrp="1"/>
          </p:cNvSpPr>
          <p:nvPr>
            <p:ph type="dt" sz="half" idx="10"/>
          </p:nvPr>
        </p:nvSpPr>
        <p:spPr/>
        <p:txBody>
          <a:bodyPr/>
          <a:lstStyle/>
          <a:p>
            <a:fld id="{3182DC50-D5DB-4F94-B367-9876CD2C4012}" type="datetime2">
              <a:rPr lang="en-US" smtClean="0"/>
              <a:t>Monday, January 22, 2018</a:t>
            </a:fld>
            <a:endParaRPr lang="en-US" dirty="0"/>
          </a:p>
        </p:txBody>
      </p:sp>
      <p:sp>
        <p:nvSpPr>
          <p:cNvPr id="16" name="Slide Number Placeholder 15"/>
          <p:cNvSpPr>
            <a:spLocks noGrp="1"/>
          </p:cNvSpPr>
          <p:nvPr>
            <p:ph type="sldNum" sz="quarter" idx="11"/>
          </p:nvPr>
        </p:nvSpPr>
        <p:spPr/>
        <p:txBody>
          <a:bodyPr/>
          <a:lstStyle/>
          <a:p>
            <a:fld id="{1789C0F2-17E0-497A-9BBE-0C73201AAFE3}"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
        <p:nvSpPr>
          <p:cNvPr id="18" name="Title 17"/>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a:effectLst>
                  <a:outerShdw blurRad="38100" dist="38100" dir="2700000" algn="tl">
                    <a:srgbClr val="000000">
                      <a:alpha val="43137"/>
                    </a:srgbClr>
                  </a:outerShdw>
                </a:effectLst>
                <a:latin typeface="+mn-lt"/>
              </a:rPr>
              <a:t>{</a:t>
            </a:r>
          </a:p>
        </p:txBody>
      </p:sp>
      <p:sp>
        <p:nvSpPr>
          <p:cNvPr id="11" name="Title 10"/>
          <p:cNvSpPr>
            <a:spLocks noGrp="1"/>
          </p:cNvSpPr>
          <p:nvPr>
            <p:ph type="title"/>
          </p:nvPr>
        </p:nvSpPr>
        <p:spPr/>
        <p:txBody>
          <a:bodyPr/>
          <a:lstStyle/>
          <a:p>
            <a:r>
              <a:rPr lang="en-US"/>
              <a:t>Click to edit Master title style</a:t>
            </a:r>
          </a:p>
        </p:txBody>
      </p:sp>
      <p:sp>
        <p:nvSpPr>
          <p:cNvPr id="13" name="Date Placeholder 12"/>
          <p:cNvSpPr>
            <a:spLocks noGrp="1"/>
          </p:cNvSpPr>
          <p:nvPr>
            <p:ph type="dt" sz="half" idx="10"/>
          </p:nvPr>
        </p:nvSpPr>
        <p:spPr/>
        <p:txBody>
          <a:bodyPr/>
          <a:lstStyle/>
          <a:p>
            <a:fld id="{292EB412-E790-42EA-81FE-2925D3A43D91}" type="datetime2">
              <a:rPr lang="en-US" smtClean="0"/>
              <a:t>Monday, January 22, 2018</a:t>
            </a:fld>
            <a:endParaRPr lang="en-US" dirty="0"/>
          </a:p>
        </p:txBody>
      </p:sp>
      <p:sp>
        <p:nvSpPr>
          <p:cNvPr id="14" name="Slide Number Placeholder 13"/>
          <p:cNvSpPr>
            <a:spLocks noGrp="1"/>
          </p:cNvSpPr>
          <p:nvPr>
            <p:ph type="sldNum" sz="quarter" idx="11"/>
          </p:nvPr>
        </p:nvSpPr>
        <p:spPr/>
        <p:txBody>
          <a:bodyPr/>
          <a:lstStyle/>
          <a:p>
            <a:fld id="{1789C0F2-17E0-497A-9BBE-0C73201AAFE3}" type="slidenum">
              <a:rPr lang="en-US" smtClean="0"/>
              <a:pPr/>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0B385921-A91A-409C-921C-0E0EC1E750EC}" type="datetime2">
              <a:rPr lang="en-US" smtClean="0"/>
              <a:t>Monday, January 22, 2018</a:t>
            </a:fld>
            <a:endParaRPr lang="en-US" dirty="0"/>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dirty="0"/>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1789C0F2-17E0-497A-9BBE-0C73201AAFE3}"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ucr.fbi.gov/crime-in-the-u.s/2012/crime-in-the-u.s.-2012/tables/1tabledatadecoverviewpdf/table_1_crime_in_the_united_states_by_volume_and_rate_per_100000_inhabitants_1993-2012.x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CRIME IN THE UNITED STATES</a:t>
            </a:r>
          </a:p>
        </p:txBody>
      </p:sp>
      <p:sp>
        <p:nvSpPr>
          <p:cNvPr id="3" name="Subtitle 2"/>
          <p:cNvSpPr>
            <a:spLocks noGrp="1"/>
          </p:cNvSpPr>
          <p:nvPr>
            <p:ph type="subTitle" idx="1"/>
          </p:nvPr>
        </p:nvSpPr>
        <p:spPr/>
        <p:txBody>
          <a:bodyPr/>
          <a:lstStyle/>
          <a:p>
            <a:r>
              <a:rPr lang="en-US" dirty="0"/>
              <a:t>Pradeep Joseph</a:t>
            </a:r>
          </a:p>
        </p:txBody>
      </p:sp>
    </p:spTree>
    <p:extLst>
      <p:ext uri="{BB962C8B-B14F-4D97-AF65-F5344CB8AC3E}">
        <p14:creationId xmlns:p14="http://schemas.microsoft.com/office/powerpoint/2010/main" val="3592917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777240" y="1942123"/>
            <a:ext cx="7543800" cy="3657599"/>
          </a:xfrm>
        </p:spPr>
        <p:txBody>
          <a:bodyPr/>
          <a:lstStyle/>
          <a:p>
            <a:r>
              <a:rPr lang="en-US" dirty="0"/>
              <a:t>Determine whether public policy regarding crime has been effective over the course of past two decades</a:t>
            </a:r>
          </a:p>
          <a:p>
            <a:r>
              <a:rPr lang="en-US" dirty="0"/>
              <a:t>See where attention should be directed toward in order to bring down crime rate</a:t>
            </a:r>
          </a:p>
          <a:p>
            <a:r>
              <a:rPr lang="en-US" dirty="0"/>
              <a:t>Data obtained from FBI Uniform Crime Reporting: </a:t>
            </a:r>
            <a:r>
              <a:rPr lang="en-US" sz="1400" dirty="0">
                <a:hlinkClick r:id="rId2"/>
              </a:rPr>
              <a:t>https://ucr.fbi.gov/crime-in-the-u.s/2012/crime-in-the-u.s.-2012/tables/1tabledatadecoverviewpdf/table_1_crime_in_the_united_states_by_volume_and_rate_per_100000_inhabitants_1993-2012.xls</a:t>
            </a:r>
            <a:endParaRPr lang="en-US" sz="1400" dirty="0"/>
          </a:p>
          <a:p>
            <a:endParaRPr lang="en-US" sz="1400" dirty="0"/>
          </a:p>
          <a:p>
            <a:pPr marL="18288" indent="0">
              <a:buNone/>
            </a:pPr>
            <a:endParaRPr lang="en-US" dirty="0"/>
          </a:p>
          <a:p>
            <a:endParaRPr lang="en-US" dirty="0"/>
          </a:p>
        </p:txBody>
      </p:sp>
      <p:sp>
        <p:nvSpPr>
          <p:cNvPr id="6" name="Title 5"/>
          <p:cNvSpPr>
            <a:spLocks noGrp="1"/>
          </p:cNvSpPr>
          <p:nvPr>
            <p:ph type="title"/>
          </p:nvPr>
        </p:nvSpPr>
        <p:spPr>
          <a:xfrm>
            <a:off x="326908" y="685801"/>
            <a:ext cx="8587628" cy="914400"/>
          </a:xfrm>
        </p:spPr>
        <p:txBody>
          <a:bodyPr/>
          <a:lstStyle/>
          <a:p>
            <a:r>
              <a:rPr lang="en-US" dirty="0"/>
              <a:t>Why Study Crime Prevalence?</a:t>
            </a:r>
          </a:p>
        </p:txBody>
      </p:sp>
    </p:spTree>
    <p:extLst>
      <p:ext uri="{BB962C8B-B14F-4D97-AF65-F5344CB8AC3E}">
        <p14:creationId xmlns:p14="http://schemas.microsoft.com/office/powerpoint/2010/main" val="128192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953894" y="1878012"/>
            <a:ext cx="2590800" cy="1878174"/>
          </a:xfrm>
        </p:spPr>
        <p:txBody>
          <a:bodyPr>
            <a:normAutofit/>
          </a:bodyPr>
          <a:lstStyle/>
          <a:p>
            <a:endParaRPr lang="en-US" b="1" dirty="0"/>
          </a:p>
          <a:p>
            <a:pPr marL="285750" indent="-285750">
              <a:buFont typeface="Arial"/>
              <a:buChar char="•"/>
            </a:pPr>
            <a:r>
              <a:rPr lang="en-US" b="1" dirty="0"/>
              <a:t>Violent crime has decreased overall, with two surges of violent crime in 2001 and 2006.</a:t>
            </a:r>
          </a:p>
          <a:p>
            <a:pPr marL="285750" indent="-285750">
              <a:buFont typeface="Arial"/>
              <a:buChar char="•"/>
            </a:pPr>
            <a:endParaRPr lang="en-US" dirty="0"/>
          </a:p>
        </p:txBody>
      </p:sp>
      <p:sp>
        <p:nvSpPr>
          <p:cNvPr id="2" name="Title 1"/>
          <p:cNvSpPr>
            <a:spLocks noGrp="1"/>
          </p:cNvSpPr>
          <p:nvPr>
            <p:ph type="title"/>
          </p:nvPr>
        </p:nvSpPr>
        <p:spPr>
          <a:xfrm>
            <a:off x="762000" y="523656"/>
            <a:ext cx="7543800" cy="914400"/>
          </a:xfrm>
        </p:spPr>
        <p:txBody>
          <a:bodyPr/>
          <a:lstStyle/>
          <a:p>
            <a:r>
              <a:rPr lang="en-US" dirty="0"/>
              <a:t>Violent Crime</a:t>
            </a:r>
          </a:p>
        </p:txBody>
      </p:sp>
      <p:sp>
        <p:nvSpPr>
          <p:cNvPr id="13" name="TextBox 12"/>
          <p:cNvSpPr txBox="1"/>
          <p:nvPr/>
        </p:nvSpPr>
        <p:spPr>
          <a:xfrm>
            <a:off x="487509" y="5897597"/>
            <a:ext cx="7941264" cy="523220"/>
          </a:xfrm>
          <a:prstGeom prst="rect">
            <a:avLst/>
          </a:prstGeom>
          <a:noFill/>
        </p:spPr>
        <p:txBody>
          <a:bodyPr wrap="square" rtlCol="0">
            <a:spAutoFit/>
          </a:bodyPr>
          <a:lstStyle/>
          <a:p>
            <a:r>
              <a:rPr lang="en-US" sz="1400" dirty="0"/>
              <a:t>R Code: plot(</a:t>
            </a:r>
            <a:r>
              <a:rPr lang="en-US" sz="1400" dirty="0" err="1"/>
              <a:t>crimedata$Year</a:t>
            </a:r>
            <a:r>
              <a:rPr lang="en-US" sz="1400" dirty="0"/>
              <a:t>, </a:t>
            </a:r>
            <a:r>
              <a:rPr lang="en-US" sz="1400" dirty="0" err="1"/>
              <a:t>crimedata$Violent.crime</a:t>
            </a:r>
            <a:r>
              <a:rPr lang="en-US" sz="1400" dirty="0"/>
              <a:t>, main='Violent Crime in the USA from 1993-2012', </a:t>
            </a:r>
            <a:r>
              <a:rPr lang="en-US" sz="1400" dirty="0" err="1"/>
              <a:t>xlab</a:t>
            </a:r>
            <a:r>
              <a:rPr lang="en-US" sz="1400" dirty="0"/>
              <a:t> = 'Year', </a:t>
            </a:r>
            <a:r>
              <a:rPr lang="en-US" sz="1400" dirty="0" err="1"/>
              <a:t>ylab</a:t>
            </a:r>
            <a:r>
              <a:rPr lang="en-US" sz="1400" dirty="0"/>
              <a:t>='Violent Crime', </a:t>
            </a:r>
            <a:r>
              <a:rPr lang="en-US" sz="1400" dirty="0" err="1"/>
              <a:t>las</a:t>
            </a:r>
            <a:r>
              <a:rPr lang="en-US" sz="1400" dirty="0"/>
              <a:t>=1, col='blue', type='o', </a:t>
            </a:r>
            <a:r>
              <a:rPr lang="en-US" sz="1400" dirty="0" err="1"/>
              <a:t>col.lab</a:t>
            </a:r>
            <a:r>
              <a:rPr lang="en-US" sz="1400" dirty="0"/>
              <a:t>='red', </a:t>
            </a:r>
            <a:r>
              <a:rPr lang="en-US" sz="1400" dirty="0" err="1"/>
              <a:t>pch</a:t>
            </a:r>
            <a:r>
              <a:rPr lang="en-US" sz="1400" dirty="0"/>
              <a:t>=2)</a:t>
            </a:r>
            <a:endParaRPr lang="en-US" dirty="0"/>
          </a:p>
        </p:txBody>
      </p:sp>
      <p:pic>
        <p:nvPicPr>
          <p:cNvPr id="5" name="Content Placeholder 4" descr="Screen Shot 2017-01-30 at 10.33.45 PM.png"/>
          <p:cNvPicPr>
            <a:picLocks noGrp="1" noChangeAspect="1"/>
          </p:cNvPicPr>
          <p:nvPr>
            <p:ph idx="1"/>
          </p:nvPr>
        </p:nvPicPr>
        <p:blipFill>
          <a:blip r:embed="rId2" cstate="email">
            <a:extLst>
              <a:ext uri="{28A0092B-C50C-407E-A947-70E740481C1C}">
                <a14:useLocalDpi xmlns:a14="http://schemas.microsoft.com/office/drawing/2010/main" val="0"/>
              </a:ext>
            </a:extLst>
          </a:blip>
          <a:srcRect t="-4942" b="-4942"/>
          <a:stretch>
            <a:fillRect/>
          </a:stretch>
        </p:blipFill>
        <p:spPr>
          <a:xfrm>
            <a:off x="332490" y="1878012"/>
            <a:ext cx="4772910" cy="3768087"/>
          </a:xfrm>
        </p:spPr>
      </p:pic>
    </p:spTree>
    <p:extLst>
      <p:ext uri="{BB962C8B-B14F-4D97-AF65-F5344CB8AC3E}">
        <p14:creationId xmlns:p14="http://schemas.microsoft.com/office/powerpoint/2010/main" val="1264043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828160" y="1609579"/>
            <a:ext cx="2590800" cy="1697601"/>
          </a:xfrm>
        </p:spPr>
        <p:txBody>
          <a:bodyPr/>
          <a:lstStyle/>
          <a:p>
            <a:pPr marL="285750" indent="-285750">
              <a:buFont typeface="Arial"/>
              <a:buChar char="•"/>
            </a:pPr>
            <a:r>
              <a:rPr lang="en-US" b="1" dirty="0"/>
              <a:t>Robberies, though generally less, have fluctuated over the past two decades.</a:t>
            </a:r>
          </a:p>
        </p:txBody>
      </p:sp>
      <p:sp>
        <p:nvSpPr>
          <p:cNvPr id="2" name="Title 1"/>
          <p:cNvSpPr>
            <a:spLocks noGrp="1"/>
          </p:cNvSpPr>
          <p:nvPr>
            <p:ph type="title"/>
          </p:nvPr>
        </p:nvSpPr>
        <p:spPr>
          <a:xfrm>
            <a:off x="762000" y="523656"/>
            <a:ext cx="7543800" cy="914400"/>
          </a:xfrm>
        </p:spPr>
        <p:txBody>
          <a:bodyPr/>
          <a:lstStyle/>
          <a:p>
            <a:r>
              <a:rPr lang="en-US" dirty="0"/>
              <a:t>Robbery</a:t>
            </a:r>
          </a:p>
        </p:txBody>
      </p:sp>
      <p:sp>
        <p:nvSpPr>
          <p:cNvPr id="5" name="TextBox 4"/>
          <p:cNvSpPr txBox="1"/>
          <p:nvPr/>
        </p:nvSpPr>
        <p:spPr>
          <a:xfrm>
            <a:off x="955578" y="5732431"/>
            <a:ext cx="7350222" cy="738664"/>
          </a:xfrm>
          <a:prstGeom prst="rect">
            <a:avLst/>
          </a:prstGeom>
          <a:noFill/>
        </p:spPr>
        <p:txBody>
          <a:bodyPr wrap="square" rtlCol="0">
            <a:spAutoFit/>
          </a:bodyPr>
          <a:lstStyle/>
          <a:p>
            <a:r>
              <a:rPr lang="en-US" sz="1400" dirty="0"/>
              <a:t>R Code: boxplot(</a:t>
            </a:r>
            <a:r>
              <a:rPr lang="en-US" sz="1400" dirty="0" err="1"/>
              <a:t>crimedata$Year~crimedata$Robbery</a:t>
            </a:r>
            <a:r>
              <a:rPr lang="en-US" sz="1400" dirty="0"/>
              <a:t>, main='Robberies in the USA from 1993-2012', </a:t>
            </a:r>
            <a:r>
              <a:rPr lang="en-US" sz="1400" dirty="0" err="1"/>
              <a:t>xlab</a:t>
            </a:r>
            <a:r>
              <a:rPr lang="en-US" sz="1400" dirty="0"/>
              <a:t>='Amount of Robberies', </a:t>
            </a:r>
            <a:r>
              <a:rPr lang="en-US" sz="1400" dirty="0" err="1"/>
              <a:t>ylab</a:t>
            </a:r>
            <a:r>
              <a:rPr lang="en-US" sz="1400" dirty="0"/>
              <a:t>='Year', </a:t>
            </a:r>
            <a:r>
              <a:rPr lang="en-US" sz="1400" dirty="0" err="1"/>
              <a:t>col.main</a:t>
            </a:r>
            <a:r>
              <a:rPr lang="en-US" sz="1400" dirty="0"/>
              <a:t>='dark green', </a:t>
            </a:r>
            <a:r>
              <a:rPr lang="en-US" sz="1400" dirty="0" err="1"/>
              <a:t>las</a:t>
            </a:r>
            <a:r>
              <a:rPr lang="en-US" sz="1400" dirty="0"/>
              <a:t>=1, </a:t>
            </a:r>
            <a:r>
              <a:rPr lang="en-US" sz="1400" dirty="0" err="1"/>
              <a:t>cex.lab</a:t>
            </a:r>
            <a:r>
              <a:rPr lang="en-US" sz="1400" dirty="0"/>
              <a:t>=0.9, </a:t>
            </a:r>
            <a:r>
              <a:rPr lang="en-US" sz="1400" dirty="0" err="1"/>
              <a:t>col.lab</a:t>
            </a:r>
            <a:r>
              <a:rPr lang="en-US" sz="1400" dirty="0"/>
              <a:t>='blue')</a:t>
            </a:r>
          </a:p>
        </p:txBody>
      </p:sp>
      <p:pic>
        <p:nvPicPr>
          <p:cNvPr id="8" name="Content Placeholder 7" descr="Screen Shot 2017-01-30 at 10.43.45 PM.png"/>
          <p:cNvPicPr>
            <a:picLocks noGrp="1" noChangeAspect="1"/>
          </p:cNvPicPr>
          <p:nvPr>
            <p:ph idx="1"/>
          </p:nvPr>
        </p:nvPicPr>
        <p:blipFill>
          <a:blip r:embed="rId2">
            <a:extLst>
              <a:ext uri="{28A0092B-C50C-407E-A947-70E740481C1C}">
                <a14:useLocalDpi xmlns:a14="http://schemas.microsoft.com/office/drawing/2010/main" val="0"/>
              </a:ext>
            </a:extLst>
          </a:blip>
          <a:srcRect t="-5143" b="-5143"/>
          <a:stretch>
            <a:fillRect/>
          </a:stretch>
        </p:blipFill>
        <p:spPr>
          <a:xfrm>
            <a:off x="499138" y="1438056"/>
            <a:ext cx="5215862" cy="4117786"/>
          </a:xfrm>
        </p:spPr>
      </p:pic>
    </p:spTree>
    <p:extLst>
      <p:ext uri="{BB962C8B-B14F-4D97-AF65-F5344CB8AC3E}">
        <p14:creationId xmlns:p14="http://schemas.microsoft.com/office/powerpoint/2010/main" val="2872950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Shot 2017-01-30 at 11.03.39 PM.png"/>
          <p:cNvPicPr>
            <a:picLocks noGrp="1" noChangeAspect="1"/>
          </p:cNvPicPr>
          <p:nvPr>
            <p:ph idx="1"/>
          </p:nvPr>
        </p:nvPicPr>
        <p:blipFill>
          <a:blip r:embed="rId2" cstate="email">
            <a:extLst>
              <a:ext uri="{28A0092B-C50C-407E-A947-70E740481C1C}">
                <a14:useLocalDpi xmlns:a14="http://schemas.microsoft.com/office/drawing/2010/main" val="0"/>
              </a:ext>
            </a:extLst>
          </a:blip>
          <a:srcRect t="-19043" b="-19043"/>
          <a:stretch>
            <a:fillRect/>
          </a:stretch>
        </p:blipFill>
        <p:spPr>
          <a:xfrm>
            <a:off x="251468" y="1438056"/>
            <a:ext cx="5055866" cy="4327792"/>
          </a:xfrm>
        </p:spPr>
      </p:pic>
      <p:sp>
        <p:nvSpPr>
          <p:cNvPr id="4" name="Text Placeholder 3"/>
          <p:cNvSpPr>
            <a:spLocks noGrp="1"/>
          </p:cNvSpPr>
          <p:nvPr>
            <p:ph type="body" sz="half" idx="2"/>
          </p:nvPr>
        </p:nvSpPr>
        <p:spPr>
          <a:xfrm>
            <a:off x="5715000" y="1961673"/>
            <a:ext cx="2590800" cy="1232333"/>
          </a:xfrm>
        </p:spPr>
        <p:txBody>
          <a:bodyPr/>
          <a:lstStyle/>
          <a:p>
            <a:pPr marL="285750" indent="-285750">
              <a:buFont typeface="Arial"/>
              <a:buChar char="•"/>
            </a:pPr>
            <a:r>
              <a:rPr lang="en-US" dirty="0"/>
              <a:t>Motor Vehicle Theft has consistently declined over the past two decades.</a:t>
            </a:r>
          </a:p>
        </p:txBody>
      </p:sp>
      <p:sp>
        <p:nvSpPr>
          <p:cNvPr id="2" name="Title 1"/>
          <p:cNvSpPr>
            <a:spLocks noGrp="1"/>
          </p:cNvSpPr>
          <p:nvPr>
            <p:ph type="title"/>
          </p:nvPr>
        </p:nvSpPr>
        <p:spPr>
          <a:xfrm>
            <a:off x="762000" y="523656"/>
            <a:ext cx="7543800" cy="914400"/>
          </a:xfrm>
        </p:spPr>
        <p:txBody>
          <a:bodyPr/>
          <a:lstStyle/>
          <a:p>
            <a:r>
              <a:rPr lang="en-US" dirty="0"/>
              <a:t>Motor Vehicle Theft</a:t>
            </a:r>
          </a:p>
        </p:txBody>
      </p:sp>
      <p:sp>
        <p:nvSpPr>
          <p:cNvPr id="6" name="TextBox 5"/>
          <p:cNvSpPr txBox="1"/>
          <p:nvPr/>
        </p:nvSpPr>
        <p:spPr>
          <a:xfrm>
            <a:off x="427494" y="5424469"/>
            <a:ext cx="7279995" cy="738664"/>
          </a:xfrm>
          <a:prstGeom prst="rect">
            <a:avLst/>
          </a:prstGeom>
          <a:noFill/>
        </p:spPr>
        <p:txBody>
          <a:bodyPr wrap="square" rtlCol="0">
            <a:spAutoFit/>
          </a:bodyPr>
          <a:lstStyle/>
          <a:p>
            <a:r>
              <a:rPr lang="en-US" sz="1400" dirty="0"/>
              <a:t>R Code: </a:t>
            </a:r>
            <a:r>
              <a:rPr lang="en-US" sz="1400" dirty="0" err="1"/>
              <a:t>mosaicplot</a:t>
            </a:r>
            <a:r>
              <a:rPr lang="en-US" sz="1400" dirty="0"/>
              <a:t>(</a:t>
            </a:r>
            <a:r>
              <a:rPr lang="en-US" sz="1400" dirty="0" err="1"/>
              <a:t>crimedata$Year~crimedata$Motor</a:t>
            </a:r>
            <a:r>
              <a:rPr lang="en-US" sz="1400" dirty="0"/>
              <a:t>..</a:t>
            </a:r>
            <a:r>
              <a:rPr lang="en-US" sz="1400" dirty="0" err="1"/>
              <a:t>vehicle..theft</a:t>
            </a:r>
            <a:r>
              <a:rPr lang="en-US" sz="1400" dirty="0"/>
              <a:t>, main='Motor Vehicle Theft in the USA from 1993-2012', </a:t>
            </a:r>
            <a:r>
              <a:rPr lang="en-US" sz="1400" dirty="0" err="1"/>
              <a:t>xlab</a:t>
            </a:r>
            <a:r>
              <a:rPr lang="en-US" sz="1400" dirty="0"/>
              <a:t>='Year', </a:t>
            </a:r>
            <a:r>
              <a:rPr lang="en-US" sz="1400" dirty="0" err="1"/>
              <a:t>ylab</a:t>
            </a:r>
            <a:r>
              <a:rPr lang="en-US" sz="1400" dirty="0"/>
              <a:t>='Amount of Motor Vehicle Theft', </a:t>
            </a:r>
            <a:r>
              <a:rPr lang="en-US" sz="1400" dirty="0" err="1"/>
              <a:t>las</a:t>
            </a:r>
            <a:r>
              <a:rPr lang="en-US" sz="1400" dirty="0"/>
              <a:t>=1, color=c('</a:t>
            </a:r>
            <a:r>
              <a:rPr lang="en-US" sz="1400" dirty="0" err="1"/>
              <a:t>orange','blue</a:t>
            </a:r>
            <a:r>
              <a:rPr lang="en-US" sz="1400" dirty="0"/>
              <a:t>'))</a:t>
            </a:r>
          </a:p>
        </p:txBody>
      </p:sp>
    </p:spTree>
    <p:extLst>
      <p:ext uri="{BB962C8B-B14F-4D97-AF65-F5344CB8AC3E}">
        <p14:creationId xmlns:p14="http://schemas.microsoft.com/office/powerpoint/2010/main" val="3434873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777240" y="1942123"/>
            <a:ext cx="7543800" cy="3657599"/>
          </a:xfrm>
        </p:spPr>
        <p:txBody>
          <a:bodyPr/>
          <a:lstStyle/>
          <a:p>
            <a:r>
              <a:rPr lang="en-US" dirty="0"/>
              <a:t>In order to make most impact on cutting down on crime, public policies and resources should be focused on preventing violent crime and robberies, both of which have shown surges and fluctuations throughout the years.</a:t>
            </a:r>
          </a:p>
          <a:p>
            <a:pPr lvl="1"/>
            <a:r>
              <a:rPr lang="en-US" i="1" dirty="0"/>
              <a:t>Motor vehicle theft has been steadily decreasing and does not pose significant threat of surging</a:t>
            </a:r>
          </a:p>
        </p:txBody>
      </p:sp>
      <p:sp>
        <p:nvSpPr>
          <p:cNvPr id="6" name="Title 5"/>
          <p:cNvSpPr>
            <a:spLocks noGrp="1"/>
          </p:cNvSpPr>
          <p:nvPr>
            <p:ph type="title"/>
          </p:nvPr>
        </p:nvSpPr>
        <p:spPr>
          <a:xfrm>
            <a:off x="777240" y="685801"/>
            <a:ext cx="7543800" cy="914400"/>
          </a:xfrm>
        </p:spPr>
        <p:txBody>
          <a:bodyPr/>
          <a:lstStyle/>
          <a:p>
            <a:r>
              <a:rPr lang="en-US" dirty="0"/>
              <a:t>Conclusion</a:t>
            </a:r>
          </a:p>
        </p:txBody>
      </p:sp>
    </p:spTree>
    <p:extLst>
      <p:ext uri="{BB962C8B-B14F-4D97-AF65-F5344CB8AC3E}">
        <p14:creationId xmlns:p14="http://schemas.microsoft.com/office/powerpoint/2010/main" val="35937723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Elemental.thmx</Template>
  <TotalTime>1036</TotalTime>
  <Words>371</Words>
  <Application>Microsoft Office PowerPoint</Application>
  <PresentationFormat>On-screen Show (4:3)</PresentationFormat>
  <Paragraphs>20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Palatino Linotype</vt:lpstr>
      <vt:lpstr>Wingdings</vt:lpstr>
      <vt:lpstr>Elemental</vt:lpstr>
      <vt:lpstr>CRIME IN THE UNITED STATES</vt:lpstr>
      <vt:lpstr>Why Study Crime Prevalence?</vt:lpstr>
      <vt:lpstr>Violent Crime</vt:lpstr>
      <vt:lpstr>Robbery</vt:lpstr>
      <vt:lpstr>Motor Vehicle Theft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IN THE UNITED STATES</dc:title>
  <dc:creator>Pradeep Joseph</dc:creator>
  <cp:lastModifiedBy>tomasz</cp:lastModifiedBy>
  <cp:revision>13</cp:revision>
  <dcterms:created xsi:type="dcterms:W3CDTF">2017-01-28T23:23:11Z</dcterms:created>
  <dcterms:modified xsi:type="dcterms:W3CDTF">2018-01-22T23:53:31Z</dcterms:modified>
</cp:coreProperties>
</file>