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91" r:id="rId10"/>
    <p:sldId id="292" r:id="rId11"/>
    <p:sldId id="264" r:id="rId12"/>
    <p:sldId id="293" r:id="rId13"/>
    <p:sldId id="294" r:id="rId14"/>
    <p:sldId id="295" r:id="rId15"/>
    <p:sldId id="296" r:id="rId16"/>
    <p:sldId id="268" r:id="rId17"/>
    <p:sldId id="266" r:id="rId18"/>
    <p:sldId id="267"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90" r:id="rId35"/>
    <p:sldId id="284" r:id="rId36"/>
    <p:sldId id="285" r:id="rId37"/>
    <p:sldId id="286" r:id="rId38"/>
    <p:sldId id="287" r:id="rId39"/>
    <p:sldId id="288" r:id="rId40"/>
    <p:sldId id="289"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ebpages.scu.edu/ftp/hlu/examples/js/cookie.html" TargetMode="External"/><Relationship Id="rId2" Type="http://schemas.openxmlformats.org/officeDocument/2006/relationships/hyperlink" Target="http://www.w3schools.com/js/js_cookies.as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luhaibing.site88.net/animal.php"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en.wikipedia.org/wiki/HTTP_cooki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msis.atwebpages.com/cookie/grades/index.php"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mailto:bart@fox.com"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Cookie and Session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02393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and Read Cookie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With </a:t>
            </a:r>
            <a:r>
              <a:rPr lang="en-US" dirty="0"/>
              <a:t>JavaScript, a cookie can be created like this:</a:t>
            </a:r>
          </a:p>
          <a:p>
            <a:pPr marL="0" indent="0" algn="ctr">
              <a:buNone/>
            </a:pPr>
            <a:r>
              <a:rPr lang="en-US" b="1" dirty="0" err="1"/>
              <a:t>document.cookie</a:t>
            </a:r>
            <a:r>
              <a:rPr lang="en-US" b="1" dirty="0"/>
              <a:t>="username=John Doe</a:t>
            </a:r>
            <a:r>
              <a:rPr lang="en-US" b="1" dirty="0" smtClean="0"/>
              <a:t>";</a:t>
            </a:r>
          </a:p>
          <a:p>
            <a:pPr marL="0" indent="0" algn="ctr">
              <a:buNone/>
            </a:pPr>
            <a:endParaRPr lang="en-US" dirty="0"/>
          </a:p>
          <a:p>
            <a:r>
              <a:rPr lang="en-US" dirty="0"/>
              <a:t>You can also add an expiry date (in UTC or GMT time). By default, the cookie is deleted when the browser is </a:t>
            </a:r>
            <a:r>
              <a:rPr lang="en-US" dirty="0" smtClean="0"/>
              <a:t>closed:</a:t>
            </a:r>
          </a:p>
          <a:p>
            <a:pPr marL="0" indent="0" algn="ctr">
              <a:buNone/>
            </a:pPr>
            <a:r>
              <a:rPr lang="en-US" b="1" dirty="0" err="1" smtClean="0"/>
              <a:t>document.cookie</a:t>
            </a:r>
            <a:r>
              <a:rPr lang="en-US" b="1" dirty="0"/>
              <a:t>="username=John Doe; expires=Thu, 18 Dec </a:t>
            </a:r>
            <a:r>
              <a:rPr lang="en-US" b="1" dirty="0" smtClean="0"/>
              <a:t>2023 </a:t>
            </a:r>
            <a:r>
              <a:rPr lang="en-US" b="1" dirty="0"/>
              <a:t>12:00:00 GMT</a:t>
            </a:r>
            <a:r>
              <a:rPr lang="en-US" b="1" dirty="0" smtClean="0"/>
              <a:t>";</a:t>
            </a:r>
          </a:p>
          <a:p>
            <a:pPr marL="0" indent="0" algn="ctr">
              <a:buNone/>
            </a:pPr>
            <a:endParaRPr lang="en-US" dirty="0"/>
          </a:p>
          <a:p>
            <a:r>
              <a:rPr lang="en-US" dirty="0"/>
              <a:t>With JavaScript, cookies can be read like this</a:t>
            </a:r>
            <a:r>
              <a:rPr lang="en-US" dirty="0" smtClean="0"/>
              <a:t>:</a:t>
            </a:r>
          </a:p>
          <a:p>
            <a:pPr marL="0" indent="0">
              <a:buNone/>
            </a:pPr>
            <a:r>
              <a:rPr lang="en-US" b="1" dirty="0" err="1" smtClean="0"/>
              <a:t>document.cookie</a:t>
            </a:r>
            <a:r>
              <a:rPr lang="en-US" b="1" dirty="0" smtClean="0"/>
              <a:t>=“name=john; </a:t>
            </a:r>
            <a:r>
              <a:rPr lang="en-US" b="1" dirty="0"/>
              <a:t>expires=Thu, 18 Dec </a:t>
            </a:r>
            <a:r>
              <a:rPr lang="en-US" b="1" dirty="0" smtClean="0"/>
              <a:t>2023 </a:t>
            </a:r>
            <a:r>
              <a:rPr lang="en-US" b="1" dirty="0"/>
              <a:t>12:00:00 GMT</a:t>
            </a:r>
            <a:r>
              <a:rPr lang="en-US" b="1" dirty="0" smtClean="0"/>
              <a:t>”;</a:t>
            </a:r>
          </a:p>
          <a:p>
            <a:pPr marL="0" indent="0">
              <a:buNone/>
            </a:pPr>
            <a:r>
              <a:rPr lang="en-US" b="1" dirty="0" err="1" smtClean="0"/>
              <a:t>document.cookie</a:t>
            </a:r>
            <a:r>
              <a:rPr lang="en-US" b="1" dirty="0" smtClean="0"/>
              <a:t>=“visits=2”; </a:t>
            </a:r>
            <a:r>
              <a:rPr lang="en-US" b="1" dirty="0"/>
              <a:t>expires=Thu, 18 Dec </a:t>
            </a:r>
            <a:r>
              <a:rPr lang="en-US" b="1" dirty="0" smtClean="0"/>
              <a:t>2023 </a:t>
            </a:r>
            <a:r>
              <a:rPr lang="en-US" b="1" dirty="0"/>
              <a:t>12:00:00 </a:t>
            </a:r>
            <a:r>
              <a:rPr lang="en-US" b="1" dirty="0" smtClean="0"/>
              <a:t>GMT”</a:t>
            </a:r>
          </a:p>
          <a:p>
            <a:pPr marL="0" indent="0">
              <a:buNone/>
            </a:pPr>
            <a:r>
              <a:rPr lang="en-US" b="1" dirty="0" err="1" smtClean="0"/>
              <a:t>document.write</a:t>
            </a:r>
            <a:r>
              <a:rPr lang="en-US" b="1" dirty="0" smtClean="0"/>
              <a:t>(</a:t>
            </a:r>
            <a:r>
              <a:rPr lang="en-US" b="1" dirty="0" err="1" smtClean="0"/>
              <a:t>document.cookie</a:t>
            </a:r>
            <a:r>
              <a:rPr lang="en-US" b="1" dirty="0" smtClean="0"/>
              <a:t>);</a:t>
            </a:r>
          </a:p>
          <a:p>
            <a:pPr marL="0" indent="0">
              <a:buNone/>
            </a:pPr>
            <a:r>
              <a:rPr lang="en-US" dirty="0" smtClean="0"/>
              <a:t>// </a:t>
            </a:r>
            <a:r>
              <a:rPr lang="en-US" dirty="0" err="1" smtClean="0"/>
              <a:t>document.cookie</a:t>
            </a:r>
            <a:r>
              <a:rPr lang="en-US" dirty="0" smtClean="0"/>
              <a:t> </a:t>
            </a:r>
            <a:r>
              <a:rPr lang="en-US" dirty="0"/>
              <a:t>will return all cookies in one </a:t>
            </a:r>
            <a:r>
              <a:rPr lang="en-US" dirty="0" smtClean="0"/>
              <a:t>string: </a:t>
            </a:r>
            <a:r>
              <a:rPr lang="en-US" b="1" dirty="0" smtClean="0"/>
              <a:t>name=john; visits=2; </a:t>
            </a:r>
            <a:endParaRPr lang="en-US" b="1" dirty="0"/>
          </a:p>
        </p:txBody>
      </p:sp>
    </p:spTree>
    <p:extLst>
      <p:ext uri="{BB962C8B-B14F-4D97-AF65-F5344CB8AC3E}">
        <p14:creationId xmlns:p14="http://schemas.microsoft.com/office/powerpoint/2010/main" val="26276444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Cookie in JavaScript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1400" dirty="0" err="1">
                <a:latin typeface="Courier New" panose="02070309020205020404" pitchFamily="49" charset="0"/>
                <a:cs typeface="Courier New" panose="02070309020205020404" pitchFamily="49" charset="0"/>
              </a:rPr>
              <a:t>document.cookie</a:t>
            </a:r>
            <a:r>
              <a:rPr lang="en-US" sz="1400" dirty="0">
                <a:latin typeface="Courier New" panose="02070309020205020404" pitchFamily="49" charset="0"/>
                <a:cs typeface="Courier New" panose="02070309020205020404" pitchFamily="49" charset="0"/>
              </a:rPr>
              <a:t> = "username=smith"; </a:t>
            </a:r>
            <a:r>
              <a:rPr lang="en-US" sz="1400" dirty="0" smtClean="0">
                <a:latin typeface="Courier New" panose="02070309020205020404" pitchFamily="49" charset="0"/>
                <a:cs typeface="Courier New" panose="02070309020205020404" pitchFamily="49" charset="0"/>
              </a:rPr>
              <a:t>			// </a:t>
            </a:r>
            <a:r>
              <a:rPr lang="en-US" sz="1400" dirty="0">
                <a:latin typeface="Courier New" panose="02070309020205020404" pitchFamily="49" charset="0"/>
                <a:cs typeface="Courier New" panose="02070309020205020404" pitchFamily="49" charset="0"/>
              </a:rPr>
              <a:t>setting two cookies </a:t>
            </a:r>
            <a:endParaRPr lang="en-US" sz="1400" dirty="0" smtClean="0">
              <a:latin typeface="Courier New" panose="02070309020205020404" pitchFamily="49" charset="0"/>
              <a:cs typeface="Courier New" panose="02070309020205020404" pitchFamily="49" charset="0"/>
            </a:endParaRPr>
          </a:p>
          <a:p>
            <a:pPr marL="0" indent="0">
              <a:buNone/>
            </a:pPr>
            <a:r>
              <a:rPr lang="en-US" sz="1400" dirty="0" err="1" smtClean="0">
                <a:latin typeface="Courier New" panose="02070309020205020404" pitchFamily="49" charset="0"/>
                <a:cs typeface="Courier New" panose="02070309020205020404" pitchFamily="49" charset="0"/>
              </a:rPr>
              <a:t>document.cookie</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"password=12345"; </a:t>
            </a:r>
            <a:endParaRPr lang="en-US" sz="1400" dirty="0" smtClean="0">
              <a:latin typeface="Courier New" panose="02070309020205020404" pitchFamily="49" charset="0"/>
              <a:cs typeface="Courier New" panose="02070309020205020404" pitchFamily="49" charset="0"/>
            </a:endParaRPr>
          </a:p>
          <a:p>
            <a:pPr marL="0" indent="0">
              <a:buNone/>
            </a:pPr>
            <a:r>
              <a:rPr lang="en-US" sz="1400" dirty="0" err="1" smtClean="0">
                <a:latin typeface="Courier New" panose="02070309020205020404" pitchFamily="49" charset="0"/>
                <a:cs typeface="Courier New" panose="02070309020205020404" pitchFamily="49" charset="0"/>
              </a:rPr>
              <a:t>document.cookie</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"age=29; </a:t>
            </a:r>
            <a:endParaRPr lang="en-US" sz="1400" dirty="0" smtClean="0">
              <a:latin typeface="Courier New" panose="02070309020205020404" pitchFamily="49" charset="0"/>
              <a:cs typeface="Courier New" panose="02070309020205020404" pitchFamily="49" charset="0"/>
            </a:endParaRPr>
          </a:p>
          <a:p>
            <a:pPr marL="0" indent="0">
              <a:buNone/>
            </a:pPr>
            <a:r>
              <a:rPr lang="en-US" sz="1400" dirty="0" smtClean="0">
                <a:latin typeface="Courier New" panose="02070309020205020404" pitchFamily="49" charset="0"/>
                <a:cs typeface="Courier New" panose="02070309020205020404" pitchFamily="49" charset="0"/>
              </a:rPr>
              <a:t>expires=Thu</a:t>
            </a:r>
            <a:r>
              <a:rPr lang="en-US" sz="1400" dirty="0">
                <a:latin typeface="Courier New" panose="02070309020205020404" pitchFamily="49" charset="0"/>
                <a:cs typeface="Courier New" panose="02070309020205020404" pitchFamily="49" charset="0"/>
              </a:rPr>
              <a:t>, 01-Jan-1970 00:00:01 GMT"; </a:t>
            </a:r>
            <a:r>
              <a:rPr lang="en-US" sz="1400" dirty="0" smtClean="0">
                <a:latin typeface="Courier New" panose="02070309020205020404" pitchFamily="49" charset="0"/>
                <a:cs typeface="Courier New" panose="02070309020205020404" pitchFamily="49" charset="0"/>
              </a:rPr>
              <a:t>		// </a:t>
            </a:r>
            <a:r>
              <a:rPr lang="en-US" sz="1400" dirty="0">
                <a:latin typeface="Courier New" panose="02070309020205020404" pitchFamily="49" charset="0"/>
                <a:cs typeface="Courier New" panose="02070309020205020404" pitchFamily="49" charset="0"/>
              </a:rPr>
              <a:t>deleting a cookie ... </a:t>
            </a:r>
            <a:endParaRPr lang="en-US" sz="1400" dirty="0" smtClean="0">
              <a:latin typeface="Courier New" panose="02070309020205020404" pitchFamily="49" charset="0"/>
              <a:cs typeface="Courier New" panose="02070309020205020404" pitchFamily="49" charset="0"/>
            </a:endParaRP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(later) </a:t>
            </a:r>
            <a:endParaRPr lang="en-US" sz="1400" dirty="0" smtClean="0">
              <a:latin typeface="Courier New" panose="02070309020205020404" pitchFamily="49" charset="0"/>
              <a:cs typeface="Courier New" panose="02070309020205020404" pitchFamily="49" charset="0"/>
            </a:endParaRPr>
          </a:p>
          <a:p>
            <a:pPr marL="0" indent="0">
              <a:buNone/>
            </a:pPr>
            <a:r>
              <a:rPr lang="en-US" sz="1400" dirty="0" err="1" smtClean="0">
                <a:latin typeface="Courier New" panose="02070309020205020404" pitchFamily="49" charset="0"/>
                <a:cs typeface="Courier New" panose="02070309020205020404" pitchFamily="49" charset="0"/>
              </a:rPr>
              <a:t>var</a:t>
            </a:r>
            <a:r>
              <a:rPr lang="en-US" sz="1400" dirty="0" smtClean="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allCookies</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document.cookie.split</a:t>
            </a:r>
            <a:r>
              <a:rPr lang="en-US" sz="1400" dirty="0">
                <a:latin typeface="Courier New" panose="02070309020205020404" pitchFamily="49" charset="0"/>
                <a:cs typeface="Courier New" panose="02070309020205020404" pitchFamily="49" charset="0"/>
              </a:rPr>
              <a:t>(";"); </a:t>
            </a:r>
            <a:endParaRPr lang="en-US" sz="1400" dirty="0" smtClean="0">
              <a:latin typeface="Courier New" panose="02070309020205020404" pitchFamily="49" charset="0"/>
              <a:cs typeface="Courier New" panose="02070309020205020404" pitchFamily="49" charset="0"/>
            </a:endParaRPr>
          </a:p>
          <a:p>
            <a:pPr marL="0" indent="0">
              <a:buNone/>
            </a:pP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["username=smith", "password=12345"] </a:t>
            </a:r>
            <a:endParaRPr lang="en-US" sz="1400" dirty="0" smtClean="0">
              <a:latin typeface="Courier New" panose="02070309020205020404" pitchFamily="49" charset="0"/>
              <a:cs typeface="Courier New" panose="02070309020205020404" pitchFamily="49" charset="0"/>
            </a:endParaRPr>
          </a:p>
          <a:p>
            <a:pPr marL="0" indent="0">
              <a:buNone/>
            </a:pPr>
            <a:endParaRPr lang="en-US" sz="1400" dirty="0" smtClean="0">
              <a:latin typeface="Courier New" panose="02070309020205020404" pitchFamily="49" charset="0"/>
              <a:cs typeface="Courier New" panose="02070309020205020404" pitchFamily="49" charset="0"/>
            </a:endParaRPr>
          </a:p>
          <a:p>
            <a:pPr marL="0" indent="0">
              <a:buNone/>
            </a:pPr>
            <a:r>
              <a:rPr lang="en-US" sz="1400" dirty="0" smtClean="0">
                <a:latin typeface="Courier New" panose="02070309020205020404" pitchFamily="49" charset="0"/>
                <a:cs typeface="Courier New" panose="02070309020205020404" pitchFamily="49" charset="0"/>
              </a:rPr>
              <a:t>for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var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&lt; </a:t>
            </a:r>
            <a:r>
              <a:rPr lang="en-US" sz="1400" dirty="0" err="1">
                <a:latin typeface="Courier New" panose="02070309020205020404" pitchFamily="49" charset="0"/>
                <a:cs typeface="Courier New" panose="02070309020205020404" pitchFamily="49" charset="0"/>
              </a:rPr>
              <a:t>allCookies.length</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a:t>
            </a:r>
            <a:endParaRPr lang="en-US" sz="1400" dirty="0" smtClean="0">
              <a:latin typeface="Courier New" panose="02070309020205020404" pitchFamily="49" charset="0"/>
              <a:cs typeface="Courier New" panose="02070309020205020404" pitchFamily="49" charset="0"/>
            </a:endParaRPr>
          </a:p>
          <a:p>
            <a:pPr marL="0" indent="0">
              <a:buNone/>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var</a:t>
            </a:r>
            <a:r>
              <a:rPr lang="en-US" sz="1400" dirty="0" smtClean="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eachCookie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allCookies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].split("="); </a:t>
            </a:r>
            <a:r>
              <a:rPr lang="en-US" sz="1400" dirty="0" smtClean="0">
                <a:latin typeface="Courier New" panose="02070309020205020404" pitchFamily="49" charset="0"/>
                <a:cs typeface="Courier New" panose="02070309020205020404" pitchFamily="49" charset="0"/>
              </a:rPr>
              <a:t>	// </a:t>
            </a:r>
            <a:r>
              <a:rPr lang="en-US" sz="1400" dirty="0">
                <a:latin typeface="Courier New" panose="02070309020205020404" pitchFamily="49" charset="0"/>
                <a:cs typeface="Courier New" panose="02070309020205020404" pitchFamily="49" charset="0"/>
              </a:rPr>
              <a:t>["username", "smith"] </a:t>
            </a:r>
            <a:endParaRPr lang="en-US" sz="1400" dirty="0" smtClean="0">
              <a:latin typeface="Courier New" panose="02070309020205020404" pitchFamily="49" charset="0"/>
              <a:cs typeface="Courier New" panose="02070309020205020404" pitchFamily="49" charset="0"/>
            </a:endParaRPr>
          </a:p>
          <a:p>
            <a:pPr marL="0" indent="0">
              <a:buNone/>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var</a:t>
            </a:r>
            <a:r>
              <a:rPr lang="en-US" sz="1400" dirty="0" smtClean="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cookieName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eachCookie</a:t>
            </a:r>
            <a:r>
              <a:rPr lang="en-US" sz="1400" dirty="0">
                <a:latin typeface="Courier New" panose="02070309020205020404" pitchFamily="49" charset="0"/>
                <a:cs typeface="Courier New" panose="02070309020205020404" pitchFamily="49" charset="0"/>
              </a:rPr>
              <a:t>[0]; </a:t>
            </a:r>
            <a:r>
              <a:rPr lang="en-US" sz="1400" dirty="0" smtClean="0">
                <a:latin typeface="Courier New" panose="02070309020205020404" pitchFamily="49" charset="0"/>
                <a:cs typeface="Courier New" panose="02070309020205020404" pitchFamily="49" charset="0"/>
              </a:rPr>
              <a:t>		// </a:t>
            </a:r>
            <a:r>
              <a:rPr lang="en-US" sz="1400" dirty="0">
                <a:latin typeface="Courier New" panose="02070309020205020404" pitchFamily="49" charset="0"/>
                <a:cs typeface="Courier New" panose="02070309020205020404" pitchFamily="49" charset="0"/>
              </a:rPr>
              <a:t>"username" </a:t>
            </a:r>
            <a:endParaRPr lang="en-US" sz="1400" dirty="0" smtClean="0">
              <a:latin typeface="Courier New" panose="02070309020205020404" pitchFamily="49" charset="0"/>
              <a:cs typeface="Courier New" panose="02070309020205020404" pitchFamily="49" charset="0"/>
            </a:endParaRPr>
          </a:p>
          <a:p>
            <a:pPr marL="0" indent="0">
              <a:buNone/>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var</a:t>
            </a:r>
            <a:r>
              <a:rPr lang="en-US" sz="1400" dirty="0" smtClean="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cookieValue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eachCookie</a:t>
            </a:r>
            <a:r>
              <a:rPr lang="en-US" sz="1400" dirty="0">
                <a:latin typeface="Courier New" panose="02070309020205020404" pitchFamily="49" charset="0"/>
                <a:cs typeface="Courier New" panose="02070309020205020404" pitchFamily="49" charset="0"/>
              </a:rPr>
              <a:t>[1]; </a:t>
            </a:r>
            <a:r>
              <a:rPr lang="en-US" sz="1400" dirty="0" smtClean="0">
                <a:latin typeface="Courier New" panose="02070309020205020404" pitchFamily="49" charset="0"/>
                <a:cs typeface="Courier New" panose="02070309020205020404" pitchFamily="49" charset="0"/>
              </a:rPr>
              <a:t>		// </a:t>
            </a:r>
            <a:r>
              <a:rPr lang="en-US" sz="1400" dirty="0">
                <a:latin typeface="Courier New" panose="02070309020205020404" pitchFamily="49" charset="0"/>
                <a:cs typeface="Courier New" panose="02070309020205020404" pitchFamily="49" charset="0"/>
              </a:rPr>
              <a:t>"smith" </a:t>
            </a:r>
            <a:endParaRPr lang="en-US" sz="1400" dirty="0" smtClean="0">
              <a:latin typeface="Courier New" panose="02070309020205020404" pitchFamily="49" charset="0"/>
              <a:cs typeface="Courier New" panose="02070309020205020404" pitchFamily="49" charset="0"/>
            </a:endParaRPr>
          </a:p>
          <a:p>
            <a:pPr marL="0" indent="0">
              <a:buNone/>
            </a:pPr>
            <a:r>
              <a:rPr lang="en-US" sz="1400" dirty="0" smtClean="0">
                <a:latin typeface="Courier New" panose="02070309020205020404" pitchFamily="49" charset="0"/>
                <a:cs typeface="Courier New" panose="02070309020205020404" pitchFamily="49" charset="0"/>
              </a:rPr>
              <a:t>... </a:t>
            </a:r>
          </a:p>
          <a:p>
            <a:pPr marL="0" indent="0">
              <a:buNone/>
            </a:pPr>
            <a:r>
              <a:rPr lang="en-US" sz="1400" dirty="0" smtClean="0">
                <a:latin typeface="Courier New" panose="02070309020205020404" pitchFamily="49" charset="0"/>
                <a:cs typeface="Courier New" panose="02070309020205020404" pitchFamily="49" charset="0"/>
              </a:rPr>
              <a:t>}</a:t>
            </a:r>
          </a:p>
          <a:p>
            <a:pPr marL="0" indent="0">
              <a:buNone/>
            </a:pPr>
            <a:endParaRPr lang="en-US" sz="1400" dirty="0">
              <a:latin typeface="Courier New" panose="02070309020205020404" pitchFamily="49" charset="0"/>
              <a:cs typeface="Courier New" panose="02070309020205020404" pitchFamily="49" charset="0"/>
            </a:endParaRPr>
          </a:p>
          <a:p>
            <a:r>
              <a:rPr lang="en-US" sz="1700" dirty="0"/>
              <a:t>JS has a global </a:t>
            </a:r>
            <a:r>
              <a:rPr lang="en-US" sz="1700" dirty="0" err="1"/>
              <a:t>document.cookie</a:t>
            </a:r>
            <a:r>
              <a:rPr lang="en-US" sz="1700" dirty="0"/>
              <a:t> field (a string)</a:t>
            </a:r>
          </a:p>
          <a:p>
            <a:r>
              <a:rPr lang="en-US" sz="1700" dirty="0"/>
              <a:t>you can manually set/get cookie data from this field (</a:t>
            </a:r>
            <a:r>
              <a:rPr lang="en-US" sz="1700" dirty="0" smtClean="0"/>
              <a:t>separated </a:t>
            </a:r>
            <a:r>
              <a:rPr lang="en-US" sz="1700" dirty="0"/>
              <a:t>by ;), and it will be saved in the browser</a:t>
            </a:r>
          </a:p>
          <a:p>
            <a:r>
              <a:rPr lang="en-US" sz="1700" dirty="0"/>
              <a:t>to delete a cookie, set it to 'expire' in the past</a:t>
            </a:r>
          </a:p>
          <a:p>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21223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hlinkClick r:id="rId2"/>
              </a:rPr>
              <a:t>JavaScript Cookie </a:t>
            </a:r>
            <a:r>
              <a:rPr lang="en-US" dirty="0" smtClean="0">
                <a:hlinkClick r:id="rId2"/>
              </a:rPr>
              <a:t>Example</a:t>
            </a:r>
            <a:endParaRPr lang="en-US" dirty="0"/>
          </a:p>
        </p:txBody>
      </p:sp>
      <p:sp>
        <p:nvSpPr>
          <p:cNvPr id="3" name="Content Placeholder 2"/>
          <p:cNvSpPr>
            <a:spLocks noGrp="1"/>
          </p:cNvSpPr>
          <p:nvPr>
            <p:ph idx="1"/>
          </p:nvPr>
        </p:nvSpPr>
        <p:spPr/>
        <p:txBody>
          <a:bodyPr>
            <a:normAutofit fontScale="85000" lnSpcReduction="20000"/>
          </a:bodyPr>
          <a:lstStyle/>
          <a:p>
            <a:r>
              <a:rPr lang="en-US" dirty="0"/>
              <a:t>In the example to follow, we will create a cookie that stores the name of a visitor.</a:t>
            </a:r>
          </a:p>
          <a:p>
            <a:r>
              <a:rPr lang="en-US" dirty="0"/>
              <a:t>The first time a visitor arrives to the web page, he will be asked to fill in his name. The name is then stored in a cookie.</a:t>
            </a:r>
          </a:p>
          <a:p>
            <a:r>
              <a:rPr lang="en-US" dirty="0"/>
              <a:t>The next time the visitor arrives at the same page, he will get a welcome message.</a:t>
            </a:r>
          </a:p>
          <a:p>
            <a:r>
              <a:rPr lang="en-US" dirty="0"/>
              <a:t>For the example </a:t>
            </a:r>
            <a:r>
              <a:rPr lang="en-US" dirty="0" smtClean="0"/>
              <a:t>(</a:t>
            </a:r>
            <a:r>
              <a:rPr lang="en-US" dirty="0" smtClean="0">
                <a:hlinkClick r:id="rId3"/>
              </a:rPr>
              <a:t>complete code</a:t>
            </a:r>
            <a:r>
              <a:rPr lang="en-US" dirty="0" smtClean="0"/>
              <a:t>) we </a:t>
            </a:r>
            <a:r>
              <a:rPr lang="en-US" dirty="0"/>
              <a:t>will create 3 JavaScript functions:</a:t>
            </a:r>
          </a:p>
          <a:p>
            <a:pPr lvl="1"/>
            <a:r>
              <a:rPr lang="en-US" dirty="0"/>
              <a:t>A function to check a cookie </a:t>
            </a:r>
            <a:r>
              <a:rPr lang="en-US" dirty="0" smtClean="0"/>
              <a:t>value</a:t>
            </a:r>
          </a:p>
          <a:p>
            <a:pPr lvl="1"/>
            <a:r>
              <a:rPr lang="en-US" dirty="0" smtClean="0"/>
              <a:t>A function </a:t>
            </a:r>
            <a:r>
              <a:rPr lang="en-US" dirty="0"/>
              <a:t>to set a cookie value</a:t>
            </a:r>
          </a:p>
          <a:p>
            <a:pPr lvl="1"/>
            <a:r>
              <a:rPr lang="en-US" dirty="0"/>
              <a:t>A function to get a cookie </a:t>
            </a:r>
            <a:r>
              <a:rPr lang="en-US" dirty="0" smtClean="0"/>
              <a:t>value</a:t>
            </a:r>
            <a:endParaRPr lang="en-US" dirty="0"/>
          </a:p>
        </p:txBody>
      </p:sp>
    </p:spTree>
    <p:extLst>
      <p:ext uri="{BB962C8B-B14F-4D97-AF65-F5344CB8AC3E}">
        <p14:creationId xmlns:p14="http://schemas.microsoft.com/office/powerpoint/2010/main" val="29968490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Function to Check a </a:t>
            </a:r>
            <a:r>
              <a:rPr lang="en-US" dirty="0" smtClean="0"/>
              <a:t>Cookie</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function </a:t>
            </a:r>
            <a:r>
              <a:rPr lang="en-US" dirty="0" err="1"/>
              <a:t>checkCookie</a:t>
            </a:r>
            <a:r>
              <a:rPr lang="en-US" dirty="0" smtClean="0"/>
              <a:t>(){</a:t>
            </a:r>
            <a:r>
              <a:rPr lang="en-US" dirty="0"/>
              <a:t/>
            </a:r>
            <a:br>
              <a:rPr lang="en-US" dirty="0"/>
            </a:br>
            <a:r>
              <a:rPr lang="en-US" dirty="0" smtClean="0"/>
              <a:t>      </a:t>
            </a:r>
            <a:r>
              <a:rPr lang="en-US" dirty="0" err="1" smtClean="0"/>
              <a:t>var</a:t>
            </a:r>
            <a:r>
              <a:rPr lang="en-US" dirty="0" smtClean="0"/>
              <a:t> </a:t>
            </a:r>
            <a:r>
              <a:rPr lang="en-US" dirty="0"/>
              <a:t>username=</a:t>
            </a:r>
            <a:r>
              <a:rPr lang="en-US" b="1" dirty="0" err="1"/>
              <a:t>getCookie</a:t>
            </a:r>
            <a:r>
              <a:rPr lang="en-US" b="1" dirty="0"/>
              <a:t>("username");</a:t>
            </a:r>
            <a:r>
              <a:rPr lang="en-US" dirty="0"/>
              <a:t/>
            </a:r>
            <a:br>
              <a:rPr lang="en-US" dirty="0"/>
            </a:br>
            <a:r>
              <a:rPr lang="en-US" dirty="0" smtClean="0"/>
              <a:t>      if </a:t>
            </a:r>
            <a:r>
              <a:rPr lang="en-US" dirty="0"/>
              <a:t>(username</a:t>
            </a:r>
            <a:r>
              <a:rPr lang="en-US" dirty="0" smtClean="0"/>
              <a:t>!=""){</a:t>
            </a:r>
            <a:r>
              <a:rPr lang="en-US" dirty="0"/>
              <a:t/>
            </a:r>
            <a:br>
              <a:rPr lang="en-US" dirty="0"/>
            </a:br>
            <a:r>
              <a:rPr lang="en-US" dirty="0"/>
              <a:t>  </a:t>
            </a:r>
            <a:r>
              <a:rPr lang="en-US" dirty="0" smtClean="0"/>
              <a:t>         alert</a:t>
            </a:r>
            <a:r>
              <a:rPr lang="en-US" dirty="0"/>
              <a:t>("Welcome again " + username</a:t>
            </a:r>
            <a:r>
              <a:rPr lang="en-US" dirty="0" smtClean="0"/>
              <a:t>);</a:t>
            </a:r>
          </a:p>
          <a:p>
            <a:pPr marL="0" indent="0">
              <a:buNone/>
            </a:pPr>
            <a:r>
              <a:rPr lang="en-US" dirty="0"/>
              <a:t> </a:t>
            </a:r>
            <a:r>
              <a:rPr lang="en-US" dirty="0" smtClean="0"/>
              <a:t>     }</a:t>
            </a:r>
            <a:r>
              <a:rPr lang="en-US" dirty="0"/>
              <a:t/>
            </a:r>
            <a:br>
              <a:rPr lang="en-US" dirty="0"/>
            </a:br>
            <a:r>
              <a:rPr lang="en-US" dirty="0" smtClean="0"/>
              <a:t>      else</a:t>
            </a:r>
            <a:r>
              <a:rPr lang="en-US" dirty="0"/>
              <a:t> </a:t>
            </a:r>
            <a:r>
              <a:rPr lang="en-US" dirty="0" smtClean="0"/>
              <a:t>{</a:t>
            </a:r>
            <a:r>
              <a:rPr lang="en-US" dirty="0"/>
              <a:t/>
            </a:r>
            <a:br>
              <a:rPr lang="en-US" dirty="0"/>
            </a:br>
            <a:r>
              <a:rPr lang="en-US" dirty="0"/>
              <a:t>  </a:t>
            </a:r>
            <a:r>
              <a:rPr lang="en-US" dirty="0" smtClean="0"/>
              <a:t>         username </a:t>
            </a:r>
            <a:r>
              <a:rPr lang="en-US" dirty="0"/>
              <a:t>= prompt("Please enter your name:","");</a:t>
            </a:r>
            <a:br>
              <a:rPr lang="en-US" dirty="0"/>
            </a:br>
            <a:r>
              <a:rPr lang="en-US" dirty="0"/>
              <a:t>  </a:t>
            </a:r>
            <a:r>
              <a:rPr lang="en-US" dirty="0" smtClean="0"/>
              <a:t>         if </a:t>
            </a:r>
            <a:r>
              <a:rPr lang="en-US" dirty="0"/>
              <a:t>(username!="" &amp;&amp; username!=null</a:t>
            </a:r>
            <a:r>
              <a:rPr lang="en-US" dirty="0" smtClean="0"/>
              <a:t>){</a:t>
            </a:r>
            <a:r>
              <a:rPr lang="en-US" dirty="0"/>
              <a:t/>
            </a:r>
            <a:br>
              <a:rPr lang="en-US" dirty="0"/>
            </a:br>
            <a:r>
              <a:rPr lang="en-US" dirty="0"/>
              <a:t>    </a:t>
            </a:r>
            <a:r>
              <a:rPr lang="en-US" dirty="0" smtClean="0"/>
              <a:t>          </a:t>
            </a:r>
            <a:r>
              <a:rPr lang="en-US" b="1" dirty="0" err="1" smtClean="0"/>
              <a:t>setCookie</a:t>
            </a:r>
            <a:r>
              <a:rPr lang="en-US" b="1" dirty="0"/>
              <a:t>("username",username,365);</a:t>
            </a:r>
            <a:r>
              <a:rPr lang="en-US" dirty="0"/>
              <a:t/>
            </a:r>
            <a:br>
              <a:rPr lang="en-US" dirty="0"/>
            </a:br>
            <a:r>
              <a:rPr lang="en-US" dirty="0"/>
              <a:t>  </a:t>
            </a:r>
            <a:r>
              <a:rPr lang="en-US" dirty="0" smtClean="0"/>
              <a:t>         }</a:t>
            </a:r>
            <a:r>
              <a:rPr lang="en-US" dirty="0"/>
              <a:t/>
            </a:r>
            <a:br>
              <a:rPr lang="en-US" dirty="0"/>
            </a:br>
            <a:r>
              <a:rPr lang="en-US" dirty="0"/>
              <a:t>  </a:t>
            </a:r>
            <a:r>
              <a:rPr lang="en-US" dirty="0" smtClean="0"/>
              <a:t>    }</a:t>
            </a:r>
            <a:r>
              <a:rPr lang="en-US" dirty="0"/>
              <a:t/>
            </a:r>
            <a:br>
              <a:rPr lang="en-US" dirty="0"/>
            </a:br>
            <a:r>
              <a:rPr lang="en-US" dirty="0" smtClean="0"/>
              <a:t>}</a:t>
            </a:r>
          </a:p>
          <a:p>
            <a:pPr marL="0" indent="0">
              <a:buNone/>
            </a:pPr>
            <a:endParaRPr lang="en-US" dirty="0"/>
          </a:p>
          <a:p>
            <a:r>
              <a:rPr lang="en-US" dirty="0" smtClean="0"/>
              <a:t>Explanation</a:t>
            </a:r>
          </a:p>
          <a:p>
            <a:pPr lvl="1"/>
            <a:r>
              <a:rPr lang="en-US" dirty="0"/>
              <a:t>If the cookie is set it will display a greeting.</a:t>
            </a:r>
          </a:p>
          <a:p>
            <a:pPr lvl="1"/>
            <a:r>
              <a:rPr lang="en-US" dirty="0"/>
              <a:t>If the cookie is not set, it will display a prompt box, asking for the name of the user, and stores the username cookie for 365 days, by calling the </a:t>
            </a:r>
            <a:r>
              <a:rPr lang="en-US" dirty="0" err="1"/>
              <a:t>setCookie</a:t>
            </a:r>
            <a:r>
              <a:rPr lang="en-US" dirty="0"/>
              <a:t> function:</a:t>
            </a:r>
          </a:p>
          <a:p>
            <a:endParaRPr lang="en-US" dirty="0"/>
          </a:p>
        </p:txBody>
      </p:sp>
    </p:spTree>
    <p:extLst>
      <p:ext uri="{BB962C8B-B14F-4D97-AF65-F5344CB8AC3E}">
        <p14:creationId xmlns:p14="http://schemas.microsoft.com/office/powerpoint/2010/main" val="19240635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Function to Set a </a:t>
            </a:r>
            <a:r>
              <a:rPr lang="en-US" dirty="0" smtClean="0"/>
              <a:t>Cookie</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function </a:t>
            </a:r>
            <a:r>
              <a:rPr lang="en-US" dirty="0" err="1"/>
              <a:t>setCookie</a:t>
            </a:r>
            <a:r>
              <a:rPr lang="en-US" dirty="0"/>
              <a:t>(</a:t>
            </a:r>
            <a:r>
              <a:rPr lang="en-US" dirty="0" err="1"/>
              <a:t>cname,cvalue,exdays</a:t>
            </a:r>
            <a:r>
              <a:rPr lang="en-US" dirty="0" smtClean="0"/>
              <a:t>){</a:t>
            </a:r>
            <a:r>
              <a:rPr lang="en-US" dirty="0"/>
              <a:t/>
            </a:r>
            <a:br>
              <a:rPr lang="en-US" dirty="0"/>
            </a:br>
            <a:r>
              <a:rPr lang="en-US" dirty="0" smtClean="0"/>
              <a:t>	</a:t>
            </a:r>
            <a:r>
              <a:rPr lang="en-US" dirty="0" err="1" smtClean="0"/>
              <a:t>var</a:t>
            </a:r>
            <a:r>
              <a:rPr lang="en-US" dirty="0" smtClean="0"/>
              <a:t> </a:t>
            </a:r>
            <a:r>
              <a:rPr lang="en-US" dirty="0"/>
              <a:t>d = new Date();</a:t>
            </a:r>
            <a:br>
              <a:rPr lang="en-US" dirty="0"/>
            </a:br>
            <a:r>
              <a:rPr lang="en-US" dirty="0" smtClean="0"/>
              <a:t>	</a:t>
            </a:r>
            <a:r>
              <a:rPr lang="en-US" dirty="0" err="1" smtClean="0"/>
              <a:t>d.setTime</a:t>
            </a:r>
            <a:r>
              <a:rPr lang="en-US" dirty="0" smtClean="0"/>
              <a:t>(</a:t>
            </a:r>
            <a:r>
              <a:rPr lang="en-US" dirty="0" err="1" smtClean="0"/>
              <a:t>d.getTime</a:t>
            </a:r>
            <a:r>
              <a:rPr lang="en-US" dirty="0"/>
              <a:t>()+(</a:t>
            </a:r>
            <a:r>
              <a:rPr lang="en-US" dirty="0" err="1"/>
              <a:t>exdays</a:t>
            </a:r>
            <a:r>
              <a:rPr lang="en-US" dirty="0"/>
              <a:t>*24*60*60*1000));</a:t>
            </a:r>
            <a:br>
              <a:rPr lang="en-US" dirty="0"/>
            </a:br>
            <a:r>
              <a:rPr lang="en-US" dirty="0" smtClean="0"/>
              <a:t>	</a:t>
            </a:r>
            <a:r>
              <a:rPr lang="en-US" dirty="0" err="1" smtClean="0"/>
              <a:t>var</a:t>
            </a:r>
            <a:r>
              <a:rPr lang="en-US" dirty="0" smtClean="0"/>
              <a:t> </a:t>
            </a:r>
            <a:r>
              <a:rPr lang="en-US" dirty="0"/>
              <a:t>expires = "expires="+</a:t>
            </a:r>
            <a:r>
              <a:rPr lang="en-US" dirty="0" err="1"/>
              <a:t>d.toGMTString</a:t>
            </a:r>
            <a:r>
              <a:rPr lang="en-US" dirty="0"/>
              <a:t>();</a:t>
            </a:r>
            <a:br>
              <a:rPr lang="en-US" dirty="0"/>
            </a:br>
            <a:r>
              <a:rPr lang="en-US" dirty="0" smtClean="0"/>
              <a:t>	</a:t>
            </a:r>
            <a:r>
              <a:rPr lang="en-US" dirty="0" err="1" smtClean="0"/>
              <a:t>document.cookie</a:t>
            </a:r>
            <a:r>
              <a:rPr lang="en-US" dirty="0" smtClean="0"/>
              <a:t> </a:t>
            </a:r>
            <a:r>
              <a:rPr lang="en-US" dirty="0"/>
              <a:t>= </a:t>
            </a:r>
            <a:r>
              <a:rPr lang="en-US" dirty="0" err="1"/>
              <a:t>cname</a:t>
            </a:r>
            <a:r>
              <a:rPr lang="en-US" dirty="0"/>
              <a:t> + "=" + </a:t>
            </a:r>
            <a:r>
              <a:rPr lang="en-US" dirty="0" err="1"/>
              <a:t>cvalue</a:t>
            </a:r>
            <a:r>
              <a:rPr lang="en-US" dirty="0"/>
              <a:t> + "; " + expires;</a:t>
            </a:r>
            <a:br>
              <a:rPr lang="en-US" dirty="0"/>
            </a:br>
            <a:r>
              <a:rPr lang="en-US" dirty="0" smtClean="0"/>
              <a:t>}</a:t>
            </a:r>
          </a:p>
          <a:p>
            <a:pPr marL="0" indent="0">
              <a:buNone/>
            </a:pPr>
            <a:endParaRPr lang="en-US" dirty="0"/>
          </a:p>
          <a:p>
            <a:r>
              <a:rPr lang="en-US" b="1" dirty="0"/>
              <a:t>Example explained:</a:t>
            </a:r>
            <a:endParaRPr lang="en-US" dirty="0"/>
          </a:p>
          <a:p>
            <a:pPr lvl="1"/>
            <a:r>
              <a:rPr lang="en-US" dirty="0"/>
              <a:t>The parameters of the function above are the name of the cookie (</a:t>
            </a:r>
            <a:r>
              <a:rPr lang="en-US" dirty="0" err="1"/>
              <a:t>cname</a:t>
            </a:r>
            <a:r>
              <a:rPr lang="en-US" dirty="0"/>
              <a:t>), the value of the cookie (</a:t>
            </a:r>
            <a:r>
              <a:rPr lang="en-US" dirty="0" err="1"/>
              <a:t>cvalue</a:t>
            </a:r>
            <a:r>
              <a:rPr lang="en-US" dirty="0"/>
              <a:t>), and the number of days until the cookie should expire (</a:t>
            </a:r>
            <a:r>
              <a:rPr lang="en-US" dirty="0" err="1"/>
              <a:t>exdays</a:t>
            </a:r>
            <a:r>
              <a:rPr lang="en-US" dirty="0"/>
              <a:t>).</a:t>
            </a:r>
          </a:p>
          <a:p>
            <a:pPr lvl="1"/>
            <a:r>
              <a:rPr lang="en-US" dirty="0"/>
              <a:t>The function sets a cookie by adding together the </a:t>
            </a:r>
            <a:r>
              <a:rPr lang="en-US" dirty="0" err="1"/>
              <a:t>cookiename</a:t>
            </a:r>
            <a:r>
              <a:rPr lang="en-US" dirty="0"/>
              <a:t>, the cookie value, and the expires string.</a:t>
            </a:r>
          </a:p>
          <a:p>
            <a:endParaRPr lang="en-US" dirty="0"/>
          </a:p>
        </p:txBody>
      </p:sp>
    </p:spTree>
    <p:extLst>
      <p:ext uri="{BB962C8B-B14F-4D97-AF65-F5344CB8AC3E}">
        <p14:creationId xmlns:p14="http://schemas.microsoft.com/office/powerpoint/2010/main" val="17260103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Function to Get a </a:t>
            </a:r>
            <a:r>
              <a:rPr lang="en-US" dirty="0" smtClean="0"/>
              <a:t>Cookie</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function </a:t>
            </a:r>
            <a:r>
              <a:rPr lang="en-US" dirty="0" err="1"/>
              <a:t>getCookie</a:t>
            </a:r>
            <a:r>
              <a:rPr lang="en-US" dirty="0"/>
              <a:t>(</a:t>
            </a:r>
            <a:r>
              <a:rPr lang="en-US" dirty="0" err="1"/>
              <a:t>cname</a:t>
            </a:r>
            <a:r>
              <a:rPr lang="en-US" dirty="0" smtClean="0"/>
              <a:t>){</a:t>
            </a:r>
            <a:r>
              <a:rPr lang="en-US" dirty="0"/>
              <a:t/>
            </a:r>
            <a:br>
              <a:rPr lang="en-US" dirty="0"/>
            </a:br>
            <a:r>
              <a:rPr lang="en-US" dirty="0"/>
              <a:t> </a:t>
            </a:r>
            <a:r>
              <a:rPr lang="en-US" dirty="0" smtClean="0"/>
              <a:t>      </a:t>
            </a:r>
            <a:r>
              <a:rPr lang="en-US" dirty="0" err="1" smtClean="0"/>
              <a:t>var</a:t>
            </a:r>
            <a:r>
              <a:rPr lang="en-US" dirty="0" smtClean="0"/>
              <a:t> </a:t>
            </a:r>
            <a:r>
              <a:rPr lang="en-US" dirty="0"/>
              <a:t>name = </a:t>
            </a:r>
            <a:r>
              <a:rPr lang="en-US" dirty="0" err="1"/>
              <a:t>cname</a:t>
            </a:r>
            <a:r>
              <a:rPr lang="en-US" dirty="0"/>
              <a:t> + "=";</a:t>
            </a:r>
            <a:br>
              <a:rPr lang="en-US" dirty="0"/>
            </a:br>
            <a:r>
              <a:rPr lang="en-US" dirty="0" smtClean="0"/>
              <a:t>       </a:t>
            </a:r>
            <a:r>
              <a:rPr lang="en-US" dirty="0" err="1" smtClean="0"/>
              <a:t>var</a:t>
            </a:r>
            <a:r>
              <a:rPr lang="en-US" dirty="0" smtClean="0"/>
              <a:t> </a:t>
            </a:r>
            <a:r>
              <a:rPr lang="en-US" dirty="0"/>
              <a:t>ca = </a:t>
            </a:r>
            <a:r>
              <a:rPr lang="en-US" dirty="0" err="1"/>
              <a:t>document.cookie.split</a:t>
            </a:r>
            <a:r>
              <a:rPr lang="en-US" dirty="0"/>
              <a:t>(';');</a:t>
            </a:r>
            <a:br>
              <a:rPr lang="en-US" dirty="0"/>
            </a:br>
            <a:r>
              <a:rPr lang="en-US" dirty="0" smtClean="0"/>
              <a:t>       for(</a:t>
            </a:r>
            <a:r>
              <a:rPr lang="en-US" dirty="0" err="1" smtClean="0"/>
              <a:t>var</a:t>
            </a:r>
            <a:r>
              <a:rPr lang="en-US" dirty="0" smtClean="0"/>
              <a:t> </a:t>
            </a:r>
            <a:r>
              <a:rPr lang="en-US" dirty="0" err="1"/>
              <a:t>i</a:t>
            </a:r>
            <a:r>
              <a:rPr lang="en-US" dirty="0"/>
              <a:t>=0; </a:t>
            </a:r>
            <a:r>
              <a:rPr lang="en-US" dirty="0" err="1"/>
              <a:t>i</a:t>
            </a:r>
            <a:r>
              <a:rPr lang="en-US" dirty="0"/>
              <a:t>&lt;</a:t>
            </a:r>
            <a:r>
              <a:rPr lang="en-US" dirty="0" err="1"/>
              <a:t>ca.length</a:t>
            </a:r>
            <a:r>
              <a:rPr lang="en-US" dirty="0"/>
              <a:t>; </a:t>
            </a:r>
            <a:r>
              <a:rPr lang="en-US" dirty="0" err="1"/>
              <a:t>i</a:t>
            </a:r>
            <a:r>
              <a:rPr lang="en-US" dirty="0"/>
              <a:t>++) </a:t>
            </a:r>
            <a:r>
              <a:rPr lang="en-US" dirty="0" smtClean="0"/>
              <a:t>{</a:t>
            </a:r>
            <a:r>
              <a:rPr lang="en-US" dirty="0"/>
              <a:t/>
            </a:r>
            <a:br>
              <a:rPr lang="en-US" dirty="0"/>
            </a:br>
            <a:r>
              <a:rPr lang="en-US" dirty="0"/>
              <a:t>  </a:t>
            </a:r>
            <a:r>
              <a:rPr lang="en-US" dirty="0" smtClean="0"/>
              <a:t>           </a:t>
            </a:r>
            <a:r>
              <a:rPr lang="en-US" dirty="0" err="1" smtClean="0"/>
              <a:t>var</a:t>
            </a:r>
            <a:r>
              <a:rPr lang="en-US" dirty="0" smtClean="0"/>
              <a:t> </a:t>
            </a:r>
            <a:r>
              <a:rPr lang="en-US" dirty="0"/>
              <a:t>c = ca[</a:t>
            </a:r>
            <a:r>
              <a:rPr lang="en-US" dirty="0" err="1"/>
              <a:t>i</a:t>
            </a:r>
            <a:r>
              <a:rPr lang="en-US" dirty="0"/>
              <a:t>].trim();</a:t>
            </a:r>
            <a:br>
              <a:rPr lang="en-US" dirty="0"/>
            </a:br>
            <a:r>
              <a:rPr lang="en-US" dirty="0"/>
              <a:t>  </a:t>
            </a:r>
            <a:r>
              <a:rPr lang="en-US" dirty="0" smtClean="0"/>
              <a:t>           if </a:t>
            </a:r>
            <a:r>
              <a:rPr lang="en-US" dirty="0"/>
              <a:t>(</a:t>
            </a:r>
            <a:r>
              <a:rPr lang="en-US" dirty="0" err="1"/>
              <a:t>c.indexOf</a:t>
            </a:r>
            <a:r>
              <a:rPr lang="en-US" dirty="0"/>
              <a:t>(name)==0) </a:t>
            </a:r>
            <a:r>
              <a:rPr lang="en-US" dirty="0" smtClean="0"/>
              <a:t>return </a:t>
            </a:r>
            <a:r>
              <a:rPr lang="en-US" dirty="0" err="1"/>
              <a:t>c.substring</a:t>
            </a:r>
            <a:r>
              <a:rPr lang="en-US" dirty="0"/>
              <a:t>(</a:t>
            </a:r>
            <a:r>
              <a:rPr lang="en-US" dirty="0" err="1"/>
              <a:t>name.length,c.length</a:t>
            </a:r>
            <a:r>
              <a:rPr lang="en-US" dirty="0"/>
              <a:t>);</a:t>
            </a:r>
            <a:br>
              <a:rPr lang="en-US" dirty="0"/>
            </a:br>
            <a:r>
              <a:rPr lang="en-US" dirty="0"/>
              <a:t>  </a:t>
            </a:r>
            <a:r>
              <a:rPr lang="en-US" dirty="0" smtClean="0"/>
              <a:t>      }</a:t>
            </a:r>
            <a:r>
              <a:rPr lang="en-US" dirty="0"/>
              <a:t/>
            </a:r>
            <a:br>
              <a:rPr lang="en-US" dirty="0"/>
            </a:br>
            <a:r>
              <a:rPr lang="en-US" dirty="0" smtClean="0"/>
              <a:t>        return </a:t>
            </a:r>
            <a:r>
              <a:rPr lang="en-US" dirty="0"/>
              <a:t>"";</a:t>
            </a:r>
            <a:br>
              <a:rPr lang="en-US" dirty="0"/>
            </a:br>
            <a:r>
              <a:rPr lang="en-US" dirty="0" smtClean="0"/>
              <a:t>}</a:t>
            </a:r>
          </a:p>
          <a:p>
            <a:pPr marL="0" indent="0">
              <a:buNone/>
            </a:pPr>
            <a:endParaRPr lang="en-US" dirty="0"/>
          </a:p>
          <a:p>
            <a:r>
              <a:rPr lang="en-US" b="1" dirty="0"/>
              <a:t>Function explained:</a:t>
            </a:r>
            <a:endParaRPr lang="en-US" dirty="0"/>
          </a:p>
          <a:p>
            <a:pPr lvl="1"/>
            <a:r>
              <a:rPr lang="en-US" dirty="0"/>
              <a:t>Take the </a:t>
            </a:r>
            <a:r>
              <a:rPr lang="en-US" dirty="0" err="1"/>
              <a:t>cookiename</a:t>
            </a:r>
            <a:r>
              <a:rPr lang="en-US" dirty="0"/>
              <a:t> as parameter (</a:t>
            </a:r>
            <a:r>
              <a:rPr lang="en-US" dirty="0" err="1"/>
              <a:t>cname</a:t>
            </a:r>
            <a:r>
              <a:rPr lang="en-US" dirty="0"/>
              <a:t>).</a:t>
            </a:r>
          </a:p>
          <a:p>
            <a:pPr lvl="1"/>
            <a:r>
              <a:rPr lang="en-US" dirty="0"/>
              <a:t>Create a variable (name) with the text to search for (</a:t>
            </a:r>
            <a:r>
              <a:rPr lang="en-US" dirty="0" err="1"/>
              <a:t>cname</a:t>
            </a:r>
            <a:r>
              <a:rPr lang="en-US" dirty="0"/>
              <a:t> + "=").</a:t>
            </a:r>
          </a:p>
          <a:p>
            <a:pPr lvl="1"/>
            <a:r>
              <a:rPr lang="en-US" dirty="0"/>
              <a:t>Split </a:t>
            </a:r>
            <a:r>
              <a:rPr lang="en-US" dirty="0" err="1"/>
              <a:t>document.cookie</a:t>
            </a:r>
            <a:r>
              <a:rPr lang="en-US" dirty="0"/>
              <a:t> on semicolons into an array called ca (ca = </a:t>
            </a:r>
            <a:r>
              <a:rPr lang="en-US" dirty="0" err="1"/>
              <a:t>document.cookie.split</a:t>
            </a:r>
            <a:r>
              <a:rPr lang="en-US" dirty="0"/>
              <a:t>(';')).</a:t>
            </a:r>
          </a:p>
          <a:p>
            <a:pPr lvl="1"/>
            <a:r>
              <a:rPr lang="en-US" dirty="0"/>
              <a:t>Loop through the ca array (</a:t>
            </a:r>
            <a:r>
              <a:rPr lang="en-US" dirty="0" err="1"/>
              <a:t>i</a:t>
            </a:r>
            <a:r>
              <a:rPr lang="en-US" dirty="0"/>
              <a:t>=0;i&lt;</a:t>
            </a:r>
            <a:r>
              <a:rPr lang="en-US" dirty="0" err="1"/>
              <a:t>ca.length;i</a:t>
            </a:r>
            <a:r>
              <a:rPr lang="en-US" dirty="0"/>
              <a:t>++), and read out each value trimmed (c=ca[</a:t>
            </a:r>
            <a:r>
              <a:rPr lang="en-US" dirty="0" err="1"/>
              <a:t>i</a:t>
            </a:r>
            <a:r>
              <a:rPr lang="en-US" dirty="0"/>
              <a:t>].trim()).</a:t>
            </a:r>
          </a:p>
          <a:p>
            <a:pPr lvl="1"/>
            <a:r>
              <a:rPr lang="en-US" dirty="0"/>
              <a:t>If the cookie is found (</a:t>
            </a:r>
            <a:r>
              <a:rPr lang="en-US" dirty="0" err="1"/>
              <a:t>c.indexOf</a:t>
            </a:r>
            <a:r>
              <a:rPr lang="en-US" dirty="0"/>
              <a:t>(name) == 0), return the value of the cookie (</a:t>
            </a:r>
            <a:r>
              <a:rPr lang="en-US" dirty="0" err="1"/>
              <a:t>c.substring</a:t>
            </a:r>
            <a:r>
              <a:rPr lang="en-US" dirty="0"/>
              <a:t>(</a:t>
            </a:r>
            <a:r>
              <a:rPr lang="en-US" dirty="0" err="1"/>
              <a:t>name.length,c.length</a:t>
            </a:r>
            <a:r>
              <a:rPr lang="en-US" dirty="0"/>
              <a:t>).</a:t>
            </a:r>
          </a:p>
          <a:p>
            <a:pPr lvl="1"/>
            <a:r>
              <a:rPr lang="en-US" dirty="0"/>
              <a:t>If the cookie is not found, return "".</a:t>
            </a:r>
          </a:p>
          <a:p>
            <a:endParaRPr lang="en-US" dirty="0"/>
          </a:p>
        </p:txBody>
      </p:sp>
    </p:spTree>
    <p:extLst>
      <p:ext uri="{BB962C8B-B14F-4D97-AF65-F5344CB8AC3E}">
        <p14:creationId xmlns:p14="http://schemas.microsoft.com/office/powerpoint/2010/main" val="30621469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create a cookie in PHP?</a:t>
            </a:r>
            <a:endParaRPr lang="en-US" dirty="0"/>
          </a:p>
        </p:txBody>
      </p:sp>
      <p:sp>
        <p:nvSpPr>
          <p:cNvPr id="3" name="Content Placeholder 2"/>
          <p:cNvSpPr>
            <a:spLocks noGrp="1"/>
          </p:cNvSpPr>
          <p:nvPr>
            <p:ph idx="1"/>
          </p:nvPr>
        </p:nvSpPr>
        <p:spPr/>
        <p:txBody>
          <a:bodyPr>
            <a:normAutofit fontScale="62500" lnSpcReduction="20000"/>
          </a:bodyPr>
          <a:lstStyle/>
          <a:p>
            <a:r>
              <a:rPr lang="en-US" dirty="0"/>
              <a:t>The </a:t>
            </a:r>
            <a:r>
              <a:rPr lang="en-US" dirty="0" err="1">
                <a:latin typeface="Courier New" panose="02070309020205020404" pitchFamily="49" charset="0"/>
                <a:cs typeface="Courier New" panose="02070309020205020404" pitchFamily="49" charset="0"/>
              </a:rPr>
              <a:t>setcookie</a:t>
            </a:r>
            <a:r>
              <a:rPr lang="en-US" dirty="0">
                <a:latin typeface="Courier New" panose="02070309020205020404" pitchFamily="49" charset="0"/>
                <a:cs typeface="Courier New" panose="02070309020205020404" pitchFamily="49" charset="0"/>
              </a:rPr>
              <a:t>() </a:t>
            </a:r>
            <a:r>
              <a:rPr lang="en-US" dirty="0"/>
              <a:t>function is used to set a cookie</a:t>
            </a:r>
            <a:r>
              <a:rPr lang="en-US" dirty="0" smtClean="0"/>
              <a:t>.  </a:t>
            </a:r>
            <a:r>
              <a:rPr lang="en-US" b="1" dirty="0" smtClean="0"/>
              <a:t>Note</a:t>
            </a:r>
            <a:r>
              <a:rPr lang="en-US" b="1" dirty="0"/>
              <a:t>:</a:t>
            </a:r>
            <a:r>
              <a:rPr lang="en-US" dirty="0"/>
              <a:t> The </a:t>
            </a:r>
            <a:r>
              <a:rPr lang="en-US" dirty="0" err="1">
                <a:latin typeface="Courier New" panose="02070309020205020404" pitchFamily="49" charset="0"/>
                <a:cs typeface="Courier New" panose="02070309020205020404" pitchFamily="49" charset="0"/>
              </a:rPr>
              <a:t>setcookie</a:t>
            </a:r>
            <a:r>
              <a:rPr lang="en-US" dirty="0">
                <a:latin typeface="Courier New" panose="02070309020205020404" pitchFamily="49" charset="0"/>
                <a:cs typeface="Courier New" panose="02070309020205020404" pitchFamily="49" charset="0"/>
              </a:rPr>
              <a:t>() </a:t>
            </a:r>
            <a:r>
              <a:rPr lang="en-US" dirty="0"/>
              <a:t>function must appear BEFORE the &lt;html&gt; tag</a:t>
            </a:r>
            <a:r>
              <a:rPr lang="en-US" dirty="0" smtClean="0"/>
              <a:t>.</a:t>
            </a:r>
          </a:p>
          <a:p>
            <a:r>
              <a:rPr lang="en-US" dirty="0" smtClean="0"/>
              <a:t>Syntax: </a:t>
            </a:r>
            <a:r>
              <a:rPr lang="en-US" dirty="0" err="1" smtClean="0">
                <a:latin typeface="Courier New" panose="02070309020205020404" pitchFamily="49" charset="0"/>
                <a:cs typeface="Courier New" panose="02070309020205020404" pitchFamily="49" charset="0"/>
              </a:rPr>
              <a:t>setcookie</a:t>
            </a:r>
            <a:r>
              <a:rPr lang="en-US" dirty="0" smtClean="0">
                <a:latin typeface="Courier New" panose="02070309020205020404" pitchFamily="49" charset="0"/>
                <a:cs typeface="Courier New" panose="02070309020205020404" pitchFamily="49" charset="0"/>
              </a:rPr>
              <a:t>(name</a:t>
            </a:r>
            <a:r>
              <a:rPr lang="en-US" dirty="0">
                <a:latin typeface="Courier New" panose="02070309020205020404" pitchFamily="49" charset="0"/>
                <a:cs typeface="Courier New" panose="02070309020205020404" pitchFamily="49" charset="0"/>
              </a:rPr>
              <a:t>, value, expire, path, domain</a:t>
            </a:r>
            <a:r>
              <a:rPr lang="en-US" dirty="0" smtClean="0">
                <a:latin typeface="Courier New" panose="02070309020205020404" pitchFamily="49" charset="0"/>
                <a:cs typeface="Courier New" panose="02070309020205020404" pitchFamily="49" charset="0"/>
              </a:rPr>
              <a:t>);</a:t>
            </a:r>
          </a:p>
          <a:p>
            <a:pPr marL="0" indent="0" algn="ctr">
              <a:buNone/>
            </a:pPr>
            <a:endParaRPr lang="en-US" dirty="0" smtClean="0">
              <a:latin typeface="Courier New" panose="02070309020205020404" pitchFamily="49" charset="0"/>
              <a:cs typeface="Courier New" panose="02070309020205020404" pitchFamily="49" charset="0"/>
            </a:endParaRPr>
          </a:p>
          <a:p>
            <a:r>
              <a:rPr lang="en-US" dirty="0" smtClean="0"/>
              <a:t>In </a:t>
            </a:r>
            <a:r>
              <a:rPr lang="en-US" dirty="0"/>
              <a:t>the example below, we will create a cookie named "user" and assign the value "Alex Porter" to it. We also specify that the cookie should expire after one hour</a:t>
            </a:r>
            <a:r>
              <a:rPr lang="en-US" dirty="0" smtClean="0"/>
              <a:t>:</a:t>
            </a:r>
          </a:p>
          <a:p>
            <a:endParaRPr lang="en-US" dirty="0"/>
          </a:p>
          <a:p>
            <a:pPr marL="0" indent="0">
              <a:buNone/>
            </a:pPr>
            <a:r>
              <a:rPr lang="en-US" sz="3100" dirty="0">
                <a:latin typeface="Courier New" panose="02070309020205020404" pitchFamily="49" charset="0"/>
                <a:cs typeface="Courier New" panose="02070309020205020404" pitchFamily="49" charset="0"/>
              </a:rPr>
              <a:t>&lt;?</a:t>
            </a:r>
            <a:r>
              <a:rPr lang="en-US" sz="3100" dirty="0" err="1">
                <a:latin typeface="Courier New" panose="02070309020205020404" pitchFamily="49" charset="0"/>
                <a:cs typeface="Courier New" panose="02070309020205020404" pitchFamily="49" charset="0"/>
              </a:rPr>
              <a:t>php</a:t>
            </a:r>
            <a:r>
              <a:rPr lang="en-US" sz="3100" dirty="0">
                <a:latin typeface="Courier New" panose="02070309020205020404" pitchFamily="49" charset="0"/>
                <a:cs typeface="Courier New" panose="02070309020205020404" pitchFamily="49" charset="0"/>
              </a:rPr>
              <a:t/>
            </a:r>
            <a:br>
              <a:rPr lang="en-US" sz="3100" dirty="0">
                <a:latin typeface="Courier New" panose="02070309020205020404" pitchFamily="49" charset="0"/>
                <a:cs typeface="Courier New" panose="02070309020205020404" pitchFamily="49" charset="0"/>
              </a:rPr>
            </a:br>
            <a:r>
              <a:rPr lang="en-US" sz="3100" dirty="0" err="1">
                <a:latin typeface="Courier New" panose="02070309020205020404" pitchFamily="49" charset="0"/>
                <a:cs typeface="Courier New" panose="02070309020205020404" pitchFamily="49" charset="0"/>
              </a:rPr>
              <a:t>setcookie</a:t>
            </a:r>
            <a:r>
              <a:rPr lang="en-US" sz="3100" dirty="0">
                <a:latin typeface="Courier New" panose="02070309020205020404" pitchFamily="49" charset="0"/>
                <a:cs typeface="Courier New" panose="02070309020205020404" pitchFamily="49" charset="0"/>
              </a:rPr>
              <a:t>("user", "Alex Porter", time()+3600);</a:t>
            </a:r>
            <a:br>
              <a:rPr lang="en-US" sz="3100" dirty="0">
                <a:latin typeface="Courier New" panose="02070309020205020404" pitchFamily="49" charset="0"/>
                <a:cs typeface="Courier New" panose="02070309020205020404" pitchFamily="49" charset="0"/>
              </a:rPr>
            </a:br>
            <a:r>
              <a:rPr lang="en-US" sz="3100" dirty="0">
                <a:latin typeface="Courier New" panose="02070309020205020404" pitchFamily="49" charset="0"/>
                <a:cs typeface="Courier New" panose="02070309020205020404" pitchFamily="49" charset="0"/>
              </a:rPr>
              <a:t>?&gt;</a:t>
            </a:r>
            <a:br>
              <a:rPr lang="en-US" sz="3100" dirty="0">
                <a:latin typeface="Courier New" panose="02070309020205020404" pitchFamily="49" charset="0"/>
                <a:cs typeface="Courier New" panose="02070309020205020404" pitchFamily="49" charset="0"/>
              </a:rPr>
            </a:br>
            <a:endParaRPr lang="en-US" sz="3100" dirty="0" smtClean="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time() </a:t>
            </a:r>
            <a:r>
              <a:rPr lang="en-US" dirty="0"/>
              <a:t>returns the current time in seconds</a:t>
            </a:r>
            <a:r>
              <a:rPr lang="en-US" dirty="0" smtClean="0"/>
              <a:t>. 3600 seconds equals 1 hours.</a:t>
            </a:r>
          </a:p>
          <a:p>
            <a:r>
              <a:rPr lang="en-US" dirty="0" smtClean="0"/>
              <a:t>If expiration is omitted, cookie is deleted when web browser is closed (session ends).</a:t>
            </a:r>
            <a:endParaRPr lang="en-US" dirty="0"/>
          </a:p>
          <a:p>
            <a:pPr marL="0" indent="0">
              <a:buNone/>
            </a:pPr>
            <a:endParaRPr lang="en-US"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3223895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Retrieving Information From a cookie</a:t>
            </a:r>
            <a:endParaRPr lang="en-US" dirty="0"/>
          </a:p>
        </p:txBody>
      </p:sp>
      <p:sp>
        <p:nvSpPr>
          <p:cNvPr id="3" name="Content Placeholder 2"/>
          <p:cNvSpPr>
            <a:spLocks noGrp="1"/>
          </p:cNvSpPr>
          <p:nvPr>
            <p:ph idx="1"/>
          </p:nvPr>
        </p:nvSpPr>
        <p:spPr/>
        <p:txBody>
          <a:bodyPr>
            <a:noAutofit/>
          </a:bodyPr>
          <a:lstStyle/>
          <a:p>
            <a:pPr marL="0" indent="0">
              <a:buNone/>
            </a:pPr>
            <a:r>
              <a:rPr lang="en-US" sz="1600" dirty="0">
                <a:latin typeface="Courier New" panose="02070309020205020404" pitchFamily="49" charset="0"/>
                <a:cs typeface="Courier New" panose="02070309020205020404" pitchFamily="49" charset="0"/>
              </a:rPr>
              <a:t>&lt;?</a:t>
            </a:r>
            <a:r>
              <a:rPr lang="en-US" sz="1600" dirty="0" err="1">
                <a:latin typeface="Courier New" panose="02070309020205020404" pitchFamily="49" charset="0"/>
                <a:cs typeface="Courier New" panose="02070309020205020404" pitchFamily="49" charset="0"/>
              </a:rPr>
              <a:t>php</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 </a:t>
            </a:r>
            <a:r>
              <a:rPr lang="en-US" sz="1600" dirty="0" smtClean="0">
                <a:latin typeface="Courier New" panose="02070309020205020404" pitchFamily="49" charset="0"/>
                <a:cs typeface="Courier New" panose="02070309020205020404" pitchFamily="49" charset="0"/>
              </a:rPr>
              <a:t>retrieve </a:t>
            </a:r>
            <a:r>
              <a:rPr lang="en-US" sz="1600" dirty="0">
                <a:latin typeface="Courier New" panose="02070309020205020404" pitchFamily="49" charset="0"/>
                <a:cs typeface="Courier New" panose="02070309020205020404" pitchFamily="49" charset="0"/>
              </a:rPr>
              <a:t>the value of the cookie named “user”</a:t>
            </a:r>
          </a:p>
          <a:p>
            <a:pPr marL="0" indent="0">
              <a:buNone/>
            </a:pPr>
            <a:r>
              <a:rPr lang="en-US" sz="1600" dirty="0">
                <a:latin typeface="Courier New" panose="02070309020205020404" pitchFamily="49" charset="0"/>
                <a:cs typeface="Courier New" panose="02070309020205020404" pitchFamily="49" charset="0"/>
              </a:rPr>
              <a:t>	echo </a:t>
            </a:r>
            <a:r>
              <a:rPr lang="en-US" sz="1600" b="1" dirty="0">
                <a:latin typeface="Courier New" panose="02070309020205020404" pitchFamily="49" charset="0"/>
                <a:cs typeface="Courier New" panose="02070309020205020404" pitchFamily="49" charset="0"/>
              </a:rPr>
              <a:t>$_COOKIE["user</a:t>
            </a:r>
            <a:r>
              <a:rPr lang="en-US" sz="1600" b="1" dirty="0" smtClean="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 a simple way to view all cookies</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print_r</a:t>
            </a:r>
            <a:r>
              <a:rPr lang="en-US" sz="1600" dirty="0">
                <a:latin typeface="Courier New" panose="02070309020205020404" pitchFamily="49" charset="0"/>
                <a:cs typeface="Courier New" panose="02070309020205020404" pitchFamily="49" charset="0"/>
              </a:rPr>
              <a:t>($_COOKIE);</a:t>
            </a:r>
          </a:p>
          <a:p>
            <a:pPr marL="0" indent="0">
              <a:buNone/>
            </a:pPr>
            <a:r>
              <a:rPr lang="en-US" sz="1600" dirty="0">
                <a:latin typeface="Courier New" panose="02070309020205020404" pitchFamily="49" charset="0"/>
                <a:cs typeface="Courier New" panose="02070309020205020404" pitchFamily="49" charset="0"/>
              </a:rPr>
              <a:t>?&gt;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solidFill>
                  <a:srgbClr val="00B050"/>
                </a:solidFill>
                <a:latin typeface="Courier New" panose="02070309020205020404" pitchFamily="49" charset="0"/>
                <a:cs typeface="Courier New" panose="02070309020205020404" pitchFamily="49" charset="0"/>
              </a:rPr>
              <a:t>//use </a:t>
            </a:r>
            <a:r>
              <a:rPr lang="en-US" sz="1600" b="1" dirty="0">
                <a:solidFill>
                  <a:srgbClr val="00B050"/>
                </a:solidFill>
                <a:latin typeface="Courier New" panose="02070309020205020404" pitchFamily="49" charset="0"/>
                <a:cs typeface="Courier New" panose="02070309020205020404" pitchFamily="49" charset="0"/>
              </a:rPr>
              <a:t>isset()</a:t>
            </a:r>
            <a:r>
              <a:rPr lang="en-US" sz="1600" dirty="0">
                <a:solidFill>
                  <a:srgbClr val="00B050"/>
                </a:solidFill>
                <a:latin typeface="Courier New" panose="02070309020205020404" pitchFamily="49" charset="0"/>
                <a:cs typeface="Courier New" panose="02070309020205020404" pitchFamily="49" charset="0"/>
              </a:rPr>
              <a:t> function to see whether a given cookie name exists</a:t>
            </a:r>
          </a:p>
          <a:p>
            <a:pPr marL="0" indent="0">
              <a:buNone/>
            </a:pPr>
            <a:r>
              <a:rPr lang="en-US" sz="1600" dirty="0" smtClean="0">
                <a:latin typeface="Courier New" panose="02070309020205020404" pitchFamily="49" charset="0"/>
                <a:cs typeface="Courier New" panose="02070309020205020404" pitchFamily="49" charset="0"/>
              </a:rPr>
              <a:t>&lt;?</a:t>
            </a:r>
            <a:r>
              <a:rPr lang="en-US" sz="1600" dirty="0" err="1" smtClean="0">
                <a:latin typeface="Courier New" panose="02070309020205020404" pitchFamily="49" charset="0"/>
                <a:cs typeface="Courier New" panose="02070309020205020404" pitchFamily="49" charset="0"/>
              </a:rPr>
              <a:t>php</a:t>
            </a:r>
            <a:endParaRPr lang="en-US" sz="1600" dirty="0" smtClean="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if </a:t>
            </a:r>
            <a:r>
              <a:rPr lang="en-US" sz="1600" dirty="0">
                <a:latin typeface="Courier New" panose="02070309020205020404" pitchFamily="49" charset="0"/>
                <a:cs typeface="Courier New" panose="02070309020205020404" pitchFamily="49" charset="0"/>
              </a:rPr>
              <a:t>(isset($_COOKIE["username"])) { </a:t>
            </a:r>
          </a:p>
          <a:p>
            <a:pPr marL="0" indent="0">
              <a:buNone/>
            </a:pPr>
            <a:r>
              <a:rPr lang="en-US" sz="1600" dirty="0">
                <a:latin typeface="Courier New" panose="02070309020205020404" pitchFamily="49" charset="0"/>
                <a:cs typeface="Courier New" panose="02070309020205020404" pitchFamily="49" charset="0"/>
              </a:rPr>
              <a:t>	$username = $_COOKIE["username"]; </a:t>
            </a:r>
          </a:p>
          <a:p>
            <a:pPr marL="0" indent="0">
              <a:buNone/>
            </a:pPr>
            <a:r>
              <a:rPr lang="en-US" sz="1600" dirty="0">
                <a:latin typeface="Courier New" panose="02070309020205020404" pitchFamily="49" charset="0"/>
                <a:cs typeface="Courier New" panose="02070309020205020404" pitchFamily="49" charset="0"/>
              </a:rPr>
              <a:t>	print("Welcome back, $username.\n"); </a:t>
            </a:r>
          </a:p>
          <a:p>
            <a:pPr marL="0" indent="0">
              <a:buNone/>
            </a:pPr>
            <a:r>
              <a:rPr lang="en-US" sz="1600" dirty="0">
                <a:latin typeface="Courier New" panose="02070309020205020404" pitchFamily="49" charset="0"/>
                <a:cs typeface="Courier New" panose="02070309020205020404" pitchFamily="49" charset="0"/>
              </a:rPr>
              <a:t>} else { </a:t>
            </a:r>
          </a:p>
          <a:p>
            <a:pPr marL="0" indent="0">
              <a:buNone/>
            </a:pPr>
            <a:r>
              <a:rPr lang="en-US" sz="1600" dirty="0">
                <a:latin typeface="Courier New" panose="02070309020205020404" pitchFamily="49" charset="0"/>
                <a:cs typeface="Courier New" panose="02070309020205020404" pitchFamily="49" charset="0"/>
              </a:rPr>
              <a:t>	print("Never heard of you.\n"); </a:t>
            </a:r>
          </a:p>
          <a:p>
            <a:pPr marL="0" indent="0">
              <a:buNone/>
            </a:pPr>
            <a:r>
              <a:rPr lang="en-US" sz="1600" dirty="0">
                <a:latin typeface="Courier New" panose="02070309020205020404" pitchFamily="49" charset="0"/>
                <a:cs typeface="Courier New" panose="02070309020205020404" pitchFamily="49" charset="0"/>
              </a:rPr>
              <a:t>} </a:t>
            </a:r>
            <a:endParaRPr lang="en-US" sz="1600" dirty="0" smtClean="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?&gt;</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37144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Delete a Cookie?</a:t>
            </a:r>
            <a:endParaRPr lang="en-US" dirty="0"/>
          </a:p>
        </p:txBody>
      </p:sp>
      <p:sp>
        <p:nvSpPr>
          <p:cNvPr id="3" name="Content Placeholder 2"/>
          <p:cNvSpPr>
            <a:spLocks noGrp="1"/>
          </p:cNvSpPr>
          <p:nvPr>
            <p:ph idx="1"/>
          </p:nvPr>
        </p:nvSpPr>
        <p:spPr/>
        <p:txBody>
          <a:bodyPr>
            <a:normAutofit/>
          </a:bodyPr>
          <a:lstStyle/>
          <a:p>
            <a:r>
              <a:rPr lang="en-US" dirty="0"/>
              <a:t>When deleting a cookie you should assure that the expiration date is in the past.</a:t>
            </a:r>
          </a:p>
          <a:p>
            <a:r>
              <a:rPr lang="en-US" dirty="0"/>
              <a:t>Delete example:</a:t>
            </a:r>
          </a:p>
          <a:p>
            <a:pPr marL="0" indent="0">
              <a:buNone/>
            </a:pPr>
            <a:endParaRPr lang="en-US" dirty="0" smtClean="0"/>
          </a:p>
          <a:p>
            <a:pPr marL="0" indent="0">
              <a:buNone/>
            </a:pPr>
            <a:r>
              <a:rPr lang="en-US" sz="2400" dirty="0" smtClean="0">
                <a:latin typeface="Courier New" panose="02070309020205020404" pitchFamily="49" charset="0"/>
                <a:cs typeface="Courier New" panose="02070309020205020404" pitchFamily="49" charset="0"/>
              </a:rPr>
              <a:t>&lt;?</a:t>
            </a:r>
            <a:r>
              <a:rPr lang="en-US" sz="2400" dirty="0" err="1">
                <a:latin typeface="Courier New" panose="02070309020205020404" pitchFamily="49" charset="0"/>
                <a:cs typeface="Courier New" panose="02070309020205020404" pitchFamily="49" charset="0"/>
              </a:rPr>
              <a:t>php</a:t>
            </a:r>
            <a:r>
              <a:rPr lang="en-US" sz="2400" dirty="0">
                <a:latin typeface="Courier New" panose="02070309020205020404" pitchFamily="49" charset="0"/>
                <a:cs typeface="Courier New" panose="02070309020205020404" pitchFamily="49" charset="0"/>
              </a:rPr>
              <a:t/>
            </a:r>
            <a:br>
              <a:rPr lang="en-US" sz="2400" dirty="0">
                <a:latin typeface="Courier New" panose="02070309020205020404" pitchFamily="49" charset="0"/>
                <a:cs typeface="Courier New" panose="02070309020205020404" pitchFamily="49" charset="0"/>
              </a:rPr>
            </a:br>
            <a:r>
              <a:rPr lang="en-US" sz="2400" dirty="0">
                <a:solidFill>
                  <a:srgbClr val="00B050"/>
                </a:solidFill>
                <a:latin typeface="Courier New" panose="02070309020205020404" pitchFamily="49" charset="0"/>
                <a:cs typeface="Courier New" panose="02070309020205020404" pitchFamily="49" charset="0"/>
              </a:rPr>
              <a:t>// set the expiration date to one hour ago</a:t>
            </a:r>
            <a:r>
              <a:rPr lang="en-US" sz="2400" dirty="0">
                <a:latin typeface="Courier New" panose="02070309020205020404" pitchFamily="49" charset="0"/>
                <a:cs typeface="Courier New" panose="02070309020205020404" pitchFamily="49" charset="0"/>
              </a:rPr>
              <a:t/>
            </a:r>
            <a:br>
              <a:rPr lang="en-US" sz="2400" dirty="0">
                <a:latin typeface="Courier New" panose="02070309020205020404" pitchFamily="49" charset="0"/>
                <a:cs typeface="Courier New" panose="02070309020205020404" pitchFamily="49" charset="0"/>
              </a:rPr>
            </a:br>
            <a:r>
              <a:rPr lang="en-US" sz="2400" dirty="0" err="1">
                <a:latin typeface="Courier New" panose="02070309020205020404" pitchFamily="49" charset="0"/>
                <a:cs typeface="Courier New" panose="02070309020205020404" pitchFamily="49" charset="0"/>
              </a:rPr>
              <a:t>setcookie</a:t>
            </a:r>
            <a:r>
              <a:rPr lang="en-US" sz="2400" dirty="0">
                <a:latin typeface="Courier New" panose="02070309020205020404" pitchFamily="49" charset="0"/>
                <a:cs typeface="Courier New" panose="02070309020205020404" pitchFamily="49" charset="0"/>
              </a:rPr>
              <a:t>("user", "", time()-3600);</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?&gt;</a:t>
            </a:r>
          </a:p>
          <a:p>
            <a:endParaRPr lang="en-US" dirty="0"/>
          </a:p>
        </p:txBody>
      </p:sp>
    </p:spTree>
    <p:extLst>
      <p:ext uri="{BB962C8B-B14F-4D97-AF65-F5344CB8AC3E}">
        <p14:creationId xmlns:p14="http://schemas.microsoft.com/office/powerpoint/2010/main" val="563721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session?</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session</a:t>
            </a:r>
            <a:r>
              <a:rPr lang="en-US" dirty="0"/>
              <a:t>: an abstract concept to represent a series of HTTP requests and responses between a specific Web browser and server</a:t>
            </a:r>
          </a:p>
          <a:p>
            <a:pPr lvl="1"/>
            <a:r>
              <a:rPr lang="en-US" dirty="0"/>
              <a:t>HTTP doesn't support the notion of a session, but PHP does</a:t>
            </a:r>
          </a:p>
          <a:p>
            <a:r>
              <a:rPr lang="en-US" dirty="0"/>
              <a:t>sessions vs. cookies:</a:t>
            </a:r>
          </a:p>
          <a:p>
            <a:pPr lvl="1"/>
            <a:r>
              <a:rPr lang="en-US" dirty="0"/>
              <a:t>a cookie is data stored on the client</a:t>
            </a:r>
          </a:p>
          <a:p>
            <a:pPr lvl="1"/>
            <a:r>
              <a:rPr lang="en-US" dirty="0"/>
              <a:t>a session's data is stored on the server (only 1 session per client)</a:t>
            </a:r>
          </a:p>
          <a:p>
            <a:r>
              <a:rPr lang="en-US" dirty="0"/>
              <a:t>sessions are often built on top of cookies:</a:t>
            </a:r>
          </a:p>
          <a:p>
            <a:pPr lvl="1"/>
            <a:r>
              <a:rPr lang="en-US" dirty="0"/>
              <a:t>the only data the client stores is a cookie holding a unique </a:t>
            </a:r>
            <a:r>
              <a:rPr lang="en-US" b="1" dirty="0"/>
              <a:t>session ID</a:t>
            </a:r>
            <a:endParaRPr lang="en-US" dirty="0"/>
          </a:p>
          <a:p>
            <a:pPr lvl="1"/>
            <a:r>
              <a:rPr lang="en-US" dirty="0"/>
              <a:t>on each page request, the client sends its session ID cookie, and the server uses this to find and retrieve the client's session data</a:t>
            </a:r>
          </a:p>
          <a:p>
            <a:endParaRPr lang="en-US" dirty="0"/>
          </a:p>
        </p:txBody>
      </p:sp>
    </p:spTree>
    <p:extLst>
      <p:ext uri="{BB962C8B-B14F-4D97-AF65-F5344CB8AC3E}">
        <p14:creationId xmlns:p14="http://schemas.microsoft.com/office/powerpoint/2010/main" val="687200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Stateful</a:t>
            </a:r>
            <a:r>
              <a:rPr lang="en-US" dirty="0" smtClean="0"/>
              <a:t> Client/Server Interaction</a:t>
            </a:r>
            <a:endParaRPr lang="en-US" dirty="0"/>
          </a:p>
        </p:txBody>
      </p:sp>
      <p:sp>
        <p:nvSpPr>
          <p:cNvPr id="3" name="Content Placeholder 2"/>
          <p:cNvSpPr>
            <a:spLocks noGrp="1"/>
          </p:cNvSpPr>
          <p:nvPr>
            <p:ph sz="half" idx="1"/>
          </p:nvPr>
        </p:nvSpPr>
        <p:spPr>
          <a:xfrm>
            <a:off x="457200" y="1600200"/>
            <a:ext cx="4876800" cy="4648200"/>
          </a:xfrm>
        </p:spPr>
        <p:txBody>
          <a:bodyPr>
            <a:normAutofit fontScale="92500" lnSpcReduction="10000"/>
          </a:bodyPr>
          <a:lstStyle/>
          <a:p>
            <a:r>
              <a:rPr lang="en-US" dirty="0"/>
              <a:t>Sites like amazon.com seem to "know who I am." How do they do this? </a:t>
            </a:r>
            <a:endParaRPr lang="en-US" dirty="0" smtClean="0"/>
          </a:p>
          <a:p>
            <a:r>
              <a:rPr lang="en-US" dirty="0" smtClean="0"/>
              <a:t>HTTP </a:t>
            </a:r>
            <a:r>
              <a:rPr lang="en-US" dirty="0"/>
              <a:t>is a </a:t>
            </a:r>
            <a:r>
              <a:rPr lang="en-US" b="1" dirty="0"/>
              <a:t>stateless</a:t>
            </a:r>
            <a:r>
              <a:rPr lang="en-US" dirty="0"/>
              <a:t> </a:t>
            </a:r>
            <a:r>
              <a:rPr lang="en-US" dirty="0" smtClean="0"/>
              <a:t>protocol; it simply allows a browser to request a single document from a web server</a:t>
            </a:r>
          </a:p>
          <a:p>
            <a:r>
              <a:rPr lang="en-US" b="1" dirty="0" smtClean="0"/>
              <a:t>Cookies </a:t>
            </a:r>
            <a:r>
              <a:rPr lang="en-US" dirty="0" smtClean="0"/>
              <a:t>are</a:t>
            </a:r>
            <a:r>
              <a:rPr lang="en-US" b="1" dirty="0" smtClean="0"/>
              <a:t> </a:t>
            </a:r>
            <a:r>
              <a:rPr lang="en-US" dirty="0" smtClean="0"/>
              <a:t> used to work around this problem, which are used as the basis of higher level </a:t>
            </a:r>
            <a:r>
              <a:rPr lang="en-US" b="1" dirty="0" smtClean="0"/>
              <a:t>sessions</a:t>
            </a:r>
            <a:r>
              <a:rPr lang="en-US" dirty="0" smtClean="0"/>
              <a:t> between clients and servers</a:t>
            </a:r>
          </a:p>
          <a:p>
            <a:pPr lvl="1"/>
            <a:endParaRPr 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2509024"/>
            <a:ext cx="3171455" cy="16894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8485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session are established?</a:t>
            </a:r>
            <a:endParaRPr lang="en-US" dirty="0"/>
          </a:p>
        </p:txBody>
      </p:sp>
      <p:sp>
        <p:nvSpPr>
          <p:cNvPr id="4" name="Content Placeholder 3"/>
          <p:cNvSpPr>
            <a:spLocks noGrp="1"/>
          </p:cNvSpPr>
          <p:nvPr>
            <p:ph sz="half" idx="1"/>
          </p:nvPr>
        </p:nvSpPr>
        <p:spPr/>
        <p:txBody>
          <a:bodyPr>
            <a:normAutofit fontScale="62500" lnSpcReduction="20000"/>
          </a:bodyPr>
          <a:lstStyle/>
          <a:p>
            <a:r>
              <a:rPr lang="en-US" dirty="0"/>
              <a:t>client's browser makes an initial request to the server</a:t>
            </a:r>
          </a:p>
          <a:p>
            <a:r>
              <a:rPr lang="en-US" dirty="0"/>
              <a:t>server notes client's IP address/browser, stores some local session data, and sends a session ID back to client</a:t>
            </a:r>
          </a:p>
          <a:p>
            <a:r>
              <a:rPr lang="en-US" dirty="0"/>
              <a:t>client sends that same session ID back to server on future requests</a:t>
            </a:r>
          </a:p>
          <a:p>
            <a:r>
              <a:rPr lang="en-US" dirty="0"/>
              <a:t>server uses session ID to retrieve the data for the client's session later, like a ticket given at a coat-check </a:t>
            </a:r>
            <a:r>
              <a:rPr lang="en-US" dirty="0" smtClean="0"/>
              <a:t>room</a:t>
            </a:r>
          </a:p>
          <a:p>
            <a:r>
              <a:rPr lang="en-US" dirty="0" smtClean="0"/>
              <a:t>Once the user has not requested any pages for a while with that session ID, the ID is time out and the session data is  discarded by the server. (The default timeout is 24 minutes)</a:t>
            </a:r>
            <a:endParaRPr lang="en-US" dirty="0"/>
          </a:p>
          <a:p>
            <a:endParaRPr lang="en-US" dirty="0"/>
          </a:p>
        </p:txBody>
      </p:sp>
      <p:pic>
        <p:nvPicPr>
          <p:cNvPr id="1026" name="Picture 2" descr="http://www.webstepbook.com/supplements/slides/images/sessio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2209800"/>
            <a:ext cx="4248150" cy="2505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272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a PHP session</a:t>
            </a:r>
            <a:endParaRPr lang="en-US" dirty="0"/>
          </a:p>
        </p:txBody>
      </p:sp>
      <p:sp>
        <p:nvSpPr>
          <p:cNvPr id="3" name="Content Placeholder 2"/>
          <p:cNvSpPr>
            <a:spLocks noGrp="1"/>
          </p:cNvSpPr>
          <p:nvPr>
            <p:ph idx="1"/>
          </p:nvPr>
        </p:nvSpPr>
        <p:spPr/>
        <p:txBody>
          <a:bodyPr>
            <a:normAutofit fontScale="62500" lnSpcReduction="20000"/>
          </a:bodyPr>
          <a:lstStyle/>
          <a:p>
            <a:r>
              <a:rPr lang="en-US" sz="3600" dirty="0"/>
              <a:t>Before you can store user information in your PHP session, you must first start up the session.</a:t>
            </a:r>
          </a:p>
          <a:p>
            <a:r>
              <a:rPr lang="en-US" sz="3600" b="1" dirty="0"/>
              <a:t>Note: The </a:t>
            </a:r>
            <a:r>
              <a:rPr lang="en-US" sz="3600" b="1" dirty="0" err="1"/>
              <a:t>session_start</a:t>
            </a:r>
            <a:r>
              <a:rPr lang="en-US" sz="3600" b="1" dirty="0"/>
              <a:t>() function must appear BEFORE the &lt;html&gt; tag:</a:t>
            </a:r>
          </a:p>
          <a:p>
            <a:pPr marL="0" indent="0">
              <a:buNone/>
            </a:pPr>
            <a:endParaRPr lang="en-US" dirty="0" smtClean="0"/>
          </a:p>
          <a:p>
            <a:pPr marL="0" indent="0">
              <a:buNone/>
            </a:pP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php</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session_start</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?&gt;</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&lt;html&gt;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&lt;body&gt;</a:t>
            </a:r>
            <a:br>
              <a:rPr lang="en-US" dirty="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&lt;/body&gt;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&lt;/html</a:t>
            </a:r>
            <a:r>
              <a:rPr lang="en-US" dirty="0" smtClean="0">
                <a:latin typeface="Courier New" panose="02070309020205020404" pitchFamily="49" charset="0"/>
                <a:cs typeface="Courier New" panose="02070309020205020404" pitchFamily="49" charset="0"/>
              </a:rPr>
              <a:t>&gt;</a:t>
            </a:r>
          </a:p>
          <a:p>
            <a:pPr marL="0" indent="0">
              <a:buNone/>
            </a:pPr>
            <a:endParaRPr lang="en-US" dirty="0"/>
          </a:p>
          <a:p>
            <a:r>
              <a:rPr lang="en-US" sz="3800" dirty="0"/>
              <a:t>The code above will register the user's session with the server, allow you to start saving user information, and assign a UID for that user's session</a:t>
            </a:r>
            <a:r>
              <a:rPr lang="en-US" sz="3800" dirty="0" smtClean="0"/>
              <a:t>.</a:t>
            </a:r>
            <a:endParaRPr lang="en-US" sz="3800" dirty="0"/>
          </a:p>
        </p:txBody>
      </p:sp>
    </p:spTree>
    <p:extLst>
      <p:ext uri="{BB962C8B-B14F-4D97-AF65-F5344CB8AC3E}">
        <p14:creationId xmlns:p14="http://schemas.microsoft.com/office/powerpoint/2010/main" val="2476696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Storing a Session </a:t>
            </a:r>
            <a:r>
              <a:rPr lang="en-US" dirty="0" smtClean="0"/>
              <a:t>Variable</a:t>
            </a:r>
            <a:endParaRPr lang="en-US" dirty="0"/>
          </a:p>
        </p:txBody>
      </p:sp>
      <p:sp>
        <p:nvSpPr>
          <p:cNvPr id="3" name="Content Placeholder 2"/>
          <p:cNvSpPr>
            <a:spLocks noGrp="1"/>
          </p:cNvSpPr>
          <p:nvPr>
            <p:ph idx="1"/>
          </p:nvPr>
        </p:nvSpPr>
        <p:spPr/>
        <p:txBody>
          <a:bodyPr>
            <a:normAutofit fontScale="62500" lnSpcReduction="20000"/>
          </a:bodyPr>
          <a:lstStyle/>
          <a:p>
            <a:r>
              <a:rPr lang="en-US" sz="3400" dirty="0" smtClean="0"/>
              <a:t>Use the PHP </a:t>
            </a:r>
            <a:r>
              <a:rPr lang="en-US" sz="3400" b="1" dirty="0" smtClean="0"/>
              <a:t>$_SESSION </a:t>
            </a:r>
            <a:r>
              <a:rPr lang="en-US" sz="3400" dirty="0" smtClean="0"/>
              <a:t>variable to store and retrieve session variables. </a:t>
            </a:r>
          </a:p>
          <a:p>
            <a:endParaRPr lang="en-US" dirty="0"/>
          </a:p>
          <a:p>
            <a:pPr marL="0" indent="0">
              <a:buNone/>
            </a:pP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php</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session_start</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smtClean="0">
                <a:solidFill>
                  <a:srgbClr val="00B050"/>
                </a:solidFill>
                <a:latin typeface="Courier New" panose="02070309020205020404" pitchFamily="49" charset="0"/>
                <a:cs typeface="Courier New" panose="02070309020205020404" pitchFamily="49" charset="0"/>
              </a:rPr>
              <a:t>// </a:t>
            </a:r>
            <a:r>
              <a:rPr lang="en-US" dirty="0">
                <a:solidFill>
                  <a:srgbClr val="00B050"/>
                </a:solidFill>
                <a:latin typeface="Courier New" panose="02070309020205020404" pitchFamily="49" charset="0"/>
                <a:cs typeface="Courier New" panose="02070309020205020404" pitchFamily="49" charset="0"/>
              </a:rPr>
              <a:t>store session data</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$_</a:t>
            </a:r>
            <a:r>
              <a:rPr lang="en-US" dirty="0">
                <a:latin typeface="Courier New" panose="02070309020205020404" pitchFamily="49" charset="0"/>
                <a:cs typeface="Courier New" panose="02070309020205020404" pitchFamily="49" charset="0"/>
              </a:rPr>
              <a:t>SESSION['views']=1;</a:t>
            </a:r>
            <a:br>
              <a:rPr lang="en-US" dirty="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?&gt;</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&lt;html&gt;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&lt;body</a:t>
            </a:r>
            <a:r>
              <a:rPr lang="en-US" dirty="0" smtClean="0">
                <a:latin typeface="Courier New" panose="02070309020205020404" pitchFamily="49" charset="0"/>
                <a:cs typeface="Courier New" panose="02070309020205020404" pitchFamily="49" charset="0"/>
              </a:rPr>
              <a:t>&gt;</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php</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smtClean="0">
                <a:solidFill>
                  <a:srgbClr val="00B050"/>
                </a:solidFill>
                <a:latin typeface="Courier New" panose="02070309020205020404" pitchFamily="49" charset="0"/>
                <a:cs typeface="Courier New" panose="02070309020205020404" pitchFamily="49" charset="0"/>
              </a:rPr>
              <a:t>//</a:t>
            </a:r>
            <a:r>
              <a:rPr lang="en-US" dirty="0">
                <a:solidFill>
                  <a:srgbClr val="00B050"/>
                </a:solidFill>
                <a:latin typeface="Courier New" panose="02070309020205020404" pitchFamily="49" charset="0"/>
                <a:cs typeface="Courier New" panose="02070309020205020404" pitchFamily="49" charset="0"/>
              </a:rPr>
              <a:t>retrieve session data</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echo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Pageviews</a:t>
            </a:r>
            <a:r>
              <a:rPr lang="en-US" dirty="0">
                <a:latin typeface="Courier New" panose="02070309020205020404" pitchFamily="49" charset="0"/>
                <a:cs typeface="Courier New" panose="02070309020205020404" pitchFamily="49" charset="0"/>
              </a:rPr>
              <a:t>=". $_SESSION['views'];</a:t>
            </a:r>
            <a:br>
              <a:rPr lang="en-US" dirty="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?&gt;</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//output: </a:t>
            </a:r>
            <a:r>
              <a:rPr lang="en-US" dirty="0" err="1" smtClean="0">
                <a:latin typeface="Courier New" panose="02070309020205020404" pitchFamily="49" charset="0"/>
                <a:cs typeface="Courier New" panose="02070309020205020404" pitchFamily="49" charset="0"/>
              </a:rPr>
              <a:t>Pageviews</a:t>
            </a:r>
            <a:r>
              <a:rPr lang="en-US" dirty="0" smtClean="0">
                <a:latin typeface="Courier New" panose="02070309020205020404" pitchFamily="49" charset="0"/>
                <a:cs typeface="Courier New" panose="02070309020205020404" pitchFamily="49" charset="0"/>
              </a:rPr>
              <a:t>=1</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&lt;/body&gt;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&lt;/html&gt;</a:t>
            </a:r>
          </a:p>
        </p:txBody>
      </p:sp>
    </p:spTree>
    <p:extLst>
      <p:ext uri="{BB962C8B-B14F-4D97-AF65-F5344CB8AC3E}">
        <p14:creationId xmlns:p14="http://schemas.microsoft.com/office/powerpoint/2010/main" val="3706279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Page-View Counter</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latin typeface="Courier New" panose="02070309020205020404" pitchFamily="49" charset="0"/>
                <a:cs typeface="Courier New" panose="02070309020205020404" pitchFamily="49" charset="0"/>
              </a:rPr>
              <a:t>&lt;?</a:t>
            </a:r>
            <a:r>
              <a:rPr lang="en-US" sz="2000" dirty="0" err="1">
                <a:latin typeface="Courier New" panose="02070309020205020404" pitchFamily="49" charset="0"/>
                <a:cs typeface="Courier New" panose="02070309020205020404" pitchFamily="49" charset="0"/>
              </a:rPr>
              <a:t>php</a:t>
            </a:r>
            <a:r>
              <a:rPr lang="en-US" sz="2000" dirty="0">
                <a:latin typeface="Courier New" panose="02070309020205020404" pitchFamily="49" charset="0"/>
                <a:cs typeface="Courier New" panose="02070309020205020404" pitchFamily="49" charset="0"/>
              </a:rPr>
              <a:t/>
            </a:r>
            <a:br>
              <a:rPr lang="en-US" sz="2000" dirty="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session_start</a:t>
            </a:r>
            <a:r>
              <a:rPr lang="en-US" sz="2000" dirty="0" smtClean="0">
                <a:latin typeface="Courier New" panose="02070309020205020404" pitchFamily="49" charset="0"/>
                <a:cs typeface="Courier New" panose="02070309020205020404" pitchFamily="49" charset="0"/>
              </a:rPr>
              <a:t>();</a:t>
            </a:r>
          </a:p>
          <a:p>
            <a:pPr marL="0" indent="0">
              <a:buNone/>
            </a:pPr>
            <a:r>
              <a:rPr lang="en-US" sz="2000" dirty="0" smtClean="0">
                <a:latin typeface="Courier New" panose="02070309020205020404" pitchFamily="49" charset="0"/>
                <a:cs typeface="Courier New" panose="02070309020205020404" pitchFamily="49" charset="0"/>
              </a:rPr>
              <a:t>	// isset()checks if "views" has been </a:t>
            </a:r>
            <a:r>
              <a:rPr lang="en-US" sz="2000" dirty="0">
                <a:latin typeface="Courier New" panose="02070309020205020404" pitchFamily="49" charset="0"/>
                <a:cs typeface="Courier New" panose="02070309020205020404" pitchFamily="49" charset="0"/>
              </a:rPr>
              <a:t>set.</a:t>
            </a:r>
            <a:br>
              <a:rPr lang="en-US" sz="2000" dirty="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	if( </a:t>
            </a:r>
            <a:r>
              <a:rPr lang="en-US" sz="2000" b="1" dirty="0" smtClean="0">
                <a:latin typeface="Courier New" panose="02070309020205020404" pitchFamily="49" charset="0"/>
                <a:cs typeface="Courier New" panose="02070309020205020404" pitchFamily="49" charset="0"/>
              </a:rPr>
              <a:t>isset</a:t>
            </a:r>
            <a:r>
              <a:rPr lang="en-US" sz="2000" b="1" dirty="0">
                <a:latin typeface="Courier New" panose="02070309020205020404" pitchFamily="49" charset="0"/>
                <a:cs typeface="Courier New" panose="02070309020205020404" pitchFamily="49" charset="0"/>
              </a:rPr>
              <a:t>($_SESSION['views</a:t>
            </a:r>
            <a:r>
              <a:rPr lang="en-US" sz="2000" b="1" dirty="0" smtClean="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a:r>
            <a:br>
              <a:rPr lang="en-US" sz="2000" dirty="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		$_</a:t>
            </a:r>
            <a:r>
              <a:rPr lang="en-US" sz="2000" dirty="0">
                <a:latin typeface="Courier New" panose="02070309020205020404" pitchFamily="49" charset="0"/>
                <a:cs typeface="Courier New" panose="02070309020205020404" pitchFamily="49" charset="0"/>
              </a:rPr>
              <a:t>SESSION['views']=$_SESSION['views']+1;</a:t>
            </a:r>
            <a:br>
              <a:rPr lang="en-US" sz="2000" dirty="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	else</a:t>
            </a:r>
            <a:r>
              <a:rPr lang="en-US" sz="2000" dirty="0">
                <a:latin typeface="Courier New" panose="02070309020205020404" pitchFamily="49" charset="0"/>
                <a:cs typeface="Courier New" panose="02070309020205020404" pitchFamily="49" charset="0"/>
              </a:rPr>
              <a:t/>
            </a:r>
            <a:br>
              <a:rPr lang="en-US" sz="2000" dirty="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		$_</a:t>
            </a:r>
            <a:r>
              <a:rPr lang="en-US" sz="2000" dirty="0">
                <a:latin typeface="Courier New" panose="02070309020205020404" pitchFamily="49" charset="0"/>
                <a:cs typeface="Courier New" panose="02070309020205020404" pitchFamily="49" charset="0"/>
              </a:rPr>
              <a:t>SESSION['views']=1</a:t>
            </a:r>
            <a:r>
              <a:rPr lang="en-US" sz="2000" dirty="0" smtClean="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a:r>
            <a:br>
              <a:rPr lang="en-US" sz="2000" dirty="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	echo </a:t>
            </a:r>
            <a:r>
              <a:rPr lang="en-US" sz="2000" dirty="0">
                <a:latin typeface="Courier New" panose="02070309020205020404" pitchFamily="49" charset="0"/>
                <a:cs typeface="Courier New" panose="02070309020205020404" pitchFamily="49" charset="0"/>
              </a:rPr>
              <a:t>"Views=". $_SESSION['views'];</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565143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Session Functions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97829438"/>
              </p:ext>
            </p:extLst>
          </p:nvPr>
        </p:nvGraphicFramePr>
        <p:xfrm>
          <a:off x="457200" y="1600200"/>
          <a:ext cx="8229600" cy="4043680"/>
        </p:xfrm>
        <a:graphic>
          <a:graphicData uri="http://schemas.openxmlformats.org/drawingml/2006/table">
            <a:tbl>
              <a:tblPr firstRow="1" bandRow="1">
                <a:tableStyleId>{7E9639D4-E3E2-4D34-9284-5A2195B3D0D7}</a:tableStyleId>
              </a:tblPr>
              <a:tblGrid>
                <a:gridCol w="2590800"/>
                <a:gridCol w="5638800"/>
              </a:tblGrid>
              <a:tr h="370840">
                <a:tc>
                  <a:txBody>
                    <a:bodyPr/>
                    <a:lstStyle/>
                    <a:p>
                      <a:r>
                        <a:rPr lang="en-US" dirty="0" smtClean="0"/>
                        <a:t>Function</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session_destroy</a:t>
                      </a:r>
                      <a:r>
                        <a:rPr lang="en-US" dirty="0" smtClean="0"/>
                        <a:t>()</a:t>
                      </a:r>
                      <a:endParaRPr lang="en-US" dirty="0"/>
                    </a:p>
                  </a:txBody>
                  <a:tcPr/>
                </a:tc>
                <a:tc>
                  <a:txBody>
                    <a:bodyPr/>
                    <a:lstStyle/>
                    <a:p>
                      <a:r>
                        <a:rPr lang="en-US" dirty="0" smtClean="0"/>
                        <a:t>Remove all data associated with current session</a:t>
                      </a:r>
                      <a:endParaRPr lang="en-US" dirty="0"/>
                    </a:p>
                  </a:txBody>
                  <a:tcPr/>
                </a:tc>
              </a:tr>
              <a:tr h="370840">
                <a:tc>
                  <a:txBody>
                    <a:bodyPr/>
                    <a:lstStyle/>
                    <a:p>
                      <a:r>
                        <a:rPr lang="en-US" dirty="0" err="1" smtClean="0"/>
                        <a:t>session_id</a:t>
                      </a:r>
                      <a:r>
                        <a:rPr lang="en-US" dirty="0" smtClean="0"/>
                        <a:t>()</a:t>
                      </a:r>
                      <a:endParaRPr lang="en-US" dirty="0"/>
                    </a:p>
                  </a:txBody>
                  <a:tcPr/>
                </a:tc>
                <a:tc>
                  <a:txBody>
                    <a:bodyPr/>
                    <a:lstStyle/>
                    <a:p>
                      <a:r>
                        <a:rPr lang="en-US" dirty="0" smtClean="0"/>
                        <a:t>Returns session ID number for current session</a:t>
                      </a:r>
                      <a:endParaRPr lang="en-US" dirty="0"/>
                    </a:p>
                  </a:txBody>
                  <a:tcPr/>
                </a:tc>
              </a:tr>
              <a:tr h="370840">
                <a:tc>
                  <a:txBody>
                    <a:bodyPr/>
                    <a:lstStyle/>
                    <a:p>
                      <a:r>
                        <a:rPr lang="en-US" dirty="0" err="1" smtClean="0"/>
                        <a:t>session_regenerate_id</a:t>
                      </a:r>
                      <a:r>
                        <a:rPr lang="en-US" dirty="0" smtClean="0"/>
                        <a:t>()</a:t>
                      </a:r>
                      <a:endParaRPr lang="en-US" dirty="0"/>
                    </a:p>
                  </a:txBody>
                  <a:tcPr/>
                </a:tc>
                <a:tc>
                  <a:txBody>
                    <a:bodyPr/>
                    <a:lstStyle/>
                    <a:p>
                      <a:r>
                        <a:rPr lang="en-US" dirty="0" smtClean="0"/>
                        <a:t>Replace current session</a:t>
                      </a:r>
                      <a:r>
                        <a:rPr lang="en-US" baseline="0" dirty="0" smtClean="0"/>
                        <a:t> ID with a new one. If TRUE is passed, also wipes any data associated with the old one. </a:t>
                      </a:r>
                      <a:endParaRPr lang="en-US" dirty="0"/>
                    </a:p>
                  </a:txBody>
                  <a:tcPr/>
                </a:tc>
              </a:tr>
              <a:tr h="370840">
                <a:tc>
                  <a:txBody>
                    <a:bodyPr/>
                    <a:lstStyle/>
                    <a:p>
                      <a:r>
                        <a:rPr lang="en-US" dirty="0" err="1" smtClean="0"/>
                        <a:t>session_save_path</a:t>
                      </a:r>
                      <a:r>
                        <a:rPr lang="en-US" dirty="0" smtClean="0"/>
                        <a:t>()</a:t>
                      </a:r>
                      <a:endParaRPr lang="en-US" dirty="0"/>
                    </a:p>
                  </a:txBody>
                  <a:tcPr/>
                </a:tc>
                <a:tc>
                  <a:txBody>
                    <a:bodyPr/>
                    <a:lstStyle/>
                    <a:p>
                      <a:r>
                        <a:rPr lang="en-US" dirty="0" smtClean="0"/>
                        <a:t>Gets/sets the folder name on the server where session data is stored</a:t>
                      </a:r>
                      <a:endParaRPr lang="en-US" dirty="0"/>
                    </a:p>
                  </a:txBody>
                  <a:tcPr/>
                </a:tc>
              </a:tr>
              <a:tr h="370840">
                <a:tc>
                  <a:txBody>
                    <a:bodyPr/>
                    <a:lstStyle/>
                    <a:p>
                      <a:r>
                        <a:rPr lang="en-US" dirty="0" err="1" smtClean="0"/>
                        <a:t>session_start</a:t>
                      </a:r>
                      <a:r>
                        <a:rPr lang="en-US" dirty="0" smtClean="0"/>
                        <a:t>()</a:t>
                      </a:r>
                      <a:endParaRPr lang="en-US" dirty="0"/>
                    </a:p>
                  </a:txBody>
                  <a:tcPr/>
                </a:tc>
                <a:tc>
                  <a:txBody>
                    <a:bodyPr/>
                    <a:lstStyle/>
                    <a:p>
                      <a:r>
                        <a:rPr lang="en-US" dirty="0" smtClean="0"/>
                        <a:t>Begins a number session for the current client; if a session is already in progress</a:t>
                      </a:r>
                      <a:r>
                        <a:rPr lang="en-US" baseline="0" dirty="0" smtClean="0"/>
                        <a:t>, has no effect</a:t>
                      </a:r>
                      <a:endParaRPr lang="en-US" dirty="0"/>
                    </a:p>
                  </a:txBody>
                  <a:tcPr/>
                </a:tc>
              </a:tr>
              <a:tr h="370840">
                <a:tc>
                  <a:txBody>
                    <a:bodyPr/>
                    <a:lstStyle/>
                    <a:p>
                      <a:r>
                        <a:rPr lang="en-US" dirty="0" err="1" smtClean="0"/>
                        <a:t>session_status</a:t>
                      </a:r>
                      <a:r>
                        <a:rPr lang="en-US" dirty="0" smtClean="0"/>
                        <a:t>()</a:t>
                      </a:r>
                      <a:endParaRPr lang="en-US" dirty="0"/>
                    </a:p>
                  </a:txBody>
                  <a:tcPr/>
                </a:tc>
                <a:tc>
                  <a:txBody>
                    <a:bodyPr/>
                    <a:lstStyle/>
                    <a:p>
                      <a:r>
                        <a:rPr lang="en-US" dirty="0" smtClean="0"/>
                        <a:t>Returns information about whether session support is enabled or disabled on the current server</a:t>
                      </a:r>
                      <a:endParaRPr lang="en-US" dirty="0"/>
                    </a:p>
                  </a:txBody>
                  <a:tcPr/>
                </a:tc>
              </a:tr>
              <a:tr h="370840">
                <a:tc>
                  <a:txBody>
                    <a:bodyPr/>
                    <a:lstStyle/>
                    <a:p>
                      <a:r>
                        <a:rPr lang="en-US" dirty="0" err="1" smtClean="0"/>
                        <a:t>session_unset</a:t>
                      </a:r>
                      <a:r>
                        <a:rPr lang="en-US" dirty="0" smtClean="0"/>
                        <a:t>()</a:t>
                      </a:r>
                      <a:endParaRPr lang="en-US" dirty="0"/>
                    </a:p>
                  </a:txBody>
                  <a:tcPr/>
                </a:tc>
                <a:tc>
                  <a:txBody>
                    <a:bodyPr/>
                    <a:lstStyle/>
                    <a:p>
                      <a:r>
                        <a:rPr lang="en-US" dirty="0" smtClean="0"/>
                        <a:t>Free all session variables currently registered</a:t>
                      </a:r>
                      <a:endParaRPr lang="en-US" dirty="0"/>
                    </a:p>
                  </a:txBody>
                  <a:tcPr/>
                </a:tc>
              </a:tr>
            </a:tbl>
          </a:graphicData>
        </a:graphic>
      </p:graphicFrame>
    </p:spTree>
    <p:extLst>
      <p:ext uri="{BB962C8B-B14F-4D97-AF65-F5344CB8AC3E}">
        <p14:creationId xmlns:p14="http://schemas.microsoft.com/office/powerpoint/2010/main" val="18857337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hlinkClick r:id="rId2"/>
              </a:rPr>
              <a:t>Case Study: Power </a:t>
            </a:r>
            <a:r>
              <a:rPr lang="en-US" dirty="0" smtClean="0">
                <a:hlinkClick r:id="rId2"/>
              </a:rPr>
              <a:t>Animals</a:t>
            </a:r>
            <a:endParaRPr lang="en-US" dirty="0"/>
          </a:p>
        </p:txBody>
      </p:sp>
      <p:sp>
        <p:nvSpPr>
          <p:cNvPr id="3" name="Content Placeholder 2"/>
          <p:cNvSpPr>
            <a:spLocks noGrp="1"/>
          </p:cNvSpPr>
          <p:nvPr>
            <p:ph idx="1"/>
          </p:nvPr>
        </p:nvSpPr>
        <p:spPr/>
        <p:txBody>
          <a:bodyPr/>
          <a:lstStyle/>
          <a:p>
            <a:r>
              <a:rPr lang="en-US" dirty="0" smtClean="0"/>
              <a:t>Use session variables to randomly assign the visitor a “power animal” from a list of animals, and also tracks the number of times the user has visited the pages. Once the user has been assigned his/her random animal, that animal should stay associates with that user the rest of the session. Each time the page is reloaded, the site should tell the user how many times he/she visited the  page. </a:t>
            </a:r>
            <a:endParaRPr lang="en-US" dirty="0"/>
          </a:p>
        </p:txBody>
      </p:sp>
    </p:spTree>
    <p:extLst>
      <p:ext uri="{BB962C8B-B14F-4D97-AF65-F5344CB8AC3E}">
        <p14:creationId xmlns:p14="http://schemas.microsoft.com/office/powerpoint/2010/main" val="39681977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PHP Code</a:t>
            </a:r>
            <a:endParaRPr lang="en-US" dirty="0"/>
          </a:p>
        </p:txBody>
      </p:sp>
      <p:sp>
        <p:nvSpPr>
          <p:cNvPr id="3" name="Content Placeholder 2"/>
          <p:cNvSpPr>
            <a:spLocks noGrp="1"/>
          </p:cNvSpPr>
          <p:nvPr>
            <p:ph idx="1"/>
          </p:nvPr>
        </p:nvSpPr>
        <p:spPr/>
        <p:txBody>
          <a:bodyPr>
            <a:noAutofit/>
          </a:bodyPr>
          <a:lstStyle/>
          <a:p>
            <a:pPr marL="0" indent="0">
              <a:buNone/>
            </a:pPr>
            <a:r>
              <a:rPr lang="en-US" sz="1400" b="1" dirty="0">
                <a:latin typeface="Courier New" panose="02070309020205020404" pitchFamily="49" charset="0"/>
                <a:cs typeface="Courier New" panose="02070309020205020404" pitchFamily="49" charset="0"/>
              </a:rPr>
              <a:t>&lt;?</a:t>
            </a:r>
            <a:r>
              <a:rPr lang="en-US" sz="1400" b="1" dirty="0" err="1">
                <a:latin typeface="Courier New" panose="02070309020205020404" pitchFamily="49" charset="0"/>
                <a:cs typeface="Courier New" panose="02070309020205020404" pitchFamily="49" charset="0"/>
              </a:rPr>
              <a:t>php</a:t>
            </a:r>
            <a:endParaRPr lang="en-US" sz="1400" b="1" dirty="0">
              <a:latin typeface="Courier New" panose="02070309020205020404" pitchFamily="49" charset="0"/>
              <a:cs typeface="Courier New" panose="02070309020205020404" pitchFamily="49" charset="0"/>
            </a:endParaRPr>
          </a:p>
          <a:p>
            <a:pPr marL="0" indent="0">
              <a:buNone/>
            </a:pPr>
            <a:r>
              <a:rPr lang="en-US" sz="1400" b="1" dirty="0">
                <a:latin typeface="Courier New" panose="02070309020205020404" pitchFamily="49" charset="0"/>
                <a:cs typeface="Courier New" panose="02070309020205020404" pitchFamily="49" charset="0"/>
              </a:rPr>
              <a:t>$animals=array("bee", "llama", "octopus", "rabbit", "squirrel", "yak");</a:t>
            </a:r>
          </a:p>
          <a:p>
            <a:pPr marL="0" indent="0">
              <a:buNone/>
            </a:pPr>
            <a:r>
              <a:rPr lang="en-US" sz="1400" b="1" dirty="0" err="1">
                <a:latin typeface="Courier New" panose="02070309020205020404" pitchFamily="49" charset="0"/>
                <a:cs typeface="Courier New" panose="02070309020205020404" pitchFamily="49" charset="0"/>
              </a:rPr>
              <a:t>session_start</a:t>
            </a:r>
            <a:r>
              <a:rPr lang="en-US" sz="1400" b="1" dirty="0" smtClean="0">
                <a:latin typeface="Courier New" panose="02070309020205020404" pitchFamily="49" charset="0"/>
                <a:cs typeface="Courier New" panose="02070309020205020404" pitchFamily="49" charset="0"/>
              </a:rPr>
              <a:t>();</a:t>
            </a:r>
          </a:p>
          <a:p>
            <a:pPr marL="0" indent="0">
              <a:buNone/>
            </a:pPr>
            <a:endParaRPr lang="en-US" sz="1400" b="1" dirty="0">
              <a:latin typeface="Courier New" panose="02070309020205020404" pitchFamily="49" charset="0"/>
              <a:cs typeface="Courier New" panose="02070309020205020404" pitchFamily="49" charset="0"/>
            </a:endParaRPr>
          </a:p>
          <a:p>
            <a:pPr marL="0" indent="0">
              <a:buNone/>
            </a:pPr>
            <a:r>
              <a:rPr lang="en-US" sz="1400" b="1" dirty="0">
                <a:solidFill>
                  <a:srgbClr val="00B050"/>
                </a:solidFill>
                <a:latin typeface="Courier New" panose="02070309020205020404" pitchFamily="49" charset="0"/>
                <a:cs typeface="Courier New" panose="02070309020205020404" pitchFamily="49" charset="0"/>
              </a:rPr>
              <a:t>//check whether the user has ever visited the page before in this session</a:t>
            </a:r>
          </a:p>
          <a:p>
            <a:pPr marL="0" indent="0">
              <a:buNone/>
            </a:pPr>
            <a:r>
              <a:rPr lang="en-US" sz="1400" b="1" dirty="0">
                <a:latin typeface="Courier New" panose="02070309020205020404" pitchFamily="49" charset="0"/>
                <a:cs typeface="Courier New" panose="02070309020205020404" pitchFamily="49" charset="0"/>
              </a:rPr>
              <a:t>if (!</a:t>
            </a:r>
            <a:r>
              <a:rPr lang="en-US" sz="1400" b="1" dirty="0" err="1">
                <a:latin typeface="Courier New" panose="02070309020205020404" pitchFamily="49" charset="0"/>
                <a:cs typeface="Courier New" panose="02070309020205020404" pitchFamily="49" charset="0"/>
              </a:rPr>
              <a:t>isset</a:t>
            </a:r>
            <a:r>
              <a:rPr lang="en-US" sz="1400" b="1" dirty="0">
                <a:latin typeface="Courier New" panose="02070309020205020404" pitchFamily="49" charset="0"/>
                <a:cs typeface="Courier New" panose="02070309020205020404" pitchFamily="49" charset="0"/>
              </a:rPr>
              <a:t>($_SESSION["</a:t>
            </a:r>
            <a:r>
              <a:rPr lang="en-US" sz="1400" b="1" dirty="0" err="1">
                <a:latin typeface="Courier New" panose="02070309020205020404" pitchFamily="49" charset="0"/>
                <a:cs typeface="Courier New" panose="02070309020205020404" pitchFamily="49" charset="0"/>
              </a:rPr>
              <a:t>poweranimal</a:t>
            </a:r>
            <a:r>
              <a:rPr lang="en-US" sz="1400" b="1" dirty="0" smtClean="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isset</a:t>
            </a:r>
            <a:r>
              <a:rPr lang="en-US" sz="1400" b="1" dirty="0">
                <a:latin typeface="Courier New" panose="02070309020205020404" pitchFamily="49" charset="0"/>
                <a:cs typeface="Courier New" panose="02070309020205020404" pitchFamily="49" charset="0"/>
              </a:rPr>
              <a:t>($_SESSION["views"])){</a:t>
            </a:r>
          </a:p>
          <a:p>
            <a:pPr marL="0" indent="0">
              <a:buNone/>
            </a:pPr>
            <a:r>
              <a:rPr lang="en-US" sz="1400" b="1" dirty="0">
                <a:solidFill>
                  <a:srgbClr val="00B050"/>
                </a:solidFill>
                <a:latin typeface="Courier New" panose="02070309020205020404" pitchFamily="49" charset="0"/>
                <a:cs typeface="Courier New" panose="02070309020205020404" pitchFamily="49" charset="0"/>
              </a:rPr>
              <a:t>// for new user, set up session data, choose random power animal</a:t>
            </a:r>
          </a:p>
          <a:p>
            <a:pPr marL="0" indent="0">
              <a:buNone/>
            </a:pPr>
            <a:r>
              <a:rPr lang="en-US" sz="1400" b="1" dirty="0">
                <a:latin typeface="Courier New" panose="02070309020205020404" pitchFamily="49" charset="0"/>
                <a:cs typeface="Courier New" panose="02070309020205020404" pitchFamily="49" charset="0"/>
              </a:rPr>
              <a:t>	$_SESSION["</a:t>
            </a:r>
            <a:r>
              <a:rPr lang="en-US" sz="1400" b="1" dirty="0" err="1">
                <a:latin typeface="Courier New" panose="02070309020205020404" pitchFamily="49" charset="0"/>
                <a:cs typeface="Courier New" panose="02070309020205020404" pitchFamily="49" charset="0"/>
              </a:rPr>
              <a:t>poweranimal</a:t>
            </a:r>
            <a:r>
              <a:rPr lang="en-US" sz="1400" b="1" dirty="0">
                <a:latin typeface="Courier New" panose="02070309020205020404" pitchFamily="49" charset="0"/>
                <a:cs typeface="Courier New" panose="02070309020205020404" pitchFamily="49" charset="0"/>
              </a:rPr>
              <a:t>"]=$animals[rand(0, count($animals) - 1)];</a:t>
            </a:r>
          </a:p>
          <a:p>
            <a:pPr marL="0" indent="0">
              <a:buNone/>
            </a:pPr>
            <a:r>
              <a:rPr lang="en-US" sz="1400" b="1" dirty="0">
                <a:latin typeface="Courier New" panose="02070309020205020404" pitchFamily="49" charset="0"/>
                <a:cs typeface="Courier New" panose="02070309020205020404" pitchFamily="49" charset="0"/>
              </a:rPr>
              <a:t>	$_SESSION["views"]=1;</a:t>
            </a:r>
          </a:p>
          <a:p>
            <a:pPr marL="0" indent="0">
              <a:buNone/>
            </a:pPr>
            <a:r>
              <a:rPr lang="en-US" sz="1400" b="1" dirty="0">
                <a:latin typeface="Courier New" panose="02070309020205020404" pitchFamily="49" charset="0"/>
                <a:cs typeface="Courier New" panose="02070309020205020404" pitchFamily="49" charset="0"/>
              </a:rPr>
              <a:t>} </a:t>
            </a:r>
            <a:endParaRPr lang="en-US" sz="1400" b="1" dirty="0" smtClean="0">
              <a:latin typeface="Courier New" panose="02070309020205020404" pitchFamily="49" charset="0"/>
              <a:cs typeface="Courier New" panose="02070309020205020404" pitchFamily="49" charset="0"/>
            </a:endParaRPr>
          </a:p>
          <a:p>
            <a:pPr marL="0" indent="0">
              <a:buNone/>
            </a:pPr>
            <a:r>
              <a:rPr lang="en-US" sz="1400" b="1" dirty="0" smtClean="0">
                <a:latin typeface="Courier New" panose="02070309020205020404" pitchFamily="49" charset="0"/>
                <a:cs typeface="Courier New" panose="02070309020205020404" pitchFamily="49" charset="0"/>
              </a:rPr>
              <a:t>else </a:t>
            </a:r>
            <a:r>
              <a:rPr lang="en-US" sz="1400" b="1" dirty="0">
                <a:latin typeface="Courier New" panose="02070309020205020404" pitchFamily="49" charset="0"/>
                <a:cs typeface="Courier New" panose="02070309020205020404" pitchFamily="49" charset="0"/>
              </a:rPr>
              <a:t>{</a:t>
            </a:r>
          </a:p>
          <a:p>
            <a:pPr marL="0" indent="0">
              <a:buNone/>
            </a:pPr>
            <a:r>
              <a:rPr lang="en-US" sz="1400" b="1" dirty="0">
                <a:latin typeface="Courier New" panose="02070309020205020404" pitchFamily="49" charset="0"/>
                <a:cs typeface="Courier New" panose="02070309020205020404" pitchFamily="49" charset="0"/>
              </a:rPr>
              <a:t>	$_SESSION["views"]++;</a:t>
            </a:r>
          </a:p>
          <a:p>
            <a:pPr marL="0" indent="0">
              <a:buNone/>
            </a:pPr>
            <a:r>
              <a:rPr lang="en-US" sz="1400" b="1" dirty="0">
                <a:latin typeface="Courier New" panose="02070309020205020404" pitchFamily="49" charset="0"/>
                <a:cs typeface="Courier New" panose="02070309020205020404" pitchFamily="49" charset="0"/>
              </a:rPr>
              <a:t>}</a:t>
            </a:r>
          </a:p>
          <a:p>
            <a:pPr marL="0" indent="0">
              <a:buNone/>
            </a:pPr>
            <a:r>
              <a:rPr lang="en-US" sz="1400" b="1"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2359494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Code</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a:latin typeface="Courier New" panose="02070309020205020404" pitchFamily="49" charset="0"/>
                <a:cs typeface="Courier New" panose="02070309020205020404" pitchFamily="49" charset="0"/>
              </a:rPr>
              <a:t>&lt;!DOCTYPE html&gt;</a:t>
            </a:r>
          </a:p>
          <a:p>
            <a:pPr marL="0" indent="0">
              <a:buNone/>
            </a:pPr>
            <a:r>
              <a:rPr lang="en-US" dirty="0">
                <a:latin typeface="Courier New" panose="02070309020205020404" pitchFamily="49" charset="0"/>
                <a:cs typeface="Courier New" panose="02070309020205020404" pitchFamily="49" charset="0"/>
              </a:rPr>
              <a:t>&lt;html&gt;</a:t>
            </a:r>
          </a:p>
          <a:p>
            <a:pPr marL="0" indent="0">
              <a:buNone/>
            </a:pPr>
            <a:r>
              <a:rPr lang="en-US" dirty="0">
                <a:latin typeface="Courier New" panose="02070309020205020404" pitchFamily="49" charset="0"/>
                <a:cs typeface="Courier New" panose="02070309020205020404" pitchFamily="49" charset="0"/>
              </a:rPr>
              <a:t>&lt;body&gt;</a:t>
            </a:r>
          </a:p>
          <a:p>
            <a:pPr marL="0" indent="0">
              <a:buNone/>
            </a:pPr>
            <a:r>
              <a:rPr lang="en-US" dirty="0" smtClean="0">
                <a:latin typeface="Courier New" panose="02070309020205020404" pitchFamily="49" charset="0"/>
                <a:cs typeface="Courier New" panose="02070309020205020404" pitchFamily="49" charset="0"/>
              </a:rPr>
              <a:t>	&lt;</a:t>
            </a:r>
            <a:r>
              <a:rPr lang="en-US" dirty="0">
                <a:latin typeface="Courier New" panose="02070309020205020404" pitchFamily="49" charset="0"/>
                <a:cs typeface="Courier New" panose="02070309020205020404" pitchFamily="49" charset="0"/>
              </a:rPr>
              <a:t>h1&gt; Power Animal Finder &lt;/h1&gt;</a:t>
            </a:r>
          </a:p>
          <a:p>
            <a:pPr marL="0"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php</a:t>
            </a:r>
            <a:r>
              <a:rPr lang="en-US" dirty="0">
                <a:latin typeface="Courier New" panose="02070309020205020404" pitchFamily="49" charset="0"/>
                <a:cs typeface="Courier New" panose="02070309020205020404" pitchFamily="49" charset="0"/>
              </a:rPr>
              <a:t> if ($_SESSION["views"]==1) { ?&gt;</a:t>
            </a:r>
          </a:p>
          <a:p>
            <a:pPr marL="0" indent="0">
              <a:buNone/>
            </a:pPr>
            <a:r>
              <a:rPr lang="en-US" dirty="0">
                <a:latin typeface="Courier New" panose="02070309020205020404" pitchFamily="49" charset="0"/>
                <a:cs typeface="Courier New" panose="02070309020205020404" pitchFamily="49" charset="0"/>
              </a:rPr>
              <a:t>		&lt;p&gt; Welcome to our site, new visitor! &lt;/p&gt;</a:t>
            </a:r>
          </a:p>
          <a:p>
            <a:pPr marL="0"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php</a:t>
            </a:r>
            <a:r>
              <a:rPr lang="en-US" dirty="0">
                <a:latin typeface="Courier New" panose="02070309020205020404" pitchFamily="49" charset="0"/>
                <a:cs typeface="Courier New" panose="02070309020205020404" pitchFamily="49" charset="0"/>
              </a:rPr>
              <a:t> } </a:t>
            </a:r>
            <a:r>
              <a:rPr lang="en-US" dirty="0" smtClean="0">
                <a:latin typeface="Courier New" panose="02070309020205020404" pitchFamily="49" charset="0"/>
                <a:cs typeface="Courier New" panose="02070309020205020404" pitchFamily="49" charset="0"/>
              </a:rPr>
              <a:t>else </a:t>
            </a:r>
            <a:r>
              <a:rPr lang="en-US" dirty="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		&lt;p&gt; Welcome back! This is your visit #</a:t>
            </a:r>
            <a:r>
              <a:rPr lang="en-US" b="1" dirty="0">
                <a:latin typeface="Courier New" panose="02070309020205020404" pitchFamily="49" charset="0"/>
                <a:cs typeface="Courier New" panose="02070309020205020404" pitchFamily="49" charset="0"/>
              </a:rPr>
              <a:t>&lt;?= $_SESSION["views"] ?&gt;</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php</a:t>
            </a:r>
            <a:r>
              <a:rPr lang="en-US" dirty="0">
                <a:latin typeface="Courier New" panose="02070309020205020404" pitchFamily="49" charset="0"/>
                <a:cs typeface="Courier New" panose="02070309020205020404" pitchFamily="49" charset="0"/>
              </a:rPr>
              <a:t> }?&gt;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&lt;p&gt; Your power animal is the </a:t>
            </a:r>
            <a:r>
              <a:rPr lang="en-US" b="1" dirty="0">
                <a:latin typeface="Courier New" panose="02070309020205020404" pitchFamily="49" charset="0"/>
                <a:cs typeface="Courier New" panose="02070309020205020404" pitchFamily="49" charset="0"/>
              </a:rPr>
              <a:t>&lt;?= $_SESSION["</a:t>
            </a:r>
            <a:r>
              <a:rPr lang="en-US" b="1" dirty="0" err="1">
                <a:latin typeface="Courier New" panose="02070309020205020404" pitchFamily="49" charset="0"/>
                <a:cs typeface="Courier New" panose="02070309020205020404" pitchFamily="49" charset="0"/>
              </a:rPr>
              <a:t>poweranimal</a:t>
            </a:r>
            <a:r>
              <a:rPr lang="en-US" b="1" dirty="0">
                <a:latin typeface="Courier New" panose="02070309020205020404" pitchFamily="49" charset="0"/>
                <a:cs typeface="Courier New" panose="02070309020205020404" pitchFamily="49" charset="0"/>
              </a:rPr>
              <a:t>"] ?&gt;</a:t>
            </a:r>
            <a:r>
              <a:rPr lang="en-US" dirty="0">
                <a:latin typeface="Courier New" panose="02070309020205020404" pitchFamily="49" charset="0"/>
                <a:cs typeface="Courier New" panose="02070309020205020404" pitchFamily="49" charset="0"/>
              </a:rPr>
              <a:t>!&lt;/p&gt;</a:t>
            </a:r>
          </a:p>
          <a:p>
            <a:pPr marL="0" indent="0">
              <a:buNone/>
            </a:pPr>
            <a:r>
              <a:rPr lang="en-US" dirty="0">
                <a:latin typeface="Courier New" panose="02070309020205020404" pitchFamily="49" charset="0"/>
                <a:cs typeface="Courier New" panose="02070309020205020404" pitchFamily="49" charset="0"/>
              </a:rPr>
              <a:t>	&lt;p&gt; &lt;</a:t>
            </a:r>
            <a:r>
              <a:rPr lang="en-US" dirty="0" err="1">
                <a:latin typeface="Courier New" panose="02070309020205020404" pitchFamily="49" charset="0"/>
                <a:cs typeface="Courier New" panose="02070309020205020404" pitchFamily="49" charset="0"/>
              </a:rPr>
              <a:t>img</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src</a:t>
            </a:r>
            <a:r>
              <a:rPr lang="en-US"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$_SESSION["</a:t>
            </a:r>
            <a:r>
              <a:rPr lang="en-US" b="1" dirty="0" err="1">
                <a:latin typeface="Courier New" panose="02070309020205020404" pitchFamily="49" charset="0"/>
                <a:cs typeface="Courier New" panose="02070309020205020404" pitchFamily="49" charset="0"/>
              </a:rPr>
              <a:t>poweranimal</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?&gt;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png</a:t>
            </a:r>
            <a:r>
              <a:rPr lang="en-US" dirty="0">
                <a:latin typeface="Courier New" panose="02070309020205020404" pitchFamily="49" charset="0"/>
                <a:cs typeface="Courier New" panose="02070309020205020404" pitchFamily="49" charset="0"/>
              </a:rPr>
              <a:t>" alt="power animal"/&gt;&lt;/p&gt;</a:t>
            </a:r>
          </a:p>
          <a:p>
            <a:pPr marL="0" indent="0">
              <a:buNone/>
            </a:pPr>
            <a:r>
              <a:rPr lang="en-US" dirty="0">
                <a:latin typeface="Courier New" panose="02070309020205020404" pitchFamily="49" charset="0"/>
                <a:cs typeface="Courier New" panose="02070309020205020404" pitchFamily="49" charset="0"/>
              </a:rPr>
              <a:t>&lt;/body&gt;</a:t>
            </a:r>
          </a:p>
          <a:p>
            <a:pPr marL="0" indent="0">
              <a:buNone/>
            </a:pPr>
            <a:r>
              <a:rPr lang="en-US" dirty="0">
                <a:latin typeface="Courier New" panose="02070309020205020404" pitchFamily="49" charset="0"/>
                <a:cs typeface="Courier New" panose="02070309020205020404" pitchFamily="49" charset="0"/>
              </a:rPr>
              <a:t>&lt;/html&gt;</a:t>
            </a:r>
          </a:p>
        </p:txBody>
      </p:sp>
    </p:spTree>
    <p:extLst>
      <p:ext uri="{BB962C8B-B14F-4D97-AF65-F5344CB8AC3E}">
        <p14:creationId xmlns:p14="http://schemas.microsoft.com/office/powerpoint/2010/main" val="23546842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Modified Power Animal</a:t>
            </a:r>
            <a:endParaRPr lang="en-US" dirty="0"/>
          </a:p>
        </p:txBody>
      </p:sp>
      <p:sp>
        <p:nvSpPr>
          <p:cNvPr id="3" name="Content Placeholder 2"/>
          <p:cNvSpPr>
            <a:spLocks noGrp="1"/>
          </p:cNvSpPr>
          <p:nvPr>
            <p:ph idx="1"/>
          </p:nvPr>
        </p:nvSpPr>
        <p:spPr/>
        <p:txBody>
          <a:bodyPr/>
          <a:lstStyle/>
          <a:p>
            <a:r>
              <a:rPr lang="en-US" dirty="0" smtClean="0"/>
              <a:t>WE can modify our PHP code at the start of the page to check whether the user has submitted the “start over” query parameter, del. If so, we’ll erase the user’s session and start a new one. The code we already wrote will see that the session variables have been </a:t>
            </a:r>
            <a:r>
              <a:rPr lang="en-US" dirty="0"/>
              <a:t>w</a:t>
            </a:r>
            <a:r>
              <a:rPr lang="en-US" dirty="0" smtClean="0"/>
              <a:t>iped out and have no values, so it will start over by creating a new power animal and setting the page view count to 1. </a:t>
            </a:r>
            <a:endParaRPr lang="en-US" dirty="0"/>
          </a:p>
        </p:txBody>
      </p:sp>
    </p:spTree>
    <p:extLst>
      <p:ext uri="{BB962C8B-B14F-4D97-AF65-F5344CB8AC3E}">
        <p14:creationId xmlns:p14="http://schemas.microsoft.com/office/powerpoint/2010/main" val="18152419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Code</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php</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$animals=array("bee", "llama", "octopus", "rabbit", "squirrel", "yak");</a:t>
            </a:r>
          </a:p>
          <a:p>
            <a:pPr marL="0" indent="0">
              <a:buNone/>
            </a:pPr>
            <a:r>
              <a:rPr lang="en-US" dirty="0" err="1">
                <a:latin typeface="Courier New" panose="02070309020205020404" pitchFamily="49" charset="0"/>
                <a:cs typeface="Courier New" panose="02070309020205020404" pitchFamily="49" charset="0"/>
              </a:rPr>
              <a:t>session_start</a:t>
            </a: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if (</a:t>
            </a:r>
            <a:r>
              <a:rPr lang="en-US" b="1" dirty="0" err="1">
                <a:latin typeface="Courier New" panose="02070309020205020404" pitchFamily="49" charset="0"/>
                <a:cs typeface="Courier New" panose="02070309020205020404" pitchFamily="49" charset="0"/>
              </a:rPr>
              <a:t>isset</a:t>
            </a:r>
            <a:r>
              <a:rPr lang="en-US" b="1" dirty="0">
                <a:latin typeface="Courier New" panose="02070309020205020404" pitchFamily="49" charset="0"/>
                <a:cs typeface="Courier New" panose="02070309020205020404" pitchFamily="49" charset="0"/>
              </a:rPr>
              <a:t>($_GET["del"])){</a:t>
            </a:r>
          </a:p>
          <a:p>
            <a:pPr marL="0"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session_destroy</a:t>
            </a:r>
            <a:r>
              <a:rPr lang="en-US" b="1" dirty="0">
                <a:latin typeface="Courier New" panose="02070309020205020404" pitchFamily="49" charset="0"/>
                <a:cs typeface="Courier New" panose="02070309020205020404" pitchFamily="49" charset="0"/>
              </a:rPr>
              <a:t>();</a:t>
            </a:r>
          </a:p>
          <a:p>
            <a:pPr marL="0"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session_regenerate_id</a:t>
            </a:r>
            <a:r>
              <a:rPr lang="en-US" b="1" dirty="0">
                <a:latin typeface="Courier New" panose="02070309020205020404" pitchFamily="49" charset="0"/>
                <a:cs typeface="Courier New" panose="02070309020205020404" pitchFamily="49" charset="0"/>
              </a:rPr>
              <a:t>(TRUE);</a:t>
            </a:r>
          </a:p>
          <a:p>
            <a:pPr marL="0"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session_start</a:t>
            </a:r>
            <a:r>
              <a:rPr lang="en-US" b="1" dirty="0">
                <a:latin typeface="Courier New" panose="02070309020205020404" pitchFamily="49" charset="0"/>
                <a:cs typeface="Courier New" panose="02070309020205020404" pitchFamily="49" charset="0"/>
              </a:rPr>
              <a:t>();</a:t>
            </a:r>
          </a:p>
          <a:p>
            <a:pPr marL="0" indent="0">
              <a:buNone/>
            </a:pPr>
            <a:r>
              <a:rPr lang="en-US" b="1"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//check whether the user has ever visited the page before in this session</a:t>
            </a:r>
          </a:p>
          <a:p>
            <a:pPr marL="0" indent="0">
              <a:buNone/>
            </a:pP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82482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cookie?</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hlinkClick r:id="rId2"/>
              </a:rPr>
              <a:t>cookie</a:t>
            </a:r>
            <a:r>
              <a:rPr lang="en-US" dirty="0"/>
              <a:t>: a small amount of information sent by a server to a browser, and then sent back by the browser on future page requests</a:t>
            </a:r>
          </a:p>
          <a:p>
            <a:r>
              <a:rPr lang="en-US" dirty="0"/>
              <a:t>cookies have many uses:</a:t>
            </a:r>
          </a:p>
          <a:p>
            <a:pPr lvl="1"/>
            <a:r>
              <a:rPr lang="en-US" dirty="0"/>
              <a:t>authentication</a:t>
            </a:r>
          </a:p>
          <a:p>
            <a:pPr lvl="1"/>
            <a:r>
              <a:rPr lang="en-US" dirty="0"/>
              <a:t>user tracking</a:t>
            </a:r>
          </a:p>
          <a:p>
            <a:pPr lvl="1"/>
            <a:r>
              <a:rPr lang="en-US" dirty="0"/>
              <a:t>maintaining user preferences, shopping carts, etc.</a:t>
            </a:r>
          </a:p>
          <a:p>
            <a:r>
              <a:rPr lang="en-US" dirty="0"/>
              <a:t>a cookie's data consists of a single name/value pair, sent in the header of the client's HTTP GET or POST request</a:t>
            </a:r>
          </a:p>
          <a:p>
            <a:endParaRPr lang="en-US" dirty="0"/>
          </a:p>
        </p:txBody>
      </p:sp>
    </p:spTree>
    <p:extLst>
      <p:ext uri="{BB962C8B-B14F-4D97-AF65-F5344CB8AC3E}">
        <p14:creationId xmlns:p14="http://schemas.microsoft.com/office/powerpoint/2010/main" val="17687748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Code</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latin typeface="Courier New" panose="02070309020205020404" pitchFamily="49" charset="0"/>
                <a:cs typeface="Courier New" panose="02070309020205020404" pitchFamily="49" charset="0"/>
              </a:rPr>
              <a:t>	…</a:t>
            </a:r>
          </a:p>
          <a:p>
            <a:pPr marL="0" indent="0">
              <a:buNone/>
            </a:pPr>
            <a:endParaRPr lang="en-US" sz="2000" dirty="0" smtClean="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&lt;form action="animal2.php" method="GET"&gt;</a:t>
            </a:r>
          </a:p>
          <a:p>
            <a:pPr marL="0" indent="0">
              <a:buNone/>
            </a:pPr>
            <a:r>
              <a:rPr lang="en-US" sz="2000" b="1" dirty="0">
                <a:latin typeface="Courier New" panose="02070309020205020404" pitchFamily="49" charset="0"/>
                <a:cs typeface="Courier New" panose="02070309020205020404" pitchFamily="49" charset="0"/>
              </a:rPr>
              <a:t>	&lt;input type="submit" value="Reload"&gt; &lt;</a:t>
            </a:r>
            <a:r>
              <a:rPr lang="en-US" sz="2000" b="1" dirty="0" err="1">
                <a:latin typeface="Courier New" panose="02070309020205020404" pitchFamily="49" charset="0"/>
                <a:cs typeface="Courier New" panose="02070309020205020404" pitchFamily="49" charset="0"/>
              </a:rPr>
              <a:t>br</a:t>
            </a:r>
            <a:r>
              <a:rPr lang="en-US" sz="2000" b="1" dirty="0">
                <a:latin typeface="Courier New" panose="02070309020205020404" pitchFamily="49" charset="0"/>
                <a:cs typeface="Courier New" panose="02070309020205020404" pitchFamily="49" charset="0"/>
              </a:rPr>
              <a:t>&gt;</a:t>
            </a:r>
          </a:p>
          <a:p>
            <a:pPr marL="0" indent="0">
              <a:buNone/>
            </a:pPr>
            <a:r>
              <a:rPr lang="en-US" sz="2000" b="1" dirty="0">
                <a:latin typeface="Courier New" panose="02070309020205020404" pitchFamily="49" charset="0"/>
                <a:cs typeface="Courier New" panose="02070309020205020404" pitchFamily="49" charset="0"/>
              </a:rPr>
              <a:t>	&lt;input type="checkbox" name="del"&gt; Start over?</a:t>
            </a:r>
          </a:p>
          <a:p>
            <a:pPr marL="0" indent="0">
              <a:buNone/>
            </a:pPr>
            <a:r>
              <a:rPr lang="en-US" sz="2000" b="1" dirty="0">
                <a:latin typeface="Courier New" panose="02070309020205020404" pitchFamily="49" charset="0"/>
                <a:cs typeface="Courier New" panose="02070309020205020404" pitchFamily="49" charset="0"/>
              </a:rPr>
              <a:t>	&lt;/form</a:t>
            </a:r>
            <a:r>
              <a:rPr lang="en-US" sz="2000" b="1" dirty="0" smtClean="0">
                <a:latin typeface="Courier New" panose="02070309020205020404" pitchFamily="49" charset="0"/>
                <a:cs typeface="Courier New" panose="02070309020205020404" pitchFamily="49" charset="0"/>
              </a:rPr>
              <a:t>&gt;</a:t>
            </a:r>
          </a:p>
          <a:p>
            <a:pPr marL="0" indent="0">
              <a:buNone/>
            </a:pPr>
            <a:endParaRPr lang="en-US" sz="2000" b="1"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&lt;/body&gt;</a:t>
            </a:r>
          </a:p>
          <a:p>
            <a:pPr marL="0" indent="0">
              <a:buNone/>
            </a:pPr>
            <a:r>
              <a:rPr lang="en-US" sz="2000" dirty="0">
                <a:latin typeface="Courier New" panose="02070309020205020404" pitchFamily="49" charset="0"/>
                <a:cs typeface="Courier New" panose="02070309020205020404" pitchFamily="49" charset="0"/>
              </a:rPr>
              <a:t>&lt;/html&gt;</a:t>
            </a:r>
          </a:p>
        </p:txBody>
      </p:sp>
    </p:spTree>
    <p:extLst>
      <p:ext uri="{BB962C8B-B14F-4D97-AF65-F5344CB8AC3E}">
        <p14:creationId xmlns:p14="http://schemas.microsoft.com/office/powerpoint/2010/main" val="30769167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Sessions are Stored and Managed</a:t>
            </a:r>
            <a:endParaRPr lang="en-US" dirty="0"/>
          </a:p>
        </p:txBody>
      </p:sp>
      <p:sp>
        <p:nvSpPr>
          <p:cNvPr id="3" name="Content Placeholder 2"/>
          <p:cNvSpPr>
            <a:spLocks noGrp="1"/>
          </p:cNvSpPr>
          <p:nvPr>
            <p:ph idx="1"/>
          </p:nvPr>
        </p:nvSpPr>
        <p:spPr/>
        <p:txBody>
          <a:bodyPr>
            <a:normAutofit fontScale="92500"/>
          </a:bodyPr>
          <a:lstStyle/>
          <a:p>
            <a:r>
              <a:rPr lang="en-US" dirty="0" smtClean="0"/>
              <a:t>When a session is created in PHP, it sends back a cookie to the client with the name of PHPSESSIONID. The client is expected to return this key to the server on future page requests. </a:t>
            </a:r>
          </a:p>
          <a:p>
            <a:r>
              <a:rPr lang="en-US" dirty="0" smtClean="0"/>
              <a:t>The session variables you store into $_SESSION in your </a:t>
            </a:r>
            <a:r>
              <a:rPr lang="en-US" dirty="0" err="1" smtClean="0"/>
              <a:t>php</a:t>
            </a:r>
            <a:r>
              <a:rPr lang="en-US" dirty="0" smtClean="0"/>
              <a:t> code on the server are not stored on the client. The whole point of sessions are that these variables are maintained on the server. </a:t>
            </a:r>
            <a:endParaRPr lang="en-US" dirty="0"/>
          </a:p>
        </p:txBody>
      </p:sp>
    </p:spTree>
    <p:extLst>
      <p:ext uri="{BB962C8B-B14F-4D97-AF65-F5344CB8AC3E}">
        <p14:creationId xmlns:p14="http://schemas.microsoft.com/office/powerpoint/2010/main" val="21491793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actual implementation in PHP saves sessions into small files on the server’s hard drive, one file per user session.</a:t>
            </a:r>
          </a:p>
          <a:p>
            <a:r>
              <a:rPr lang="en-US" dirty="0" smtClean="0"/>
              <a:t>The location of these file is somewhat system-dependent, but on a Linux server they are often stored into a temp directory with long file names. As the developer of a site, you don’t need to know exactly where the session files are stored nor exactly what data is in each data. </a:t>
            </a:r>
          </a:p>
          <a:p>
            <a:r>
              <a:rPr lang="en-US" dirty="0" smtClean="0"/>
              <a:t>The location of session data might be relevant to you if your site is hosted on a shared server, in which case you might need to change the session data storage directory by altering your server's PHP.ini setting or by calling the </a:t>
            </a:r>
            <a:r>
              <a:rPr lang="en-US" b="1" dirty="0" err="1" smtClean="0"/>
              <a:t>session_save_path</a:t>
            </a:r>
            <a:r>
              <a:rPr lang="en-US" dirty="0" smtClean="0"/>
              <a:t> function. </a:t>
            </a:r>
          </a:p>
          <a:p>
            <a:r>
              <a:rPr lang="en-US" dirty="0" smtClean="0"/>
              <a:t>For large applications that receive lots of traffic, sometimes session data needs to be stored in database or somewhere other than in individual files. </a:t>
            </a:r>
            <a:endParaRPr lang="en-US" dirty="0"/>
          </a:p>
        </p:txBody>
      </p:sp>
    </p:spTree>
    <p:extLst>
      <p:ext uri="{BB962C8B-B14F-4D97-AF65-F5344CB8AC3E}">
        <p14:creationId xmlns:p14="http://schemas.microsoft.com/office/powerpoint/2010/main" val="38159930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a:t>
            </a:r>
            <a:r>
              <a:rPr lang="en-US" dirty="0" smtClean="0">
                <a:hlinkClick r:id="rId2"/>
              </a:rPr>
              <a:t>User Login System</a:t>
            </a:r>
            <a:endParaRPr lang="en-US" dirty="0"/>
          </a:p>
        </p:txBody>
      </p:sp>
      <p:sp>
        <p:nvSpPr>
          <p:cNvPr id="3" name="Content Placeholder 2"/>
          <p:cNvSpPr>
            <a:spLocks noGrp="1"/>
          </p:cNvSpPr>
          <p:nvPr>
            <p:ph idx="1"/>
          </p:nvPr>
        </p:nvSpPr>
        <p:spPr/>
        <p:txBody>
          <a:bodyPr>
            <a:normAutofit fontScale="77500" lnSpcReduction="20000"/>
          </a:bodyPr>
          <a:lstStyle/>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r>
              <a:rPr lang="en-US" dirty="0" smtClean="0"/>
              <a:t>Write </a:t>
            </a:r>
            <a:r>
              <a:rPr lang="en-US" dirty="0"/>
              <a:t>a site where Springfield Elementary students can log in to check their grades.</a:t>
            </a:r>
          </a:p>
          <a:p>
            <a:r>
              <a:rPr lang="en-US" dirty="0"/>
              <a:t>Implement a user login system that verifies proper user names and passwords.</a:t>
            </a:r>
          </a:p>
          <a:p>
            <a:r>
              <a:rPr lang="en-US" dirty="0"/>
              <a:t>A student should only be able to view his/her own grades.</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001" y="1752600"/>
            <a:ext cx="6972300" cy="20478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33406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04152775"/>
              </p:ext>
            </p:extLst>
          </p:nvPr>
        </p:nvGraphicFramePr>
        <p:xfrm>
          <a:off x="838200" y="1600200"/>
          <a:ext cx="7162800" cy="1143000"/>
        </p:xfrm>
        <a:graphic>
          <a:graphicData uri="http://schemas.openxmlformats.org/drawingml/2006/table">
            <a:tbl>
              <a:tblPr firstRow="1" bandRow="1">
                <a:tableStyleId>{5C22544A-7EE6-4342-B048-85BDC9FD1C3A}</a:tableStyleId>
              </a:tblPr>
              <a:tblGrid>
                <a:gridCol w="1790700"/>
                <a:gridCol w="1790700"/>
                <a:gridCol w="1790700"/>
                <a:gridCol w="1790700"/>
              </a:tblGrid>
              <a:tr h="381000">
                <a:tc>
                  <a:txBody>
                    <a:bodyPr/>
                    <a:lstStyle/>
                    <a:p>
                      <a:r>
                        <a:rPr lang="en-US" dirty="0" smtClean="0"/>
                        <a:t>Id</a:t>
                      </a:r>
                      <a:endParaRPr lang="en-US" dirty="0"/>
                    </a:p>
                  </a:txBody>
                  <a:tcPr/>
                </a:tc>
                <a:tc>
                  <a:txBody>
                    <a:bodyPr/>
                    <a:lstStyle/>
                    <a:p>
                      <a:r>
                        <a:rPr lang="en-US" dirty="0" smtClean="0"/>
                        <a:t>Name</a:t>
                      </a:r>
                      <a:endParaRPr lang="en-US" dirty="0"/>
                    </a:p>
                  </a:txBody>
                  <a:tcPr/>
                </a:tc>
                <a:tc>
                  <a:txBody>
                    <a:bodyPr/>
                    <a:lstStyle/>
                    <a:p>
                      <a:r>
                        <a:rPr lang="en-US" dirty="0" smtClean="0"/>
                        <a:t>Email</a:t>
                      </a:r>
                      <a:endParaRPr lang="en-US" dirty="0"/>
                    </a:p>
                  </a:txBody>
                  <a:tcPr/>
                </a:tc>
                <a:tc>
                  <a:txBody>
                    <a:bodyPr/>
                    <a:lstStyle/>
                    <a:p>
                      <a:r>
                        <a:rPr lang="en-US" dirty="0" smtClean="0"/>
                        <a:t>password</a:t>
                      </a:r>
                      <a:endParaRPr lang="en-US" dirty="0"/>
                    </a:p>
                  </a:txBody>
                  <a:tcPr/>
                </a:tc>
              </a:tr>
              <a:tr h="381000">
                <a:tc>
                  <a:txBody>
                    <a:bodyPr/>
                    <a:lstStyle/>
                    <a:p>
                      <a:r>
                        <a:rPr lang="en-US" dirty="0" smtClean="0"/>
                        <a:t>123</a:t>
                      </a:r>
                      <a:endParaRPr lang="en-US" dirty="0"/>
                    </a:p>
                  </a:txBody>
                  <a:tcPr/>
                </a:tc>
                <a:tc>
                  <a:txBody>
                    <a:bodyPr/>
                    <a:lstStyle/>
                    <a:p>
                      <a:r>
                        <a:rPr lang="en-US" dirty="0" err="1" smtClean="0"/>
                        <a:t>bart</a:t>
                      </a:r>
                      <a:endParaRPr lang="en-US" dirty="0"/>
                    </a:p>
                  </a:txBody>
                  <a:tcPr/>
                </a:tc>
                <a:tc>
                  <a:txBody>
                    <a:bodyPr/>
                    <a:lstStyle/>
                    <a:p>
                      <a:r>
                        <a:rPr lang="en-US" dirty="0" smtClean="0">
                          <a:hlinkClick r:id="rId2"/>
                        </a:rPr>
                        <a:t>bart@fox.com</a:t>
                      </a:r>
                      <a:endParaRPr lang="en-US" dirty="0"/>
                    </a:p>
                  </a:txBody>
                  <a:tcPr/>
                </a:tc>
                <a:tc>
                  <a:txBody>
                    <a:bodyPr/>
                    <a:lstStyle/>
                    <a:p>
                      <a:r>
                        <a:rPr lang="en-US" dirty="0" err="1" smtClean="0"/>
                        <a:t>bartman</a:t>
                      </a:r>
                      <a:endParaRPr lang="en-US" dirty="0"/>
                    </a:p>
                  </a:txBody>
                  <a:tcPr/>
                </a:tc>
              </a:tr>
              <a:tr h="381000">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76433968"/>
              </p:ext>
            </p:extLst>
          </p:nvPr>
        </p:nvGraphicFramePr>
        <p:xfrm>
          <a:off x="2209800" y="5105400"/>
          <a:ext cx="4495800" cy="1117599"/>
        </p:xfrm>
        <a:graphic>
          <a:graphicData uri="http://schemas.openxmlformats.org/drawingml/2006/table">
            <a:tbl>
              <a:tblPr firstRow="1" bandRow="1">
                <a:tableStyleId>{5C22544A-7EE6-4342-B048-85BDC9FD1C3A}</a:tableStyleId>
              </a:tblPr>
              <a:tblGrid>
                <a:gridCol w="1498600"/>
                <a:gridCol w="1498600"/>
                <a:gridCol w="1498600"/>
              </a:tblGrid>
              <a:tr h="372533">
                <a:tc>
                  <a:txBody>
                    <a:bodyPr/>
                    <a:lstStyle/>
                    <a:p>
                      <a:r>
                        <a:rPr lang="en-US" dirty="0" smtClean="0"/>
                        <a:t>Id</a:t>
                      </a:r>
                      <a:endParaRPr lang="en-US" dirty="0"/>
                    </a:p>
                  </a:txBody>
                  <a:tcPr/>
                </a:tc>
                <a:tc>
                  <a:txBody>
                    <a:bodyPr/>
                    <a:lstStyle/>
                    <a:p>
                      <a:r>
                        <a:rPr lang="en-US" dirty="0" smtClean="0"/>
                        <a:t>Name</a:t>
                      </a:r>
                      <a:endParaRPr lang="en-US" dirty="0"/>
                    </a:p>
                  </a:txBody>
                  <a:tcPr/>
                </a:tc>
                <a:tc>
                  <a:txBody>
                    <a:bodyPr/>
                    <a:lstStyle/>
                    <a:p>
                      <a:r>
                        <a:rPr lang="en-US" dirty="0" err="1" smtClean="0"/>
                        <a:t>Teacher_id</a:t>
                      </a:r>
                      <a:endParaRPr lang="en-US" dirty="0"/>
                    </a:p>
                  </a:txBody>
                  <a:tcPr/>
                </a:tc>
              </a:tr>
              <a:tr h="372533">
                <a:tc>
                  <a:txBody>
                    <a:bodyPr/>
                    <a:lstStyle/>
                    <a:p>
                      <a:r>
                        <a:rPr lang="en-US" dirty="0" smtClean="0"/>
                        <a:t>10001</a:t>
                      </a:r>
                      <a:endParaRPr lang="en-US" dirty="0"/>
                    </a:p>
                  </a:txBody>
                  <a:tcPr/>
                </a:tc>
                <a:tc>
                  <a:txBody>
                    <a:bodyPr/>
                    <a:lstStyle/>
                    <a:p>
                      <a:r>
                        <a:rPr lang="en-US" dirty="0" smtClean="0"/>
                        <a:t>Comp </a:t>
                      </a:r>
                      <a:r>
                        <a:rPr lang="en-US" dirty="0" err="1" smtClean="0"/>
                        <a:t>Sci</a:t>
                      </a:r>
                      <a:r>
                        <a:rPr lang="en-US" dirty="0" smtClean="0"/>
                        <a:t> 142</a:t>
                      </a:r>
                      <a:endParaRPr lang="en-US" dirty="0"/>
                    </a:p>
                  </a:txBody>
                  <a:tcPr/>
                </a:tc>
                <a:tc>
                  <a:txBody>
                    <a:bodyPr/>
                    <a:lstStyle/>
                    <a:p>
                      <a:r>
                        <a:rPr lang="en-US" dirty="0" smtClean="0"/>
                        <a:t>1234</a:t>
                      </a:r>
                      <a:endParaRPr lang="en-US" dirty="0"/>
                    </a:p>
                  </a:txBody>
                  <a:tcPr/>
                </a:tc>
              </a:tr>
              <a:tr h="372533">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63686900"/>
              </p:ext>
            </p:extLst>
          </p:nvPr>
        </p:nvGraphicFramePr>
        <p:xfrm>
          <a:off x="2286000" y="3352800"/>
          <a:ext cx="4267200" cy="1143000"/>
        </p:xfrm>
        <a:graphic>
          <a:graphicData uri="http://schemas.openxmlformats.org/drawingml/2006/table">
            <a:tbl>
              <a:tblPr firstRow="1" bandRow="1">
                <a:tableStyleId>{5C22544A-7EE6-4342-B048-85BDC9FD1C3A}</a:tableStyleId>
              </a:tblPr>
              <a:tblGrid>
                <a:gridCol w="1422400"/>
                <a:gridCol w="1422400"/>
                <a:gridCol w="1422400"/>
              </a:tblGrid>
              <a:tr h="381000">
                <a:tc>
                  <a:txBody>
                    <a:bodyPr/>
                    <a:lstStyle/>
                    <a:p>
                      <a:r>
                        <a:rPr lang="en-US" dirty="0" err="1" smtClean="0"/>
                        <a:t>Student_id</a:t>
                      </a:r>
                      <a:endParaRPr lang="en-US" dirty="0"/>
                    </a:p>
                  </a:txBody>
                  <a:tcPr/>
                </a:tc>
                <a:tc>
                  <a:txBody>
                    <a:bodyPr/>
                    <a:lstStyle/>
                    <a:p>
                      <a:r>
                        <a:rPr lang="en-US" dirty="0" err="1" smtClean="0"/>
                        <a:t>Course_id</a:t>
                      </a:r>
                      <a:endParaRPr lang="en-US" dirty="0"/>
                    </a:p>
                  </a:txBody>
                  <a:tcPr/>
                </a:tc>
                <a:tc>
                  <a:txBody>
                    <a:bodyPr/>
                    <a:lstStyle/>
                    <a:p>
                      <a:r>
                        <a:rPr lang="en-US" dirty="0" smtClean="0"/>
                        <a:t>Grade</a:t>
                      </a:r>
                      <a:endParaRPr lang="en-US" dirty="0"/>
                    </a:p>
                  </a:txBody>
                  <a:tcPr/>
                </a:tc>
              </a:tr>
              <a:tr h="381000">
                <a:tc>
                  <a:txBody>
                    <a:bodyPr/>
                    <a:lstStyle/>
                    <a:p>
                      <a:r>
                        <a:rPr lang="en-US" dirty="0" smtClean="0"/>
                        <a:t>123</a:t>
                      </a:r>
                      <a:endParaRPr lang="en-US" dirty="0"/>
                    </a:p>
                  </a:txBody>
                  <a:tcPr/>
                </a:tc>
                <a:tc>
                  <a:txBody>
                    <a:bodyPr/>
                    <a:lstStyle/>
                    <a:p>
                      <a:r>
                        <a:rPr lang="en-US" dirty="0" smtClean="0"/>
                        <a:t>10001</a:t>
                      </a:r>
                      <a:endParaRPr lang="en-US" dirty="0"/>
                    </a:p>
                  </a:txBody>
                  <a:tcPr/>
                </a:tc>
                <a:tc>
                  <a:txBody>
                    <a:bodyPr/>
                    <a:lstStyle/>
                    <a:p>
                      <a:r>
                        <a:rPr lang="en-US" dirty="0" smtClean="0"/>
                        <a:t>B-</a:t>
                      </a:r>
                      <a:endParaRPr lang="en-US" dirty="0"/>
                    </a:p>
                  </a:txBody>
                  <a:tcPr/>
                </a:tc>
              </a:tr>
              <a:tr h="381000">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
        <p:nvSpPr>
          <p:cNvPr id="8" name="TextBox 7"/>
          <p:cNvSpPr txBox="1"/>
          <p:nvPr/>
        </p:nvSpPr>
        <p:spPr>
          <a:xfrm>
            <a:off x="3810000" y="2743200"/>
            <a:ext cx="1219200" cy="369332"/>
          </a:xfrm>
          <a:prstGeom prst="rect">
            <a:avLst/>
          </a:prstGeom>
          <a:noFill/>
        </p:spPr>
        <p:txBody>
          <a:bodyPr wrap="square" rtlCol="0">
            <a:spAutoFit/>
          </a:bodyPr>
          <a:lstStyle/>
          <a:p>
            <a:r>
              <a:rPr lang="en-US" dirty="0" smtClean="0"/>
              <a:t>students</a:t>
            </a:r>
            <a:endParaRPr lang="en-US" dirty="0"/>
          </a:p>
        </p:txBody>
      </p:sp>
      <p:sp>
        <p:nvSpPr>
          <p:cNvPr id="10" name="TextBox 9"/>
          <p:cNvSpPr txBox="1"/>
          <p:nvPr/>
        </p:nvSpPr>
        <p:spPr>
          <a:xfrm>
            <a:off x="3810000" y="4495800"/>
            <a:ext cx="1219200" cy="369332"/>
          </a:xfrm>
          <a:prstGeom prst="rect">
            <a:avLst/>
          </a:prstGeom>
          <a:noFill/>
        </p:spPr>
        <p:txBody>
          <a:bodyPr wrap="square" rtlCol="0">
            <a:spAutoFit/>
          </a:bodyPr>
          <a:lstStyle/>
          <a:p>
            <a:r>
              <a:rPr lang="en-US" dirty="0" smtClean="0"/>
              <a:t>grades</a:t>
            </a:r>
            <a:endParaRPr lang="en-US" dirty="0"/>
          </a:p>
        </p:txBody>
      </p:sp>
      <p:sp>
        <p:nvSpPr>
          <p:cNvPr id="11" name="TextBox 10"/>
          <p:cNvSpPr txBox="1"/>
          <p:nvPr/>
        </p:nvSpPr>
        <p:spPr>
          <a:xfrm>
            <a:off x="3805727" y="6273640"/>
            <a:ext cx="1219200" cy="369332"/>
          </a:xfrm>
          <a:prstGeom prst="rect">
            <a:avLst/>
          </a:prstGeom>
          <a:noFill/>
        </p:spPr>
        <p:txBody>
          <a:bodyPr wrap="square" rtlCol="0">
            <a:spAutoFit/>
          </a:bodyPr>
          <a:lstStyle/>
          <a:p>
            <a:r>
              <a:rPr lang="en-US" dirty="0" smtClean="0"/>
              <a:t>courses</a:t>
            </a:r>
            <a:endParaRPr lang="en-US" dirty="0"/>
          </a:p>
        </p:txBody>
      </p:sp>
    </p:spTree>
    <p:extLst>
      <p:ext uri="{BB962C8B-B14F-4D97-AF65-F5344CB8AC3E}">
        <p14:creationId xmlns:p14="http://schemas.microsoft.com/office/powerpoint/2010/main" val="39928183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user.php</a:t>
            </a:r>
            <a:r>
              <a:rPr lang="en-US" dirty="0" smtClean="0"/>
              <a:t> (Login/Out)</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a:t>&lt;?</a:t>
            </a:r>
            <a:r>
              <a:rPr lang="en-US" dirty="0" err="1"/>
              <a:t>php</a:t>
            </a:r>
            <a:r>
              <a:rPr lang="en-US" dirty="0"/>
              <a:t> </a:t>
            </a:r>
            <a:r>
              <a:rPr lang="en-US" b="1" dirty="0" err="1"/>
              <a:t>session_start</a:t>
            </a:r>
            <a:r>
              <a:rPr lang="en-US" b="1" dirty="0" smtClean="0"/>
              <a:t>(); </a:t>
            </a:r>
            <a:r>
              <a:rPr lang="en-US" dirty="0" smtClean="0"/>
              <a:t>?&gt;</a:t>
            </a:r>
          </a:p>
          <a:p>
            <a:pPr marL="0" indent="0">
              <a:buNone/>
            </a:pPr>
            <a:r>
              <a:rPr lang="en-US" dirty="0" smtClean="0">
                <a:solidFill>
                  <a:srgbClr val="00B050"/>
                </a:solidFill>
              </a:rPr>
              <a:t># html code</a:t>
            </a:r>
          </a:p>
          <a:p>
            <a:pPr marL="0" indent="0">
              <a:buNone/>
            </a:pPr>
            <a:r>
              <a:rPr lang="en-US" dirty="0" smtClean="0"/>
              <a:t>&lt;?</a:t>
            </a:r>
            <a:r>
              <a:rPr lang="en-US" dirty="0" err="1"/>
              <a:t>php</a:t>
            </a:r>
            <a:r>
              <a:rPr lang="en-US" dirty="0"/>
              <a:t> if </a:t>
            </a:r>
            <a:r>
              <a:rPr lang="en-US" dirty="0" smtClean="0"/>
              <a:t>( </a:t>
            </a:r>
            <a:r>
              <a:rPr lang="en-US" b="1" dirty="0" err="1" smtClean="0"/>
              <a:t>isset</a:t>
            </a:r>
            <a:r>
              <a:rPr lang="en-US" b="1" dirty="0"/>
              <a:t>($_SESSION["name</a:t>
            </a:r>
            <a:r>
              <a:rPr lang="en-US" b="1" dirty="0" smtClean="0"/>
              <a:t>"] </a:t>
            </a:r>
            <a:r>
              <a:rPr lang="en-US" dirty="0" smtClean="0"/>
              <a:t>)) </a:t>
            </a:r>
            <a:r>
              <a:rPr lang="en-US" dirty="0"/>
              <a:t>{ ?&gt;  </a:t>
            </a:r>
            <a:endParaRPr lang="en-US" dirty="0" smtClean="0"/>
          </a:p>
          <a:p>
            <a:pPr marL="0" indent="0">
              <a:buNone/>
            </a:pPr>
            <a:r>
              <a:rPr lang="en-US" dirty="0" smtClean="0"/>
              <a:t>	&lt;</a:t>
            </a:r>
            <a:r>
              <a:rPr lang="en-US" dirty="0"/>
              <a:t>h2&gt;User Status&lt;/h2&gt;  </a:t>
            </a:r>
            <a:endParaRPr lang="en-US" dirty="0" smtClean="0"/>
          </a:p>
          <a:p>
            <a:pPr marL="0" indent="0">
              <a:buNone/>
            </a:pPr>
            <a:r>
              <a:rPr lang="en-US" dirty="0" smtClean="0"/>
              <a:t>	&lt;</a:t>
            </a:r>
            <a:r>
              <a:rPr lang="en-US" dirty="0"/>
              <a:t>p&gt;You are logged in as &lt;?= </a:t>
            </a:r>
            <a:r>
              <a:rPr lang="en-US" b="1" dirty="0"/>
              <a:t>$_SESSION["name"] </a:t>
            </a:r>
            <a:r>
              <a:rPr lang="en-US" b="1" dirty="0" smtClean="0"/>
              <a:t> </a:t>
            </a:r>
            <a:r>
              <a:rPr lang="en-US" dirty="0" smtClean="0"/>
              <a:t>?&gt;.&lt;/</a:t>
            </a:r>
            <a:r>
              <a:rPr lang="en-US" dirty="0"/>
              <a:t>p&gt;  </a:t>
            </a:r>
            <a:endParaRPr lang="en-US" dirty="0" smtClean="0"/>
          </a:p>
          <a:p>
            <a:pPr marL="0" indent="0">
              <a:buNone/>
            </a:pPr>
            <a:r>
              <a:rPr lang="en-US" dirty="0" smtClean="0"/>
              <a:t>	&lt;</a:t>
            </a:r>
            <a:r>
              <a:rPr lang="en-US" dirty="0"/>
              <a:t>form id="logout" action="</a:t>
            </a:r>
            <a:r>
              <a:rPr lang="en-US" b="1" dirty="0" err="1"/>
              <a:t>logout.php</a:t>
            </a:r>
            <a:r>
              <a:rPr lang="en-US" dirty="0"/>
              <a:t>" method="post"&gt;    </a:t>
            </a:r>
            <a:endParaRPr lang="en-US" dirty="0" smtClean="0"/>
          </a:p>
          <a:p>
            <a:pPr marL="0" indent="0">
              <a:buNone/>
            </a:pPr>
            <a:r>
              <a:rPr lang="en-US" dirty="0" smtClean="0"/>
              <a:t>		&lt;</a:t>
            </a:r>
            <a:r>
              <a:rPr lang="en-US" dirty="0"/>
              <a:t>input type="submit" value="Log out" /&gt;    </a:t>
            </a:r>
            <a:endParaRPr lang="en-US" dirty="0" smtClean="0"/>
          </a:p>
          <a:p>
            <a:pPr marL="0" indent="0">
              <a:buNone/>
            </a:pPr>
            <a:r>
              <a:rPr lang="en-US" dirty="0" smtClean="0"/>
              <a:t>		&lt;</a:t>
            </a:r>
            <a:r>
              <a:rPr lang="en-US" dirty="0"/>
              <a:t>input type="hidden" name="logout" value="true" /&gt;  </a:t>
            </a:r>
            <a:endParaRPr lang="en-US" dirty="0" smtClean="0"/>
          </a:p>
          <a:p>
            <a:pPr marL="0" indent="0">
              <a:buNone/>
            </a:pPr>
            <a:r>
              <a:rPr lang="en-US" dirty="0" smtClean="0"/>
              <a:t>	&lt;/</a:t>
            </a:r>
            <a:r>
              <a:rPr lang="en-US" dirty="0"/>
              <a:t>form</a:t>
            </a:r>
            <a:r>
              <a:rPr lang="en-US" dirty="0" smtClean="0"/>
              <a:t>&gt;</a:t>
            </a:r>
          </a:p>
          <a:p>
            <a:pPr marL="0" indent="0">
              <a:buNone/>
            </a:pPr>
            <a:r>
              <a:rPr lang="en-US" dirty="0" smtClean="0"/>
              <a:t>&lt;?</a:t>
            </a:r>
            <a:r>
              <a:rPr lang="en-US" dirty="0" err="1"/>
              <a:t>php</a:t>
            </a:r>
            <a:r>
              <a:rPr lang="en-US" dirty="0"/>
              <a:t> } else { ?&gt;  </a:t>
            </a:r>
            <a:endParaRPr lang="en-US" dirty="0" smtClean="0"/>
          </a:p>
          <a:p>
            <a:pPr marL="0" indent="0">
              <a:buNone/>
            </a:pPr>
            <a:r>
              <a:rPr lang="en-US" dirty="0" smtClean="0"/>
              <a:t>	&lt;</a:t>
            </a:r>
            <a:r>
              <a:rPr lang="en-US" dirty="0"/>
              <a:t>h2&gt;Log in&lt;/h2&gt;  </a:t>
            </a:r>
            <a:endParaRPr lang="en-US" dirty="0" smtClean="0"/>
          </a:p>
          <a:p>
            <a:pPr marL="0" indent="0">
              <a:buNone/>
            </a:pPr>
            <a:r>
              <a:rPr lang="en-US" dirty="0" smtClean="0"/>
              <a:t>	&lt;</a:t>
            </a:r>
            <a:r>
              <a:rPr lang="en-US" dirty="0"/>
              <a:t>form id="login" action="</a:t>
            </a:r>
            <a:r>
              <a:rPr lang="en-US" b="1" dirty="0" err="1"/>
              <a:t>login.php</a:t>
            </a:r>
            <a:r>
              <a:rPr lang="en-US" dirty="0"/>
              <a:t>" method="post"&gt;      </a:t>
            </a:r>
            <a:endParaRPr lang="en-US" dirty="0" smtClean="0"/>
          </a:p>
          <a:p>
            <a:pPr marL="0" indent="0">
              <a:buNone/>
            </a:pPr>
            <a:r>
              <a:rPr lang="en-US" dirty="0" smtClean="0"/>
              <a:t>		Name</a:t>
            </a:r>
            <a:r>
              <a:rPr lang="en-US" dirty="0"/>
              <a:t>: &lt;input type="text" name="name" /&gt; </a:t>
            </a:r>
            <a:endParaRPr lang="en-US" dirty="0" smtClean="0"/>
          </a:p>
          <a:p>
            <a:pPr marL="0" indent="0">
              <a:buNone/>
            </a:pPr>
            <a:r>
              <a:rPr lang="en-US" dirty="0" smtClean="0"/>
              <a:t>		Password</a:t>
            </a:r>
            <a:r>
              <a:rPr lang="en-US" dirty="0"/>
              <a:t>: &lt;input type="password" name="password" /&gt; </a:t>
            </a:r>
            <a:endParaRPr lang="en-US" dirty="0" smtClean="0"/>
          </a:p>
          <a:p>
            <a:pPr marL="0" indent="0">
              <a:buNone/>
            </a:pPr>
            <a:r>
              <a:rPr lang="en-US" dirty="0" smtClean="0"/>
              <a:t>		&lt;</a:t>
            </a:r>
            <a:r>
              <a:rPr lang="en-US" dirty="0"/>
              <a:t>input type="submit" value="Log in" /&gt;  </a:t>
            </a:r>
            <a:endParaRPr lang="en-US" dirty="0" smtClean="0"/>
          </a:p>
          <a:p>
            <a:pPr marL="0" indent="0">
              <a:buNone/>
            </a:pPr>
            <a:r>
              <a:rPr lang="en-US" dirty="0" smtClean="0"/>
              <a:t>	&lt;/</a:t>
            </a:r>
            <a:r>
              <a:rPr lang="en-US" dirty="0"/>
              <a:t>form</a:t>
            </a:r>
            <a:r>
              <a:rPr lang="en-US" dirty="0" smtClean="0"/>
              <a:t>&gt;</a:t>
            </a:r>
          </a:p>
          <a:p>
            <a:pPr marL="0" indent="0">
              <a:buNone/>
            </a:pPr>
            <a:r>
              <a:rPr lang="en-US" dirty="0" smtClean="0"/>
              <a:t>&lt;?</a:t>
            </a:r>
            <a:r>
              <a:rPr lang="en-US" dirty="0" err="1"/>
              <a:t>php</a:t>
            </a:r>
            <a:r>
              <a:rPr lang="en-US" dirty="0"/>
              <a:t> } ?&gt;    </a:t>
            </a:r>
            <a:endParaRPr lang="en-US" dirty="0" smtClean="0"/>
          </a:p>
          <a:p>
            <a:pPr marL="0" indent="0">
              <a:buNone/>
            </a:pPr>
            <a:r>
              <a:rPr lang="en-US" dirty="0" smtClean="0">
                <a:solidFill>
                  <a:srgbClr val="00B050"/>
                </a:solidFill>
              </a:rPr>
              <a:t>#html code </a:t>
            </a:r>
            <a:endParaRPr lang="en-US" dirty="0">
              <a:solidFill>
                <a:srgbClr val="00B050"/>
              </a:solidFill>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2300" y="1981200"/>
            <a:ext cx="1752600" cy="10572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8185" y="5715000"/>
            <a:ext cx="5105400" cy="666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p:nvPr/>
        </p:nvCxnSpPr>
        <p:spPr>
          <a:xfrm flipV="1">
            <a:off x="6172200" y="2667000"/>
            <a:ext cx="685800" cy="228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a:xfrm>
            <a:off x="5867400" y="4876800"/>
            <a:ext cx="381001" cy="685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492768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login.php</a:t>
            </a:r>
            <a:endParaRPr lang="en-US" dirty="0"/>
          </a:p>
        </p:txBody>
      </p:sp>
      <p:sp>
        <p:nvSpPr>
          <p:cNvPr id="3" name="Content Placeholder 2"/>
          <p:cNvSpPr>
            <a:spLocks noGrp="1"/>
          </p:cNvSpPr>
          <p:nvPr>
            <p:ph idx="1"/>
          </p:nvPr>
        </p:nvSpPr>
        <p:spPr/>
        <p:txBody>
          <a:bodyPr>
            <a:normAutofit fontScale="40000" lnSpcReduction="20000"/>
          </a:bodyPr>
          <a:lstStyle/>
          <a:p>
            <a:pPr marL="0" indent="0">
              <a:buNone/>
            </a:pPr>
            <a:r>
              <a:rPr lang="en-US" dirty="0"/>
              <a:t>&lt;?</a:t>
            </a:r>
            <a:r>
              <a:rPr lang="en-US" dirty="0" err="1"/>
              <a:t>php</a:t>
            </a:r>
            <a:r>
              <a:rPr lang="en-US" dirty="0"/>
              <a:t> </a:t>
            </a:r>
            <a:endParaRPr lang="en-US" dirty="0" smtClean="0"/>
          </a:p>
          <a:p>
            <a:pPr marL="0" indent="0">
              <a:buNone/>
            </a:pPr>
            <a:r>
              <a:rPr lang="en-US" dirty="0" err="1" smtClean="0"/>
              <a:t>session_start</a:t>
            </a:r>
            <a:r>
              <a:rPr lang="en-US" dirty="0" smtClean="0"/>
              <a:t>();</a:t>
            </a:r>
          </a:p>
          <a:p>
            <a:pPr marL="0" indent="0">
              <a:buNone/>
            </a:pPr>
            <a:r>
              <a:rPr lang="en-US" dirty="0" smtClean="0"/>
              <a:t> if </a:t>
            </a:r>
            <a:r>
              <a:rPr lang="en-US" dirty="0"/>
              <a:t>(</a:t>
            </a:r>
            <a:r>
              <a:rPr lang="en-US" dirty="0" err="1"/>
              <a:t>isset</a:t>
            </a:r>
            <a:r>
              <a:rPr lang="en-US" dirty="0"/>
              <a:t>($_REQUEST["name"]) &amp;&amp; </a:t>
            </a:r>
            <a:r>
              <a:rPr lang="en-US" dirty="0" err="1"/>
              <a:t>isset</a:t>
            </a:r>
            <a:r>
              <a:rPr lang="en-US" dirty="0"/>
              <a:t>($_REQUEST["password"])) {</a:t>
            </a:r>
          </a:p>
          <a:p>
            <a:pPr marL="0" indent="0">
              <a:buNone/>
            </a:pPr>
            <a:r>
              <a:rPr lang="en-US" dirty="0"/>
              <a:t>	$name = $_REQUEST["name"];</a:t>
            </a:r>
          </a:p>
          <a:p>
            <a:pPr marL="0" indent="0">
              <a:buNone/>
            </a:pPr>
            <a:r>
              <a:rPr lang="en-US" dirty="0"/>
              <a:t>	$password = $_REQUEST["password"];</a:t>
            </a:r>
          </a:p>
          <a:p>
            <a:pPr marL="0" indent="0">
              <a:buNone/>
            </a:pPr>
            <a:r>
              <a:rPr lang="en-US" dirty="0"/>
              <a:t>	$con=</a:t>
            </a:r>
            <a:r>
              <a:rPr lang="en-US" dirty="0" err="1"/>
              <a:t>mysqli_connect</a:t>
            </a:r>
            <a:r>
              <a:rPr lang="en-US" dirty="0"/>
              <a:t>("pdb9.awardspace.net","1810609_test","lowerUPPER1!", "1810609_test");</a:t>
            </a:r>
          </a:p>
          <a:p>
            <a:pPr marL="0" indent="0">
              <a:buNone/>
            </a:pPr>
            <a:r>
              <a:rPr lang="en-US" dirty="0"/>
              <a:t>	$name=$_REQUEST["name"];</a:t>
            </a:r>
          </a:p>
          <a:p>
            <a:pPr marL="0" indent="0">
              <a:buNone/>
            </a:pPr>
            <a:r>
              <a:rPr lang="en-US" dirty="0"/>
              <a:t>	$</a:t>
            </a:r>
            <a:r>
              <a:rPr lang="en-US" dirty="0" err="1"/>
              <a:t>sql</a:t>
            </a:r>
            <a:r>
              <a:rPr lang="en-US" dirty="0"/>
              <a:t>="SELECT * FROM students WHERE name = '$name'";</a:t>
            </a:r>
          </a:p>
          <a:p>
            <a:pPr marL="0" indent="0">
              <a:buNone/>
            </a:pPr>
            <a:r>
              <a:rPr lang="en-US" dirty="0"/>
              <a:t>	$results=</a:t>
            </a:r>
            <a:r>
              <a:rPr lang="en-US" dirty="0" err="1"/>
              <a:t>mysqli_query</a:t>
            </a:r>
            <a:r>
              <a:rPr lang="en-US" dirty="0"/>
              <a:t>($con, $</a:t>
            </a:r>
            <a:r>
              <a:rPr lang="en-US" dirty="0" err="1"/>
              <a:t>sql</a:t>
            </a:r>
            <a:r>
              <a:rPr lang="en-US" dirty="0"/>
              <a:t>);</a:t>
            </a:r>
          </a:p>
          <a:p>
            <a:pPr marL="0" indent="0">
              <a:buNone/>
            </a:pPr>
            <a:r>
              <a:rPr lang="en-US" dirty="0"/>
              <a:t>	$_SESSION["flash"]="Login failed";</a:t>
            </a:r>
          </a:p>
          <a:p>
            <a:pPr marL="0" indent="0">
              <a:buNone/>
            </a:pPr>
            <a:r>
              <a:rPr lang="en-US" dirty="0"/>
              <a:t>	if(</a:t>
            </a:r>
            <a:r>
              <a:rPr lang="en-US" dirty="0" err="1"/>
              <a:t>mysqli_num_rows</a:t>
            </a:r>
            <a:r>
              <a:rPr lang="en-US" dirty="0"/>
              <a:t>($results)&gt;0){</a:t>
            </a:r>
          </a:p>
          <a:p>
            <a:pPr marL="0" indent="0">
              <a:buNone/>
            </a:pPr>
            <a:r>
              <a:rPr lang="en-US" dirty="0"/>
              <a:t>		$row=</a:t>
            </a:r>
            <a:r>
              <a:rPr lang="en-US" dirty="0" err="1"/>
              <a:t>mysqli_fetch_array</a:t>
            </a:r>
            <a:r>
              <a:rPr lang="en-US" dirty="0"/>
              <a:t>($results);</a:t>
            </a:r>
          </a:p>
          <a:p>
            <a:pPr marL="0" indent="0">
              <a:buNone/>
            </a:pPr>
            <a:r>
              <a:rPr lang="en-US" dirty="0"/>
              <a:t>		$</a:t>
            </a:r>
            <a:r>
              <a:rPr lang="en-US" dirty="0" err="1"/>
              <a:t>correct_password</a:t>
            </a:r>
            <a:r>
              <a:rPr lang="en-US" dirty="0"/>
              <a:t>=$row["password"];</a:t>
            </a:r>
          </a:p>
          <a:p>
            <a:pPr marL="0" indent="0">
              <a:buNone/>
            </a:pPr>
            <a:r>
              <a:rPr lang="en-US" dirty="0"/>
              <a:t>		if($</a:t>
            </a:r>
            <a:r>
              <a:rPr lang="en-US" dirty="0" err="1"/>
              <a:t>correct_password</a:t>
            </a:r>
            <a:r>
              <a:rPr lang="en-US" dirty="0"/>
              <a:t>===$password){</a:t>
            </a:r>
          </a:p>
          <a:p>
            <a:pPr marL="0" indent="0">
              <a:buNone/>
            </a:pPr>
            <a:r>
              <a:rPr lang="en-US" dirty="0"/>
              <a:t>			$_SESSION["name"] = $name; </a:t>
            </a:r>
            <a:r>
              <a:rPr lang="en-US" dirty="0" smtClean="0">
                <a:solidFill>
                  <a:srgbClr val="00B050"/>
                </a:solidFill>
              </a:rPr>
              <a:t># set to indicate logged in</a:t>
            </a:r>
            <a:endParaRPr lang="en-US" dirty="0">
              <a:solidFill>
                <a:srgbClr val="00B050"/>
              </a:solidFill>
            </a:endParaRPr>
          </a:p>
          <a:p>
            <a:pPr marL="0" indent="0">
              <a:buNone/>
            </a:pPr>
            <a:r>
              <a:rPr lang="en-US" dirty="0"/>
              <a:t>			$_SESSION["flash"]="Login successful</a:t>
            </a:r>
            <a:r>
              <a:rPr lang="en-US" dirty="0" smtClean="0"/>
              <a:t>"; </a:t>
            </a:r>
            <a:r>
              <a:rPr lang="en-US" dirty="0" smtClean="0">
                <a:solidFill>
                  <a:srgbClr val="00B050"/>
                </a:solidFill>
              </a:rPr>
              <a:t># flash message appear on homepage</a:t>
            </a:r>
            <a:endParaRPr lang="en-US" dirty="0">
              <a:solidFill>
                <a:srgbClr val="00B050"/>
              </a:solidFill>
            </a:endParaRPr>
          </a:p>
          <a:p>
            <a:pPr marL="0" indent="0">
              <a:buNone/>
            </a:pPr>
            <a:r>
              <a:rPr lang="en-US" dirty="0"/>
              <a:t>		}</a:t>
            </a:r>
          </a:p>
          <a:p>
            <a:pPr marL="0" indent="0">
              <a:buNone/>
            </a:pPr>
            <a:r>
              <a:rPr lang="en-US" dirty="0"/>
              <a:t>	}	</a:t>
            </a:r>
          </a:p>
          <a:p>
            <a:pPr marL="0" indent="0">
              <a:buNone/>
            </a:pPr>
            <a:r>
              <a:rPr lang="en-US" dirty="0"/>
              <a:t>}</a:t>
            </a:r>
          </a:p>
          <a:p>
            <a:pPr marL="0" indent="0">
              <a:buNone/>
            </a:pPr>
            <a:r>
              <a:rPr lang="en-US" dirty="0"/>
              <a:t>header("Location: </a:t>
            </a:r>
            <a:r>
              <a:rPr lang="en-US" dirty="0" err="1"/>
              <a:t>index.php</a:t>
            </a:r>
            <a:r>
              <a:rPr lang="en-US" dirty="0" smtClean="0"/>
              <a:t>"); </a:t>
            </a:r>
            <a:r>
              <a:rPr lang="en-US" dirty="0" smtClean="0">
                <a:solidFill>
                  <a:srgbClr val="00B050"/>
                </a:solidFill>
              </a:rPr>
              <a:t># redirect to the homepage</a:t>
            </a:r>
            <a:endParaRPr lang="en-US" dirty="0">
              <a:solidFill>
                <a:srgbClr val="00B050"/>
              </a:solidFill>
            </a:endParaRPr>
          </a:p>
          <a:p>
            <a:pPr marL="0" indent="0">
              <a:buNone/>
            </a:pPr>
            <a:r>
              <a:rPr lang="en-US" dirty="0"/>
              <a:t>?&gt;</a:t>
            </a:r>
          </a:p>
          <a:p>
            <a:pPr marL="0" indent="0">
              <a:buNone/>
            </a:pPr>
            <a:endParaRPr lang="en-US" dirty="0"/>
          </a:p>
        </p:txBody>
      </p:sp>
    </p:spTree>
    <p:extLst>
      <p:ext uri="{BB962C8B-B14F-4D97-AF65-F5344CB8AC3E}">
        <p14:creationId xmlns:p14="http://schemas.microsoft.com/office/powerpoint/2010/main" val="28549573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PHP </a:t>
            </a:r>
            <a:r>
              <a:rPr lang="en-US" b="1" dirty="0"/>
              <a:t>header()</a:t>
            </a:r>
            <a:r>
              <a:rPr lang="en-US" dirty="0"/>
              <a:t> </a:t>
            </a:r>
            <a:r>
              <a:rPr lang="en-US" dirty="0" smtClean="0"/>
              <a:t>Function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The header() function sends a raw HTTP header to a client.</a:t>
            </a:r>
          </a:p>
          <a:p>
            <a:r>
              <a:rPr lang="en-US" dirty="0"/>
              <a:t>It is important to notice that header() must be called before any actual output is sent (In PHP 4 and later, you can use output buffering to solve this problem):</a:t>
            </a:r>
          </a:p>
          <a:p>
            <a:pPr marL="0" indent="0">
              <a:buNone/>
            </a:pPr>
            <a:endParaRPr lang="en-US" dirty="0" smtClean="0"/>
          </a:p>
          <a:p>
            <a:pPr marL="0" indent="0">
              <a:buNone/>
            </a:pPr>
            <a:r>
              <a:rPr lang="en-US" dirty="0">
                <a:solidFill>
                  <a:srgbClr val="00B050"/>
                </a:solidFill>
              </a:rPr>
              <a:t/>
            </a:r>
            <a:br>
              <a:rPr lang="en-US" dirty="0">
                <a:solidFill>
                  <a:srgbClr val="00B050"/>
                </a:solidFill>
              </a:rPr>
            </a:br>
            <a:r>
              <a:rPr lang="en-US" dirty="0"/>
              <a:t>&lt;?</a:t>
            </a:r>
            <a:r>
              <a:rPr lang="en-US" dirty="0" err="1" smtClean="0"/>
              <a:t>php</a:t>
            </a:r>
            <a:r>
              <a:rPr lang="en-US" dirty="0"/>
              <a:t/>
            </a:r>
            <a:br>
              <a:rPr lang="en-US" dirty="0"/>
            </a:br>
            <a:r>
              <a:rPr lang="en-US" dirty="0" smtClean="0"/>
              <a:t>	header</a:t>
            </a:r>
            <a:r>
              <a:rPr lang="en-US" dirty="0"/>
              <a:t>('Location: http://www.example.com/');</a:t>
            </a:r>
            <a:br>
              <a:rPr lang="en-US" dirty="0"/>
            </a:br>
            <a:r>
              <a:rPr lang="en-US" dirty="0"/>
              <a:t>?&gt;</a:t>
            </a:r>
          </a:p>
        </p:txBody>
      </p:sp>
    </p:spTree>
    <p:extLst>
      <p:ext uri="{BB962C8B-B14F-4D97-AF65-F5344CB8AC3E}">
        <p14:creationId xmlns:p14="http://schemas.microsoft.com/office/powerpoint/2010/main" val="39115746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a:t>
            </a:r>
            <a:r>
              <a:rPr lang="en-US" dirty="0" err="1" smtClean="0"/>
              <a:t>ogout.php</a:t>
            </a:r>
            <a:endParaRPr lang="en-US" dirty="0"/>
          </a:p>
        </p:txBody>
      </p:sp>
      <p:sp>
        <p:nvSpPr>
          <p:cNvPr id="3" name="Content Placeholder 2"/>
          <p:cNvSpPr>
            <a:spLocks noGrp="1"/>
          </p:cNvSpPr>
          <p:nvPr>
            <p:ph idx="1"/>
          </p:nvPr>
        </p:nvSpPr>
        <p:spPr/>
        <p:txBody>
          <a:bodyPr>
            <a:normAutofit/>
          </a:bodyPr>
          <a:lstStyle/>
          <a:p>
            <a:pPr marL="0" indent="0">
              <a:buNone/>
            </a:pPr>
            <a:r>
              <a:rPr lang="en-US" dirty="0"/>
              <a:t>&lt;?</a:t>
            </a:r>
            <a:r>
              <a:rPr lang="en-US" dirty="0" err="1"/>
              <a:t>php</a:t>
            </a:r>
            <a:endParaRPr lang="en-US" dirty="0"/>
          </a:p>
          <a:p>
            <a:pPr marL="0" indent="0">
              <a:buNone/>
            </a:pPr>
            <a:r>
              <a:rPr lang="en-US" dirty="0" smtClean="0"/>
              <a:t>	</a:t>
            </a:r>
            <a:r>
              <a:rPr lang="en-US" dirty="0" err="1" smtClean="0"/>
              <a:t>session_start</a:t>
            </a:r>
            <a:r>
              <a:rPr lang="en-US" dirty="0"/>
              <a:t>();</a:t>
            </a:r>
          </a:p>
          <a:p>
            <a:pPr marL="0" indent="0">
              <a:buNone/>
            </a:pPr>
            <a:r>
              <a:rPr lang="en-US" dirty="0" smtClean="0"/>
              <a:t>	</a:t>
            </a:r>
            <a:r>
              <a:rPr lang="en-US" b="1" dirty="0" smtClean="0"/>
              <a:t>unset</a:t>
            </a:r>
            <a:r>
              <a:rPr lang="en-US" b="1" dirty="0"/>
              <a:t>($_SESSION["name</a:t>
            </a:r>
            <a:r>
              <a:rPr lang="en-US" b="1" dirty="0" smtClean="0"/>
              <a:t>"]); </a:t>
            </a:r>
            <a:endParaRPr lang="en-US" b="1" dirty="0"/>
          </a:p>
          <a:p>
            <a:pPr marL="0" indent="0">
              <a:buNone/>
            </a:pPr>
            <a:r>
              <a:rPr lang="en-US" dirty="0" smtClean="0"/>
              <a:t>	$_</a:t>
            </a:r>
            <a:r>
              <a:rPr lang="en-US" dirty="0"/>
              <a:t>SESSION["flash"]="Logout successful";</a:t>
            </a:r>
          </a:p>
          <a:p>
            <a:pPr marL="0" indent="0">
              <a:buNone/>
            </a:pPr>
            <a:r>
              <a:rPr lang="en-US" dirty="0" smtClean="0"/>
              <a:t>	header</a:t>
            </a:r>
            <a:r>
              <a:rPr lang="en-US" dirty="0"/>
              <a:t>("Location: </a:t>
            </a:r>
            <a:r>
              <a:rPr lang="en-US" dirty="0" err="1"/>
              <a:t>index.php</a:t>
            </a:r>
            <a:r>
              <a:rPr lang="en-US" dirty="0"/>
              <a:t>");</a:t>
            </a:r>
          </a:p>
          <a:p>
            <a:pPr marL="0" indent="0">
              <a:buNone/>
            </a:pPr>
            <a:r>
              <a:rPr lang="en-US" dirty="0"/>
              <a:t>?&gt;</a:t>
            </a:r>
            <a:endParaRPr lang="en-US" dirty="0"/>
          </a:p>
        </p:txBody>
      </p:sp>
    </p:spTree>
    <p:extLst>
      <p:ext uri="{BB962C8B-B14F-4D97-AF65-F5344CB8AC3E}">
        <p14:creationId xmlns:p14="http://schemas.microsoft.com/office/powerpoint/2010/main" val="26099072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index.php</a:t>
            </a:r>
            <a:r>
              <a:rPr lang="en-US" dirty="0" smtClean="0"/>
              <a:t> (Main Page)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&lt;?</a:t>
            </a:r>
            <a:r>
              <a:rPr lang="en-US" dirty="0" err="1"/>
              <a:t>php</a:t>
            </a:r>
            <a:r>
              <a:rPr lang="en-US" dirty="0"/>
              <a:t> </a:t>
            </a:r>
            <a:r>
              <a:rPr lang="en-US" dirty="0" err="1"/>
              <a:t>session_start</a:t>
            </a:r>
            <a:r>
              <a:rPr lang="en-US" dirty="0" smtClean="0"/>
              <a:t>();?&gt;</a:t>
            </a:r>
          </a:p>
          <a:p>
            <a:pPr marL="0" indent="0">
              <a:buNone/>
            </a:pPr>
            <a:r>
              <a:rPr lang="en-US" dirty="0" smtClean="0">
                <a:solidFill>
                  <a:srgbClr val="00B050"/>
                </a:solidFill>
              </a:rPr>
              <a:t>…#html code</a:t>
            </a:r>
          </a:p>
          <a:p>
            <a:pPr marL="0" indent="0">
              <a:buNone/>
            </a:pPr>
            <a:r>
              <a:rPr lang="en-US" dirty="0" smtClean="0"/>
              <a:t>&lt;?</a:t>
            </a:r>
            <a:r>
              <a:rPr lang="en-US" dirty="0" err="1"/>
              <a:t>php</a:t>
            </a:r>
            <a:r>
              <a:rPr lang="en-US" dirty="0"/>
              <a:t>    </a:t>
            </a:r>
            <a:endParaRPr lang="en-US" dirty="0" smtClean="0"/>
          </a:p>
          <a:p>
            <a:pPr marL="0" indent="0">
              <a:buNone/>
            </a:pPr>
            <a:r>
              <a:rPr lang="en-US" dirty="0"/>
              <a:t>	</a:t>
            </a:r>
            <a:r>
              <a:rPr lang="en-US" dirty="0" smtClean="0"/>
              <a:t>if </a:t>
            </a:r>
            <a:r>
              <a:rPr lang="en-US" dirty="0"/>
              <a:t>(</a:t>
            </a:r>
            <a:r>
              <a:rPr lang="en-US" dirty="0" err="1"/>
              <a:t>isset</a:t>
            </a:r>
            <a:r>
              <a:rPr lang="en-US" dirty="0"/>
              <a:t>($_SESSION["flash"])) {		</a:t>
            </a:r>
            <a:r>
              <a:rPr lang="en-US" dirty="0" smtClean="0"/>
              <a:t>		print </a:t>
            </a:r>
            <a:r>
              <a:rPr lang="en-US" dirty="0"/>
              <a:t>"&lt;p&gt;".$_SESSION["flash"]."&lt;/p&gt;";	</a:t>
            </a:r>
            <a:r>
              <a:rPr lang="en-US" dirty="0" smtClean="0"/>
              <a:t>	unset</a:t>
            </a:r>
            <a:r>
              <a:rPr lang="en-US" dirty="0"/>
              <a:t>($_SESSION["flash"]);	</a:t>
            </a:r>
            <a:endParaRPr lang="en-US" dirty="0" smtClean="0"/>
          </a:p>
          <a:p>
            <a:pPr marL="0" indent="0">
              <a:buNone/>
            </a:pPr>
            <a:r>
              <a:rPr lang="en-US" dirty="0"/>
              <a:t>	</a:t>
            </a:r>
            <a:r>
              <a:rPr lang="en-US" dirty="0" smtClean="0"/>
              <a:t>}    </a:t>
            </a:r>
          </a:p>
          <a:p>
            <a:pPr marL="0" indent="0">
              <a:buNone/>
            </a:pPr>
            <a:r>
              <a:rPr lang="en-US" dirty="0" smtClean="0">
                <a:solidFill>
                  <a:srgbClr val="00B050"/>
                </a:solidFill>
              </a:rPr>
              <a:t>?&gt;</a:t>
            </a:r>
          </a:p>
          <a:p>
            <a:pPr marL="0" indent="0">
              <a:buNone/>
            </a:pPr>
            <a:r>
              <a:rPr lang="en-US" dirty="0" smtClean="0">
                <a:solidFill>
                  <a:srgbClr val="00B050"/>
                </a:solidFill>
              </a:rPr>
              <a:t>…#html code</a:t>
            </a:r>
          </a:p>
        </p:txBody>
      </p:sp>
    </p:spTree>
    <p:extLst>
      <p:ext uri="{BB962C8B-B14F-4D97-AF65-F5344CB8AC3E}">
        <p14:creationId xmlns:p14="http://schemas.microsoft.com/office/powerpoint/2010/main" val="3850399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cookie are sent</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a:t>when the browser requests a page, the server may send back a cookie(s) with it</a:t>
            </a:r>
          </a:p>
          <a:p>
            <a:r>
              <a:rPr lang="en-US" dirty="0"/>
              <a:t>if your server has previously sent any cookies to the browser, the browser will send them back on subsequent requests</a:t>
            </a:r>
          </a:p>
          <a:p>
            <a:r>
              <a:rPr lang="en-US" dirty="0"/>
              <a:t>alternate model: client-side JavaScript code can set/get cookies</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362200"/>
            <a:ext cx="3924300"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76325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grades.php</a:t>
            </a:r>
            <a:r>
              <a:rPr lang="en-US" dirty="0" smtClean="0"/>
              <a:t> (Grades)</a:t>
            </a:r>
            <a:endParaRPr lang="en-US" dirty="0"/>
          </a:p>
        </p:txBody>
      </p:sp>
      <p:sp>
        <p:nvSpPr>
          <p:cNvPr id="3" name="Content Placeholder 2"/>
          <p:cNvSpPr>
            <a:spLocks noGrp="1"/>
          </p:cNvSpPr>
          <p:nvPr>
            <p:ph idx="1"/>
          </p:nvPr>
        </p:nvSpPr>
        <p:spPr/>
        <p:txBody>
          <a:bodyPr>
            <a:normAutofit fontScale="40000" lnSpcReduction="20000"/>
          </a:bodyPr>
          <a:lstStyle/>
          <a:p>
            <a:pPr marL="0" indent="0">
              <a:buNone/>
            </a:pPr>
            <a:r>
              <a:rPr lang="en-US" dirty="0"/>
              <a:t>&lt;?</a:t>
            </a:r>
            <a:r>
              <a:rPr lang="en-US" dirty="0" err="1"/>
              <a:t>php</a:t>
            </a:r>
            <a:r>
              <a:rPr lang="en-US" dirty="0"/>
              <a:t> </a:t>
            </a:r>
            <a:endParaRPr lang="en-US" dirty="0" smtClean="0"/>
          </a:p>
          <a:p>
            <a:pPr marL="0" indent="0">
              <a:buNone/>
            </a:pPr>
            <a:r>
              <a:rPr lang="en-US" dirty="0" err="1" smtClean="0"/>
              <a:t>session_start</a:t>
            </a:r>
            <a:r>
              <a:rPr lang="en-US" dirty="0" smtClean="0"/>
              <a:t>();</a:t>
            </a:r>
          </a:p>
          <a:p>
            <a:pPr marL="0" indent="0">
              <a:buNone/>
            </a:pPr>
            <a:r>
              <a:rPr lang="en-US" dirty="0" smtClean="0"/>
              <a:t>if( </a:t>
            </a:r>
            <a:r>
              <a:rPr lang="en-US" b="1" dirty="0" smtClean="0"/>
              <a:t>!</a:t>
            </a:r>
            <a:r>
              <a:rPr lang="en-US" b="1" dirty="0" err="1"/>
              <a:t>isset</a:t>
            </a:r>
            <a:r>
              <a:rPr lang="en-US" b="1" dirty="0"/>
              <a:t>($_SESSION["name</a:t>
            </a:r>
            <a:r>
              <a:rPr lang="en-US" b="1" dirty="0" smtClean="0"/>
              <a:t>"] </a:t>
            </a:r>
            <a:r>
              <a:rPr lang="en-US" dirty="0" smtClean="0"/>
              <a:t>)){</a:t>
            </a:r>
            <a:r>
              <a:rPr lang="en-US" dirty="0"/>
              <a:t>	</a:t>
            </a:r>
            <a:endParaRPr lang="en-US" dirty="0" smtClean="0"/>
          </a:p>
          <a:p>
            <a:pPr marL="0" indent="0">
              <a:buNone/>
            </a:pPr>
            <a:r>
              <a:rPr lang="en-US" dirty="0"/>
              <a:t>	</a:t>
            </a:r>
            <a:r>
              <a:rPr lang="en-US" dirty="0" smtClean="0"/>
              <a:t>$_</a:t>
            </a:r>
            <a:r>
              <a:rPr lang="en-US" dirty="0"/>
              <a:t>SESSION["flash"]="You must log in to see grades!"; 	</a:t>
            </a:r>
            <a:endParaRPr lang="en-US" dirty="0" smtClean="0"/>
          </a:p>
          <a:p>
            <a:pPr marL="0" indent="0">
              <a:buNone/>
            </a:pPr>
            <a:r>
              <a:rPr lang="en-US" dirty="0"/>
              <a:t>	</a:t>
            </a:r>
            <a:r>
              <a:rPr lang="en-US" dirty="0" smtClean="0"/>
              <a:t>header</a:t>
            </a:r>
            <a:r>
              <a:rPr lang="en-US" dirty="0"/>
              <a:t>("Location: </a:t>
            </a:r>
            <a:r>
              <a:rPr lang="en-US" dirty="0" err="1"/>
              <a:t>index.php</a:t>
            </a:r>
            <a:r>
              <a:rPr lang="en-US" dirty="0" smtClean="0"/>
              <a:t>");</a:t>
            </a:r>
          </a:p>
          <a:p>
            <a:pPr marL="0" indent="0">
              <a:buNone/>
            </a:pPr>
            <a:r>
              <a:rPr lang="en-US" dirty="0" smtClean="0"/>
              <a:t>} else</a:t>
            </a:r>
            <a:r>
              <a:rPr lang="en-US" dirty="0"/>
              <a:t>{</a:t>
            </a:r>
            <a:r>
              <a:rPr lang="en-US" dirty="0">
                <a:solidFill>
                  <a:srgbClr val="00B050"/>
                </a:solidFill>
              </a:rPr>
              <a:t># if user is logged, run </a:t>
            </a:r>
            <a:r>
              <a:rPr lang="en-US" dirty="0" err="1">
                <a:solidFill>
                  <a:srgbClr val="00B050"/>
                </a:solidFill>
              </a:rPr>
              <a:t>sql</a:t>
            </a:r>
            <a:r>
              <a:rPr lang="en-US" dirty="0">
                <a:solidFill>
                  <a:srgbClr val="00B050"/>
                </a:solidFill>
              </a:rPr>
              <a:t> query and display result	</a:t>
            </a:r>
            <a:endParaRPr lang="en-US" dirty="0" smtClean="0">
              <a:solidFill>
                <a:srgbClr val="00B050"/>
              </a:solidFill>
            </a:endParaRPr>
          </a:p>
          <a:p>
            <a:pPr marL="0" indent="0">
              <a:buNone/>
            </a:pPr>
            <a:r>
              <a:rPr lang="en-US" dirty="0"/>
              <a:t>	</a:t>
            </a:r>
            <a:r>
              <a:rPr lang="en-US" dirty="0" smtClean="0"/>
              <a:t>$</a:t>
            </a:r>
            <a:r>
              <a:rPr lang="en-US" dirty="0"/>
              <a:t>name = $_SESSION["name"];		$con=</a:t>
            </a:r>
            <a:r>
              <a:rPr lang="en-US" dirty="0" err="1"/>
              <a:t>mysqli_connect</a:t>
            </a:r>
            <a:r>
              <a:rPr lang="en-US" dirty="0"/>
              <a:t>("pdb9.awardspace.net","1810609_test","lowerUPPER1!", "1810609_test");	</a:t>
            </a:r>
            <a:endParaRPr lang="en-US" dirty="0" smtClean="0"/>
          </a:p>
          <a:p>
            <a:pPr marL="0" indent="0">
              <a:buNone/>
            </a:pPr>
            <a:r>
              <a:rPr lang="en-US" dirty="0"/>
              <a:t>	</a:t>
            </a:r>
            <a:r>
              <a:rPr lang="en-US" dirty="0" smtClean="0"/>
              <a:t>$</a:t>
            </a:r>
            <a:r>
              <a:rPr lang="en-US" dirty="0" err="1"/>
              <a:t>sql</a:t>
            </a:r>
            <a:r>
              <a:rPr lang="en-US" dirty="0" smtClean="0"/>
              <a:t>=“	SELECT </a:t>
            </a:r>
            <a:r>
              <a:rPr lang="en-US" dirty="0"/>
              <a:t>courses.name, </a:t>
            </a:r>
            <a:r>
              <a:rPr lang="en-US" dirty="0" err="1"/>
              <a:t>grades.grades</a:t>
            </a:r>
            <a:r>
              <a:rPr lang="en-US" dirty="0"/>
              <a:t> </a:t>
            </a:r>
          </a:p>
          <a:p>
            <a:pPr marL="0" indent="0">
              <a:buNone/>
            </a:pPr>
            <a:r>
              <a:rPr lang="en-US" dirty="0" smtClean="0"/>
              <a:t>		FROM </a:t>
            </a:r>
            <a:r>
              <a:rPr lang="en-US" dirty="0"/>
              <a:t>grades </a:t>
            </a:r>
            <a:endParaRPr lang="en-US" dirty="0" smtClean="0"/>
          </a:p>
          <a:p>
            <a:pPr marL="0" indent="0">
              <a:buNone/>
            </a:pPr>
            <a:r>
              <a:rPr lang="en-US" dirty="0"/>
              <a:t>	</a:t>
            </a:r>
            <a:r>
              <a:rPr lang="en-US" dirty="0" smtClean="0"/>
              <a:t>	JOIN </a:t>
            </a:r>
            <a:r>
              <a:rPr lang="en-US" dirty="0"/>
              <a:t>courses </a:t>
            </a:r>
            <a:r>
              <a:rPr lang="en-US" dirty="0" smtClean="0"/>
              <a:t>ON </a:t>
            </a:r>
            <a:r>
              <a:rPr lang="en-US" dirty="0"/>
              <a:t>courses.id=</a:t>
            </a:r>
            <a:r>
              <a:rPr lang="en-US" dirty="0" err="1"/>
              <a:t>grades.course_id</a:t>
            </a:r>
            <a:r>
              <a:rPr lang="en-US" dirty="0"/>
              <a:t> </a:t>
            </a:r>
            <a:endParaRPr lang="en-US" dirty="0" smtClean="0"/>
          </a:p>
          <a:p>
            <a:pPr marL="0" indent="0">
              <a:buNone/>
            </a:pPr>
            <a:r>
              <a:rPr lang="en-US" dirty="0"/>
              <a:t>	</a:t>
            </a:r>
            <a:r>
              <a:rPr lang="en-US" dirty="0" smtClean="0"/>
              <a:t>	JOIN </a:t>
            </a:r>
            <a:r>
              <a:rPr lang="en-US" dirty="0"/>
              <a:t>students ON students.id=</a:t>
            </a:r>
            <a:r>
              <a:rPr lang="en-US" dirty="0" err="1"/>
              <a:t>grades.student_id</a:t>
            </a:r>
            <a:r>
              <a:rPr lang="en-US" dirty="0"/>
              <a:t> </a:t>
            </a:r>
            <a:endParaRPr lang="en-US" dirty="0" smtClean="0"/>
          </a:p>
          <a:p>
            <a:pPr marL="0" indent="0">
              <a:buNone/>
            </a:pPr>
            <a:r>
              <a:rPr lang="en-US" dirty="0"/>
              <a:t>	</a:t>
            </a:r>
            <a:r>
              <a:rPr lang="en-US" dirty="0" smtClean="0"/>
              <a:t>	WHERE </a:t>
            </a:r>
            <a:r>
              <a:rPr lang="en-US" dirty="0"/>
              <a:t>students.name='$name'";	</a:t>
            </a:r>
            <a:endParaRPr lang="en-US" dirty="0" smtClean="0"/>
          </a:p>
          <a:p>
            <a:pPr marL="0" indent="0">
              <a:buNone/>
            </a:pPr>
            <a:r>
              <a:rPr lang="en-US" dirty="0"/>
              <a:t>	</a:t>
            </a:r>
            <a:r>
              <a:rPr lang="en-US" dirty="0" smtClean="0"/>
              <a:t>$</a:t>
            </a:r>
            <a:r>
              <a:rPr lang="en-US" dirty="0"/>
              <a:t>results=</a:t>
            </a:r>
            <a:r>
              <a:rPr lang="en-US" dirty="0" err="1"/>
              <a:t>mysqli_query</a:t>
            </a:r>
            <a:r>
              <a:rPr lang="en-US" dirty="0"/>
              <a:t>($con, $</a:t>
            </a:r>
            <a:r>
              <a:rPr lang="en-US" dirty="0" err="1"/>
              <a:t>sql</a:t>
            </a:r>
            <a:r>
              <a:rPr lang="en-US" dirty="0"/>
              <a:t>);		</a:t>
            </a:r>
            <a:endParaRPr lang="en-US" dirty="0" smtClean="0"/>
          </a:p>
          <a:p>
            <a:pPr marL="0" indent="0">
              <a:buNone/>
            </a:pPr>
            <a:r>
              <a:rPr lang="en-US" dirty="0"/>
              <a:t>	</a:t>
            </a:r>
            <a:r>
              <a:rPr lang="en-US" dirty="0" smtClean="0"/>
              <a:t>print </a:t>
            </a:r>
            <a:r>
              <a:rPr lang="en-US" dirty="0"/>
              <a:t>"&lt;table&gt;";	</a:t>
            </a:r>
            <a:endParaRPr lang="en-US" dirty="0" smtClean="0"/>
          </a:p>
          <a:p>
            <a:pPr marL="0" indent="0">
              <a:buNone/>
            </a:pPr>
            <a:r>
              <a:rPr lang="en-US" dirty="0"/>
              <a:t>	</a:t>
            </a:r>
            <a:r>
              <a:rPr lang="en-US" dirty="0" smtClean="0"/>
              <a:t>while</a:t>
            </a:r>
            <a:r>
              <a:rPr lang="en-US" dirty="0"/>
              <a:t>($row=</a:t>
            </a:r>
            <a:r>
              <a:rPr lang="en-US" dirty="0" err="1"/>
              <a:t>mysqli_fetch_array</a:t>
            </a:r>
            <a:r>
              <a:rPr lang="en-US" dirty="0"/>
              <a:t>($results)){		</a:t>
            </a:r>
            <a:endParaRPr lang="en-US" dirty="0" smtClean="0"/>
          </a:p>
          <a:p>
            <a:pPr marL="0" indent="0">
              <a:buNone/>
            </a:pPr>
            <a:r>
              <a:rPr lang="en-US" dirty="0"/>
              <a:t>	</a:t>
            </a:r>
            <a:r>
              <a:rPr lang="en-US" dirty="0" smtClean="0"/>
              <a:t>	print </a:t>
            </a:r>
            <a:r>
              <a:rPr lang="en-US" dirty="0"/>
              <a:t>"&lt;</a:t>
            </a:r>
            <a:r>
              <a:rPr lang="en-US" dirty="0" err="1"/>
              <a:t>tr</a:t>
            </a:r>
            <a:r>
              <a:rPr lang="en-US" dirty="0"/>
              <a:t>&gt;&lt;td&gt;".$row[name]."&lt;/td&gt;&lt;td&gt;".$row[grades]."&lt;/td&gt;&lt;</a:t>
            </a:r>
            <a:r>
              <a:rPr lang="en-US" dirty="0" err="1"/>
              <a:t>tr</a:t>
            </a:r>
            <a:r>
              <a:rPr lang="en-US" dirty="0"/>
              <a:t>&gt;";	</a:t>
            </a:r>
            <a:endParaRPr lang="en-US" dirty="0" smtClean="0"/>
          </a:p>
          <a:p>
            <a:pPr marL="0" indent="0">
              <a:buNone/>
            </a:pPr>
            <a:r>
              <a:rPr lang="en-US" dirty="0"/>
              <a:t>	</a:t>
            </a:r>
            <a:r>
              <a:rPr lang="en-US" dirty="0" smtClean="0"/>
              <a:t>}</a:t>
            </a:r>
            <a:r>
              <a:rPr lang="en-US" dirty="0"/>
              <a:t>	</a:t>
            </a:r>
            <a:endParaRPr lang="en-US" dirty="0" smtClean="0"/>
          </a:p>
          <a:p>
            <a:pPr marL="0" indent="0">
              <a:buNone/>
            </a:pPr>
            <a:r>
              <a:rPr lang="en-US" dirty="0" smtClean="0"/>
              <a:t>	print </a:t>
            </a:r>
            <a:r>
              <a:rPr lang="en-US" dirty="0"/>
              <a:t>"&lt;/table</a:t>
            </a:r>
            <a:r>
              <a:rPr lang="en-US" dirty="0" smtClean="0"/>
              <a:t>&gt;";</a:t>
            </a:r>
          </a:p>
          <a:p>
            <a:pPr marL="0" indent="0">
              <a:buNone/>
            </a:pPr>
            <a:r>
              <a:rPr lang="en-US" dirty="0" smtClean="0"/>
              <a:t>}?&gt;</a:t>
            </a:r>
            <a:endParaRPr lang="en-US" dirty="0"/>
          </a:p>
        </p:txBody>
      </p:sp>
    </p:spTree>
    <p:extLst>
      <p:ext uri="{BB962C8B-B14F-4D97-AF65-F5344CB8AC3E}">
        <p14:creationId xmlns:p14="http://schemas.microsoft.com/office/powerpoint/2010/main" val="2797956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Myths about cookies</a:t>
            </a:r>
            <a:endParaRPr lang="en-US" dirty="0"/>
          </a:p>
        </p:txBody>
      </p:sp>
      <p:sp>
        <p:nvSpPr>
          <p:cNvPr id="3" name="Content Placeholder 2"/>
          <p:cNvSpPr>
            <a:spLocks noGrp="1"/>
          </p:cNvSpPr>
          <p:nvPr>
            <p:ph idx="1"/>
          </p:nvPr>
        </p:nvSpPr>
        <p:spPr/>
        <p:txBody>
          <a:bodyPr>
            <a:normAutofit fontScale="70000" lnSpcReduction="20000"/>
          </a:bodyPr>
          <a:lstStyle/>
          <a:p>
            <a:r>
              <a:rPr lang="en-US" dirty="0"/>
              <a:t>Myths:</a:t>
            </a:r>
          </a:p>
          <a:p>
            <a:pPr lvl="1"/>
            <a:r>
              <a:rPr lang="en-US" dirty="0"/>
              <a:t>Cookies are like worms/viruses and can erase data from the user's hard disk.</a:t>
            </a:r>
          </a:p>
          <a:p>
            <a:pPr lvl="1"/>
            <a:r>
              <a:rPr lang="en-US" dirty="0"/>
              <a:t>Cookies are a form of spyware and can steal your personal information.</a:t>
            </a:r>
          </a:p>
          <a:p>
            <a:pPr lvl="1"/>
            <a:r>
              <a:rPr lang="en-US" dirty="0"/>
              <a:t>Cookies generate popups and spam.</a:t>
            </a:r>
          </a:p>
          <a:p>
            <a:pPr lvl="1"/>
            <a:r>
              <a:rPr lang="en-US" dirty="0"/>
              <a:t>Cookies are only used for advertising.</a:t>
            </a:r>
          </a:p>
          <a:p>
            <a:r>
              <a:rPr lang="en-US" dirty="0"/>
              <a:t>Facts:</a:t>
            </a:r>
          </a:p>
          <a:p>
            <a:pPr lvl="1"/>
            <a:r>
              <a:rPr lang="en-US" dirty="0"/>
              <a:t>Cookies are only data, not program code.</a:t>
            </a:r>
          </a:p>
          <a:p>
            <a:pPr lvl="1"/>
            <a:r>
              <a:rPr lang="en-US" dirty="0"/>
              <a:t>Cookies cannot erase or read information from the user's computer.</a:t>
            </a:r>
          </a:p>
          <a:p>
            <a:pPr lvl="1"/>
            <a:r>
              <a:rPr lang="en-US" dirty="0"/>
              <a:t>Cookies are usually anonymous (do not contain personal information).</a:t>
            </a:r>
          </a:p>
          <a:p>
            <a:pPr lvl="1"/>
            <a:r>
              <a:rPr lang="en-US" dirty="0"/>
              <a:t>Cookies CAN be used to track your viewing habits on a particular site.</a:t>
            </a:r>
          </a:p>
          <a:p>
            <a:endParaRPr lang="en-US" dirty="0"/>
          </a:p>
        </p:txBody>
      </p:sp>
    </p:spTree>
    <p:extLst>
      <p:ext uri="{BB962C8B-B14F-4D97-AF65-F5344CB8AC3E}">
        <p14:creationId xmlns:p14="http://schemas.microsoft.com/office/powerpoint/2010/main" val="2995956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“tracking cookie”</a:t>
            </a:r>
            <a:endParaRPr lang="en-US" dirty="0"/>
          </a:p>
        </p:txBody>
      </p:sp>
      <p:sp>
        <p:nvSpPr>
          <p:cNvPr id="3" name="Content Placeholder 2"/>
          <p:cNvSpPr>
            <a:spLocks noGrp="1"/>
          </p:cNvSpPr>
          <p:nvPr>
            <p:ph idx="1"/>
          </p:nvPr>
        </p:nvSpPr>
        <p:spPr/>
        <p:txBody>
          <a:bodyPr>
            <a:normAutofit fontScale="77500" lnSpcReduction="20000"/>
          </a:bodyPr>
          <a:lstStyle/>
          <a:p>
            <a:endParaRPr lang="en-US" dirty="0" smtClean="0"/>
          </a:p>
          <a:p>
            <a:endParaRPr lang="en-US" dirty="0"/>
          </a:p>
          <a:p>
            <a:endParaRPr lang="en-US" dirty="0" smtClean="0"/>
          </a:p>
          <a:p>
            <a:endParaRPr lang="en-US" dirty="0"/>
          </a:p>
          <a:p>
            <a:endParaRPr lang="en-US" dirty="0" smtClean="0"/>
          </a:p>
          <a:p>
            <a:r>
              <a:rPr lang="en-US" dirty="0" smtClean="0"/>
              <a:t>an </a:t>
            </a:r>
            <a:r>
              <a:rPr lang="en-US" dirty="0"/>
              <a:t>advertising company can put a cookie on your machine when you visit one site, and see it when you visit another site that also uses that advertising company</a:t>
            </a:r>
          </a:p>
          <a:p>
            <a:r>
              <a:rPr lang="en-US" dirty="0"/>
              <a:t>therefore they can tell that the same person (you) visited both sites</a:t>
            </a:r>
          </a:p>
          <a:p>
            <a:r>
              <a:rPr lang="en-US" dirty="0"/>
              <a:t>can be thwarted by telling your browser not to accept "third-party cookies"</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416206"/>
            <a:ext cx="6324600" cy="18300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8721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Where are the cookies on my computer?</a:t>
            </a:r>
            <a:endParaRPr lang="en-US" dirty="0"/>
          </a:p>
        </p:txBody>
      </p:sp>
      <p:sp>
        <p:nvSpPr>
          <p:cNvPr id="3" name="Content Placeholder 2"/>
          <p:cNvSpPr>
            <a:spLocks noGrp="1"/>
          </p:cNvSpPr>
          <p:nvPr>
            <p:ph idx="1"/>
          </p:nvPr>
        </p:nvSpPr>
        <p:spPr/>
        <p:txBody>
          <a:bodyPr>
            <a:normAutofit/>
          </a:bodyPr>
          <a:lstStyle/>
          <a:p>
            <a:r>
              <a:rPr lang="en-US" sz="2000" dirty="0"/>
              <a:t>IE: </a:t>
            </a:r>
            <a:r>
              <a:rPr lang="en-US" sz="2000" i="1" dirty="0" err="1"/>
              <a:t>HomeDirectory</a:t>
            </a:r>
            <a:r>
              <a:rPr lang="en-US" sz="2000" dirty="0"/>
              <a:t>\Cookies</a:t>
            </a:r>
          </a:p>
          <a:p>
            <a:pPr lvl="1"/>
            <a:r>
              <a:rPr lang="en-US" sz="1800" dirty="0"/>
              <a:t>e.g. C:\Documents and Settings\</a:t>
            </a:r>
            <a:r>
              <a:rPr lang="en-US" sz="1800" dirty="0" err="1"/>
              <a:t>jsmith</a:t>
            </a:r>
            <a:r>
              <a:rPr lang="en-US" sz="1800" dirty="0"/>
              <a:t>\Cookies</a:t>
            </a:r>
          </a:p>
          <a:p>
            <a:pPr lvl="1"/>
            <a:r>
              <a:rPr lang="en-US" sz="1800" dirty="0"/>
              <a:t>each is stored as a .txt file similar to the site's domain name</a:t>
            </a:r>
          </a:p>
          <a:p>
            <a:r>
              <a:rPr lang="en-US" sz="2000" dirty="0"/>
              <a:t>Chrome: C:\Users\</a:t>
            </a:r>
            <a:r>
              <a:rPr lang="en-US" sz="2000" i="1" dirty="0"/>
              <a:t>username</a:t>
            </a:r>
            <a:r>
              <a:rPr lang="en-US" sz="2000" dirty="0"/>
              <a:t>\AppData\Local\Google\Chrome\User Data\Default</a:t>
            </a:r>
          </a:p>
          <a:p>
            <a:r>
              <a:rPr lang="en-US" sz="2000" dirty="0"/>
              <a:t>Firefox: </a:t>
            </a:r>
            <a:r>
              <a:rPr lang="en-US" sz="2000" i="1" dirty="0" err="1"/>
              <a:t>HomeDirectory</a:t>
            </a:r>
            <a:r>
              <a:rPr lang="en-US" sz="2000" dirty="0"/>
              <a:t>\.</a:t>
            </a:r>
            <a:r>
              <a:rPr lang="en-US" sz="2000" dirty="0" err="1"/>
              <a:t>mozilla</a:t>
            </a:r>
            <a:r>
              <a:rPr lang="en-US" sz="2000" dirty="0"/>
              <a:t>\</a:t>
            </a:r>
            <a:r>
              <a:rPr lang="en-US" sz="2000" dirty="0" err="1"/>
              <a:t>firefox</a:t>
            </a:r>
            <a:r>
              <a:rPr lang="en-US" sz="2000" dirty="0"/>
              <a:t>\</a:t>
            </a:r>
            <a:r>
              <a:rPr lang="en-US" sz="2000" i="1" dirty="0"/>
              <a:t>???</a:t>
            </a:r>
            <a:r>
              <a:rPr lang="en-US" sz="2000" dirty="0"/>
              <a:t>.default\cookies.txt</a:t>
            </a:r>
          </a:p>
          <a:p>
            <a:pPr lvl="1"/>
            <a:r>
              <a:rPr lang="en-US" sz="1800" dirty="0"/>
              <a:t>view cookies in Firefox preferences: Privacy, Show Cookies...</a:t>
            </a:r>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263346"/>
            <a:ext cx="3124200" cy="21067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4223965"/>
            <a:ext cx="1595437" cy="21363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6479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long does a cookie exist?</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session cookie</a:t>
            </a:r>
            <a:r>
              <a:rPr lang="en-US" dirty="0"/>
              <a:t> : the default type; a temporary cookie that is stored only in the browser's memory</a:t>
            </a:r>
          </a:p>
          <a:p>
            <a:pPr lvl="1"/>
            <a:r>
              <a:rPr lang="en-US" dirty="0"/>
              <a:t>when the browser is closed, temporary cookies will be erased</a:t>
            </a:r>
          </a:p>
          <a:p>
            <a:pPr lvl="1"/>
            <a:r>
              <a:rPr lang="en-US" dirty="0"/>
              <a:t>can not be used for tracking long-term information</a:t>
            </a:r>
          </a:p>
          <a:p>
            <a:pPr lvl="1"/>
            <a:r>
              <a:rPr lang="en-US" dirty="0"/>
              <a:t>safer, because no programs other than the browser can access them</a:t>
            </a:r>
          </a:p>
          <a:p>
            <a:r>
              <a:rPr lang="en-US" b="1" dirty="0"/>
              <a:t>persistent cookie</a:t>
            </a:r>
            <a:r>
              <a:rPr lang="en-US" dirty="0"/>
              <a:t> : one that is stored in a file on the browser's computer</a:t>
            </a:r>
          </a:p>
          <a:p>
            <a:pPr lvl="1"/>
            <a:r>
              <a:rPr lang="en-US" dirty="0"/>
              <a:t>can track long-term information</a:t>
            </a:r>
          </a:p>
          <a:p>
            <a:pPr lvl="1"/>
            <a:r>
              <a:rPr lang="en-US" dirty="0"/>
              <a:t>potentially less secure, because users (or programs they run) can open cookie files, see/change the cookie values, etc.</a:t>
            </a:r>
          </a:p>
          <a:p>
            <a:endParaRPr lang="en-US" dirty="0"/>
          </a:p>
        </p:txBody>
      </p:sp>
    </p:spTree>
    <p:extLst>
      <p:ext uri="{BB962C8B-B14F-4D97-AF65-F5344CB8AC3E}">
        <p14:creationId xmlns:p14="http://schemas.microsoft.com/office/powerpoint/2010/main" val="3174990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Cookie using JavaScript</a:t>
            </a:r>
            <a:endParaRPr lang="en-US" dirty="0"/>
          </a:p>
        </p:txBody>
      </p:sp>
      <p:sp>
        <p:nvSpPr>
          <p:cNvPr id="3" name="Content Placeholder 2"/>
          <p:cNvSpPr>
            <a:spLocks noGrp="1"/>
          </p:cNvSpPr>
          <p:nvPr>
            <p:ph idx="1"/>
          </p:nvPr>
        </p:nvSpPr>
        <p:spPr/>
        <p:txBody>
          <a:bodyPr>
            <a:normAutofit fontScale="92500" lnSpcReduction="20000"/>
          </a:bodyPr>
          <a:lstStyle/>
          <a:p>
            <a:r>
              <a:rPr lang="en-US" dirty="0"/>
              <a:t>Cookies let you store user information in web pages</a:t>
            </a:r>
            <a:r>
              <a:rPr lang="en-US" dirty="0" smtClean="0"/>
              <a:t>. </a:t>
            </a:r>
          </a:p>
          <a:p>
            <a:r>
              <a:rPr lang="en-US" dirty="0" smtClean="0"/>
              <a:t>JavaScript cookies are stored in small text files on your computer. </a:t>
            </a:r>
            <a:endParaRPr lang="en-US" dirty="0"/>
          </a:p>
          <a:p>
            <a:r>
              <a:rPr lang="en-US" dirty="0" smtClean="0"/>
              <a:t>Cookies are saved in name-value pairs like: </a:t>
            </a:r>
            <a:r>
              <a:rPr lang="en-US" b="1" dirty="0" smtClean="0"/>
              <a:t>username=John Doe</a:t>
            </a:r>
          </a:p>
          <a:p>
            <a:r>
              <a:rPr lang="en-US" dirty="0"/>
              <a:t>When a browser request a web page from a server, cookies belonging to the page is added to the request. This way the server gets the necessary data to "remember" information about users</a:t>
            </a:r>
            <a:r>
              <a:rPr lang="en-US" dirty="0" smtClean="0"/>
              <a:t>.</a:t>
            </a:r>
            <a:endParaRPr lang="en-US" dirty="0"/>
          </a:p>
        </p:txBody>
      </p:sp>
    </p:spTree>
    <p:extLst>
      <p:ext uri="{BB962C8B-B14F-4D97-AF65-F5344CB8AC3E}">
        <p14:creationId xmlns:p14="http://schemas.microsoft.com/office/powerpoint/2010/main" val="25982823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1906</TotalTime>
  <Words>1780</Words>
  <Application>Microsoft Office PowerPoint</Application>
  <PresentationFormat>On-screen Show (4:3)</PresentationFormat>
  <Paragraphs>390</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Cookie and Session</vt:lpstr>
      <vt:lpstr>Stateful Client/Server Interaction</vt:lpstr>
      <vt:lpstr>What is a cookie?</vt:lpstr>
      <vt:lpstr>How cookie are sent</vt:lpstr>
      <vt:lpstr>Myths about cookies</vt:lpstr>
      <vt:lpstr>A “tracking cookie”</vt:lpstr>
      <vt:lpstr>Where are the cookies on my computer?</vt:lpstr>
      <vt:lpstr>How long does a cookie exist?</vt:lpstr>
      <vt:lpstr>Create Cookie using JavaScript</vt:lpstr>
      <vt:lpstr>Create and Read Cookie</vt:lpstr>
      <vt:lpstr>Cookie in JavaScript</vt:lpstr>
      <vt:lpstr>JavaScript Cookie Example</vt:lpstr>
      <vt:lpstr>A Function to Check a Cookie</vt:lpstr>
      <vt:lpstr>A Function to Set a Cookie</vt:lpstr>
      <vt:lpstr>A Function to Get a Cookie</vt:lpstr>
      <vt:lpstr>How to create a cookie in PHP?</vt:lpstr>
      <vt:lpstr>Retrieving Information From a cookie</vt:lpstr>
      <vt:lpstr>How to Delete a Cookie?</vt:lpstr>
      <vt:lpstr>What is session?</vt:lpstr>
      <vt:lpstr>How session are established?</vt:lpstr>
      <vt:lpstr>Starting a PHP session</vt:lpstr>
      <vt:lpstr>Storing a Session Variable</vt:lpstr>
      <vt:lpstr>Incremental Page-View Counter</vt:lpstr>
      <vt:lpstr>PHP Session Functions</vt:lpstr>
      <vt:lpstr>Case Study: Power Animals</vt:lpstr>
      <vt:lpstr>Initial PHP Code</vt:lpstr>
      <vt:lpstr>HTML Code</vt:lpstr>
      <vt:lpstr>Modified Power Animal</vt:lpstr>
      <vt:lpstr>PHP Code</vt:lpstr>
      <vt:lpstr>HTML Code</vt:lpstr>
      <vt:lpstr>How Sessions are Stored and Managed</vt:lpstr>
      <vt:lpstr>Continued</vt:lpstr>
      <vt:lpstr>Case Study: User Login System</vt:lpstr>
      <vt:lpstr>Database</vt:lpstr>
      <vt:lpstr>user.php (Login/Out)</vt:lpstr>
      <vt:lpstr>login.php</vt:lpstr>
      <vt:lpstr>PHP header() Function</vt:lpstr>
      <vt:lpstr>logout.php</vt:lpstr>
      <vt:lpstr>index.php (Main Page)</vt:lpstr>
      <vt:lpstr>grades.php (Grades)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Cookie and Session</dc:title>
  <dc:creator>hlu</dc:creator>
  <cp:lastModifiedBy>hlu</cp:lastModifiedBy>
  <cp:revision>320</cp:revision>
  <dcterms:created xsi:type="dcterms:W3CDTF">2006-08-16T00:00:00Z</dcterms:created>
  <dcterms:modified xsi:type="dcterms:W3CDTF">2016-03-02T05:15:28Z</dcterms:modified>
</cp:coreProperties>
</file>