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lCubMHRv7AgNjZ074jUYXzzV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7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0486ebb2_0_6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0486ebb2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0486ebb2_0_6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e0486ebb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0486ebb2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0486ebb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0486ebb2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0486ebb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0486ebb2_0_5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0486ebb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0486ebb2_0_5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0486ebb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e0486ebb2_0_6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e0486ebb2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0486ebb2_0_5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0486ebb2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0486ebb2_0_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0486ebb2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0486ebb2_0_5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0486ebb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0486ebb2_0_5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0486eb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0486ebb2_0_5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0486ebb2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0486ebb2_0_5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0486ebb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0486ebb2_0_6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e0486eb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e0486ebb2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e0486ebb2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e0486ebb2_0_473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de0486ebb2_0_473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de0486ebb2_0_473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gde0486ebb2_0_473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de0486ebb2_0_4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e0486ebb2_0_51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de0486ebb2_0_515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de0486ebb2_0_515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de0486ebb2_0_5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0486ebb2_0_5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e0486ebb2_0_5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0" name="Google Shape;60;gde0486ebb2_0_5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de0486ebb2_0_5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de0486ebb2_0_5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de0486ebb2_0_5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de0486ebb2_0_479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de0486ebb2_0_479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de0486ebb2_0_479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de0486ebb2_0_4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e0486ebb2_0_48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de0486ebb2_0_48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de0486ebb2_0_48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de0486ebb2_0_4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e0486ebb2_0_48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de0486ebb2_0_489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de0486ebb2_0_489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de0486ebb2_0_4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e0486ebb2_0_49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gde0486ebb2_0_4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e0486ebb2_0_49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gde0486ebb2_0_49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de0486ebb2_0_4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e0486ebb2_0_50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de0486ebb2_0_501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de0486ebb2_0_5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e0486ebb2_0_505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de0486ebb2_0_50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de0486ebb2_0_505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de0486ebb2_0_505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de0486ebb2_0_50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de0486ebb2_0_5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e0486ebb2_0_512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de0486ebb2_0_5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e0486ebb2_0_46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de0486ebb2_0_469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de0486ebb2_0_4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c/instacart-market-basket-analysis" TargetMode="External"/><Relationship Id="rId4" Type="http://schemas.openxmlformats.org/officeDocument/2006/relationships/hyperlink" Target="https://github.com/Howeng98/DSAI_HW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4439633" y="4680848"/>
            <a:ext cx="33126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zh-TW" sz="1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資工 110 李浩榮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zh-TW" sz="1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資工 110 陳力聖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"/>
          <p:cNvSpPr txBox="1"/>
          <p:nvPr>
            <p:ph type="ctrTitle"/>
          </p:nvPr>
        </p:nvSpPr>
        <p:spPr>
          <a:xfrm>
            <a:off x="3082722" y="2347545"/>
            <a:ext cx="6026556" cy="2162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Georgia"/>
              <a:buNone/>
            </a:pPr>
            <a:r>
              <a:rPr b="1" lang="zh-TW" sz="2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資料科學與人工智慧競技作業四</a:t>
            </a:r>
            <a:endParaRPr b="1" sz="2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Georgia"/>
              <a:buNone/>
            </a:pPr>
            <a:r>
              <a:rPr b="1" lang="zh-TW" sz="28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Instacart Market Basket Analysis</a:t>
            </a:r>
            <a:endParaRPr b="1" sz="28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0486ebb2_0_628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500">
                <a:solidFill>
                  <a:schemeClr val="lt2"/>
                </a:solidFill>
              </a:rPr>
              <a:t>模型參數</a:t>
            </a:r>
            <a:endParaRPr b="1" sz="5500">
              <a:solidFill>
                <a:schemeClr val="lt2"/>
              </a:solidFill>
            </a:endParaRPr>
          </a:p>
        </p:txBody>
      </p:sp>
      <p:sp>
        <p:nvSpPr>
          <p:cNvPr id="139" name="Google Shape;139;gde0486ebb2_0_628"/>
          <p:cNvSpPr txBox="1"/>
          <p:nvPr>
            <p:ph idx="1" type="body"/>
          </p:nvPr>
        </p:nvSpPr>
        <p:spPr>
          <a:xfrm>
            <a:off x="415600" y="1633625"/>
            <a:ext cx="55839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原本是要使用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LSTM，但是因為時間序列的cluster組合會導致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模型需要的inputdata量變的非常巨大(row筆數甚至會超過十億)，至少在這個features關係比較複雜的case不是最適合的。解法可能是使用多重model處理各種features並串接。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該專題使用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XGBoost為訓練模型。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loss function: binary classification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de0486ebb2_0_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25" y="348813"/>
            <a:ext cx="38862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de0486ebb2_0_6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300" y="2112119"/>
            <a:ext cx="4688500" cy="4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de0486ebb2_0_6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125" y="4725725"/>
            <a:ext cx="1410575" cy="1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e0486ebb2_0_63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500">
                <a:solidFill>
                  <a:schemeClr val="lt2"/>
                </a:solidFill>
              </a:rPr>
              <a:t>模型參數</a:t>
            </a:r>
            <a:endParaRPr b="1" sz="5500">
              <a:solidFill>
                <a:schemeClr val="lt2"/>
              </a:solidFill>
            </a:endParaRPr>
          </a:p>
        </p:txBody>
      </p:sp>
      <p:pic>
        <p:nvPicPr>
          <p:cNvPr id="148" name="Google Shape;148;gde0486ebb2_0_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126" y="1838099"/>
            <a:ext cx="6348000" cy="3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de0486ebb2_0_639"/>
          <p:cNvSpPr txBox="1"/>
          <p:nvPr/>
        </p:nvSpPr>
        <p:spPr>
          <a:xfrm>
            <a:off x="707200" y="1870375"/>
            <a:ext cx="44757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使用右圖的七種features的訓練集放入模型訓練。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右圖是xgboost內建的defined function，可以看出哪一些feature的權重以及影響比較大。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zh-TW" sz="2000">
                <a:latin typeface="Times New Roman"/>
                <a:ea typeface="Times New Roman"/>
                <a:cs typeface="Times New Roman"/>
                <a:sym typeface="Times New Roman"/>
              </a:rPr>
              <a:t>department_id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b="1" lang="zh-TW" sz="2000">
                <a:latin typeface="Times New Roman"/>
                <a:ea typeface="Times New Roman"/>
                <a:cs typeface="Times New Roman"/>
                <a:sym typeface="Times New Roman"/>
              </a:rPr>
              <a:t>aisle_id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對user_id們會不會reordered起了至關重要的地位。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0486ebb2_0_577"/>
          <p:cNvSpPr txBox="1"/>
          <p:nvPr>
            <p:ph type="title"/>
          </p:nvPr>
        </p:nvSpPr>
        <p:spPr>
          <a:xfrm>
            <a:off x="415650" y="1908917"/>
            <a:ext cx="11360700" cy="283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9600">
                <a:latin typeface="Times New Roman"/>
                <a:ea typeface="Times New Roman"/>
                <a:cs typeface="Times New Roman"/>
                <a:sym typeface="Times New Roman"/>
              </a:rPr>
              <a:t>實驗 結果</a:t>
            </a:r>
            <a:endParaRPr b="1"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0486ebb2_0_648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500">
                <a:solidFill>
                  <a:schemeClr val="lt2"/>
                </a:solidFill>
              </a:rPr>
              <a:t>實驗結果</a:t>
            </a:r>
            <a:endParaRPr b="1" sz="5500">
              <a:solidFill>
                <a:schemeClr val="lt2"/>
              </a:solidFill>
            </a:endParaRPr>
          </a:p>
        </p:txBody>
      </p:sp>
      <p:pic>
        <p:nvPicPr>
          <p:cNvPr id="160" name="Google Shape;160;gde0486ebb2_0_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600" y="1977871"/>
            <a:ext cx="27146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de0486ebb2_0_6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6600" y="3210325"/>
            <a:ext cx="27146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de0486ebb2_0_6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00" y="4789150"/>
            <a:ext cx="98869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e0486ebb2_0_6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600" y="1672858"/>
            <a:ext cx="7905825" cy="2830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de0486ebb2_0_648"/>
          <p:cNvSpPr/>
          <p:nvPr/>
        </p:nvSpPr>
        <p:spPr>
          <a:xfrm>
            <a:off x="9109875" y="4714700"/>
            <a:ext cx="1323000" cy="84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0486ebb2_0_585"/>
          <p:cNvSpPr txBox="1"/>
          <p:nvPr>
            <p:ph type="title"/>
          </p:nvPr>
        </p:nvSpPr>
        <p:spPr>
          <a:xfrm>
            <a:off x="415650" y="1908917"/>
            <a:ext cx="11360700" cy="283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9600">
                <a:latin typeface="Times New Roman"/>
                <a:ea typeface="Times New Roman"/>
                <a:cs typeface="Times New Roman"/>
                <a:sym typeface="Times New Roman"/>
              </a:rPr>
              <a:t>結語與改進</a:t>
            </a:r>
            <a:endParaRPr b="1"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0486ebb2_0_55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結語與改進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75" name="Google Shape;175;gde0486ebb2_0_556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200"/>
              <a:t>資料科學dataframe相關的資料前處理，盡量不要用for迴圈跑。</a:t>
            </a:r>
            <a:endParaRPr sz="2200"/>
          </a:p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200"/>
              <a:t>可以嘗試試看的模型 : </a:t>
            </a:r>
            <a:r>
              <a:rPr b="1" lang="zh-TW" sz="2200"/>
              <a:t>LightGBM , RNN模型串接, 模型推疊 </a:t>
            </a:r>
            <a:r>
              <a:rPr lang="zh-TW" sz="2200"/>
              <a:t>。</a:t>
            </a:r>
            <a:endParaRPr sz="2200"/>
          </a:p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200"/>
              <a:t>把prior data也放進去training，使用train的user們以往的所有購買記錄當作訓練資料，但是要先會處理大量資料的方法(e.g. </a:t>
            </a:r>
            <a:r>
              <a:rPr b="1" lang="zh-TW" sz="2200"/>
              <a:t>del</a:t>
            </a:r>
            <a:r>
              <a:rPr lang="zh-TW" sz="2200"/>
              <a:t> 各種list, </a:t>
            </a:r>
            <a:r>
              <a:rPr b="1" lang="zh-TW" sz="2200"/>
              <a:t>gc collect</a:t>
            </a:r>
            <a:r>
              <a:rPr lang="zh-TW" sz="2200"/>
              <a:t>)。</a:t>
            </a:r>
            <a:endParaRPr sz="2200"/>
          </a:p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200"/>
              <a:t>加入各種features的組合，以及mean,std值。（從features important的圖可得知商品本身的存在還是遠大於顧客們自己的購買傾向,可以著手於容易提示劃分買家群體的features）。</a:t>
            </a:r>
            <a:endParaRPr sz="2200"/>
          </a:p>
          <a:p>
            <a:pPr indent="-3578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200"/>
              <a:t>每個顧客的購買傾向</a:t>
            </a:r>
            <a:endParaRPr sz="2200"/>
          </a:p>
          <a:p>
            <a:pPr indent="-3578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200"/>
              <a:t>最熱門的商品排行榜，最熱門的department與aisle排行榜</a:t>
            </a:r>
            <a:endParaRPr sz="2200"/>
          </a:p>
          <a:p>
            <a:pPr indent="-35782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zh-TW" sz="2200"/>
              <a:t>設定閥值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0486ebb2_0_61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其它資料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81" name="Google Shape;181;gde0486ebb2_0_61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比賽鏈接 : </a:t>
            </a:r>
            <a:r>
              <a:rPr lang="zh-TW">
                <a:solidFill>
                  <a:srgbClr val="23527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https://www.kaggle.com/c/instacart-market-basket-analysis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專案鏈接: 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https://github.com/Howeng98/DSAI_HW4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0486ebb2_0_563"/>
          <p:cNvSpPr txBox="1"/>
          <p:nvPr>
            <p:ph type="ctrTitle"/>
          </p:nvPr>
        </p:nvSpPr>
        <p:spPr>
          <a:xfrm>
            <a:off x="3247650" y="2765400"/>
            <a:ext cx="5696700" cy="132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感 謝 聆 聽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0486ebb2_0_573"/>
          <p:cNvSpPr txBox="1"/>
          <p:nvPr>
            <p:ph type="title"/>
          </p:nvPr>
        </p:nvSpPr>
        <p:spPr>
          <a:xfrm>
            <a:off x="415650" y="1908917"/>
            <a:ext cx="11360700" cy="283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9600">
                <a:latin typeface="Times New Roman"/>
                <a:ea typeface="Times New Roman"/>
                <a:cs typeface="Times New Roman"/>
                <a:sym typeface="Times New Roman"/>
              </a:rPr>
              <a:t>作業 目標</a:t>
            </a:r>
            <a:endParaRPr b="1"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0486ebb2_0_53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作業目標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91" name="Google Shape;91;gde0486ebb2_0_531"/>
          <p:cNvSpPr txBox="1"/>
          <p:nvPr>
            <p:ph idx="1" type="body"/>
          </p:nvPr>
        </p:nvSpPr>
        <p:spPr>
          <a:xfrm>
            <a:off x="415600" y="2168125"/>
            <a:ext cx="10927500" cy="393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根據使用</a:t>
            </a:r>
            <a:r>
              <a:rPr b="1" lang="zh-TW"/>
              <a:t>Instacart</a:t>
            </a:r>
            <a:r>
              <a:rPr lang="zh-TW"/>
              <a:t>所提供的真實匿名資料且被標記為</a:t>
            </a:r>
            <a:r>
              <a:rPr b="1" lang="zh-TW"/>
              <a:t>train</a:t>
            </a:r>
            <a:r>
              <a:rPr lang="zh-TW"/>
              <a:t>, </a:t>
            </a:r>
            <a:r>
              <a:rPr b="1" lang="zh-TW"/>
              <a:t>prior</a:t>
            </a:r>
            <a:r>
              <a:rPr lang="zh-TW"/>
              <a:t>的前n-1筆資料去預測某個</a:t>
            </a:r>
            <a:r>
              <a:rPr b="1" lang="zh-TW"/>
              <a:t>user_id</a:t>
            </a:r>
            <a:r>
              <a:rPr lang="zh-TW"/>
              <a:t>的第n筆</a:t>
            </a:r>
            <a:r>
              <a:rPr b="1" lang="zh-TW"/>
              <a:t>order</a:t>
            </a:r>
            <a:r>
              <a:rPr lang="zh-TW"/>
              <a:t>所會買到的商品是否是之前有買過的  (reordered)。</a:t>
            </a:r>
            <a:endParaRPr/>
          </a:p>
        </p:txBody>
      </p:sp>
      <p:pic>
        <p:nvPicPr>
          <p:cNvPr id="92" name="Google Shape;92;gde0486ebb2_0_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00" y="4051975"/>
            <a:ext cx="10794375" cy="9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0486ebb2_0_546"/>
          <p:cNvSpPr txBox="1"/>
          <p:nvPr>
            <p:ph type="title"/>
          </p:nvPr>
        </p:nvSpPr>
        <p:spPr>
          <a:xfrm>
            <a:off x="415650" y="1908917"/>
            <a:ext cx="11360700" cy="283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9600">
                <a:latin typeface="Times New Roman"/>
                <a:ea typeface="Times New Roman"/>
                <a:cs typeface="Times New Roman"/>
                <a:sym typeface="Times New Roman"/>
              </a:rPr>
              <a:t>資料 前處理</a:t>
            </a:r>
            <a:endParaRPr b="1"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zh-TW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資料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0950" y="426050"/>
            <a:ext cx="7303500" cy="55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558325" y="3780975"/>
            <a:ext cx="344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該比賽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所提供的各資料table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粗體為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rimary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斜體為Foreign Key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0486ebb2_0_590"/>
          <p:cNvSpPr txBox="1"/>
          <p:nvPr>
            <p:ph idx="1" type="body"/>
          </p:nvPr>
        </p:nvSpPr>
        <p:spPr>
          <a:xfrm>
            <a:off x="415600" y="567625"/>
            <a:ext cx="6777300" cy="18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串接所有dataset的features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且準備user_id,product_id為index去統整各個feature的關聯性.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sz="1800"/>
              <a:t>準備 train_data_set：</a:t>
            </a:r>
            <a:endParaRPr b="1" sz="1800"/>
          </a:p>
        </p:txBody>
      </p:sp>
      <p:pic>
        <p:nvPicPr>
          <p:cNvPr id="111" name="Google Shape;111;gde0486ebb2_0_5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975" y="1079388"/>
            <a:ext cx="4323450" cy="12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de0486ebb2_0_5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88" y="2452900"/>
            <a:ext cx="11162825" cy="37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0486ebb2_0_598"/>
          <p:cNvSpPr txBox="1"/>
          <p:nvPr>
            <p:ph idx="1" type="body"/>
          </p:nvPr>
        </p:nvSpPr>
        <p:spPr>
          <a:xfrm>
            <a:off x="415600" y="567625"/>
            <a:ext cx="5763000" cy="554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準備test_data_set :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reordered是要看前一筆資料?還是以往的所有購買商品記錄?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為了顧及模型的訓練和測試的資料一致，這裡取eval_set=test的前一筆prior當作標記為test的user的purchase history，一起加入模型去訓練。因為我們的訓練集是以user_id為主index，product_id為副index，如果只是以orders.csv標記為train的資料去訓練，模型會完全地避開標記為test的user的購買習慣。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previous_order_of_test加入training_set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order_of_test加入testing_set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gde0486ebb2_0_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300" y="2234975"/>
            <a:ext cx="219075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de0486ebb2_0_5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500" y="195000"/>
            <a:ext cx="3867675" cy="55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de0486ebb2_0_5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7500" y="902483"/>
            <a:ext cx="3867675" cy="54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e0486ebb2_0_5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7500" y="1599626"/>
            <a:ext cx="3867675" cy="56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de0486ebb2_0_5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58275" y="2249263"/>
            <a:ext cx="22098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0486ebb2_0_618"/>
          <p:cNvSpPr txBox="1"/>
          <p:nvPr>
            <p:ph idx="1" type="body"/>
          </p:nvPr>
        </p:nvSpPr>
        <p:spPr>
          <a:xfrm>
            <a:off x="415600" y="567625"/>
            <a:ext cx="11445000" cy="124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/>
              <a:t>Test_data_set</a:t>
            </a:r>
            <a:r>
              <a:rPr b="1" lang="zh-TW" sz="2100"/>
              <a:t> :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留下eval_set標記為test的user_id所買過的所有product_id，讓最後的predict來判斷哪一個商品被reordered</a:t>
            </a:r>
            <a:endParaRPr sz="1800"/>
          </a:p>
        </p:txBody>
      </p:sp>
      <p:pic>
        <p:nvPicPr>
          <p:cNvPr id="128" name="Google Shape;128;gde0486ebb2_0_6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75" y="1935787"/>
            <a:ext cx="11529251" cy="37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e0486ebb2_0_569"/>
          <p:cNvSpPr txBox="1"/>
          <p:nvPr>
            <p:ph type="title"/>
          </p:nvPr>
        </p:nvSpPr>
        <p:spPr>
          <a:xfrm>
            <a:off x="415650" y="1908917"/>
            <a:ext cx="11360700" cy="2838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9600">
                <a:latin typeface="Times New Roman"/>
                <a:ea typeface="Times New Roman"/>
                <a:cs typeface="Times New Roman"/>
                <a:sym typeface="Times New Roman"/>
              </a:rPr>
              <a:t>模型 參數</a:t>
            </a:r>
            <a:endParaRPr b="1"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2021-05-31T17:03:37Z</dcterms:created>
</cp:coreProperties>
</file>