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315" r:id="rId3"/>
    <p:sldId id="270" r:id="rId4"/>
    <p:sldId id="271" r:id="rId5"/>
    <p:sldId id="272" r:id="rId6"/>
    <p:sldId id="273" r:id="rId7"/>
    <p:sldId id="262" r:id="rId8"/>
    <p:sldId id="274" r:id="rId9"/>
    <p:sldId id="275" r:id="rId10"/>
    <p:sldId id="276" r:id="rId11"/>
    <p:sldId id="277" r:id="rId12"/>
    <p:sldId id="279" r:id="rId13"/>
    <p:sldId id="281" r:id="rId14"/>
    <p:sldId id="282" r:id="rId15"/>
    <p:sldId id="283" r:id="rId16"/>
    <p:sldId id="285" r:id="rId17"/>
    <p:sldId id="286" r:id="rId18"/>
    <p:sldId id="287" r:id="rId19"/>
    <p:sldId id="330" r:id="rId20"/>
    <p:sldId id="289" r:id="rId21"/>
    <p:sldId id="325" r:id="rId22"/>
    <p:sldId id="329" r:id="rId23"/>
    <p:sldId id="326" r:id="rId24"/>
    <p:sldId id="327" r:id="rId25"/>
    <p:sldId id="288" r:id="rId26"/>
    <p:sldId id="290" r:id="rId27"/>
    <p:sldId id="294" r:id="rId28"/>
    <p:sldId id="295" r:id="rId29"/>
    <p:sldId id="299" r:id="rId30"/>
    <p:sldId id="300" r:id="rId31"/>
    <p:sldId id="301" r:id="rId32"/>
    <p:sldId id="297" r:id="rId33"/>
    <p:sldId id="296" r:id="rId34"/>
    <p:sldId id="291" r:id="rId35"/>
    <p:sldId id="292" r:id="rId36"/>
    <p:sldId id="302" r:id="rId37"/>
    <p:sldId id="318" r:id="rId38"/>
    <p:sldId id="319" r:id="rId39"/>
    <p:sldId id="303" r:id="rId40"/>
    <p:sldId id="320" r:id="rId41"/>
    <p:sldId id="304" r:id="rId42"/>
    <p:sldId id="321" r:id="rId43"/>
    <p:sldId id="305" r:id="rId44"/>
    <p:sldId id="306" r:id="rId45"/>
    <p:sldId id="307" r:id="rId46"/>
    <p:sldId id="322" r:id="rId47"/>
    <p:sldId id="323" r:id="rId48"/>
    <p:sldId id="308" r:id="rId49"/>
    <p:sldId id="309" r:id="rId50"/>
    <p:sldId id="310" r:id="rId51"/>
    <p:sldId id="313" r:id="rId52"/>
    <p:sldId id="324" r:id="rId53"/>
  </p:sldIdLst>
  <p:sldSz cx="12192000" cy="6858000"/>
  <p:notesSz cx="6858000" cy="9144000"/>
  <p:embeddedFontLst>
    <p:embeddedFont>
      <p:font typeface="Arial Rounded MT Bold" panose="020F0704030504030204" pitchFamily="34" charset="0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libri Light" panose="020F0302020204030204" pitchFamily="34" charset="0"/>
      <p:regular r:id="rId60"/>
      <p:italic r:id="rId6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966"/>
    <a:srgbClr val="619FDD"/>
    <a:srgbClr val="093E5C"/>
    <a:srgbClr val="D9D9D9"/>
    <a:srgbClr val="000000"/>
    <a:srgbClr val="FFFFFF"/>
    <a:srgbClr val="97C0E9"/>
    <a:srgbClr val="143A60"/>
    <a:srgbClr val="F6A9A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04602-0613-4E61-8657-587ECE9F343B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80A0-E570-484A-8470-584A43813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7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POS Tagging</a:t>
            </a:r>
            <a:r>
              <a:rPr lang="zh-TW" altLang="en-US" dirty="0"/>
              <a:t>是利用辭典或是句子的特徵去做標記 例如判別事件 </a:t>
            </a:r>
            <a:endParaRPr lang="en-US" altLang="zh-TW" dirty="0"/>
          </a:p>
          <a:p>
            <a:r>
              <a:rPr lang="zh-TW" altLang="en-US" dirty="0"/>
              <a:t>我們可以將文章切成每個字詞為一個單位 並將其貼上詞性標記</a:t>
            </a:r>
            <a:endParaRPr lang="en-US" altLang="zh-TW" dirty="0"/>
          </a:p>
          <a:p>
            <a:r>
              <a:rPr lang="zh-TW" altLang="en-US" dirty="0"/>
              <a:t>最後在判別時 如果看到動詞</a:t>
            </a:r>
            <a:r>
              <a:rPr lang="en-US" altLang="zh-TW" dirty="0"/>
              <a:t>+</a:t>
            </a:r>
            <a:r>
              <a:rPr lang="zh-TW" altLang="en-US" dirty="0"/>
              <a:t>名詞 則我們就判定他是一種事件</a:t>
            </a:r>
            <a:endParaRPr lang="en-US" altLang="zh-TW" dirty="0"/>
          </a:p>
          <a:p>
            <a:r>
              <a:rPr lang="zh-TW" altLang="en-US" dirty="0"/>
              <a:t>或是</a:t>
            </a:r>
            <a:endParaRPr lang="en-US" altLang="zh-TW" dirty="0"/>
          </a:p>
          <a:p>
            <a:r>
              <a:rPr lang="zh-TW" altLang="en-US" dirty="0"/>
              <a:t>主詞後面接動詞的頻率更高 </a:t>
            </a:r>
            <a:endParaRPr lang="en-US" altLang="zh-TW" dirty="0"/>
          </a:p>
          <a:p>
            <a:r>
              <a:rPr lang="zh-TW" altLang="en-US" dirty="0"/>
              <a:t>動詞後面接動詞的頻率較低</a:t>
            </a:r>
            <a:endParaRPr lang="en-US" altLang="zh-TW" dirty="0"/>
          </a:p>
          <a:p>
            <a:r>
              <a:rPr lang="zh-TW" altLang="en-US" dirty="0"/>
              <a:t>所以以下這兩句話 </a:t>
            </a:r>
            <a:endParaRPr lang="en-US" altLang="zh-TW" dirty="0"/>
          </a:p>
          <a:p>
            <a:r>
              <a:rPr lang="zh-TW" altLang="en-US" dirty="0"/>
              <a:t>我閱讀了書</a:t>
            </a:r>
            <a:endParaRPr lang="en-US" altLang="zh-TW" dirty="0"/>
          </a:p>
          <a:p>
            <a:r>
              <a:rPr lang="zh-TW" altLang="en-US" dirty="0"/>
              <a:t>當中的閱讀因為接在主詞後面 所以有很大的機率是動詞而</a:t>
            </a:r>
            <a:endParaRPr lang="en-US" altLang="zh-TW" dirty="0"/>
          </a:p>
          <a:p>
            <a:r>
              <a:rPr lang="zh-TW" altLang="en-US" dirty="0"/>
              <a:t>培養閱讀習慣</a:t>
            </a:r>
            <a:endParaRPr lang="en-US" altLang="zh-TW" dirty="0"/>
          </a:p>
          <a:p>
            <a:r>
              <a:rPr lang="zh-TW" altLang="en-US" dirty="0"/>
              <a:t>培養被視為是動詞 而動詞後面通常不會再接一個動詞</a:t>
            </a:r>
            <a:endParaRPr lang="en-US" altLang="zh-TW" dirty="0"/>
          </a:p>
          <a:p>
            <a:r>
              <a:rPr lang="zh-TW" altLang="en-US" dirty="0"/>
              <a:t>所以這裡的</a:t>
            </a:r>
            <a:r>
              <a:rPr lang="en-US" altLang="zh-TW" dirty="0"/>
              <a:t>{</a:t>
            </a:r>
            <a:r>
              <a:rPr lang="zh-TW" altLang="en-US" dirty="0"/>
              <a:t>閱讀</a:t>
            </a:r>
            <a:r>
              <a:rPr lang="en-US" altLang="zh-TW" dirty="0"/>
              <a:t>}</a:t>
            </a:r>
            <a:r>
              <a:rPr lang="zh-TW" altLang="en-US" dirty="0"/>
              <a:t> 我們就應該將他貼上名詞的標記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9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CRF++’ can only run on CPU (doesn’t support GPU environment) and need design feature combination template</a:t>
            </a:r>
          </a:p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'python-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crfsuite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to train a neural network for NER tagging optimized by gradient descent back propagation</a:t>
            </a:r>
          </a:p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pytorch-crfsuite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is a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API, and it trains dense layers (project matrix) as transition matrix =&gt; train neural network to mimic HMM instead of using HMM statistic information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9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</a:p>
          <a:p>
            <a:pPr lvl="0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 tag =&gt; adj, noun, verb may help recognize entity</a:t>
            </a:r>
          </a:p>
          <a:p>
            <a:pPr lvl="0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position in the text =&gt; B/I should be continuous, the first token in the text won’t be ‘I’</a:t>
            </a:r>
          </a:p>
          <a:p>
            <a:pPr lvl="0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 / position of the vocabulary =&gt; need tokenization first</a:t>
            </a:r>
          </a:p>
          <a:p>
            <a:pPr lvl="0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hidden states =&gt; contextual information</a:t>
            </a:r>
          </a:p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en-US" altLang="zh-TW" b="0" dirty="0">
              <a:effectLst/>
            </a:endParaRPr>
          </a:p>
          <a:p>
            <a:pPr lvl="0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 (ex.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skipgram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FastText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BERT, …...</a:t>
            </a:r>
          </a:p>
          <a:p>
            <a:pPr lvl="0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lingual: traditional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chinese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English</a:t>
            </a:r>
          </a:p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86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Parser: POS tag parser, dependency parser (relationship of tokens)</a:t>
            </a:r>
          </a:p>
          <a:p>
            <a:pPr lvl="0" algn="l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90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POS Tagging</a:t>
            </a:r>
            <a:r>
              <a:rPr lang="zh-TW" altLang="en-US" dirty="0"/>
              <a:t>是利用辭典或是句子的特徵去做標記 例如判別事件 </a:t>
            </a:r>
            <a:endParaRPr lang="en-US" altLang="zh-TW" dirty="0"/>
          </a:p>
          <a:p>
            <a:r>
              <a:rPr lang="zh-TW" altLang="en-US" dirty="0"/>
              <a:t>我們可以將文章切成每個字詞為一個單位 並將其貼上詞性標記</a:t>
            </a:r>
            <a:endParaRPr lang="en-US" altLang="zh-TW" dirty="0"/>
          </a:p>
          <a:p>
            <a:r>
              <a:rPr lang="zh-TW" altLang="en-US" dirty="0"/>
              <a:t>最後在判別時 如果看到動詞</a:t>
            </a:r>
            <a:r>
              <a:rPr lang="en-US" altLang="zh-TW" dirty="0"/>
              <a:t>+</a:t>
            </a:r>
            <a:r>
              <a:rPr lang="zh-TW" altLang="en-US" dirty="0"/>
              <a:t>名詞 則我們就判定他是一種事件</a:t>
            </a:r>
            <a:endParaRPr lang="en-US" altLang="zh-TW" dirty="0"/>
          </a:p>
          <a:p>
            <a:r>
              <a:rPr lang="zh-TW" altLang="en-US" dirty="0"/>
              <a:t>或是</a:t>
            </a:r>
            <a:endParaRPr lang="en-US" altLang="zh-TW" dirty="0"/>
          </a:p>
          <a:p>
            <a:r>
              <a:rPr lang="zh-TW" altLang="en-US" dirty="0"/>
              <a:t>主詞後面接動詞的頻率更高 </a:t>
            </a:r>
            <a:endParaRPr lang="en-US" altLang="zh-TW" dirty="0"/>
          </a:p>
          <a:p>
            <a:r>
              <a:rPr lang="zh-TW" altLang="en-US" dirty="0"/>
              <a:t>動詞後面接動詞的頻率較低</a:t>
            </a:r>
            <a:endParaRPr lang="en-US" altLang="zh-TW" dirty="0"/>
          </a:p>
          <a:p>
            <a:r>
              <a:rPr lang="zh-TW" altLang="en-US" dirty="0"/>
              <a:t>所以以下這兩句話 </a:t>
            </a:r>
            <a:endParaRPr lang="en-US" altLang="zh-TW" dirty="0"/>
          </a:p>
          <a:p>
            <a:r>
              <a:rPr lang="zh-TW" altLang="en-US" dirty="0"/>
              <a:t>我閱讀了書</a:t>
            </a:r>
            <a:endParaRPr lang="en-US" altLang="zh-TW" dirty="0"/>
          </a:p>
          <a:p>
            <a:r>
              <a:rPr lang="zh-TW" altLang="en-US" dirty="0"/>
              <a:t>當中的閱讀因為接在主詞後面 所以有很大的機率是動詞而</a:t>
            </a:r>
            <a:endParaRPr lang="en-US" altLang="zh-TW" dirty="0"/>
          </a:p>
          <a:p>
            <a:r>
              <a:rPr lang="zh-TW" altLang="en-US" dirty="0"/>
              <a:t>培養閱讀習慣</a:t>
            </a:r>
            <a:endParaRPr lang="en-US" altLang="zh-TW" dirty="0"/>
          </a:p>
          <a:p>
            <a:r>
              <a:rPr lang="zh-TW" altLang="en-US" dirty="0"/>
              <a:t>培養被視為是動詞 而動詞後面通常不會再接一個動詞</a:t>
            </a:r>
            <a:endParaRPr lang="en-US" altLang="zh-TW" dirty="0"/>
          </a:p>
          <a:p>
            <a:r>
              <a:rPr lang="zh-TW" altLang="en-US" dirty="0"/>
              <a:t>所以這裡的</a:t>
            </a:r>
            <a:r>
              <a:rPr lang="en-US" altLang="zh-TW" dirty="0"/>
              <a:t>{</a:t>
            </a:r>
            <a:r>
              <a:rPr lang="zh-TW" altLang="en-US" dirty="0"/>
              <a:t>閱讀</a:t>
            </a:r>
            <a:r>
              <a:rPr lang="en-US" altLang="zh-TW" dirty="0"/>
              <a:t>}</a:t>
            </a:r>
            <a:r>
              <a:rPr lang="zh-TW" altLang="en-US" dirty="0"/>
              <a:t> 我們就應該將他貼上名詞的標記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7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缺點就是會有一大堆規則 也就是會有很多的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 而且如果每次都有狀況外的情況出現 我們就要不斷地去新增新規則 他沒有辦法自己去給這個特殊狀況一個可能的答案</a:t>
            </a:r>
            <a:endParaRPr lang="en-US" altLang="zh-TW" dirty="0"/>
          </a:p>
          <a:p>
            <a:r>
              <a:rPr lang="zh-TW" altLang="en-US" dirty="0"/>
              <a:t>順帶一提就是這次競賽如果使用大量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 評審會不喜歡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4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少算了很多觀察結果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少算了很多觀察結果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80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少算了很多觀察結果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96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observation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language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 out noises (symbols, wrong sentence segmentation, redundant words, …...)</a:t>
            </a:r>
          </a:p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Tokenization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Splitting text into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tokens for converting word vectors</a:t>
            </a:r>
          </a:p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into word vectors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vectors represents a token information in a numerical way which computer can read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35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features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(NLP) is a sequence problem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 neural network may help</a:t>
            </a:r>
          </a:p>
          <a:p>
            <a:pPr lvl="1" rtl="0" fontAlgn="base"/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</a:p>
          <a:p>
            <a:pPr lvl="1" rtl="0" fontAlgn="base"/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Classfier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generator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 is a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classfication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problem: classify based on the current hidden state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9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去掉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角色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1" rtl="0" fontAlgn="base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角色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可以判別各句對話是由誰說的 ，沒有”角色”可能會混淆前後句的語意資訊</a:t>
            </a:r>
          </a:p>
          <a:p>
            <a:pPr lvl="1"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角色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能提供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的資訊很少，甚至可能對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模型是噪音</a:t>
            </a:r>
          </a:p>
          <a:p>
            <a:pPr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全形半形</a:t>
            </a:r>
          </a:p>
          <a:p>
            <a:pPr lvl="1"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英文字母、數字</a:t>
            </a:r>
          </a:p>
          <a:p>
            <a:pPr lvl="1"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減少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 words (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沒有存在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pretrained word embedding dictionary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的字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統一語言：英文轉成中文、去掉英文</a:t>
            </a:r>
          </a:p>
          <a:p>
            <a:pPr lvl="1" rtl="0" fontAlgn="base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中文的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pretranied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embedding dictionary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可能沒有英文字母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80A0-E570-484A-8470-584A43813BB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5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1D543-6382-435C-AF12-9A121480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2C506A-3393-46F5-9B99-D12F43A6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9CFA4-8160-4CAC-BE10-BD33AF73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4A83B5-E285-421C-B5B8-8D29775B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0B3250-9878-4DBB-9B51-3F3C26BF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2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D6872-14D6-4B3C-8CFF-0EA7C43A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E3E475-A810-4A03-A43C-1B4B4014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E3B843-0CA7-47AF-8BC9-9BC5DB6C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87929-16AC-4EF7-9E73-0F9BC0D6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5428A0-31B1-4787-A240-28ED0C1B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0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EAD32F-B5E8-4490-ACB8-4CADAD1D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56A2CF-90E5-4717-9253-991D4842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27D7B-FC37-4C98-B069-4D32B738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D14A57-D337-41CF-99FA-DD4E0345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C361B-94C2-4A25-A3AF-178F09DB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4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D408-44CC-4CA0-8AE0-C5DB11FA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8A84D-ABFC-4E45-A377-298C0261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ACF52-96CF-4175-99BA-6055894C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12C3D-DF72-4BFC-B0FF-6EF4CD5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FF07-E316-4589-BE6C-09A6780D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03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0CEC0-32C7-4BC6-84C8-56F50C55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5DB7DF-46D6-4C90-A780-4AF44050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3305A-8414-4B86-92B5-2E5775A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63D57-5AF8-4F53-AB4B-086768DD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751384-FD34-46A7-A683-51EDD41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6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3017-DE27-4225-A1D1-C20C1A90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6B582-8A3C-436B-B9FD-CF8822D7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111C92-A32D-493F-9B20-7206C58A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48456B-EC38-44C4-92D7-61EA3B59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04DB4-CDCD-44C2-8D85-B0788752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973632-49A1-4FAC-A85E-557EA621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7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C85AE-0BA5-488D-956A-7357395E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9B598E-43F5-45D2-802B-4CB414F9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B4852E-23D1-40DF-A92A-27EFD1D9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D26273-F23F-400F-808C-DD1E6CA9A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649C36-2A8B-45A9-97CC-E648FF81A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B85071-20C8-4E71-B1E2-6FA996DD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354B37-7535-4A62-A625-C38FD35D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20F84E-60C9-445F-834E-09547B45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790FF-3769-4CE6-9680-CFE928DC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455142-3BCB-4903-8DF0-41A3661A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21C5E9-FB1F-45EC-9350-4B0AD808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32CB0E-A0C8-4856-90FF-9AD7C759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1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46060C-280E-4F97-B39C-762A481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676700-9789-4EFB-A5FF-9AF1C3F9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563481-17B8-4FCB-B68B-749EA1A2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5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EFDBE-F395-41A6-963B-98E732B7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B70D6-07AD-47E8-8427-7D20EBA5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41D30D-6B48-4ADA-9C43-F49F1FBF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A8AEFB-21DA-4A8C-AB80-F128DE3C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B7C31C-A468-4EDC-A60F-49E47D70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B567A3-B6A6-442D-923E-A5D78C8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7D1FB-89E6-421F-B9BE-1FF3F0F6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DB89C9-B92B-42D2-B47C-DA9905B73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D7708-2460-4296-8755-C4E02669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7ADB50-56C0-4C30-A55A-65ACA2E1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7B8578-E031-428C-B49D-C93A1F9A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73F90-E091-4A93-AA4E-1E2E56B9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1B84E8-A6B8-488D-AEED-71EE19CC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25B707-A4BE-4E01-A7BD-3B18A56C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3F4E8-9392-42BD-B700-2B5CCBCEA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3555-9251-4F55-B351-F367211D3847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77569E-C9E8-4617-8889-8AD935269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48A2A-2E0A-439E-B644-FEC8AA87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CD9F-93F6-4177-BBD9-2894BE11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2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A279E8B-11A3-47A8-8FBF-30635AD93A57}"/>
              </a:ext>
            </a:extLst>
          </p:cNvPr>
          <p:cNvGrpSpPr/>
          <p:nvPr/>
        </p:nvGrpSpPr>
        <p:grpSpPr>
          <a:xfrm>
            <a:off x="0" y="990600"/>
            <a:ext cx="12192000" cy="4876800"/>
            <a:chOff x="0" y="990600"/>
            <a:chExt cx="12192000" cy="4876800"/>
          </a:xfrm>
        </p:grpSpPr>
        <p:pic>
          <p:nvPicPr>
            <p:cNvPr id="1026" name="Picture 2" descr="https://aidea-web.tw/images/5f4f38b1fac81d7ed01e4f3a/d84fabf5-9adf-4e1d-808e-91fbd4e03e6d-big.png">
              <a:extLst>
                <a:ext uri="{FF2B5EF4-FFF2-40B4-BE49-F238E27FC236}">
                  <a16:creationId xmlns:a16="http://schemas.microsoft.com/office/drawing/2014/main" id="{8D20B3DD-0D03-4B98-B27D-5B8891A34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90600"/>
              <a:ext cx="121920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EE2562-2E2B-4E0A-9DEE-1D505284066E}"/>
                </a:ext>
              </a:extLst>
            </p:cNvPr>
            <p:cNvSpPr/>
            <p:nvPr/>
          </p:nvSpPr>
          <p:spPr>
            <a:xfrm>
              <a:off x="0" y="990600"/>
              <a:ext cx="12192000" cy="4876800"/>
            </a:xfrm>
            <a:prstGeom prst="rect">
              <a:avLst/>
            </a:prstGeom>
            <a:solidFill>
              <a:srgbClr val="FFFFFF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CAE6F1A-19C8-4A5D-9443-A79C01BEF314}"/>
              </a:ext>
            </a:extLst>
          </p:cNvPr>
          <p:cNvGrpSpPr/>
          <p:nvPr/>
        </p:nvGrpSpPr>
        <p:grpSpPr>
          <a:xfrm>
            <a:off x="2154941" y="1784694"/>
            <a:ext cx="7882118" cy="3000652"/>
            <a:chOff x="2005503" y="1784694"/>
            <a:chExt cx="7882118" cy="300065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D59620-0F5C-462F-9D34-8A2A8E49BD28}"/>
                </a:ext>
              </a:extLst>
            </p:cNvPr>
            <p:cNvSpPr txBox="1"/>
            <p:nvPr/>
          </p:nvSpPr>
          <p:spPr>
            <a:xfrm>
              <a:off x="2005503" y="2274396"/>
              <a:ext cx="69440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NER   Tutorial</a:t>
              </a:r>
              <a:endParaRPr lang="zh-TW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B85604-C2D1-48DA-BB51-390AE84D7843}"/>
                </a:ext>
              </a:extLst>
            </p:cNvPr>
            <p:cNvSpPr/>
            <p:nvPr/>
          </p:nvSpPr>
          <p:spPr>
            <a:xfrm>
              <a:off x="9763333" y="1784694"/>
              <a:ext cx="124288" cy="3000652"/>
            </a:xfrm>
            <a:prstGeom prst="rect">
              <a:avLst/>
            </a:prstGeom>
            <a:solidFill>
              <a:srgbClr val="246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59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接下來是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HMM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27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Named Entity Recognition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E26992-2947-421E-8E32-B4D9646BAF99}"/>
              </a:ext>
            </a:extLst>
          </p:cNvPr>
          <p:cNvSpPr/>
          <p:nvPr/>
        </p:nvSpPr>
        <p:spPr>
          <a:xfrm>
            <a:off x="3562271" y="2024109"/>
            <a:ext cx="601018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</a:rPr>
              <a:t>POS Tagging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E1F87F-042A-4ED2-9265-51C9EFB2F2CE}"/>
              </a:ext>
            </a:extLst>
          </p:cNvPr>
          <p:cNvSpPr/>
          <p:nvPr/>
        </p:nvSpPr>
        <p:spPr>
          <a:xfrm>
            <a:off x="3562270" y="3429000"/>
            <a:ext cx="6010183" cy="1287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HMM</a:t>
            </a:r>
            <a:endParaRPr lang="zh-TW" altLang="en-US" sz="4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94B3C6-2E81-4F03-819C-27CD55776D2A}"/>
              </a:ext>
            </a:extLst>
          </p:cNvPr>
          <p:cNvSpPr/>
          <p:nvPr/>
        </p:nvSpPr>
        <p:spPr>
          <a:xfrm>
            <a:off x="3562270" y="4833891"/>
            <a:ext cx="601018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62C8BC-3A48-4E80-938B-6F4FF710CBCF}"/>
              </a:ext>
            </a:extLst>
          </p:cNvPr>
          <p:cNvSpPr/>
          <p:nvPr/>
        </p:nvSpPr>
        <p:spPr>
          <a:xfrm>
            <a:off x="9379945" y="2241610"/>
            <a:ext cx="79899" cy="85225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7800B0-1EBF-469E-B5A6-A9A6B74F516D}"/>
              </a:ext>
            </a:extLst>
          </p:cNvPr>
          <p:cNvSpPr/>
          <p:nvPr/>
        </p:nvSpPr>
        <p:spPr>
          <a:xfrm>
            <a:off x="9379945" y="5051392"/>
            <a:ext cx="79899" cy="85225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FFE97B-0ADC-45D7-8A50-428FAA0627EC}"/>
              </a:ext>
            </a:extLst>
          </p:cNvPr>
          <p:cNvSpPr/>
          <p:nvPr/>
        </p:nvSpPr>
        <p:spPr>
          <a:xfrm>
            <a:off x="9379946" y="3646501"/>
            <a:ext cx="79899" cy="852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0DFA00E-B8F4-478B-9BA5-2FE693568A09}"/>
              </a:ext>
            </a:extLst>
          </p:cNvPr>
          <p:cNvGrpSpPr/>
          <p:nvPr/>
        </p:nvGrpSpPr>
        <p:grpSpPr>
          <a:xfrm>
            <a:off x="2619547" y="2024107"/>
            <a:ext cx="830115" cy="4097045"/>
            <a:chOff x="2397499" y="2024107"/>
            <a:chExt cx="830115" cy="40970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31554-B2F7-4378-A9EB-F65E58F92F7F}"/>
                </a:ext>
              </a:extLst>
            </p:cNvPr>
            <p:cNvSpPr/>
            <p:nvPr/>
          </p:nvSpPr>
          <p:spPr>
            <a:xfrm>
              <a:off x="2636668" y="2024109"/>
              <a:ext cx="590946" cy="40970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5AFBC1CF-5FA6-45B6-9D75-79073CB2BC64}"/>
                </a:ext>
              </a:extLst>
            </p:cNvPr>
            <p:cNvSpPr/>
            <p:nvPr/>
          </p:nvSpPr>
          <p:spPr>
            <a:xfrm>
              <a:off x="2397499" y="2024107"/>
              <a:ext cx="590946" cy="40970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05527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Hmm Icons - Download Free Vector Icons | Noun Project">
            <a:extLst>
              <a:ext uri="{FF2B5EF4-FFF2-40B4-BE49-F238E27FC236}">
                <a16:creationId xmlns:a16="http://schemas.microsoft.com/office/drawing/2014/main" id="{8894A485-1A92-40DB-A6DF-186FDF73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71" y="3336667"/>
            <a:ext cx="2759539" cy="27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mm Icons - Download Free Vector Icons | Noun Project">
            <a:extLst>
              <a:ext uri="{FF2B5EF4-FFF2-40B4-BE49-F238E27FC236}">
                <a16:creationId xmlns:a16="http://schemas.microsoft.com/office/drawing/2014/main" id="{02165FDD-C7D6-4941-B663-F73C46BA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06" y="2148988"/>
            <a:ext cx="1615165" cy="16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我們先從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Markov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Model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1124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MM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7174" name="Picture 6" descr="Hmm Icons - Download Free Vector Icons | Noun Project">
            <a:extLst>
              <a:ext uri="{FF2B5EF4-FFF2-40B4-BE49-F238E27FC236}">
                <a16:creationId xmlns:a16="http://schemas.microsoft.com/office/drawing/2014/main" id="{EB7F3B04-613F-49D5-B764-A62E7EDB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21" y="5304319"/>
            <a:ext cx="943859" cy="9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mm Icons - Download Free Vector Icons | Noun Project">
            <a:extLst>
              <a:ext uri="{FF2B5EF4-FFF2-40B4-BE49-F238E27FC236}">
                <a16:creationId xmlns:a16="http://schemas.microsoft.com/office/drawing/2014/main" id="{A5C229F6-22BB-4D50-98E8-0C91B3A44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539" y="2678845"/>
            <a:ext cx="694079" cy="6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mm Icons - Download Free Vector Icons | Noun Project">
            <a:extLst>
              <a:ext uri="{FF2B5EF4-FFF2-40B4-BE49-F238E27FC236}">
                <a16:creationId xmlns:a16="http://schemas.microsoft.com/office/drawing/2014/main" id="{EF7EAD48-B467-44B5-8958-EC8FC060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17" y="3471309"/>
            <a:ext cx="943859" cy="9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mm Icons - Download Free Vector Icons | Noun Project">
            <a:extLst>
              <a:ext uri="{FF2B5EF4-FFF2-40B4-BE49-F238E27FC236}">
                <a16:creationId xmlns:a16="http://schemas.microsoft.com/office/drawing/2014/main" id="{E04FABFA-BF37-4B17-B33C-CAE2A9A6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459" y="3429000"/>
            <a:ext cx="943859" cy="9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mm Icons - Download Free Vector Icons | Noun Project">
            <a:extLst>
              <a:ext uri="{FF2B5EF4-FFF2-40B4-BE49-F238E27FC236}">
                <a16:creationId xmlns:a16="http://schemas.microsoft.com/office/drawing/2014/main" id="{30FBB16B-743B-4A6B-AB52-B4D04D39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10" y="5247940"/>
            <a:ext cx="943859" cy="9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mm Icons - Download Free Vector Icons | Noun Project">
            <a:extLst>
              <a:ext uri="{FF2B5EF4-FFF2-40B4-BE49-F238E27FC236}">
                <a16:creationId xmlns:a16="http://schemas.microsoft.com/office/drawing/2014/main" id="{C92FB8EE-09EC-4FBD-899F-2B4EC971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55" y="3018850"/>
            <a:ext cx="452459" cy="45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80276C8C-5BFF-42AB-AF8C-BDAF882B99FF}"/>
              </a:ext>
            </a:extLst>
          </p:cNvPr>
          <p:cNvSpPr txBox="1"/>
          <p:nvPr/>
        </p:nvSpPr>
        <p:spPr>
          <a:xfrm>
            <a:off x="2095474" y="209254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模型擁有有限個數的狀態</a:t>
            </a:r>
          </a:p>
        </p:txBody>
      </p:sp>
      <p:sp>
        <p:nvSpPr>
          <p:cNvPr id="44" name="平行四邊形 43">
            <a:extLst>
              <a:ext uri="{FF2B5EF4-FFF2-40B4-BE49-F238E27FC236}">
                <a16:creationId xmlns:a16="http://schemas.microsoft.com/office/drawing/2014/main" id="{7BEC1D79-0CF6-4824-AAE0-A6F908D4EA20}"/>
              </a:ext>
            </a:extLst>
          </p:cNvPr>
          <p:cNvSpPr/>
          <p:nvPr/>
        </p:nvSpPr>
        <p:spPr>
          <a:xfrm>
            <a:off x="1652577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52DF3-39A5-496F-8355-BF61F8702A7C}"/>
              </a:ext>
            </a:extLst>
          </p:cNvPr>
          <p:cNvSpPr txBox="1"/>
          <p:nvPr/>
        </p:nvSpPr>
        <p:spPr>
          <a:xfrm>
            <a:off x="2095474" y="314209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任意時間點只會處於某一種狀態</a:t>
            </a:r>
          </a:p>
        </p:txBody>
      </p:sp>
      <p:sp>
        <p:nvSpPr>
          <p:cNvPr id="46" name="平行四邊形 45">
            <a:extLst>
              <a:ext uri="{FF2B5EF4-FFF2-40B4-BE49-F238E27FC236}">
                <a16:creationId xmlns:a16="http://schemas.microsoft.com/office/drawing/2014/main" id="{811DC3F7-B459-4194-97E3-19FFA7C1ED98}"/>
              </a:ext>
            </a:extLst>
          </p:cNvPr>
          <p:cNvSpPr/>
          <p:nvPr/>
        </p:nvSpPr>
        <p:spPr>
          <a:xfrm>
            <a:off x="1652577" y="3078959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F10CE9E-663D-4B01-89EF-7AC58B9D70AC}"/>
              </a:ext>
            </a:extLst>
          </p:cNvPr>
          <p:cNvSpPr txBox="1"/>
          <p:nvPr/>
        </p:nvSpPr>
        <p:spPr>
          <a:xfrm>
            <a:off x="2095474" y="425477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每個狀態都只依賴之前所有的狀態</a:t>
            </a:r>
          </a:p>
        </p:txBody>
      </p:sp>
      <p:sp>
        <p:nvSpPr>
          <p:cNvPr id="48" name="平行四邊形 47">
            <a:extLst>
              <a:ext uri="{FF2B5EF4-FFF2-40B4-BE49-F238E27FC236}">
                <a16:creationId xmlns:a16="http://schemas.microsoft.com/office/drawing/2014/main" id="{F7D93760-6D85-428D-A990-4805E601B9BC}"/>
              </a:ext>
            </a:extLst>
          </p:cNvPr>
          <p:cNvSpPr/>
          <p:nvPr/>
        </p:nvSpPr>
        <p:spPr>
          <a:xfrm>
            <a:off x="1652577" y="4191639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5B4768F-E187-4497-9A23-760521B4F641}"/>
              </a:ext>
            </a:extLst>
          </p:cNvPr>
          <p:cNvSpPr txBox="1"/>
          <p:nvPr/>
        </p:nvSpPr>
        <p:spPr>
          <a:xfrm>
            <a:off x="2095474" y="53674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可以在任意時間點被觀察出輸出的狀態</a:t>
            </a: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39EBA2BA-0BAA-4194-8A64-49933185EC6E}"/>
              </a:ext>
            </a:extLst>
          </p:cNvPr>
          <p:cNvSpPr/>
          <p:nvPr/>
        </p:nvSpPr>
        <p:spPr>
          <a:xfrm>
            <a:off x="1652577" y="5304319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4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un Icon 图片、库存照片和矢量图| Shutterstock">
            <a:extLst>
              <a:ext uri="{FF2B5EF4-FFF2-40B4-BE49-F238E27FC236}">
                <a16:creationId xmlns:a16="http://schemas.microsoft.com/office/drawing/2014/main" id="{4F0A2042-5B32-4125-BACD-01ADE67BB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8716" r="13451" b="17544"/>
          <a:stretch/>
        </p:blipFill>
        <p:spPr bwMode="auto">
          <a:xfrm>
            <a:off x="1143795" y="3074513"/>
            <a:ext cx="1134189" cy="12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直接看一個例子吧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3937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Example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2A62A3-940D-484B-93F9-10CFDF24EBDB}"/>
              </a:ext>
            </a:extLst>
          </p:cNvPr>
          <p:cNvSpPr txBox="1"/>
          <p:nvPr/>
        </p:nvSpPr>
        <p:spPr>
          <a:xfrm>
            <a:off x="1371600" y="1787012"/>
            <a:ext cx="6716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我們現在有一個長期紀錄並統計後的天氣預測 ！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數字為機率、方塊為狀態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341F2C-616D-4599-82B1-27448EBC705F}"/>
              </a:ext>
            </a:extLst>
          </p:cNvPr>
          <p:cNvSpPr/>
          <p:nvPr/>
        </p:nvSpPr>
        <p:spPr>
          <a:xfrm>
            <a:off x="2047991" y="3996703"/>
            <a:ext cx="1460319" cy="1460319"/>
          </a:xfrm>
          <a:prstGeom prst="rect">
            <a:avLst/>
          </a:prstGeom>
          <a:solidFill>
            <a:srgbClr val="143A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Sunny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2296" name="Picture 8" descr="Free Icon | Rainy day">
            <a:extLst>
              <a:ext uri="{FF2B5EF4-FFF2-40B4-BE49-F238E27FC236}">
                <a16:creationId xmlns:a16="http://schemas.microsoft.com/office/drawing/2014/main" id="{00685D9C-8F21-4895-A875-BDF23012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007" y="3293456"/>
            <a:ext cx="703246" cy="7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號: 圓形 7">
            <a:extLst>
              <a:ext uri="{FF2B5EF4-FFF2-40B4-BE49-F238E27FC236}">
                <a16:creationId xmlns:a16="http://schemas.microsoft.com/office/drawing/2014/main" id="{878AD741-C961-4C1E-BA9C-48AE53DC4C0B}"/>
              </a:ext>
            </a:extLst>
          </p:cNvPr>
          <p:cNvSpPr/>
          <p:nvPr/>
        </p:nvSpPr>
        <p:spPr>
          <a:xfrm>
            <a:off x="2426526" y="3502339"/>
            <a:ext cx="703247" cy="703247"/>
          </a:xfrm>
          <a:prstGeom prst="circularArrow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E4673E-5259-4B13-A6FE-066E5D2AD50C}"/>
              </a:ext>
            </a:extLst>
          </p:cNvPr>
          <p:cNvSpPr txBox="1"/>
          <p:nvPr/>
        </p:nvSpPr>
        <p:spPr>
          <a:xfrm>
            <a:off x="2454983" y="30703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0.6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386B22-1020-4E1B-AACC-85ABC8FFA5DA}"/>
              </a:ext>
            </a:extLst>
          </p:cNvPr>
          <p:cNvSpPr/>
          <p:nvPr/>
        </p:nvSpPr>
        <p:spPr>
          <a:xfrm>
            <a:off x="8683690" y="3996702"/>
            <a:ext cx="1460319" cy="1460319"/>
          </a:xfrm>
          <a:prstGeom prst="rect">
            <a:avLst/>
          </a:prstGeom>
          <a:solidFill>
            <a:srgbClr val="143A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Rainy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61" name="箭號: 圓形 60">
            <a:extLst>
              <a:ext uri="{FF2B5EF4-FFF2-40B4-BE49-F238E27FC236}">
                <a16:creationId xmlns:a16="http://schemas.microsoft.com/office/drawing/2014/main" id="{F63F30A4-B33C-4F86-BA2B-06CEA0272374}"/>
              </a:ext>
            </a:extLst>
          </p:cNvPr>
          <p:cNvSpPr/>
          <p:nvPr/>
        </p:nvSpPr>
        <p:spPr>
          <a:xfrm>
            <a:off x="9062225" y="3483091"/>
            <a:ext cx="703247" cy="703247"/>
          </a:xfrm>
          <a:prstGeom prst="circularArrow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AAF5F00-BD06-4CF6-B89D-EF4654C6AA1B}"/>
              </a:ext>
            </a:extLst>
          </p:cNvPr>
          <p:cNvSpPr/>
          <p:nvPr/>
        </p:nvSpPr>
        <p:spPr>
          <a:xfrm>
            <a:off x="4002833" y="4401536"/>
            <a:ext cx="4245429" cy="199165"/>
          </a:xfrm>
          <a:prstGeom prst="rightArrow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9DD04E78-5946-43DF-AD4B-8AA517423D01}"/>
              </a:ext>
            </a:extLst>
          </p:cNvPr>
          <p:cNvSpPr/>
          <p:nvPr/>
        </p:nvSpPr>
        <p:spPr>
          <a:xfrm flipH="1">
            <a:off x="3965507" y="4889238"/>
            <a:ext cx="4245429" cy="176043"/>
          </a:xfrm>
          <a:prstGeom prst="rightArrow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54E04AF-3859-4076-96C9-14F0AE145B93}"/>
              </a:ext>
            </a:extLst>
          </p:cNvPr>
          <p:cNvSpPr txBox="1"/>
          <p:nvPr/>
        </p:nvSpPr>
        <p:spPr>
          <a:xfrm>
            <a:off x="9090682" y="30406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0.7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01A2F8B-3388-4098-AEA9-81338DFA6C57}"/>
              </a:ext>
            </a:extLst>
          </p:cNvPr>
          <p:cNvSpPr txBox="1"/>
          <p:nvPr/>
        </p:nvSpPr>
        <p:spPr>
          <a:xfrm>
            <a:off x="5772834" y="392062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0.4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366F47F-97C2-401B-BD48-3E9FC10B901F}"/>
              </a:ext>
            </a:extLst>
          </p:cNvPr>
          <p:cNvSpPr txBox="1"/>
          <p:nvPr/>
        </p:nvSpPr>
        <p:spPr>
          <a:xfrm>
            <a:off x="5793048" y="508441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0.3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76381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按照例子看來我們可以得出這些結論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3937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Example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DD259FE-0F03-404D-A8B7-41D1589586B1}"/>
              </a:ext>
            </a:extLst>
          </p:cNvPr>
          <p:cNvGrpSpPr/>
          <p:nvPr/>
        </p:nvGrpSpPr>
        <p:grpSpPr>
          <a:xfrm>
            <a:off x="905069" y="2537927"/>
            <a:ext cx="10496939" cy="3704253"/>
            <a:chOff x="905069" y="2537927"/>
            <a:chExt cx="10496939" cy="3704253"/>
          </a:xfrm>
        </p:grpSpPr>
        <p:pic>
          <p:nvPicPr>
            <p:cNvPr id="12290" name="Picture 2" descr="Sun Icon 图片、库存照片和矢量图| Shutterstock">
              <a:extLst>
                <a:ext uri="{FF2B5EF4-FFF2-40B4-BE49-F238E27FC236}">
                  <a16:creationId xmlns:a16="http://schemas.microsoft.com/office/drawing/2014/main" id="{4F0A2042-5B32-4125-BACD-01ADE67BB3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0" t="8716" r="13451" b="17544"/>
            <a:stretch/>
          </p:blipFill>
          <p:spPr bwMode="auto">
            <a:xfrm>
              <a:off x="1143795" y="3074513"/>
              <a:ext cx="1134189" cy="122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341F2C-616D-4599-82B1-27448EBC705F}"/>
                </a:ext>
              </a:extLst>
            </p:cNvPr>
            <p:cNvSpPr/>
            <p:nvPr/>
          </p:nvSpPr>
          <p:spPr>
            <a:xfrm>
              <a:off x="2047991" y="3996703"/>
              <a:ext cx="1460319" cy="1460319"/>
            </a:xfrm>
            <a:prstGeom prst="rect">
              <a:avLst/>
            </a:prstGeom>
            <a:solidFill>
              <a:srgbClr val="143A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Sunny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2296" name="Picture 8" descr="Free Icon | Rainy day">
              <a:extLst>
                <a:ext uri="{FF2B5EF4-FFF2-40B4-BE49-F238E27FC236}">
                  <a16:creationId xmlns:a16="http://schemas.microsoft.com/office/drawing/2014/main" id="{00685D9C-8F21-4895-A875-BDF230122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007" y="3293456"/>
              <a:ext cx="703246" cy="70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箭號: 圓形 7">
              <a:extLst>
                <a:ext uri="{FF2B5EF4-FFF2-40B4-BE49-F238E27FC236}">
                  <a16:creationId xmlns:a16="http://schemas.microsoft.com/office/drawing/2014/main" id="{878AD741-C961-4C1E-BA9C-48AE53DC4C0B}"/>
                </a:ext>
              </a:extLst>
            </p:cNvPr>
            <p:cNvSpPr/>
            <p:nvPr/>
          </p:nvSpPr>
          <p:spPr>
            <a:xfrm>
              <a:off x="2426526" y="3502339"/>
              <a:ext cx="703247" cy="703247"/>
            </a:xfrm>
            <a:prstGeom prst="circular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DE4673E-5259-4B13-A6FE-066E5D2AD50C}"/>
                </a:ext>
              </a:extLst>
            </p:cNvPr>
            <p:cNvSpPr txBox="1"/>
            <p:nvPr/>
          </p:nvSpPr>
          <p:spPr>
            <a:xfrm>
              <a:off x="2454983" y="307038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0.6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386B22-1020-4E1B-AACC-85ABC8FFA5DA}"/>
                </a:ext>
              </a:extLst>
            </p:cNvPr>
            <p:cNvSpPr/>
            <p:nvPr/>
          </p:nvSpPr>
          <p:spPr>
            <a:xfrm>
              <a:off x="8683690" y="3996702"/>
              <a:ext cx="1460319" cy="1460319"/>
            </a:xfrm>
            <a:prstGeom prst="rect">
              <a:avLst/>
            </a:prstGeom>
            <a:solidFill>
              <a:srgbClr val="143A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Rainy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1" name="箭號: 圓形 60">
              <a:extLst>
                <a:ext uri="{FF2B5EF4-FFF2-40B4-BE49-F238E27FC236}">
                  <a16:creationId xmlns:a16="http://schemas.microsoft.com/office/drawing/2014/main" id="{F63F30A4-B33C-4F86-BA2B-06CEA0272374}"/>
                </a:ext>
              </a:extLst>
            </p:cNvPr>
            <p:cNvSpPr/>
            <p:nvPr/>
          </p:nvSpPr>
          <p:spPr>
            <a:xfrm>
              <a:off x="9062225" y="3483091"/>
              <a:ext cx="703247" cy="703247"/>
            </a:xfrm>
            <a:prstGeom prst="circular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7AAF5F00-BD06-4CF6-B89D-EF4654C6AA1B}"/>
                </a:ext>
              </a:extLst>
            </p:cNvPr>
            <p:cNvSpPr/>
            <p:nvPr/>
          </p:nvSpPr>
          <p:spPr>
            <a:xfrm>
              <a:off x="4002833" y="4401536"/>
              <a:ext cx="4245429" cy="199165"/>
            </a:xfrm>
            <a:prstGeom prst="right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箭號: 向右 61">
              <a:extLst>
                <a:ext uri="{FF2B5EF4-FFF2-40B4-BE49-F238E27FC236}">
                  <a16:creationId xmlns:a16="http://schemas.microsoft.com/office/drawing/2014/main" id="{9DD04E78-5946-43DF-AD4B-8AA517423D01}"/>
                </a:ext>
              </a:extLst>
            </p:cNvPr>
            <p:cNvSpPr/>
            <p:nvPr/>
          </p:nvSpPr>
          <p:spPr>
            <a:xfrm flipH="1">
              <a:off x="3965507" y="4889238"/>
              <a:ext cx="4245429" cy="176043"/>
            </a:xfrm>
            <a:prstGeom prst="right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854E04AF-3859-4076-96C9-14F0AE145B93}"/>
                </a:ext>
              </a:extLst>
            </p:cNvPr>
            <p:cNvSpPr txBox="1"/>
            <p:nvPr/>
          </p:nvSpPr>
          <p:spPr>
            <a:xfrm>
              <a:off x="9090682" y="3040674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0.7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D01A2F8B-3388-4098-AEA9-81338DFA6C57}"/>
                </a:ext>
              </a:extLst>
            </p:cNvPr>
            <p:cNvSpPr txBox="1"/>
            <p:nvPr/>
          </p:nvSpPr>
          <p:spPr>
            <a:xfrm>
              <a:off x="5772834" y="3920624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0.4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B366F47F-97C2-401B-BD48-3E9FC10B901F}"/>
                </a:ext>
              </a:extLst>
            </p:cNvPr>
            <p:cNvSpPr txBox="1"/>
            <p:nvPr/>
          </p:nvSpPr>
          <p:spPr>
            <a:xfrm>
              <a:off x="5793048" y="5084413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0.3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A3BA075-CDB9-48C9-8231-D04C64523F41}"/>
                </a:ext>
              </a:extLst>
            </p:cNvPr>
            <p:cNvSpPr/>
            <p:nvPr/>
          </p:nvSpPr>
          <p:spPr>
            <a:xfrm>
              <a:off x="905069" y="2537927"/>
              <a:ext cx="10496939" cy="3704253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5519EB-F41E-420A-8ADF-7609F449FA35}"/>
              </a:ext>
            </a:extLst>
          </p:cNvPr>
          <p:cNvSpPr txBox="1"/>
          <p:nvPr/>
        </p:nvSpPr>
        <p:spPr>
          <a:xfrm>
            <a:off x="2095474" y="209254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模型擁有有限個數的狀態</a:t>
            </a:r>
          </a:p>
        </p:txBody>
      </p:sp>
      <p:sp>
        <p:nvSpPr>
          <p:cNvPr id="22" name="平行四邊形 21">
            <a:extLst>
              <a:ext uri="{FF2B5EF4-FFF2-40B4-BE49-F238E27FC236}">
                <a16:creationId xmlns:a16="http://schemas.microsoft.com/office/drawing/2014/main" id="{DA3C577F-8DB5-4646-AFC4-E2E86A450623}"/>
              </a:ext>
            </a:extLst>
          </p:cNvPr>
          <p:cNvSpPr/>
          <p:nvPr/>
        </p:nvSpPr>
        <p:spPr>
          <a:xfrm>
            <a:off x="1652577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EE2D249-3CE9-467F-B7F6-46669029CE77}"/>
              </a:ext>
            </a:extLst>
          </p:cNvPr>
          <p:cNvSpPr txBox="1"/>
          <p:nvPr/>
        </p:nvSpPr>
        <p:spPr>
          <a:xfrm>
            <a:off x="2095474" y="314209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任意時間點只會處於某一種狀態</a:t>
            </a:r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4ED95C48-69D5-40CE-984A-ABF4BDD7DE79}"/>
              </a:ext>
            </a:extLst>
          </p:cNvPr>
          <p:cNvSpPr/>
          <p:nvPr/>
        </p:nvSpPr>
        <p:spPr>
          <a:xfrm>
            <a:off x="1652577" y="3078959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B04287-1C09-47E2-9D19-6872585CFDA9}"/>
              </a:ext>
            </a:extLst>
          </p:cNvPr>
          <p:cNvSpPr txBox="1"/>
          <p:nvPr/>
        </p:nvSpPr>
        <p:spPr>
          <a:xfrm>
            <a:off x="2095474" y="425477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每個狀態都只依賴之前所有的狀態</a:t>
            </a:r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D0D8575C-2C5F-4BEA-8DD0-CFB38CEB2D53}"/>
              </a:ext>
            </a:extLst>
          </p:cNvPr>
          <p:cNvSpPr/>
          <p:nvPr/>
        </p:nvSpPr>
        <p:spPr>
          <a:xfrm>
            <a:off x="1652577" y="4191639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309536D-A90A-432D-9CFF-D3D31C86BC2D}"/>
              </a:ext>
            </a:extLst>
          </p:cNvPr>
          <p:cNvSpPr txBox="1"/>
          <p:nvPr/>
        </p:nvSpPr>
        <p:spPr>
          <a:xfrm>
            <a:off x="2095474" y="53674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可以在任意時間點被觀察出輸出的狀態</a:t>
            </a:r>
          </a:p>
        </p:txBody>
      </p:sp>
      <p:sp>
        <p:nvSpPr>
          <p:cNvPr id="31" name="平行四邊形 30">
            <a:extLst>
              <a:ext uri="{FF2B5EF4-FFF2-40B4-BE49-F238E27FC236}">
                <a16:creationId xmlns:a16="http://schemas.microsoft.com/office/drawing/2014/main" id="{6CB4C52F-40DF-42F7-917C-A9761446FDE4}"/>
              </a:ext>
            </a:extLst>
          </p:cNvPr>
          <p:cNvSpPr/>
          <p:nvPr/>
        </p:nvSpPr>
        <p:spPr>
          <a:xfrm>
            <a:off x="1652577" y="5304319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EAD6B9-2815-4DBF-9C91-3B5703C05A55}"/>
              </a:ext>
            </a:extLst>
          </p:cNvPr>
          <p:cNvSpPr txBox="1"/>
          <p:nvPr/>
        </p:nvSpPr>
        <p:spPr>
          <a:xfrm>
            <a:off x="5665682" y="215470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只有兩種型態：晴天或下雨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EFD24A4-7227-424D-A3F0-66D7F10B9DC8}"/>
              </a:ext>
            </a:extLst>
          </p:cNvPr>
          <p:cNvSpPr txBox="1"/>
          <p:nvPr/>
        </p:nvSpPr>
        <p:spPr>
          <a:xfrm>
            <a:off x="6589012" y="320655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只會是晴天或雨天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F15BB50-C8A2-47E8-BF39-FED3F4BF7932}"/>
              </a:ext>
            </a:extLst>
          </p:cNvPr>
          <p:cNvSpPr txBox="1"/>
          <p:nvPr/>
        </p:nvSpPr>
        <p:spPr>
          <a:xfrm>
            <a:off x="6896788" y="431632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都是根據昨天的天氣狀況改變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DE433EB-7AE2-4DC7-BD95-39594A962C3C}"/>
              </a:ext>
            </a:extLst>
          </p:cNvPr>
          <p:cNvSpPr txBox="1"/>
          <p:nvPr/>
        </p:nvSpPr>
        <p:spPr>
          <a:xfrm>
            <a:off x="7576454" y="546271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可以直接觀察到天氣是晴是雨</a:t>
            </a:r>
          </a:p>
        </p:txBody>
      </p:sp>
    </p:spTree>
    <p:extLst>
      <p:ext uri="{BB962C8B-B14F-4D97-AF65-F5344CB8AC3E}">
        <p14:creationId xmlns:p14="http://schemas.microsoft.com/office/powerpoint/2010/main" val="170921118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進入重頭戲囉 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0E06DC-4D63-442C-91A9-17A2AAFCE6EF}"/>
              </a:ext>
            </a:extLst>
          </p:cNvPr>
          <p:cNvSpPr txBox="1"/>
          <p:nvPr/>
        </p:nvSpPr>
        <p:spPr>
          <a:xfrm>
            <a:off x="3959839" y="2092545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又稱為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Hidden Markov Model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平行四邊形 22">
            <a:extLst>
              <a:ext uri="{FF2B5EF4-FFF2-40B4-BE49-F238E27FC236}">
                <a16:creationId xmlns:a16="http://schemas.microsoft.com/office/drawing/2014/main" id="{9450C03C-D843-4E0E-9231-C645F806F318}"/>
              </a:ext>
            </a:extLst>
          </p:cNvPr>
          <p:cNvSpPr/>
          <p:nvPr/>
        </p:nvSpPr>
        <p:spPr>
          <a:xfrm>
            <a:off x="8232162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平行四邊形 23">
            <a:extLst>
              <a:ext uri="{FF2B5EF4-FFF2-40B4-BE49-F238E27FC236}">
                <a16:creationId xmlns:a16="http://schemas.microsoft.com/office/drawing/2014/main" id="{1BC40BA5-103C-40EF-B95D-0271FA8A3D32}"/>
              </a:ext>
            </a:extLst>
          </p:cNvPr>
          <p:cNvSpPr/>
          <p:nvPr/>
        </p:nvSpPr>
        <p:spPr>
          <a:xfrm>
            <a:off x="3619528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0D187C6-1284-4508-9C91-ECE505E2CD52}"/>
              </a:ext>
            </a:extLst>
          </p:cNvPr>
          <p:cNvSpPr txBox="1"/>
          <p:nvPr/>
        </p:nvSpPr>
        <p:spPr>
          <a:xfrm>
            <a:off x="1371600" y="3070075"/>
            <a:ext cx="913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既然我們稱它為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Hidden Markov Model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，勢必有東西被隱藏起來了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CD10409-9D08-49F3-B3D0-1B809B5D41C0}"/>
              </a:ext>
            </a:extLst>
          </p:cNvPr>
          <p:cNvSpPr txBox="1"/>
          <p:nvPr/>
        </p:nvSpPr>
        <p:spPr>
          <a:xfrm>
            <a:off x="1371600" y="4556755"/>
            <a:ext cx="913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如果東西被隱藏起來了，那我們要用什麼去觀察這個模型呢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E39B5F6-9BFF-4D6A-A5ED-AB7286BB8003}"/>
              </a:ext>
            </a:extLst>
          </p:cNvPr>
          <p:cNvSpPr txBox="1"/>
          <p:nvPr/>
        </p:nvSpPr>
        <p:spPr>
          <a:xfrm>
            <a:off x="9582230" y="36450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模型狀態</a:t>
            </a:r>
          </a:p>
        </p:txBody>
      </p:sp>
      <p:sp>
        <p:nvSpPr>
          <p:cNvPr id="52" name="平行四邊形 51">
            <a:extLst>
              <a:ext uri="{FF2B5EF4-FFF2-40B4-BE49-F238E27FC236}">
                <a16:creationId xmlns:a16="http://schemas.microsoft.com/office/drawing/2014/main" id="{FDA32574-91F6-443A-BC07-4484B3313478}"/>
              </a:ext>
            </a:extLst>
          </p:cNvPr>
          <p:cNvSpPr/>
          <p:nvPr/>
        </p:nvSpPr>
        <p:spPr>
          <a:xfrm>
            <a:off x="10858314" y="3572178"/>
            <a:ext cx="261985" cy="545837"/>
          </a:xfrm>
          <a:prstGeom prst="parallelogram">
            <a:avLst>
              <a:gd name="adj" fmla="val 58315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平行四邊形 52">
            <a:extLst>
              <a:ext uri="{FF2B5EF4-FFF2-40B4-BE49-F238E27FC236}">
                <a16:creationId xmlns:a16="http://schemas.microsoft.com/office/drawing/2014/main" id="{37CB649F-17DA-4C27-B16A-948D1266EF28}"/>
              </a:ext>
            </a:extLst>
          </p:cNvPr>
          <p:cNvSpPr/>
          <p:nvPr/>
        </p:nvSpPr>
        <p:spPr>
          <a:xfrm>
            <a:off x="9320245" y="3572179"/>
            <a:ext cx="261985" cy="545837"/>
          </a:xfrm>
          <a:prstGeom prst="parallelogram">
            <a:avLst>
              <a:gd name="adj" fmla="val 58315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D3D1F8F-47E4-4622-9627-6775BADF2D09}"/>
              </a:ext>
            </a:extLst>
          </p:cNvPr>
          <p:cNvSpPr txBox="1"/>
          <p:nvPr/>
        </p:nvSpPr>
        <p:spPr>
          <a:xfrm>
            <a:off x="9582230" y="51700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sp>
        <p:nvSpPr>
          <p:cNvPr id="56" name="平行四邊形 55">
            <a:extLst>
              <a:ext uri="{FF2B5EF4-FFF2-40B4-BE49-F238E27FC236}">
                <a16:creationId xmlns:a16="http://schemas.microsoft.com/office/drawing/2014/main" id="{397BF096-0FC3-4DD8-AB1E-69ACA266539C}"/>
              </a:ext>
            </a:extLst>
          </p:cNvPr>
          <p:cNvSpPr/>
          <p:nvPr/>
        </p:nvSpPr>
        <p:spPr>
          <a:xfrm>
            <a:off x="9320245" y="5097153"/>
            <a:ext cx="261985" cy="545837"/>
          </a:xfrm>
          <a:prstGeom prst="parallelogram">
            <a:avLst>
              <a:gd name="adj" fmla="val 58315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平行四邊形 56">
            <a:extLst>
              <a:ext uri="{FF2B5EF4-FFF2-40B4-BE49-F238E27FC236}">
                <a16:creationId xmlns:a16="http://schemas.microsoft.com/office/drawing/2014/main" id="{3C55A51B-0E9D-458F-874E-7057A88EE199}"/>
              </a:ext>
            </a:extLst>
          </p:cNvPr>
          <p:cNvSpPr/>
          <p:nvPr/>
        </p:nvSpPr>
        <p:spPr>
          <a:xfrm>
            <a:off x="10732706" y="3572178"/>
            <a:ext cx="191104" cy="545837"/>
          </a:xfrm>
          <a:prstGeom prst="parallelogram">
            <a:avLst>
              <a:gd name="adj" fmla="val 81425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8B5886FB-C9C2-4244-8D44-D8C2027474F3}"/>
              </a:ext>
            </a:extLst>
          </p:cNvPr>
          <p:cNvSpPr/>
          <p:nvPr/>
        </p:nvSpPr>
        <p:spPr>
          <a:xfrm>
            <a:off x="10858314" y="5094600"/>
            <a:ext cx="261985" cy="545837"/>
          </a:xfrm>
          <a:prstGeom prst="parallelogram">
            <a:avLst>
              <a:gd name="adj" fmla="val 58315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平行四邊形 59">
            <a:extLst>
              <a:ext uri="{FF2B5EF4-FFF2-40B4-BE49-F238E27FC236}">
                <a16:creationId xmlns:a16="http://schemas.microsoft.com/office/drawing/2014/main" id="{A0E708E5-21C3-4F9B-BD1B-796B4358ADD4}"/>
              </a:ext>
            </a:extLst>
          </p:cNvPr>
          <p:cNvSpPr/>
          <p:nvPr/>
        </p:nvSpPr>
        <p:spPr>
          <a:xfrm>
            <a:off x="10732706" y="5094600"/>
            <a:ext cx="191104" cy="545837"/>
          </a:xfrm>
          <a:prstGeom prst="parallelogram">
            <a:avLst>
              <a:gd name="adj" fmla="val 81425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258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 animBg="1"/>
      <p:bldP spid="54" grpId="0"/>
      <p:bldP spid="56" grpId="0" animBg="1"/>
      <p:bldP spid="57" grpId="0" animBg="1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啊呀被藏起來了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36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Example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DF7BEA5-5B60-4D7F-8550-41D879A9DC18}"/>
              </a:ext>
            </a:extLst>
          </p:cNvPr>
          <p:cNvGrpSpPr/>
          <p:nvPr/>
        </p:nvGrpSpPr>
        <p:grpSpPr>
          <a:xfrm>
            <a:off x="3324322" y="1838135"/>
            <a:ext cx="5543356" cy="1475317"/>
            <a:chOff x="1143795" y="3040674"/>
            <a:chExt cx="9703458" cy="2582493"/>
          </a:xfrm>
        </p:grpSpPr>
        <p:pic>
          <p:nvPicPr>
            <p:cNvPr id="12290" name="Picture 2" descr="Sun Icon 图片、库存照片和矢量图| Shutterstock">
              <a:extLst>
                <a:ext uri="{FF2B5EF4-FFF2-40B4-BE49-F238E27FC236}">
                  <a16:creationId xmlns:a16="http://schemas.microsoft.com/office/drawing/2014/main" id="{4F0A2042-5B32-4125-BACD-01ADE67BB3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0" t="8716" r="13451" b="17544"/>
            <a:stretch/>
          </p:blipFill>
          <p:spPr bwMode="auto">
            <a:xfrm>
              <a:off x="1143795" y="3074513"/>
              <a:ext cx="1134189" cy="122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341F2C-616D-4599-82B1-27448EBC705F}"/>
                </a:ext>
              </a:extLst>
            </p:cNvPr>
            <p:cNvSpPr/>
            <p:nvPr/>
          </p:nvSpPr>
          <p:spPr>
            <a:xfrm>
              <a:off x="2047991" y="3996703"/>
              <a:ext cx="1460319" cy="1460319"/>
            </a:xfrm>
            <a:prstGeom prst="rect">
              <a:avLst/>
            </a:prstGeom>
            <a:solidFill>
              <a:srgbClr val="143A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</a:rPr>
                <a:t>Sunny</a:t>
              </a:r>
              <a:endParaRPr lang="zh-TW" altLang="en-US" sz="14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2296" name="Picture 8" descr="Free Icon | Rainy day">
              <a:extLst>
                <a:ext uri="{FF2B5EF4-FFF2-40B4-BE49-F238E27FC236}">
                  <a16:creationId xmlns:a16="http://schemas.microsoft.com/office/drawing/2014/main" id="{00685D9C-8F21-4895-A875-BDF230122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007" y="3293456"/>
              <a:ext cx="703246" cy="70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箭號: 圓形 7">
              <a:extLst>
                <a:ext uri="{FF2B5EF4-FFF2-40B4-BE49-F238E27FC236}">
                  <a16:creationId xmlns:a16="http://schemas.microsoft.com/office/drawing/2014/main" id="{878AD741-C961-4C1E-BA9C-48AE53DC4C0B}"/>
                </a:ext>
              </a:extLst>
            </p:cNvPr>
            <p:cNvSpPr/>
            <p:nvPr/>
          </p:nvSpPr>
          <p:spPr>
            <a:xfrm>
              <a:off x="2426526" y="3502339"/>
              <a:ext cx="703247" cy="703247"/>
            </a:xfrm>
            <a:prstGeom prst="circular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DE4673E-5259-4B13-A6FE-066E5D2AD50C}"/>
                </a:ext>
              </a:extLst>
            </p:cNvPr>
            <p:cNvSpPr txBox="1"/>
            <p:nvPr/>
          </p:nvSpPr>
          <p:spPr>
            <a:xfrm>
              <a:off x="2379416" y="3070386"/>
              <a:ext cx="797465" cy="538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0.6</a:t>
              </a:r>
              <a:endParaRPr lang="zh-TW" altLang="en-US" sz="1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386B22-1020-4E1B-AACC-85ABC8FFA5DA}"/>
                </a:ext>
              </a:extLst>
            </p:cNvPr>
            <p:cNvSpPr/>
            <p:nvPr/>
          </p:nvSpPr>
          <p:spPr>
            <a:xfrm>
              <a:off x="8683690" y="3996702"/>
              <a:ext cx="1460319" cy="1460319"/>
            </a:xfrm>
            <a:prstGeom prst="rect">
              <a:avLst/>
            </a:prstGeom>
            <a:solidFill>
              <a:srgbClr val="143A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</a:rPr>
                <a:t>Rainy</a:t>
              </a:r>
              <a:endParaRPr lang="zh-TW" alt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1" name="箭號: 圓形 60">
              <a:extLst>
                <a:ext uri="{FF2B5EF4-FFF2-40B4-BE49-F238E27FC236}">
                  <a16:creationId xmlns:a16="http://schemas.microsoft.com/office/drawing/2014/main" id="{F63F30A4-B33C-4F86-BA2B-06CEA0272374}"/>
                </a:ext>
              </a:extLst>
            </p:cNvPr>
            <p:cNvSpPr/>
            <p:nvPr/>
          </p:nvSpPr>
          <p:spPr>
            <a:xfrm>
              <a:off x="9062225" y="3483091"/>
              <a:ext cx="703247" cy="703247"/>
            </a:xfrm>
            <a:prstGeom prst="circular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7AAF5F00-BD06-4CF6-B89D-EF4654C6AA1B}"/>
                </a:ext>
              </a:extLst>
            </p:cNvPr>
            <p:cNvSpPr/>
            <p:nvPr/>
          </p:nvSpPr>
          <p:spPr>
            <a:xfrm>
              <a:off x="4002833" y="4401536"/>
              <a:ext cx="4245429" cy="199165"/>
            </a:xfrm>
            <a:prstGeom prst="right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/>
            </a:p>
          </p:txBody>
        </p:sp>
        <p:sp>
          <p:nvSpPr>
            <p:cNvPr id="62" name="箭號: 向右 61">
              <a:extLst>
                <a:ext uri="{FF2B5EF4-FFF2-40B4-BE49-F238E27FC236}">
                  <a16:creationId xmlns:a16="http://schemas.microsoft.com/office/drawing/2014/main" id="{9DD04E78-5946-43DF-AD4B-8AA517423D01}"/>
                </a:ext>
              </a:extLst>
            </p:cNvPr>
            <p:cNvSpPr/>
            <p:nvPr/>
          </p:nvSpPr>
          <p:spPr>
            <a:xfrm flipH="1">
              <a:off x="3965507" y="4889238"/>
              <a:ext cx="4245429" cy="176043"/>
            </a:xfrm>
            <a:prstGeom prst="rightArrow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854E04AF-3859-4076-96C9-14F0AE145B93}"/>
                </a:ext>
              </a:extLst>
            </p:cNvPr>
            <p:cNvSpPr txBox="1"/>
            <p:nvPr/>
          </p:nvSpPr>
          <p:spPr>
            <a:xfrm>
              <a:off x="9015115" y="3040674"/>
              <a:ext cx="797465" cy="538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0.7</a:t>
              </a:r>
              <a:endParaRPr lang="zh-TW" altLang="en-US" sz="1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D01A2F8B-3388-4098-AEA9-81338DFA6C57}"/>
                </a:ext>
              </a:extLst>
            </p:cNvPr>
            <p:cNvSpPr txBox="1"/>
            <p:nvPr/>
          </p:nvSpPr>
          <p:spPr>
            <a:xfrm>
              <a:off x="5697266" y="3920625"/>
              <a:ext cx="797465" cy="538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0.4</a:t>
              </a:r>
              <a:endParaRPr lang="zh-TW" altLang="en-US" sz="1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B366F47F-97C2-401B-BD48-3E9FC10B901F}"/>
                </a:ext>
              </a:extLst>
            </p:cNvPr>
            <p:cNvSpPr txBox="1"/>
            <p:nvPr/>
          </p:nvSpPr>
          <p:spPr>
            <a:xfrm>
              <a:off x="5717480" y="5084414"/>
              <a:ext cx="797465" cy="538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0.3</a:t>
              </a:r>
              <a:endParaRPr lang="zh-TW" altLang="en-US" sz="1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9C74E11-F639-41EF-8DDC-03D9883DC2E7}"/>
              </a:ext>
            </a:extLst>
          </p:cNvPr>
          <p:cNvSpPr/>
          <p:nvPr/>
        </p:nvSpPr>
        <p:spPr>
          <a:xfrm>
            <a:off x="2131586" y="4599988"/>
            <a:ext cx="1192736" cy="1192736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Walk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5026C0-EEFF-41E2-B424-6C4945056A79}"/>
              </a:ext>
            </a:extLst>
          </p:cNvPr>
          <p:cNvSpPr/>
          <p:nvPr/>
        </p:nvSpPr>
        <p:spPr>
          <a:xfrm>
            <a:off x="5499632" y="4599988"/>
            <a:ext cx="1192736" cy="1192736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Shop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B59D92-8704-4CE3-8A4C-6996C26619AC}"/>
              </a:ext>
            </a:extLst>
          </p:cNvPr>
          <p:cNvSpPr/>
          <p:nvPr/>
        </p:nvSpPr>
        <p:spPr>
          <a:xfrm>
            <a:off x="8867678" y="4599988"/>
            <a:ext cx="1192736" cy="1192736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Clean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A9498A9-0BB5-431E-9957-21C5270BA8C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727954" y="3223946"/>
            <a:ext cx="1537020" cy="1376042"/>
          </a:xfrm>
          <a:prstGeom prst="straightConnector1">
            <a:avLst/>
          </a:prstGeom>
          <a:ln w="57150" cap="rnd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3D34561-D1AA-40EB-9FB6-57407BB5E30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64974" y="3223946"/>
            <a:ext cx="1831026" cy="1376042"/>
          </a:xfrm>
          <a:prstGeom prst="straightConnector1">
            <a:avLst/>
          </a:prstGeom>
          <a:ln w="57150" cap="rnd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B7507D-047E-4B67-921B-EF80F6D2DDF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264974" y="3223946"/>
            <a:ext cx="5199072" cy="1376042"/>
          </a:xfrm>
          <a:prstGeom prst="straightConnector1">
            <a:avLst/>
          </a:prstGeom>
          <a:ln w="57150" cap="rnd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BE5F70A-8866-4C0E-A682-C72F51E6EF4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727954" y="3227121"/>
            <a:ext cx="5320853" cy="1372867"/>
          </a:xfrm>
          <a:prstGeom prst="straightConnector1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6131731-40A6-44B1-BAFB-E94172F9D82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000" y="3227121"/>
            <a:ext cx="1952806" cy="1372867"/>
          </a:xfrm>
          <a:prstGeom prst="straightConnector1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32B1D69-D2A1-410A-8A03-8CEE54C49AF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048806" y="3227121"/>
            <a:ext cx="1415240" cy="1372867"/>
          </a:xfrm>
          <a:prstGeom prst="straightConnector1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80DADFB-568F-4BDE-BA60-EBB492B1EF8E}"/>
              </a:ext>
            </a:extLst>
          </p:cNvPr>
          <p:cNvGrpSpPr/>
          <p:nvPr/>
        </p:nvGrpSpPr>
        <p:grpSpPr>
          <a:xfrm>
            <a:off x="2974910" y="1670177"/>
            <a:ext cx="6242180" cy="1890772"/>
            <a:chOff x="2974910" y="1697717"/>
            <a:chExt cx="6242180" cy="230222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B02F88-E7F0-49AB-A501-DA3B8B0C59C3}"/>
                </a:ext>
              </a:extLst>
            </p:cNvPr>
            <p:cNvSpPr/>
            <p:nvPr/>
          </p:nvSpPr>
          <p:spPr>
            <a:xfrm>
              <a:off x="2974910" y="1697717"/>
              <a:ext cx="6242180" cy="230222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EB7C5D-E89B-4C01-AFCC-2E54716FB1A7}"/>
                </a:ext>
              </a:extLst>
            </p:cNvPr>
            <p:cNvSpPr txBox="1"/>
            <p:nvPr/>
          </p:nvSpPr>
          <p:spPr>
            <a:xfrm>
              <a:off x="4665160" y="2251256"/>
              <a:ext cx="2861681" cy="1015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Hidden</a:t>
              </a:r>
              <a:endParaRPr lang="zh-TW" altLang="en-US" sz="60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B0E34E3-3902-4941-943C-2DC99ABE5B96}"/>
              </a:ext>
            </a:extLst>
          </p:cNvPr>
          <p:cNvSpPr txBox="1"/>
          <p:nvPr/>
        </p:nvSpPr>
        <p:spPr>
          <a:xfrm>
            <a:off x="2235510" y="423975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0.6</a:t>
            </a:r>
            <a:endParaRPr lang="zh-TW" altLang="en-US" sz="1600" dirty="0">
              <a:solidFill>
                <a:srgbClr val="2F5597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65344A1-8A52-4D01-B561-ED6E8AA6FF73}"/>
              </a:ext>
            </a:extLst>
          </p:cNvPr>
          <p:cNvSpPr txBox="1"/>
          <p:nvPr/>
        </p:nvSpPr>
        <p:spPr>
          <a:xfrm>
            <a:off x="5297004" y="428311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0.3</a:t>
            </a:r>
            <a:endParaRPr lang="zh-TW" altLang="en-US" sz="1600" dirty="0">
              <a:solidFill>
                <a:srgbClr val="2F5597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F582AC8-4482-4163-A123-E291D5499521}"/>
              </a:ext>
            </a:extLst>
          </p:cNvPr>
          <p:cNvSpPr txBox="1"/>
          <p:nvPr/>
        </p:nvSpPr>
        <p:spPr>
          <a:xfrm>
            <a:off x="8304966" y="447272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0.1</a:t>
            </a:r>
            <a:endParaRPr lang="zh-TW" altLang="en-US" sz="1600" dirty="0">
              <a:solidFill>
                <a:srgbClr val="2F5597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1BAD53-8E71-4DB8-9DFC-616B92DD54D4}"/>
              </a:ext>
            </a:extLst>
          </p:cNvPr>
          <p:cNvSpPr txBox="1"/>
          <p:nvPr/>
        </p:nvSpPr>
        <p:spPr>
          <a:xfrm>
            <a:off x="3375644" y="447017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0.1</a:t>
            </a:r>
            <a:endParaRPr lang="zh-TW" altLang="en-US" sz="1600" dirty="0">
              <a:solidFill>
                <a:srgbClr val="595959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1DF4DA4-3033-4D56-B76E-AFF7B8DC1961}"/>
              </a:ext>
            </a:extLst>
          </p:cNvPr>
          <p:cNvSpPr txBox="1"/>
          <p:nvPr/>
        </p:nvSpPr>
        <p:spPr>
          <a:xfrm>
            <a:off x="6456084" y="428311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0.4</a:t>
            </a:r>
            <a:endParaRPr lang="zh-TW" altLang="en-US" sz="1600" dirty="0">
              <a:solidFill>
                <a:srgbClr val="595959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B22058C-8036-4793-8927-22816AAB61E4}"/>
              </a:ext>
            </a:extLst>
          </p:cNvPr>
          <p:cNvSpPr txBox="1"/>
          <p:nvPr/>
        </p:nvSpPr>
        <p:spPr>
          <a:xfrm>
            <a:off x="9464047" y="423975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0.5</a:t>
            </a:r>
            <a:endParaRPr lang="zh-TW" altLang="en-US" sz="1600" dirty="0">
              <a:solidFill>
                <a:srgbClr val="595959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C949407-4D73-4531-A97A-B73C664CBB41}"/>
              </a:ext>
            </a:extLst>
          </p:cNvPr>
          <p:cNvSpPr txBox="1"/>
          <p:nvPr/>
        </p:nvSpPr>
        <p:spPr>
          <a:xfrm>
            <a:off x="5094636" y="5791141"/>
            <a:ext cx="200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Observation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491168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36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Example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9057DF5-FF18-482A-8501-A9F5157B3AFB}"/>
              </a:ext>
            </a:extLst>
          </p:cNvPr>
          <p:cNvGrpSpPr/>
          <p:nvPr/>
        </p:nvGrpSpPr>
        <p:grpSpPr>
          <a:xfrm>
            <a:off x="1556657" y="1523429"/>
            <a:ext cx="9078686" cy="4937905"/>
            <a:chOff x="1556657" y="1523429"/>
            <a:chExt cx="9078686" cy="49379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DF7BEA5-5B60-4D7F-8550-41D879A9DC18}"/>
                </a:ext>
              </a:extLst>
            </p:cNvPr>
            <p:cNvGrpSpPr/>
            <p:nvPr/>
          </p:nvGrpSpPr>
          <p:grpSpPr>
            <a:xfrm>
              <a:off x="3324322" y="1838135"/>
              <a:ext cx="5543356" cy="1475317"/>
              <a:chOff x="1143795" y="3040674"/>
              <a:chExt cx="9703458" cy="2582493"/>
            </a:xfrm>
          </p:grpSpPr>
          <p:pic>
            <p:nvPicPr>
              <p:cNvPr id="12290" name="Picture 2" descr="Sun Icon 图片、库存照片和矢量图| Shutterstock">
                <a:extLst>
                  <a:ext uri="{FF2B5EF4-FFF2-40B4-BE49-F238E27FC236}">
                    <a16:creationId xmlns:a16="http://schemas.microsoft.com/office/drawing/2014/main" id="{4F0A2042-5B32-4125-BACD-01ADE67BB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8716" r="13451" b="17544"/>
              <a:stretch/>
            </p:blipFill>
            <p:spPr bwMode="auto">
              <a:xfrm>
                <a:off x="1143795" y="3074513"/>
                <a:ext cx="1134189" cy="1221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341F2C-616D-4599-82B1-27448EBC705F}"/>
                  </a:ext>
                </a:extLst>
              </p:cNvPr>
              <p:cNvSpPr/>
              <p:nvPr/>
            </p:nvSpPr>
            <p:spPr>
              <a:xfrm>
                <a:off x="2047991" y="3996703"/>
                <a:ext cx="1460319" cy="1460319"/>
              </a:xfrm>
              <a:prstGeom prst="rect">
                <a:avLst/>
              </a:prstGeom>
              <a:solidFill>
                <a:srgbClr val="143A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</a:rPr>
                  <a:t>Sunny</a:t>
                </a:r>
                <a:endParaRPr lang="zh-TW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2296" name="Picture 8" descr="Free Icon | Rainy day">
                <a:extLst>
                  <a:ext uri="{FF2B5EF4-FFF2-40B4-BE49-F238E27FC236}">
                    <a16:creationId xmlns:a16="http://schemas.microsoft.com/office/drawing/2014/main" id="{00685D9C-8F21-4895-A875-BDF230122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4007" y="3293456"/>
                <a:ext cx="703246" cy="703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箭號: 圓形 7">
                <a:extLst>
                  <a:ext uri="{FF2B5EF4-FFF2-40B4-BE49-F238E27FC236}">
                    <a16:creationId xmlns:a16="http://schemas.microsoft.com/office/drawing/2014/main" id="{878AD741-C961-4C1E-BA9C-48AE53DC4C0B}"/>
                  </a:ext>
                </a:extLst>
              </p:cNvPr>
              <p:cNvSpPr/>
              <p:nvPr/>
            </p:nvSpPr>
            <p:spPr>
              <a:xfrm>
                <a:off x="2426526" y="3502339"/>
                <a:ext cx="703247" cy="703247"/>
              </a:xfrm>
              <a:prstGeom prst="circular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DE4673E-5259-4B13-A6FE-066E5D2AD50C}"/>
                  </a:ext>
                </a:extLst>
              </p:cNvPr>
              <p:cNvSpPr txBox="1"/>
              <p:nvPr/>
            </p:nvSpPr>
            <p:spPr>
              <a:xfrm>
                <a:off x="2379416" y="3070386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0.6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F386B22-1020-4E1B-AACC-85ABC8FFA5DA}"/>
                  </a:ext>
                </a:extLst>
              </p:cNvPr>
              <p:cNvSpPr/>
              <p:nvPr/>
            </p:nvSpPr>
            <p:spPr>
              <a:xfrm>
                <a:off x="8683690" y="3996702"/>
                <a:ext cx="1460319" cy="1460319"/>
              </a:xfrm>
              <a:prstGeom prst="rect">
                <a:avLst/>
              </a:prstGeom>
              <a:solidFill>
                <a:srgbClr val="143A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</a:rPr>
                  <a:t>Rainy</a:t>
                </a:r>
                <a:endParaRPr lang="zh-TW" altLang="en-US" sz="14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1" name="箭號: 圓形 60">
                <a:extLst>
                  <a:ext uri="{FF2B5EF4-FFF2-40B4-BE49-F238E27FC236}">
                    <a16:creationId xmlns:a16="http://schemas.microsoft.com/office/drawing/2014/main" id="{F63F30A4-B33C-4F86-BA2B-06CEA0272374}"/>
                  </a:ext>
                </a:extLst>
              </p:cNvPr>
              <p:cNvSpPr/>
              <p:nvPr/>
            </p:nvSpPr>
            <p:spPr>
              <a:xfrm>
                <a:off x="9062225" y="3483091"/>
                <a:ext cx="703247" cy="703247"/>
              </a:xfrm>
              <a:prstGeom prst="circular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AAF5F00-BD06-4CF6-B89D-EF4654C6AA1B}"/>
                  </a:ext>
                </a:extLst>
              </p:cNvPr>
              <p:cNvSpPr/>
              <p:nvPr/>
            </p:nvSpPr>
            <p:spPr>
              <a:xfrm>
                <a:off x="4002833" y="4401536"/>
                <a:ext cx="4245429" cy="199165"/>
              </a:xfrm>
              <a:prstGeom prst="right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/>
              </a:p>
            </p:txBody>
          </p:sp>
          <p:sp>
            <p:nvSpPr>
              <p:cNvPr id="62" name="箭號: 向右 61">
                <a:extLst>
                  <a:ext uri="{FF2B5EF4-FFF2-40B4-BE49-F238E27FC236}">
                    <a16:creationId xmlns:a16="http://schemas.microsoft.com/office/drawing/2014/main" id="{9DD04E78-5946-43DF-AD4B-8AA517423D01}"/>
                  </a:ext>
                </a:extLst>
              </p:cNvPr>
              <p:cNvSpPr/>
              <p:nvPr/>
            </p:nvSpPr>
            <p:spPr>
              <a:xfrm flipH="1">
                <a:off x="3965507" y="4889238"/>
                <a:ext cx="4245429" cy="176043"/>
              </a:xfrm>
              <a:prstGeom prst="right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54E04AF-3859-4076-96C9-14F0AE145B93}"/>
                  </a:ext>
                </a:extLst>
              </p:cNvPr>
              <p:cNvSpPr txBox="1"/>
              <p:nvPr/>
            </p:nvSpPr>
            <p:spPr>
              <a:xfrm>
                <a:off x="9015115" y="3040674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0.7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01A2F8B-3388-4098-AEA9-81338DFA6C57}"/>
                  </a:ext>
                </a:extLst>
              </p:cNvPr>
              <p:cNvSpPr txBox="1"/>
              <p:nvPr/>
            </p:nvSpPr>
            <p:spPr>
              <a:xfrm>
                <a:off x="5697266" y="3920625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0.4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B366F47F-97C2-401B-BD48-3E9FC10B901F}"/>
                  </a:ext>
                </a:extLst>
              </p:cNvPr>
              <p:cNvSpPr txBox="1"/>
              <p:nvPr/>
            </p:nvSpPr>
            <p:spPr>
              <a:xfrm>
                <a:off x="5717480" y="5084414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0.3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C74E11-F639-41EF-8DDC-03D9883DC2E7}"/>
                </a:ext>
              </a:extLst>
            </p:cNvPr>
            <p:cNvSpPr/>
            <p:nvPr/>
          </p:nvSpPr>
          <p:spPr>
            <a:xfrm>
              <a:off x="2131586" y="4599988"/>
              <a:ext cx="1192736" cy="1192736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Walk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A5026C0-EEFF-41E2-B424-6C4945056A79}"/>
                </a:ext>
              </a:extLst>
            </p:cNvPr>
            <p:cNvSpPr/>
            <p:nvPr/>
          </p:nvSpPr>
          <p:spPr>
            <a:xfrm>
              <a:off x="5499632" y="4599988"/>
              <a:ext cx="1192736" cy="1192736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Shop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B59D92-8704-4CE3-8A4C-6996C26619AC}"/>
                </a:ext>
              </a:extLst>
            </p:cNvPr>
            <p:cNvSpPr/>
            <p:nvPr/>
          </p:nvSpPr>
          <p:spPr>
            <a:xfrm>
              <a:off x="8867678" y="4599988"/>
              <a:ext cx="1192736" cy="1192736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Clean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3A9498A9-0BB5-431E-9957-21C5270BA8C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727954" y="3223946"/>
              <a:ext cx="1537020" cy="1376042"/>
            </a:xfrm>
            <a:prstGeom prst="straightConnector1">
              <a:avLst/>
            </a:prstGeom>
            <a:ln w="57150" cap="rnd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3D34561-D1AA-40EB-9FB6-57407BB5E30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264974" y="3223946"/>
              <a:ext cx="1831026" cy="1376042"/>
            </a:xfrm>
            <a:prstGeom prst="straightConnector1">
              <a:avLst/>
            </a:prstGeom>
            <a:ln w="57150" cap="rnd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38B7507D-047E-4B67-921B-EF80F6D2DDF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4264974" y="3223946"/>
              <a:ext cx="5199072" cy="1376042"/>
            </a:xfrm>
            <a:prstGeom prst="straightConnector1">
              <a:avLst/>
            </a:prstGeom>
            <a:ln w="57150" cap="rnd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BE5F70A-8866-4C0E-A682-C72F51E6EF4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727954" y="3227121"/>
              <a:ext cx="5320853" cy="1372867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26131731-40A6-44B1-BAFB-E94172F9D82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6096000" y="3227121"/>
              <a:ext cx="1952806" cy="1372867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F32B1D69-D2A1-410A-8A03-8CEE54C49AF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8048806" y="3227121"/>
              <a:ext cx="1415240" cy="1372867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80DADFB-568F-4BDE-BA60-EBB492B1EF8E}"/>
                </a:ext>
              </a:extLst>
            </p:cNvPr>
            <p:cNvGrpSpPr/>
            <p:nvPr/>
          </p:nvGrpSpPr>
          <p:grpSpPr>
            <a:xfrm>
              <a:off x="2974910" y="1670177"/>
              <a:ext cx="6242180" cy="1890772"/>
              <a:chOff x="2974910" y="1697717"/>
              <a:chExt cx="6242180" cy="230222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9B02F88-E7F0-49AB-A501-DA3B8B0C59C3}"/>
                  </a:ext>
                </a:extLst>
              </p:cNvPr>
              <p:cNvSpPr/>
              <p:nvPr/>
            </p:nvSpPr>
            <p:spPr>
              <a:xfrm>
                <a:off x="2974910" y="1697717"/>
                <a:ext cx="6242180" cy="230222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EB7C5D-E89B-4C01-AFCC-2E54716FB1A7}"/>
                  </a:ext>
                </a:extLst>
              </p:cNvPr>
              <p:cNvSpPr txBox="1"/>
              <p:nvPr/>
            </p:nvSpPr>
            <p:spPr>
              <a:xfrm>
                <a:off x="4665160" y="2251256"/>
                <a:ext cx="2861681" cy="1015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60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Hidden</a:t>
                </a:r>
                <a:endParaRPr lang="zh-TW" altLang="en-US" sz="60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B0E34E3-3902-4941-943C-2DC99ABE5B96}"/>
                </a:ext>
              </a:extLst>
            </p:cNvPr>
            <p:cNvSpPr txBox="1"/>
            <p:nvPr/>
          </p:nvSpPr>
          <p:spPr>
            <a:xfrm>
              <a:off x="2235510" y="4239758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2F5597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0.6</a:t>
              </a:r>
              <a:endParaRPr lang="zh-TW" altLang="en-US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65344A1-8A52-4D01-B561-ED6E8AA6FF73}"/>
                </a:ext>
              </a:extLst>
            </p:cNvPr>
            <p:cNvSpPr txBox="1"/>
            <p:nvPr/>
          </p:nvSpPr>
          <p:spPr>
            <a:xfrm>
              <a:off x="5297004" y="4283110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2F5597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0.3</a:t>
              </a:r>
              <a:endParaRPr lang="zh-TW" altLang="en-US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F582AC8-4482-4163-A123-E291D5499521}"/>
                </a:ext>
              </a:extLst>
            </p:cNvPr>
            <p:cNvSpPr txBox="1"/>
            <p:nvPr/>
          </p:nvSpPr>
          <p:spPr>
            <a:xfrm>
              <a:off x="8304966" y="4472729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2F5597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0.1</a:t>
              </a:r>
              <a:endParaRPr lang="zh-TW" altLang="en-US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A1BAD53-8E71-4DB8-9DFC-616B92DD54D4}"/>
                </a:ext>
              </a:extLst>
            </p:cNvPr>
            <p:cNvSpPr txBox="1"/>
            <p:nvPr/>
          </p:nvSpPr>
          <p:spPr>
            <a:xfrm>
              <a:off x="3375644" y="4470176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595959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0.1</a:t>
              </a:r>
              <a:endParaRPr lang="zh-TW" altLang="en-US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21DF4DA4-3033-4D56-B76E-AFF7B8DC1961}"/>
                </a:ext>
              </a:extLst>
            </p:cNvPr>
            <p:cNvSpPr txBox="1"/>
            <p:nvPr/>
          </p:nvSpPr>
          <p:spPr>
            <a:xfrm>
              <a:off x="6456084" y="4283110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595959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0.4</a:t>
              </a:r>
              <a:endParaRPr lang="zh-TW" altLang="en-US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B22058C-8036-4793-8927-22816AAB61E4}"/>
                </a:ext>
              </a:extLst>
            </p:cNvPr>
            <p:cNvSpPr txBox="1"/>
            <p:nvPr/>
          </p:nvSpPr>
          <p:spPr>
            <a:xfrm>
              <a:off x="9464047" y="4239758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595959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0.5</a:t>
              </a:r>
              <a:endParaRPr lang="zh-TW" altLang="en-US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C949407-4D73-4531-A97A-B73C664CBB41}"/>
                </a:ext>
              </a:extLst>
            </p:cNvPr>
            <p:cNvSpPr txBox="1"/>
            <p:nvPr/>
          </p:nvSpPr>
          <p:spPr>
            <a:xfrm>
              <a:off x="5094636" y="5791141"/>
              <a:ext cx="2002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Observation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0F019A6-DDE4-4FCA-B9F6-109993CE6010}"/>
                </a:ext>
              </a:extLst>
            </p:cNvPr>
            <p:cNvSpPr/>
            <p:nvPr/>
          </p:nvSpPr>
          <p:spPr>
            <a:xfrm>
              <a:off x="1556657" y="1523429"/>
              <a:ext cx="9078686" cy="493790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0E193F-1E28-478C-9249-4E146031B164}"/>
              </a:ext>
            </a:extLst>
          </p:cNvPr>
          <p:cNvSpPr txBox="1"/>
          <p:nvPr/>
        </p:nvSpPr>
        <p:spPr>
          <a:xfrm>
            <a:off x="2925902" y="209254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我們可以透過觀察結果來推測最有可能的狀態</a:t>
            </a:r>
          </a:p>
        </p:txBody>
      </p:sp>
      <p:sp>
        <p:nvSpPr>
          <p:cNvPr id="40" name="平行四邊形 39">
            <a:extLst>
              <a:ext uri="{FF2B5EF4-FFF2-40B4-BE49-F238E27FC236}">
                <a16:creationId xmlns:a16="http://schemas.microsoft.com/office/drawing/2014/main" id="{8080C47F-C99E-486A-9C13-5056F16AD122}"/>
              </a:ext>
            </a:extLst>
          </p:cNvPr>
          <p:cNvSpPr/>
          <p:nvPr/>
        </p:nvSpPr>
        <p:spPr>
          <a:xfrm>
            <a:off x="9266098" y="202703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平行四邊形 43">
            <a:extLst>
              <a:ext uri="{FF2B5EF4-FFF2-40B4-BE49-F238E27FC236}">
                <a16:creationId xmlns:a16="http://schemas.microsoft.com/office/drawing/2014/main" id="{BB7A8E8F-7674-43F3-BA12-00A861AB5B33}"/>
              </a:ext>
            </a:extLst>
          </p:cNvPr>
          <p:cNvSpPr/>
          <p:nvPr/>
        </p:nvSpPr>
        <p:spPr>
          <a:xfrm>
            <a:off x="2585590" y="202703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3A59A10-5BFB-4683-AC04-836258E4C445}"/>
              </a:ext>
            </a:extLst>
          </p:cNvPr>
          <p:cNvSpPr txBox="1"/>
          <p:nvPr/>
        </p:nvSpPr>
        <p:spPr>
          <a:xfrm>
            <a:off x="1528666" y="3070075"/>
            <a:ext cx="913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雖然我們無法得知確切狀態，但可以透過觀察機率來推測最佳結果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D182C7-E4C0-4FDE-9B6B-6C921B313FE6}"/>
              </a:ext>
            </a:extLst>
          </p:cNvPr>
          <p:cNvSpPr txBox="1"/>
          <p:nvPr/>
        </p:nvSpPr>
        <p:spPr>
          <a:xfrm>
            <a:off x="4964921" y="436836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How</a:t>
            </a:r>
            <a:r>
              <a:rPr lang="zh-TW" altLang="en-US" sz="5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5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?</a:t>
            </a:r>
            <a:endParaRPr lang="zh-TW" altLang="en-US" sz="5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9699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2B2AA030-D5F3-4BCA-88D4-9425ED4F6A9A}"/>
              </a:ext>
            </a:extLst>
          </p:cNvPr>
          <p:cNvGrpSpPr/>
          <p:nvPr/>
        </p:nvGrpSpPr>
        <p:grpSpPr>
          <a:xfrm>
            <a:off x="1556657" y="1523429"/>
            <a:ext cx="9078686" cy="4937905"/>
            <a:chOff x="1556657" y="1523429"/>
            <a:chExt cx="9078686" cy="4937905"/>
          </a:xfrm>
        </p:grpSpPr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B295E99B-3053-48BB-A2A8-5072C6EB391E}"/>
                </a:ext>
              </a:extLst>
            </p:cNvPr>
            <p:cNvGrpSpPr/>
            <p:nvPr/>
          </p:nvGrpSpPr>
          <p:grpSpPr>
            <a:xfrm>
              <a:off x="3324322" y="1838135"/>
              <a:ext cx="5543356" cy="1475317"/>
              <a:chOff x="1143795" y="3040674"/>
              <a:chExt cx="9703458" cy="2582493"/>
            </a:xfrm>
          </p:grpSpPr>
          <p:pic>
            <p:nvPicPr>
              <p:cNvPr id="135" name="Picture 2" descr="Sun Icon 图片、库存照片和矢量图| Shutterstock">
                <a:extLst>
                  <a:ext uri="{FF2B5EF4-FFF2-40B4-BE49-F238E27FC236}">
                    <a16:creationId xmlns:a16="http://schemas.microsoft.com/office/drawing/2014/main" id="{03F75930-95CD-4E30-A6F6-B9CACB1EBD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8716" r="13451" b="17544"/>
              <a:stretch/>
            </p:blipFill>
            <p:spPr bwMode="auto">
              <a:xfrm>
                <a:off x="1143795" y="3074513"/>
                <a:ext cx="1134189" cy="1221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4AE9D60-EFA6-4919-8BBE-7ED9B189F476}"/>
                  </a:ext>
                </a:extLst>
              </p:cNvPr>
              <p:cNvSpPr/>
              <p:nvPr/>
            </p:nvSpPr>
            <p:spPr>
              <a:xfrm>
                <a:off x="2047991" y="3996703"/>
                <a:ext cx="1460319" cy="1460319"/>
              </a:xfrm>
              <a:prstGeom prst="rect">
                <a:avLst/>
              </a:prstGeom>
              <a:solidFill>
                <a:srgbClr val="143A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</a:rPr>
                  <a:t>Sunny</a:t>
                </a:r>
                <a:endParaRPr lang="zh-TW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7" name="Picture 8" descr="Free Icon | Rainy day">
                <a:extLst>
                  <a:ext uri="{FF2B5EF4-FFF2-40B4-BE49-F238E27FC236}">
                    <a16:creationId xmlns:a16="http://schemas.microsoft.com/office/drawing/2014/main" id="{7DBA32A9-3EEC-428D-B8FB-CC5F4D85A5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4007" y="3293456"/>
                <a:ext cx="703246" cy="703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箭號: 圓形 137">
                <a:extLst>
                  <a:ext uri="{FF2B5EF4-FFF2-40B4-BE49-F238E27FC236}">
                    <a16:creationId xmlns:a16="http://schemas.microsoft.com/office/drawing/2014/main" id="{9D71E54D-803C-4B8C-BBBE-47A45ADF6C0B}"/>
                  </a:ext>
                </a:extLst>
              </p:cNvPr>
              <p:cNvSpPr/>
              <p:nvPr/>
            </p:nvSpPr>
            <p:spPr>
              <a:xfrm>
                <a:off x="2426526" y="3502339"/>
                <a:ext cx="703247" cy="703247"/>
              </a:xfrm>
              <a:prstGeom prst="circular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45EF4F9D-5050-4AB5-8970-43A4B0BD8A06}"/>
                  </a:ext>
                </a:extLst>
              </p:cNvPr>
              <p:cNvSpPr txBox="1"/>
              <p:nvPr/>
            </p:nvSpPr>
            <p:spPr>
              <a:xfrm>
                <a:off x="2379416" y="3070386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0.6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DF1FA12-E7FE-4012-8A9C-FFD66733FDFF}"/>
                  </a:ext>
                </a:extLst>
              </p:cNvPr>
              <p:cNvSpPr/>
              <p:nvPr/>
            </p:nvSpPr>
            <p:spPr>
              <a:xfrm>
                <a:off x="8683690" y="3996702"/>
                <a:ext cx="1460319" cy="1460319"/>
              </a:xfrm>
              <a:prstGeom prst="rect">
                <a:avLst/>
              </a:prstGeom>
              <a:solidFill>
                <a:srgbClr val="143A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</a:rPr>
                  <a:t>Rainy</a:t>
                </a:r>
                <a:endParaRPr lang="zh-TW" altLang="en-US" sz="14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1" name="箭號: 圓形 140">
                <a:extLst>
                  <a:ext uri="{FF2B5EF4-FFF2-40B4-BE49-F238E27FC236}">
                    <a16:creationId xmlns:a16="http://schemas.microsoft.com/office/drawing/2014/main" id="{DA3E6481-5187-4E88-8A86-45F9232E801E}"/>
                  </a:ext>
                </a:extLst>
              </p:cNvPr>
              <p:cNvSpPr/>
              <p:nvPr/>
            </p:nvSpPr>
            <p:spPr>
              <a:xfrm>
                <a:off x="9062225" y="3483091"/>
                <a:ext cx="703247" cy="703247"/>
              </a:xfrm>
              <a:prstGeom prst="circular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箭號: 向右 141">
                <a:extLst>
                  <a:ext uri="{FF2B5EF4-FFF2-40B4-BE49-F238E27FC236}">
                    <a16:creationId xmlns:a16="http://schemas.microsoft.com/office/drawing/2014/main" id="{E6A67996-77C4-475C-A3C4-71AEFD7A030D}"/>
                  </a:ext>
                </a:extLst>
              </p:cNvPr>
              <p:cNvSpPr/>
              <p:nvPr/>
            </p:nvSpPr>
            <p:spPr>
              <a:xfrm>
                <a:off x="4002833" y="4401536"/>
                <a:ext cx="4245429" cy="199165"/>
              </a:xfrm>
              <a:prstGeom prst="right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/>
              </a:p>
            </p:txBody>
          </p:sp>
          <p:sp>
            <p:nvSpPr>
              <p:cNvPr id="143" name="箭號: 向右 142">
                <a:extLst>
                  <a:ext uri="{FF2B5EF4-FFF2-40B4-BE49-F238E27FC236}">
                    <a16:creationId xmlns:a16="http://schemas.microsoft.com/office/drawing/2014/main" id="{E11E5899-9A23-40E4-9A49-5C78017A4167}"/>
                  </a:ext>
                </a:extLst>
              </p:cNvPr>
              <p:cNvSpPr/>
              <p:nvPr/>
            </p:nvSpPr>
            <p:spPr>
              <a:xfrm flipH="1">
                <a:off x="3965507" y="4889238"/>
                <a:ext cx="4245429" cy="176043"/>
              </a:xfrm>
              <a:prstGeom prst="rightArrow">
                <a:avLst/>
              </a:prstGeom>
              <a:solidFill>
                <a:srgbClr val="143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/>
              </a:p>
            </p:txBody>
          </p:sp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69FCC8A-0D08-4855-BB6C-D1ACB727D716}"/>
                  </a:ext>
                </a:extLst>
              </p:cNvPr>
              <p:cNvSpPr txBox="1"/>
              <p:nvPr/>
            </p:nvSpPr>
            <p:spPr>
              <a:xfrm>
                <a:off x="9015115" y="3040674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0.7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B264FDFF-CFF0-4BBA-8BAC-37E74FAFED97}"/>
                  </a:ext>
                </a:extLst>
              </p:cNvPr>
              <p:cNvSpPr txBox="1"/>
              <p:nvPr/>
            </p:nvSpPr>
            <p:spPr>
              <a:xfrm>
                <a:off x="5697266" y="3920625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0.4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B68079D2-5D49-4864-B880-15E7F54C1514}"/>
                  </a:ext>
                </a:extLst>
              </p:cNvPr>
              <p:cNvSpPr txBox="1"/>
              <p:nvPr/>
            </p:nvSpPr>
            <p:spPr>
              <a:xfrm>
                <a:off x="5717480" y="5084414"/>
                <a:ext cx="797465" cy="538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0.3</a:t>
                </a:r>
                <a:endParaRPr lang="zh-TW" altLang="en-US" sz="14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2E516CB-7257-42D4-A26D-481A060A4081}"/>
                </a:ext>
              </a:extLst>
            </p:cNvPr>
            <p:cNvSpPr/>
            <p:nvPr/>
          </p:nvSpPr>
          <p:spPr>
            <a:xfrm>
              <a:off x="2131586" y="4599988"/>
              <a:ext cx="1192736" cy="1192736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Walk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7C99573-74EE-4146-811E-2902F7FB764A}"/>
                </a:ext>
              </a:extLst>
            </p:cNvPr>
            <p:cNvSpPr/>
            <p:nvPr/>
          </p:nvSpPr>
          <p:spPr>
            <a:xfrm>
              <a:off x="5499632" y="4599988"/>
              <a:ext cx="1192736" cy="1192736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Shop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22BE5BE-91C9-4A2C-AF6F-B2946CA8347A}"/>
                </a:ext>
              </a:extLst>
            </p:cNvPr>
            <p:cNvSpPr/>
            <p:nvPr/>
          </p:nvSpPr>
          <p:spPr>
            <a:xfrm>
              <a:off x="8867678" y="4599988"/>
              <a:ext cx="1192736" cy="1192736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Clean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468F1A81-D5C5-466F-931A-86B3B1C850A6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 flipH="1">
              <a:off x="2727954" y="3223946"/>
              <a:ext cx="1537020" cy="1376042"/>
            </a:xfrm>
            <a:prstGeom prst="straightConnector1">
              <a:avLst/>
            </a:prstGeom>
            <a:ln w="57150" cap="rnd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EA581359-CEDE-4BE1-8153-D53DAD8517B9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4264974" y="3223946"/>
              <a:ext cx="1831026" cy="1376042"/>
            </a:xfrm>
            <a:prstGeom prst="straightConnector1">
              <a:avLst/>
            </a:prstGeom>
            <a:ln w="57150" cap="rnd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B21600A-ACDB-4D0C-9604-DAECC1FF33E4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4264974" y="3223946"/>
              <a:ext cx="5199072" cy="1376042"/>
            </a:xfrm>
            <a:prstGeom prst="straightConnector1">
              <a:avLst/>
            </a:prstGeom>
            <a:ln w="57150" cap="rnd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D7718079-D8AE-4570-A16A-329F0C1CFC7F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 flipH="1">
              <a:off x="2727954" y="3227121"/>
              <a:ext cx="5320853" cy="1372867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CEDA3CE1-E4AA-4694-890E-5AE73685F70B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 flipH="1">
              <a:off x="6096000" y="3227121"/>
              <a:ext cx="1952806" cy="1372867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2D7157A9-7DBA-49AC-A368-6F02C2EB913C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8048806" y="3227121"/>
              <a:ext cx="1415240" cy="1372867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38F8B5F3-2E5A-427D-9A4D-4CB5757AEAA6}"/>
                </a:ext>
              </a:extLst>
            </p:cNvPr>
            <p:cNvGrpSpPr/>
            <p:nvPr/>
          </p:nvGrpSpPr>
          <p:grpSpPr>
            <a:xfrm>
              <a:off x="2974910" y="1670177"/>
              <a:ext cx="6242180" cy="1890772"/>
              <a:chOff x="2974910" y="1697717"/>
              <a:chExt cx="6242180" cy="2302229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6B281C03-9110-4ED1-97CB-4C008205142B}"/>
                  </a:ext>
                </a:extLst>
              </p:cNvPr>
              <p:cNvSpPr/>
              <p:nvPr/>
            </p:nvSpPr>
            <p:spPr>
              <a:xfrm>
                <a:off x="2974910" y="1697717"/>
                <a:ext cx="6242180" cy="230222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8E36B53E-C220-4A93-884F-2A7A2D3BF895}"/>
                  </a:ext>
                </a:extLst>
              </p:cNvPr>
              <p:cNvSpPr txBox="1"/>
              <p:nvPr/>
            </p:nvSpPr>
            <p:spPr>
              <a:xfrm>
                <a:off x="4665160" y="2251256"/>
                <a:ext cx="2861681" cy="1015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6000" dirty="0">
                    <a:latin typeface="Arial Rounded MT Bold" panose="020F0704030504030204" pitchFamily="34" charset="0"/>
                    <a:ea typeface="Adobe 黑体 Std R" panose="020B0400000000000000" pitchFamily="34" charset="-128"/>
                  </a:rPr>
                  <a:t>Hidden</a:t>
                </a:r>
                <a:endParaRPr lang="zh-TW" altLang="en-US" sz="6000" dirty="0">
                  <a:latin typeface="Arial Rounded MT Bold" panose="020F0704030504030204" pitchFamily="34" charset="0"/>
                  <a:ea typeface="Adobe 黑体 Std R" panose="020B0400000000000000" pitchFamily="34" charset="-128"/>
                </a:endParaRPr>
              </a:p>
            </p:txBody>
          </p:sp>
        </p:grp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102D8BF9-7488-4B69-9047-7870ED5961CE}"/>
                </a:ext>
              </a:extLst>
            </p:cNvPr>
            <p:cNvSpPr txBox="1"/>
            <p:nvPr/>
          </p:nvSpPr>
          <p:spPr>
            <a:xfrm>
              <a:off x="2235510" y="4239758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2F5597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0.6</a:t>
              </a:r>
              <a:endParaRPr lang="zh-TW" altLang="en-US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C473EDC5-22C4-4DE2-AE1C-E1DDBB64CED4}"/>
                </a:ext>
              </a:extLst>
            </p:cNvPr>
            <p:cNvSpPr txBox="1"/>
            <p:nvPr/>
          </p:nvSpPr>
          <p:spPr>
            <a:xfrm>
              <a:off x="5297004" y="4283110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2F5597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0.3</a:t>
              </a:r>
              <a:endParaRPr lang="zh-TW" altLang="en-US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A7899BD4-935B-486F-A0BB-1C228C38311C}"/>
                </a:ext>
              </a:extLst>
            </p:cNvPr>
            <p:cNvSpPr txBox="1"/>
            <p:nvPr/>
          </p:nvSpPr>
          <p:spPr>
            <a:xfrm>
              <a:off x="8304966" y="4472729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2F5597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0.1</a:t>
              </a:r>
              <a:endParaRPr lang="zh-TW" altLang="en-US" sz="1600" dirty="0">
                <a:solidFill>
                  <a:srgbClr val="2F5597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CA8A9D34-9E0B-476C-BE56-72D602C0F3CB}"/>
                </a:ext>
              </a:extLst>
            </p:cNvPr>
            <p:cNvSpPr txBox="1"/>
            <p:nvPr/>
          </p:nvSpPr>
          <p:spPr>
            <a:xfrm>
              <a:off x="3375644" y="4470176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595959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0.1</a:t>
              </a:r>
              <a:endParaRPr lang="zh-TW" altLang="en-US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81EBF9BF-B592-4BF7-A242-64F4A20272C7}"/>
                </a:ext>
              </a:extLst>
            </p:cNvPr>
            <p:cNvSpPr txBox="1"/>
            <p:nvPr/>
          </p:nvSpPr>
          <p:spPr>
            <a:xfrm>
              <a:off x="6456084" y="4283110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595959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0.4</a:t>
              </a:r>
              <a:endParaRPr lang="zh-TW" altLang="en-US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094D52CE-642D-4118-96F7-D893C9F094D9}"/>
                </a:ext>
              </a:extLst>
            </p:cNvPr>
            <p:cNvSpPr txBox="1"/>
            <p:nvPr/>
          </p:nvSpPr>
          <p:spPr>
            <a:xfrm>
              <a:off x="9464047" y="4239758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600" dirty="0">
                  <a:solidFill>
                    <a:srgbClr val="595959"/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0.5</a:t>
              </a:r>
              <a:endParaRPr lang="zh-TW" altLang="en-US" sz="1600" dirty="0">
                <a:solidFill>
                  <a:srgbClr val="595959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428560F8-CA5E-40FC-BDB7-4F4E9AD1B9A8}"/>
                </a:ext>
              </a:extLst>
            </p:cNvPr>
            <p:cNvSpPr txBox="1"/>
            <p:nvPr/>
          </p:nvSpPr>
          <p:spPr>
            <a:xfrm>
              <a:off x="5094636" y="5791141"/>
              <a:ext cx="2002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Observation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3473056-301C-44E3-8EA4-4F8DF387E27E}"/>
                </a:ext>
              </a:extLst>
            </p:cNvPr>
            <p:cNvSpPr/>
            <p:nvPr/>
          </p:nvSpPr>
          <p:spPr>
            <a:xfrm>
              <a:off x="1556657" y="1523429"/>
              <a:ext cx="9078686" cy="493790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透過觀察結果來預測最佳路徑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36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Example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30D674D-2E36-415A-AFA9-A497F32C881E}"/>
              </a:ext>
            </a:extLst>
          </p:cNvPr>
          <p:cNvCxnSpPr>
            <a:cxnSpLocks/>
          </p:cNvCxnSpPr>
          <p:nvPr/>
        </p:nvCxnSpPr>
        <p:spPr>
          <a:xfrm>
            <a:off x="1719518" y="2508769"/>
            <a:ext cx="9276184" cy="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AC6768-AE38-49EA-A508-93EE88D4C5A6}"/>
              </a:ext>
            </a:extLst>
          </p:cNvPr>
          <p:cNvSpPr txBox="1"/>
          <p:nvPr/>
        </p:nvSpPr>
        <p:spPr>
          <a:xfrm>
            <a:off x="9732275" y="1985549"/>
            <a:ext cx="103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Time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3DF039-9C98-4B9B-9459-711E8CC01872}"/>
              </a:ext>
            </a:extLst>
          </p:cNvPr>
          <p:cNvSpPr/>
          <p:nvPr/>
        </p:nvSpPr>
        <p:spPr>
          <a:xfrm>
            <a:off x="2546044" y="1985540"/>
            <a:ext cx="152124" cy="523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7123029-E723-4C3B-BED3-5A3FD5699304}"/>
              </a:ext>
            </a:extLst>
          </p:cNvPr>
          <p:cNvSpPr txBox="1"/>
          <p:nvPr/>
        </p:nvSpPr>
        <p:spPr>
          <a:xfrm rot="16200000">
            <a:off x="910771" y="4258820"/>
            <a:ext cx="1094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State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25CADC9-532A-4950-88C0-F93C4FD97F15}"/>
              </a:ext>
            </a:extLst>
          </p:cNvPr>
          <p:cNvSpPr/>
          <p:nvPr/>
        </p:nvSpPr>
        <p:spPr>
          <a:xfrm>
            <a:off x="2559261" y="2842213"/>
            <a:ext cx="1811701" cy="987194"/>
          </a:xfrm>
          <a:prstGeom prst="rect">
            <a:avLst/>
          </a:prstGeom>
          <a:solidFill>
            <a:srgbClr val="143A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rial Rounded MT Bold" panose="020F0704030504030204" pitchFamily="34" charset="0"/>
              </a:rPr>
              <a:t>Sunny</a:t>
            </a:r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76088E3-0687-4648-98C5-2B80A1F0C66E}"/>
              </a:ext>
            </a:extLst>
          </p:cNvPr>
          <p:cNvSpPr/>
          <p:nvPr/>
        </p:nvSpPr>
        <p:spPr>
          <a:xfrm>
            <a:off x="2559261" y="4025660"/>
            <a:ext cx="1811701" cy="987194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rial Rounded MT Bold" panose="020F0704030504030204" pitchFamily="34" charset="0"/>
              </a:rPr>
              <a:t>Rainy</a:t>
            </a:r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3372A2-2409-4B8F-A3B9-D5898509DF1B}"/>
              </a:ext>
            </a:extLst>
          </p:cNvPr>
          <p:cNvSpPr/>
          <p:nvPr/>
        </p:nvSpPr>
        <p:spPr>
          <a:xfrm>
            <a:off x="5210704" y="2842213"/>
            <a:ext cx="1811701" cy="987194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rial Rounded MT Bold" panose="020F0704030504030204" pitchFamily="34" charset="0"/>
              </a:rPr>
              <a:t>Sunny</a:t>
            </a:r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ADE11CE-A025-42D2-B9FD-67D15A284498}"/>
              </a:ext>
            </a:extLst>
          </p:cNvPr>
          <p:cNvSpPr/>
          <p:nvPr/>
        </p:nvSpPr>
        <p:spPr>
          <a:xfrm>
            <a:off x="5210704" y="4025660"/>
            <a:ext cx="1811701" cy="987194"/>
          </a:xfrm>
          <a:prstGeom prst="rect">
            <a:avLst/>
          </a:prstGeom>
          <a:solidFill>
            <a:srgbClr val="143A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rial Rounded MT Bold" panose="020F0704030504030204" pitchFamily="34" charset="0"/>
              </a:rPr>
              <a:t>Rainy</a:t>
            </a:r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ADB5DA4-C753-4A8C-89D1-359C6F783565}"/>
              </a:ext>
            </a:extLst>
          </p:cNvPr>
          <p:cNvSpPr/>
          <p:nvPr/>
        </p:nvSpPr>
        <p:spPr>
          <a:xfrm>
            <a:off x="7862147" y="2842213"/>
            <a:ext cx="1811701" cy="987194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rial Rounded MT Bold" panose="020F0704030504030204" pitchFamily="34" charset="0"/>
              </a:rPr>
              <a:t>Sunny</a:t>
            </a:r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E19CA72-424F-45E1-9192-50537502AAC7}"/>
              </a:ext>
            </a:extLst>
          </p:cNvPr>
          <p:cNvSpPr/>
          <p:nvPr/>
        </p:nvSpPr>
        <p:spPr>
          <a:xfrm>
            <a:off x="7862147" y="4025660"/>
            <a:ext cx="1811701" cy="987194"/>
          </a:xfrm>
          <a:prstGeom prst="rect">
            <a:avLst/>
          </a:prstGeom>
          <a:solidFill>
            <a:srgbClr val="143A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rial Rounded MT Bold" panose="020F0704030504030204" pitchFamily="34" charset="0"/>
              </a:rPr>
              <a:t>Rainy</a:t>
            </a:r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366457F-C45B-48DE-8866-78F2B0B66152}"/>
              </a:ext>
            </a:extLst>
          </p:cNvPr>
          <p:cNvSpPr txBox="1"/>
          <p:nvPr/>
        </p:nvSpPr>
        <p:spPr>
          <a:xfrm>
            <a:off x="2698179" y="1956859"/>
            <a:ext cx="1028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Walk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C641837-51C7-4F49-BC8E-8CFD24ADFB46}"/>
              </a:ext>
            </a:extLst>
          </p:cNvPr>
          <p:cNvSpPr/>
          <p:nvPr/>
        </p:nvSpPr>
        <p:spPr>
          <a:xfrm>
            <a:off x="5210704" y="1985540"/>
            <a:ext cx="152107" cy="5508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4670F47-D664-4A97-805B-B2FDFDE240B3}"/>
              </a:ext>
            </a:extLst>
          </p:cNvPr>
          <p:cNvSpPr txBox="1"/>
          <p:nvPr/>
        </p:nvSpPr>
        <p:spPr>
          <a:xfrm>
            <a:off x="5362838" y="195685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Shop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31E9306-C27B-4454-BE37-0EC31EF36BE0}"/>
              </a:ext>
            </a:extLst>
          </p:cNvPr>
          <p:cNvSpPr/>
          <p:nvPr/>
        </p:nvSpPr>
        <p:spPr>
          <a:xfrm>
            <a:off x="7856476" y="1985540"/>
            <a:ext cx="152107" cy="5232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4C2BB28-56DA-4943-B70A-89E558FBACB6}"/>
              </a:ext>
            </a:extLst>
          </p:cNvPr>
          <p:cNvSpPr txBox="1"/>
          <p:nvPr/>
        </p:nvSpPr>
        <p:spPr>
          <a:xfrm>
            <a:off x="8008583" y="1956859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Clean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786F48F-2D91-4AE1-B3B6-491E97D612BC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19518" y="3927534"/>
            <a:ext cx="839743" cy="5917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2E512FD-95CD-4BFB-9850-D2BFFFF44D2D}"/>
              </a:ext>
            </a:extLst>
          </p:cNvPr>
          <p:cNvCxnSpPr>
            <a:stCxn id="30" idx="3"/>
            <a:endCxn id="58" idx="1"/>
          </p:cNvCxnSpPr>
          <p:nvPr/>
        </p:nvCxnSpPr>
        <p:spPr>
          <a:xfrm>
            <a:off x="4370962" y="3335810"/>
            <a:ext cx="83974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F9A5588-30B9-423D-958E-9D2010B13569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7022405" y="3335810"/>
            <a:ext cx="83974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547A951-E487-4678-939D-F03A8E8496CE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4370962" y="4519257"/>
            <a:ext cx="83974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0A404BE-621B-47D5-A0DB-E9AC9E082B4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4370962" y="3335810"/>
            <a:ext cx="839742" cy="11834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3AC715D-7CC9-4F57-A6C0-3079FA6D97CF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7022405" y="3335810"/>
            <a:ext cx="839742" cy="11834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B6832027-1B96-4647-9194-64FBEA81A60B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7022405" y="3335810"/>
            <a:ext cx="839742" cy="11834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6912961-4160-493D-8774-F44A9D4F83ED}"/>
              </a:ext>
            </a:extLst>
          </p:cNvPr>
          <p:cNvGrpSpPr/>
          <p:nvPr/>
        </p:nvGrpSpPr>
        <p:grpSpPr>
          <a:xfrm>
            <a:off x="2568383" y="5564763"/>
            <a:ext cx="1793457" cy="652706"/>
            <a:chOff x="2387070" y="5564762"/>
            <a:chExt cx="1793457" cy="652706"/>
          </a:xfrm>
        </p:grpSpPr>
        <p:sp>
          <p:nvSpPr>
            <p:cNvPr id="91" name="平行四邊形 90">
              <a:extLst>
                <a:ext uri="{FF2B5EF4-FFF2-40B4-BE49-F238E27FC236}">
                  <a16:creationId xmlns:a16="http://schemas.microsoft.com/office/drawing/2014/main" id="{9CFAC4AA-2830-4105-89C8-EB4F85E57BBC}"/>
                </a:ext>
              </a:extLst>
            </p:cNvPr>
            <p:cNvSpPr/>
            <p:nvPr/>
          </p:nvSpPr>
          <p:spPr>
            <a:xfrm>
              <a:off x="2387070" y="5564763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EBADC5BF-65D4-43B7-91C8-BA0F418918A6}"/>
                </a:ext>
              </a:extLst>
            </p:cNvPr>
            <p:cNvSpPr txBox="1"/>
            <p:nvPr/>
          </p:nvSpPr>
          <p:spPr>
            <a:xfrm>
              <a:off x="2726595" y="5755803"/>
              <a:ext cx="111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Sunny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93" name="平行四邊形 92">
              <a:extLst>
                <a:ext uri="{FF2B5EF4-FFF2-40B4-BE49-F238E27FC236}">
                  <a16:creationId xmlns:a16="http://schemas.microsoft.com/office/drawing/2014/main" id="{08EF754D-6BA2-436C-809E-C3C85307352D}"/>
                </a:ext>
              </a:extLst>
            </p:cNvPr>
            <p:cNvSpPr/>
            <p:nvPr/>
          </p:nvSpPr>
          <p:spPr>
            <a:xfrm>
              <a:off x="3840216" y="5564762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3EECB70-F8F7-494E-9873-CB85D6DC4963}"/>
              </a:ext>
            </a:extLst>
          </p:cNvPr>
          <p:cNvGrpSpPr/>
          <p:nvPr/>
        </p:nvGrpSpPr>
        <p:grpSpPr>
          <a:xfrm>
            <a:off x="5266026" y="5564763"/>
            <a:ext cx="1701055" cy="658216"/>
            <a:chOff x="5047634" y="5564763"/>
            <a:chExt cx="1701055" cy="658216"/>
          </a:xfrm>
        </p:grpSpPr>
        <p:sp>
          <p:nvSpPr>
            <p:cNvPr id="96" name="平行四邊形 95">
              <a:extLst>
                <a:ext uri="{FF2B5EF4-FFF2-40B4-BE49-F238E27FC236}">
                  <a16:creationId xmlns:a16="http://schemas.microsoft.com/office/drawing/2014/main" id="{9D58A810-FAC0-46CB-8801-A19B0B9B9338}"/>
                </a:ext>
              </a:extLst>
            </p:cNvPr>
            <p:cNvSpPr/>
            <p:nvPr/>
          </p:nvSpPr>
          <p:spPr>
            <a:xfrm>
              <a:off x="5047634" y="5564764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66038629-11D0-419A-ADEC-3D3806F75E17}"/>
                </a:ext>
              </a:extLst>
            </p:cNvPr>
            <p:cNvSpPr txBox="1"/>
            <p:nvPr/>
          </p:nvSpPr>
          <p:spPr>
            <a:xfrm>
              <a:off x="5368944" y="5761314"/>
              <a:ext cx="102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Rainy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98" name="平行四邊形 97">
              <a:extLst>
                <a:ext uri="{FF2B5EF4-FFF2-40B4-BE49-F238E27FC236}">
                  <a16:creationId xmlns:a16="http://schemas.microsoft.com/office/drawing/2014/main" id="{CA9C3268-9498-4003-B268-4B83CA87B98A}"/>
                </a:ext>
              </a:extLst>
            </p:cNvPr>
            <p:cNvSpPr/>
            <p:nvPr/>
          </p:nvSpPr>
          <p:spPr>
            <a:xfrm>
              <a:off x="6408378" y="5564763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4E58FFB5-E3D9-4E0B-AB0B-0AA943600C18}"/>
              </a:ext>
            </a:extLst>
          </p:cNvPr>
          <p:cNvGrpSpPr/>
          <p:nvPr/>
        </p:nvGrpSpPr>
        <p:grpSpPr>
          <a:xfrm>
            <a:off x="7917469" y="5564763"/>
            <a:ext cx="1701055" cy="658215"/>
            <a:chOff x="5047634" y="5564763"/>
            <a:chExt cx="1701055" cy="658215"/>
          </a:xfrm>
        </p:grpSpPr>
        <p:sp>
          <p:nvSpPr>
            <p:cNvPr id="105" name="平行四邊形 104">
              <a:extLst>
                <a:ext uri="{FF2B5EF4-FFF2-40B4-BE49-F238E27FC236}">
                  <a16:creationId xmlns:a16="http://schemas.microsoft.com/office/drawing/2014/main" id="{F722919A-76F8-40D8-9A61-75C91EED405B}"/>
                </a:ext>
              </a:extLst>
            </p:cNvPr>
            <p:cNvSpPr/>
            <p:nvPr/>
          </p:nvSpPr>
          <p:spPr>
            <a:xfrm>
              <a:off x="5047634" y="5564764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2B6371B-0B48-4E02-A000-09E30FB0D21B}"/>
                </a:ext>
              </a:extLst>
            </p:cNvPr>
            <p:cNvSpPr txBox="1"/>
            <p:nvPr/>
          </p:nvSpPr>
          <p:spPr>
            <a:xfrm>
              <a:off x="5387861" y="5761313"/>
              <a:ext cx="102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Rainy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07" name="平行四邊形 106">
              <a:extLst>
                <a:ext uri="{FF2B5EF4-FFF2-40B4-BE49-F238E27FC236}">
                  <a16:creationId xmlns:a16="http://schemas.microsoft.com/office/drawing/2014/main" id="{6DE85AB5-0683-4A98-AF1A-9E87E59C3FCE}"/>
                </a:ext>
              </a:extLst>
            </p:cNvPr>
            <p:cNvSpPr/>
            <p:nvPr/>
          </p:nvSpPr>
          <p:spPr>
            <a:xfrm>
              <a:off x="6408378" y="5564763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3A5F6E5-C08A-49E4-B8AD-E5B659DD08BB}"/>
              </a:ext>
            </a:extLst>
          </p:cNvPr>
          <p:cNvCxnSpPr>
            <a:cxnSpLocks/>
          </p:cNvCxnSpPr>
          <p:nvPr/>
        </p:nvCxnSpPr>
        <p:spPr>
          <a:xfrm>
            <a:off x="1719518" y="2508769"/>
            <a:ext cx="0" cy="2753696"/>
          </a:xfrm>
          <a:prstGeom prst="straightConnector1">
            <a:avLst/>
          </a:prstGeom>
          <a:ln w="76200" cap="rnd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4A93236-855C-4A4A-AE0E-4D98FAD6AAC1}"/>
              </a:ext>
            </a:extLst>
          </p:cNvPr>
          <p:cNvSpPr txBox="1"/>
          <p:nvPr/>
        </p:nvSpPr>
        <p:spPr>
          <a:xfrm>
            <a:off x="3180417" y="549097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0.6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D050ACF-4ACC-4390-8B0C-178EC93A4453}"/>
              </a:ext>
            </a:extLst>
          </p:cNvPr>
          <p:cNvSpPr txBox="1"/>
          <p:nvPr/>
        </p:nvSpPr>
        <p:spPr>
          <a:xfrm>
            <a:off x="5837657" y="548621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0.4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C2B5B16-F37F-4BCB-B693-9A5358210DF5}"/>
              </a:ext>
            </a:extLst>
          </p:cNvPr>
          <p:cNvSpPr txBox="1"/>
          <p:nvPr/>
        </p:nvSpPr>
        <p:spPr>
          <a:xfrm>
            <a:off x="8483303" y="548621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0.5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9EF9488-E47E-4051-BA89-BAEB2E875D39}"/>
              </a:ext>
            </a:extLst>
          </p:cNvPr>
          <p:cNvCxnSpPr>
            <a:cxnSpLocks/>
            <a:stCxn id="59" idx="3"/>
            <a:endCxn id="67" idx="1"/>
          </p:cNvCxnSpPr>
          <p:nvPr/>
        </p:nvCxnSpPr>
        <p:spPr>
          <a:xfrm>
            <a:off x="7022405" y="4519257"/>
            <a:ext cx="83974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18BB4BF0-4206-4640-96AF-393C01D5053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19518" y="3335810"/>
            <a:ext cx="839743" cy="5917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05300F97-F272-4C6D-9159-25DA5E4CE40F}"/>
              </a:ext>
            </a:extLst>
          </p:cNvPr>
          <p:cNvSpPr/>
          <p:nvPr/>
        </p:nvSpPr>
        <p:spPr>
          <a:xfrm>
            <a:off x="2565271" y="2838315"/>
            <a:ext cx="1811701" cy="987194"/>
          </a:xfrm>
          <a:prstGeom prst="rect">
            <a:avLst/>
          </a:prstGeom>
          <a:noFill/>
          <a:ln w="762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F993853-2984-4A77-AF70-4E7D71E4A56A}"/>
              </a:ext>
            </a:extLst>
          </p:cNvPr>
          <p:cNvSpPr/>
          <p:nvPr/>
        </p:nvSpPr>
        <p:spPr>
          <a:xfrm>
            <a:off x="5209421" y="4025660"/>
            <a:ext cx="1811701" cy="987194"/>
          </a:xfrm>
          <a:prstGeom prst="rect">
            <a:avLst/>
          </a:prstGeom>
          <a:noFill/>
          <a:ln w="762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197A7C3-0C69-4A32-BAFF-35A08A24F942}"/>
              </a:ext>
            </a:extLst>
          </p:cNvPr>
          <p:cNvSpPr/>
          <p:nvPr/>
        </p:nvSpPr>
        <p:spPr>
          <a:xfrm>
            <a:off x="7856476" y="4025557"/>
            <a:ext cx="1811701" cy="987194"/>
          </a:xfrm>
          <a:prstGeom prst="rect">
            <a:avLst/>
          </a:prstGeom>
          <a:noFill/>
          <a:ln w="762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0EC0A98-6B7B-4CB8-8549-7E94FD369DFF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1720801" y="3331912"/>
            <a:ext cx="844470" cy="599208"/>
          </a:xfrm>
          <a:prstGeom prst="straightConnector1">
            <a:avLst/>
          </a:prstGeom>
          <a:ln w="57150">
            <a:solidFill>
              <a:srgbClr val="619F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130842EA-C66A-4558-A15E-6C24E5D2D166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4376972" y="3331912"/>
            <a:ext cx="832449" cy="11873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91F8B529-E771-4F31-BE6B-3E16D8027589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4376972" y="3331912"/>
            <a:ext cx="832449" cy="1187345"/>
          </a:xfrm>
          <a:prstGeom prst="straightConnector1">
            <a:avLst/>
          </a:prstGeom>
          <a:ln w="57150">
            <a:solidFill>
              <a:srgbClr val="619F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BF902CC7-F2B4-4BD9-A746-C27C0E058909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V="1">
            <a:off x="7021122" y="4519154"/>
            <a:ext cx="835354" cy="103"/>
          </a:xfrm>
          <a:prstGeom prst="straightConnector1">
            <a:avLst/>
          </a:prstGeom>
          <a:ln w="57150">
            <a:solidFill>
              <a:srgbClr val="619F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1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58084C9F-8E6C-4653-BF8E-49A91314FE36}"/>
              </a:ext>
            </a:extLst>
          </p:cNvPr>
          <p:cNvSpPr txBox="1"/>
          <p:nvPr/>
        </p:nvSpPr>
        <p:spPr>
          <a:xfrm>
            <a:off x="9121860" y="543246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(2T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1)N^T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用直接了當的方式去計算吧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699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Algorithm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759893-0346-4D43-966C-C381992BA6FE}"/>
              </a:ext>
            </a:extLst>
          </p:cNvPr>
          <p:cNvSpPr txBox="1"/>
          <p:nvPr/>
        </p:nvSpPr>
        <p:spPr>
          <a:xfrm>
            <a:off x="1914001" y="2839068"/>
            <a:ext cx="5575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個隱藏狀態、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個輸出結果、總共有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個階段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F72006-E1E9-4D21-A35E-0C723419D37C}"/>
              </a:ext>
            </a:extLst>
          </p:cNvPr>
          <p:cNvGrpSpPr/>
          <p:nvPr/>
        </p:nvGrpSpPr>
        <p:grpSpPr>
          <a:xfrm>
            <a:off x="1573690" y="1723878"/>
            <a:ext cx="9044621" cy="587932"/>
            <a:chOff x="1508372" y="1723878"/>
            <a:chExt cx="9044621" cy="587932"/>
          </a:xfrm>
        </p:grpSpPr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7ADCEC18-0184-4E6F-A8C8-72B5DF61FC7D}"/>
                </a:ext>
              </a:extLst>
            </p:cNvPr>
            <p:cNvSpPr txBox="1"/>
            <p:nvPr/>
          </p:nvSpPr>
          <p:spPr>
            <a:xfrm>
              <a:off x="1848684" y="1787012"/>
              <a:ext cx="8494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如果我們將全部的機率都算出來，再去尋找最佳路徑會如何 ？</a:t>
              </a:r>
            </a:p>
          </p:txBody>
        </p:sp>
        <p:sp>
          <p:nvSpPr>
            <p:cNvPr id="88" name="平行四邊形 87">
              <a:extLst>
                <a:ext uri="{FF2B5EF4-FFF2-40B4-BE49-F238E27FC236}">
                  <a16:creationId xmlns:a16="http://schemas.microsoft.com/office/drawing/2014/main" id="{B79D2DCB-B875-4222-9765-670B29184D77}"/>
                </a:ext>
              </a:extLst>
            </p:cNvPr>
            <p:cNvSpPr/>
            <p:nvPr/>
          </p:nvSpPr>
          <p:spPr>
            <a:xfrm>
              <a:off x="1508372" y="1723878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平行四邊形 93">
              <a:extLst>
                <a:ext uri="{FF2B5EF4-FFF2-40B4-BE49-F238E27FC236}">
                  <a16:creationId xmlns:a16="http://schemas.microsoft.com/office/drawing/2014/main" id="{0301155C-FDCF-4BFB-AD29-6CAC847D6DE9}"/>
                </a:ext>
              </a:extLst>
            </p:cNvPr>
            <p:cNvSpPr/>
            <p:nvPr/>
          </p:nvSpPr>
          <p:spPr>
            <a:xfrm>
              <a:off x="10212682" y="1723878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9CEFC4-BD43-4C66-A766-0476FB34D2A1}"/>
              </a:ext>
            </a:extLst>
          </p:cNvPr>
          <p:cNvSpPr txBox="1"/>
          <p:nvPr/>
        </p:nvSpPr>
        <p:spPr>
          <a:xfrm>
            <a:off x="2525412" y="334984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除了初始狀態，從前一個狀態到下一個狀態需要進行一次乘法</a:t>
            </a:r>
          </a:p>
        </p:txBody>
      </p:sp>
      <p:pic>
        <p:nvPicPr>
          <p:cNvPr id="95" name="Picture 2" descr="https://aidea-web.tw/images/web/news.png">
            <a:extLst>
              <a:ext uri="{FF2B5EF4-FFF2-40B4-BE49-F238E27FC236}">
                <a16:creationId xmlns:a16="http://schemas.microsoft.com/office/drawing/2014/main" id="{2D491F80-26DD-44FA-9DAF-47982C43E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73" y="2728405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27EA0B69-1164-480A-9CDE-6EE6EEB8EDE9}"/>
              </a:ext>
            </a:extLst>
          </p:cNvPr>
          <p:cNvSpPr txBox="1"/>
          <p:nvPr/>
        </p:nvSpPr>
        <p:spPr>
          <a:xfrm>
            <a:off x="2525412" y="378486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從狀態輸出結果需要一次乘法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746B63-28AF-49FE-895B-873E1484B934}"/>
              </a:ext>
            </a:extLst>
          </p:cNvPr>
          <p:cNvSpPr txBox="1"/>
          <p:nvPr/>
        </p:nvSpPr>
        <p:spPr>
          <a:xfrm>
            <a:off x="9997628" y="33498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8FEF8A-E3DC-4C5B-B537-C049E76DF18A}"/>
              </a:ext>
            </a:extLst>
          </p:cNvPr>
          <p:cNvSpPr txBox="1"/>
          <p:nvPr/>
        </p:nvSpPr>
        <p:spPr>
          <a:xfrm>
            <a:off x="10257315" y="378486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1A4BEB-29BE-433B-963E-667D2D819A85}"/>
              </a:ext>
            </a:extLst>
          </p:cNvPr>
          <p:cNvCxnSpPr>
            <a:cxnSpLocks/>
          </p:cNvCxnSpPr>
          <p:nvPr/>
        </p:nvCxnSpPr>
        <p:spPr>
          <a:xfrm>
            <a:off x="1080796" y="4247508"/>
            <a:ext cx="100304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DAA61F0D-920E-4AD2-A32A-61AF4E30E32E}"/>
              </a:ext>
            </a:extLst>
          </p:cNvPr>
          <p:cNvSpPr txBox="1"/>
          <p:nvPr/>
        </p:nvSpPr>
        <p:spPr>
          <a:xfrm>
            <a:off x="9867786" y="4313200"/>
            <a:ext cx="7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25CAF01-B906-4285-AE65-1B5BFB4F7F57}"/>
              </a:ext>
            </a:extLst>
          </p:cNvPr>
          <p:cNvSpPr txBox="1"/>
          <p:nvPr/>
        </p:nvSpPr>
        <p:spPr>
          <a:xfrm>
            <a:off x="2525412" y="488650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每次狀態改變都有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個狀態可以選擇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85273F1-BD1F-4C74-B3C2-796E3F783293}"/>
              </a:ext>
            </a:extLst>
          </p:cNvPr>
          <p:cNvSpPr txBox="1"/>
          <p:nvPr/>
        </p:nvSpPr>
        <p:spPr>
          <a:xfrm>
            <a:off x="9989614" y="4892097"/>
            <a:ext cx="6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N^T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08960-9154-470E-B0B2-125058DA8E34}"/>
              </a:ext>
            </a:extLst>
          </p:cNvPr>
          <p:cNvSpPr/>
          <p:nvPr/>
        </p:nvSpPr>
        <p:spPr>
          <a:xfrm>
            <a:off x="9452288" y="3784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＋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04C8C2-6DA4-4E84-8C1A-1B16EA0F868A}"/>
              </a:ext>
            </a:extLst>
          </p:cNvPr>
          <p:cNvSpPr/>
          <p:nvPr/>
        </p:nvSpPr>
        <p:spPr>
          <a:xfrm>
            <a:off x="9452288" y="43132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＝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5265F5-08FD-4D55-A07A-E5422E4FD500}"/>
              </a:ext>
            </a:extLst>
          </p:cNvPr>
          <p:cNvSpPr/>
          <p:nvPr/>
        </p:nvSpPr>
        <p:spPr>
          <a:xfrm>
            <a:off x="9452288" y="48865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×</a:t>
            </a:r>
            <a:endParaRPr lang="zh-TW" altLang="en-US" dirty="0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196D016D-96FD-424B-9095-E89586C0315C}"/>
              </a:ext>
            </a:extLst>
          </p:cNvPr>
          <p:cNvCxnSpPr>
            <a:cxnSpLocks/>
          </p:cNvCxnSpPr>
          <p:nvPr/>
        </p:nvCxnSpPr>
        <p:spPr>
          <a:xfrm>
            <a:off x="1080796" y="5329859"/>
            <a:ext cx="100304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9FFE81E0-FC02-4AC9-A879-C069DFDE8A72}"/>
              </a:ext>
            </a:extLst>
          </p:cNvPr>
          <p:cNvSpPr/>
          <p:nvPr/>
        </p:nvSpPr>
        <p:spPr>
          <a:xfrm>
            <a:off x="8727877" y="54324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92242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傳統的方式如何呢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699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Algorithm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412139-69D2-47F7-B97D-A6FF3E5FCE8C}"/>
              </a:ext>
            </a:extLst>
          </p:cNvPr>
          <p:cNvSpPr txBox="1"/>
          <p:nvPr/>
        </p:nvSpPr>
        <p:spPr>
          <a:xfrm>
            <a:off x="4980760" y="1690713"/>
            <a:ext cx="2230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Likelihood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DFBC5CC2-6C29-4F89-96C3-3B7BB97A7759}"/>
              </a:ext>
            </a:extLst>
          </p:cNvPr>
          <p:cNvSpPr/>
          <p:nvPr/>
        </p:nvSpPr>
        <p:spPr>
          <a:xfrm>
            <a:off x="4640449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平行四邊形 14">
            <a:extLst>
              <a:ext uri="{FF2B5EF4-FFF2-40B4-BE49-F238E27FC236}">
                <a16:creationId xmlns:a16="http://schemas.microsoft.com/office/drawing/2014/main" id="{0DD57BB5-88A4-4725-B762-E2FC757B214B}"/>
              </a:ext>
            </a:extLst>
          </p:cNvPr>
          <p:cNvSpPr/>
          <p:nvPr/>
        </p:nvSpPr>
        <p:spPr>
          <a:xfrm>
            <a:off x="7211243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108EBF-5269-4755-AEA5-16626E10CD74}"/>
              </a:ext>
            </a:extLst>
          </p:cNvPr>
          <p:cNvSpPr/>
          <p:nvPr/>
        </p:nvSpPr>
        <p:spPr>
          <a:xfrm>
            <a:off x="1481959" y="3820525"/>
            <a:ext cx="1019503" cy="483476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Initial</a:t>
            </a:r>
            <a:endParaRPr lang="zh-TW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E024287-FFCA-4295-B5F5-24F4BCBE03EE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E78639B-252E-41B2-88AD-37612EEDDBC1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0AFBE17-1E89-4D70-AAF8-9B22CFF3E95A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FB47AC8-8CEB-46CE-806C-3D483D28CDCE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07D801D-228B-4C6B-9915-43AEA791E4C4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70282B5-D70B-4314-BA9F-38B75BAAD88E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D531E19-66EF-451F-9424-BCCBA6E5290B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3DD04D7-EBEE-45DE-89C6-3B506D4F2B01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61C8DB-5549-490F-9EE3-131249D76EF0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B497F2B-AED9-439A-832A-90F7F1D55E4F}"/>
              </a:ext>
            </a:extLst>
          </p:cNvPr>
          <p:cNvSpPr/>
          <p:nvPr/>
        </p:nvSpPr>
        <p:spPr>
          <a:xfrm>
            <a:off x="9921765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5AD57C3-3228-4520-A385-6AE47A0CA178}"/>
              </a:ext>
            </a:extLst>
          </p:cNvPr>
          <p:cNvSpPr/>
          <p:nvPr/>
        </p:nvSpPr>
        <p:spPr>
          <a:xfrm>
            <a:off x="9921765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DE5641F-797F-43A5-8A98-20972FAA439B}"/>
              </a:ext>
            </a:extLst>
          </p:cNvPr>
          <p:cNvSpPr/>
          <p:nvPr/>
        </p:nvSpPr>
        <p:spPr>
          <a:xfrm>
            <a:off x="9921765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F27FA2-DFA3-4362-A63E-0ECCFCF9E2D5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501462" y="2969187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3A546CF-4768-4AAF-9798-D977727A78CC}"/>
              </a:ext>
            </a:extLst>
          </p:cNvPr>
          <p:cNvCxnSpPr>
            <a:stCxn id="4" idx="3"/>
            <a:endCxn id="18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26622A6-ABF0-494E-877C-0EC7D71B3C04}"/>
              </a:ext>
            </a:extLst>
          </p:cNvPr>
          <p:cNvCxnSpPr>
            <a:stCxn id="4" idx="3"/>
            <a:endCxn id="19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DE11A0A-3B16-4D2E-B6E6-2D4D2A52706A}"/>
              </a:ext>
            </a:extLst>
          </p:cNvPr>
          <p:cNvCxnSpPr>
            <a:cxnSpLocks/>
            <a:stCxn id="6" idx="6"/>
            <a:endCxn id="21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445A77E-E824-4700-B9C0-AF2ED53B7155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C2E30D3-7CAA-4A51-A8B0-18E28388045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508938" y="3124708"/>
            <a:ext cx="1096525" cy="937555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7B72689-2FF2-4D37-A12D-C6FACF0C869A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C67D27D-14B9-4F6C-A522-56F7B2A53F8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508938" y="4062263"/>
            <a:ext cx="1096525" cy="96989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0ABD487-9D8F-4284-A091-61A23D3F9C29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71F29D8-80EC-475A-A8CA-B25D068272E5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75C7F9D-9417-4D90-B213-932B65E17FA0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27192C3-F83F-41C7-9598-F75135435906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20A9034-DA41-452B-9D95-FA6D3E4BE580}"/>
              </a:ext>
            </a:extLst>
          </p:cNvPr>
          <p:cNvCxnSpPr>
            <a:cxnSpLocks/>
            <a:stCxn id="20" idx="6"/>
            <a:endCxn id="24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B9C0E9C-FA99-48D6-A124-CD08788BB3B5}"/>
              </a:ext>
            </a:extLst>
          </p:cNvPr>
          <p:cNvCxnSpPr>
            <a:cxnSpLocks/>
            <a:stCxn id="20" idx="6"/>
            <a:endCxn id="25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ACE99B2-AF48-4B21-8D5A-5744C9551E8A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BE4F0AA-0237-472B-B6A7-6DD21B641CCF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14D02204-1BF9-48B3-BD3D-54B029CC7247}"/>
              </a:ext>
            </a:extLst>
          </p:cNvPr>
          <p:cNvCxnSpPr>
            <a:cxnSpLocks/>
            <a:stCxn id="22" idx="6"/>
            <a:endCxn id="24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8F0A2D1-944C-4B27-B339-A79170A309B5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8860C8D-4526-448F-9D1E-5397E6FF384E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58758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AA49626-FF72-477E-850A-D364D5515203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6358758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D4F305B0-DBA7-4911-A196-F253210C015B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FEC35DE-8977-420E-A9B9-D831F23434A4}"/>
              </a:ext>
            </a:extLst>
          </p:cNvPr>
          <p:cNvCxnSpPr/>
          <p:nvPr/>
        </p:nvCxnSpPr>
        <p:spPr>
          <a:xfrm>
            <a:off x="8860221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B728540B-5932-4082-BBD1-2DE9F8F5495E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0650BDB3-A555-4896-9AC6-076711B3F2B8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10341819-C759-4EF8-B69C-C7CB25732926}"/>
              </a:ext>
            </a:extLst>
          </p:cNvPr>
          <p:cNvCxnSpPr/>
          <p:nvPr/>
        </p:nvCxnSpPr>
        <p:spPr>
          <a:xfrm>
            <a:off x="8860221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76B2B9E-80D2-4B0A-83EB-93D022774889}"/>
              </a:ext>
            </a:extLst>
          </p:cNvPr>
          <p:cNvCxnSpPr/>
          <p:nvPr/>
        </p:nvCxnSpPr>
        <p:spPr>
          <a:xfrm>
            <a:off x="8860221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9F023732-5843-4EA1-8368-1476BA1EAE51}"/>
              </a:ext>
            </a:extLst>
          </p:cNvPr>
          <p:cNvCxnSpPr>
            <a:cxnSpLocks/>
          </p:cNvCxnSpPr>
          <p:nvPr/>
        </p:nvCxnSpPr>
        <p:spPr>
          <a:xfrm flipV="1">
            <a:off x="8860221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1DE433C-CDAB-4842-AD48-621B2D4A9106}"/>
              </a:ext>
            </a:extLst>
          </p:cNvPr>
          <p:cNvCxnSpPr>
            <a:cxnSpLocks/>
          </p:cNvCxnSpPr>
          <p:nvPr/>
        </p:nvCxnSpPr>
        <p:spPr>
          <a:xfrm flipV="1">
            <a:off x="8860221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E8F7B9F-A41B-4200-9C14-CEA28B6582F2}"/>
              </a:ext>
            </a:extLst>
          </p:cNvPr>
          <p:cNvCxnSpPr>
            <a:cxnSpLocks/>
          </p:cNvCxnSpPr>
          <p:nvPr/>
        </p:nvCxnSpPr>
        <p:spPr>
          <a:xfrm flipV="1">
            <a:off x="8860221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C07CF292-CB5F-4526-BE71-E00A1148171B}"/>
              </a:ext>
            </a:extLst>
          </p:cNvPr>
          <p:cNvCxnSpPr>
            <a:cxnSpLocks/>
          </p:cNvCxnSpPr>
          <p:nvPr/>
        </p:nvCxnSpPr>
        <p:spPr>
          <a:xfrm>
            <a:off x="8860221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5E2F7AA4-4036-49D4-894B-0D0A5475C283}"/>
              </a:ext>
            </a:extLst>
          </p:cNvPr>
          <p:cNvCxnSpPr>
            <a:cxnSpLocks/>
            <a:endCxn id="141" idx="2"/>
          </p:cNvCxnSpPr>
          <p:nvPr/>
        </p:nvCxnSpPr>
        <p:spPr>
          <a:xfrm flipV="1">
            <a:off x="2512310" y="2969187"/>
            <a:ext cx="1208352" cy="108992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橢圓 140">
            <a:extLst>
              <a:ext uri="{FF2B5EF4-FFF2-40B4-BE49-F238E27FC236}">
                <a16:creationId xmlns:a16="http://schemas.microsoft.com/office/drawing/2014/main" id="{63F25DAB-DEFB-4161-BC43-55F2A5772BBF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D1B17731-6F3B-453D-9100-E4E063A47567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53AED887-4651-4470-869F-AB44D6D9EE7C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A3FD2F5C-0E66-44E8-92A5-F7B4CC2E6538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D046C543-6CC0-4567-A904-B846C1D02077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443EAF83-5276-4997-9AA3-3BF54B8AC5B7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2431F5C4-6CFA-4515-BF33-1DE0AC59F4FB}"/>
              </a:ext>
            </a:extLst>
          </p:cNvPr>
          <p:cNvCxnSpPr>
            <a:cxnSpLocks/>
            <a:stCxn id="141" idx="6"/>
            <a:endCxn id="144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46AB5669-9469-4661-ABDC-864B0200C359}"/>
              </a:ext>
            </a:extLst>
          </p:cNvPr>
          <p:cNvCxnSpPr>
            <a:cxnSpLocks/>
            <a:stCxn id="142" idx="6"/>
          </p:cNvCxnSpPr>
          <p:nvPr/>
        </p:nvCxnSpPr>
        <p:spPr>
          <a:xfrm flipV="1">
            <a:off x="4508938" y="3124707"/>
            <a:ext cx="1096525" cy="93755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599EC5D7-5CC2-44E0-84F7-2F51436B661B}"/>
              </a:ext>
            </a:extLst>
          </p:cNvPr>
          <p:cNvCxnSpPr>
            <a:cxnSpLocks/>
            <a:stCxn id="143" idx="6"/>
            <a:endCxn id="144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5D336CFE-3989-4C97-8E86-4387EA07676E}"/>
              </a:ext>
            </a:extLst>
          </p:cNvPr>
          <p:cNvCxnSpPr>
            <a:cxnSpLocks/>
            <a:stCxn id="4" idx="3"/>
            <a:endCxn id="142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792DE9D6-7293-4FA3-AD06-6333AE9AFE10}"/>
              </a:ext>
            </a:extLst>
          </p:cNvPr>
          <p:cNvCxnSpPr>
            <a:cxnSpLocks/>
            <a:stCxn id="4" idx="3"/>
            <a:endCxn id="143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286AFCD0-EC1A-4E0C-822F-BE9D1B6C8917}"/>
              </a:ext>
            </a:extLst>
          </p:cNvPr>
          <p:cNvSpPr/>
          <p:nvPr/>
        </p:nvSpPr>
        <p:spPr>
          <a:xfrm>
            <a:off x="7162798" y="5854277"/>
            <a:ext cx="1303284" cy="522372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C03C8200-9B89-4A2C-A1F5-914904A85EF5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>
            <a:extLst>
              <a:ext uri="{FF2B5EF4-FFF2-40B4-BE49-F238E27FC236}">
                <a16:creationId xmlns:a16="http://schemas.microsoft.com/office/drawing/2014/main" id="{32CC932F-BC20-46A8-BDDB-8F5D7BB3116C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>
            <a:extLst>
              <a:ext uri="{FF2B5EF4-FFF2-40B4-BE49-F238E27FC236}">
                <a16:creationId xmlns:a16="http://schemas.microsoft.com/office/drawing/2014/main" id="{0BCACD54-3EB4-4792-8F91-CEBDFA05AC33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95097F6-1D04-47FB-B8E5-7FECDD165F46}"/>
              </a:ext>
            </a:extLst>
          </p:cNvPr>
          <p:cNvCxnSpPr>
            <a:cxnSpLocks/>
            <a:stCxn id="141" idx="6"/>
            <a:endCxn id="145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A467C0C7-EAF9-4D04-A43D-F3C1DC280FC1}"/>
              </a:ext>
            </a:extLst>
          </p:cNvPr>
          <p:cNvCxnSpPr>
            <a:cxnSpLocks/>
            <a:stCxn id="144" idx="6"/>
            <a:endCxn id="180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D25B40FA-4CE1-42FC-9EB8-8C3710E63FDC}"/>
              </a:ext>
            </a:extLst>
          </p:cNvPr>
          <p:cNvCxnSpPr>
            <a:cxnSpLocks/>
            <a:stCxn id="145" idx="6"/>
            <a:endCxn id="181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D03927B1-16EE-46C0-955C-C63C29373CC6}"/>
              </a:ext>
            </a:extLst>
          </p:cNvPr>
          <p:cNvCxnSpPr>
            <a:cxnSpLocks/>
            <a:stCxn id="141" idx="6"/>
            <a:endCxn id="146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6F830CAA-8D0E-4DBF-9746-C2A6FDC9390A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1365183D-61E2-4C0A-B368-2EF31E1AB474}"/>
              </a:ext>
            </a:extLst>
          </p:cNvPr>
          <p:cNvCxnSpPr>
            <a:cxnSpLocks/>
            <a:stCxn id="143" idx="6"/>
            <a:endCxn id="146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99444721-D633-4631-96F8-E72351C6E2F6}"/>
              </a:ext>
            </a:extLst>
          </p:cNvPr>
          <p:cNvCxnSpPr>
            <a:cxnSpLocks/>
            <a:stCxn id="142" idx="6"/>
          </p:cNvCxnSpPr>
          <p:nvPr/>
        </p:nvCxnSpPr>
        <p:spPr>
          <a:xfrm>
            <a:off x="4508938" y="4062263"/>
            <a:ext cx="1096525" cy="960203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319B15A6-66FC-4EC6-BB6C-D4A6C017FC65}"/>
              </a:ext>
            </a:extLst>
          </p:cNvPr>
          <p:cNvCxnSpPr>
            <a:cxnSpLocks/>
            <a:stCxn id="143" idx="6"/>
            <a:endCxn id="145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CE7EC12D-73F3-40E1-AA07-94C380696861}"/>
              </a:ext>
            </a:extLst>
          </p:cNvPr>
          <p:cNvCxnSpPr>
            <a:cxnSpLocks/>
            <a:stCxn id="144" idx="6"/>
            <a:endCxn id="182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87CDB34B-16CC-47CB-ABC7-CF883E7DE947}"/>
              </a:ext>
            </a:extLst>
          </p:cNvPr>
          <p:cNvCxnSpPr>
            <a:cxnSpLocks/>
            <a:stCxn id="144" idx="6"/>
            <a:endCxn id="181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BAC5B2C2-CA00-468A-B200-071CC99BEB05}"/>
              </a:ext>
            </a:extLst>
          </p:cNvPr>
          <p:cNvCxnSpPr>
            <a:cxnSpLocks/>
            <a:stCxn id="145" idx="6"/>
          </p:cNvCxnSpPr>
          <p:nvPr/>
        </p:nvCxnSpPr>
        <p:spPr>
          <a:xfrm flipV="1">
            <a:off x="6358758" y="3115585"/>
            <a:ext cx="1114098" cy="9466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FBC9DCF7-DE84-4586-8069-E407DCC4C0DD}"/>
              </a:ext>
            </a:extLst>
          </p:cNvPr>
          <p:cNvCxnSpPr>
            <a:cxnSpLocks/>
            <a:stCxn id="146" idx="6"/>
            <a:endCxn id="180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0E69BDBB-6AA6-407F-8531-FB4EBE636A26}"/>
              </a:ext>
            </a:extLst>
          </p:cNvPr>
          <p:cNvCxnSpPr>
            <a:cxnSpLocks/>
            <a:stCxn id="145" idx="6"/>
          </p:cNvCxnSpPr>
          <p:nvPr/>
        </p:nvCxnSpPr>
        <p:spPr>
          <a:xfrm>
            <a:off x="6358758" y="4062263"/>
            <a:ext cx="1114098" cy="9466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17461257-79F8-4853-8831-C1854C4A5E9A}"/>
              </a:ext>
            </a:extLst>
          </p:cNvPr>
          <p:cNvCxnSpPr>
            <a:cxnSpLocks/>
            <a:stCxn id="146" idx="6"/>
            <a:endCxn id="182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F57A71A1-1E45-48C7-8A91-9042A9CFF2F7}"/>
              </a:ext>
            </a:extLst>
          </p:cNvPr>
          <p:cNvCxnSpPr>
            <a:cxnSpLocks/>
            <a:stCxn id="146" idx="6"/>
            <a:endCxn id="181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91F44010-90C4-4C03-9C2B-97F3CFE65EE4}"/>
              </a:ext>
            </a:extLst>
          </p:cNvPr>
          <p:cNvCxnSpPr>
            <a:cxnSpLocks/>
            <a:stCxn id="182" idx="4"/>
            <a:endCxn id="166" idx="0"/>
          </p:cNvCxnSpPr>
          <p:nvPr/>
        </p:nvCxnSpPr>
        <p:spPr>
          <a:xfrm>
            <a:off x="7814440" y="5549477"/>
            <a:ext cx="0" cy="30480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橢圓 242">
            <a:extLst>
              <a:ext uri="{FF2B5EF4-FFF2-40B4-BE49-F238E27FC236}">
                <a16:creationId xmlns:a16="http://schemas.microsoft.com/office/drawing/2014/main" id="{5E811635-1646-4C85-AB1A-13224BAC39E9}"/>
              </a:ext>
            </a:extLst>
          </p:cNvPr>
          <p:cNvSpPr/>
          <p:nvPr/>
        </p:nvSpPr>
        <p:spPr>
          <a:xfrm>
            <a:off x="8492182" y="2922160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橢圓 243">
            <a:extLst>
              <a:ext uri="{FF2B5EF4-FFF2-40B4-BE49-F238E27FC236}">
                <a16:creationId xmlns:a16="http://schemas.microsoft.com/office/drawing/2014/main" id="{56297C6A-A7D5-4110-A676-2100A3D031DA}"/>
              </a:ext>
            </a:extLst>
          </p:cNvPr>
          <p:cNvSpPr/>
          <p:nvPr/>
        </p:nvSpPr>
        <p:spPr>
          <a:xfrm>
            <a:off x="8492182" y="4015236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橢圓 244">
            <a:extLst>
              <a:ext uri="{FF2B5EF4-FFF2-40B4-BE49-F238E27FC236}">
                <a16:creationId xmlns:a16="http://schemas.microsoft.com/office/drawing/2014/main" id="{E077430A-5B25-4ED8-A241-EA9165882C8E}"/>
              </a:ext>
            </a:extLst>
          </p:cNvPr>
          <p:cNvSpPr/>
          <p:nvPr/>
        </p:nvSpPr>
        <p:spPr>
          <a:xfrm>
            <a:off x="8492182" y="5108312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5F6397-DC7D-4D56-A9F9-4ADD3CD5346E}"/>
              </a:ext>
            </a:extLst>
          </p:cNvPr>
          <p:cNvSpPr/>
          <p:nvPr/>
        </p:nvSpPr>
        <p:spPr>
          <a:xfrm>
            <a:off x="5312978" y="5854277"/>
            <a:ext cx="1303284" cy="522372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0006805A-21E0-4B02-BF06-99014B2AA849}"/>
              </a:ext>
            </a:extLst>
          </p:cNvPr>
          <p:cNvCxnSpPr>
            <a:cxnSpLocks/>
            <a:stCxn id="146" idx="4"/>
            <a:endCxn id="87" idx="0"/>
          </p:cNvCxnSpPr>
          <p:nvPr/>
        </p:nvCxnSpPr>
        <p:spPr>
          <a:xfrm>
            <a:off x="5964620" y="5549477"/>
            <a:ext cx="0" cy="30480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1DAD2F1-3927-4FB6-9D68-F724F55F15EC}"/>
              </a:ext>
            </a:extLst>
          </p:cNvPr>
          <p:cNvSpPr/>
          <p:nvPr/>
        </p:nvSpPr>
        <p:spPr>
          <a:xfrm>
            <a:off x="3463158" y="5854277"/>
            <a:ext cx="1303284" cy="522372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09F69E5C-5BFA-4809-A011-FA38D52C0237}"/>
              </a:ext>
            </a:extLst>
          </p:cNvPr>
          <p:cNvCxnSpPr>
            <a:cxnSpLocks/>
            <a:stCxn id="143" idx="4"/>
            <a:endCxn id="89" idx="0"/>
          </p:cNvCxnSpPr>
          <p:nvPr/>
        </p:nvCxnSpPr>
        <p:spPr>
          <a:xfrm>
            <a:off x="4114800" y="5549477"/>
            <a:ext cx="0" cy="30480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F7E00BF9-CF60-416E-947F-D28E3AFB1E15}"/>
              </a:ext>
            </a:extLst>
          </p:cNvPr>
          <p:cNvCxnSpPr>
            <a:cxnSpLocks/>
            <a:stCxn id="142" idx="4"/>
            <a:endCxn id="89" idx="0"/>
          </p:cNvCxnSpPr>
          <p:nvPr/>
        </p:nvCxnSpPr>
        <p:spPr>
          <a:xfrm>
            <a:off x="4114800" y="4456401"/>
            <a:ext cx="0" cy="13978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F39DCACE-AF17-4AA9-8710-E5A51048ED49}"/>
              </a:ext>
            </a:extLst>
          </p:cNvPr>
          <p:cNvCxnSpPr>
            <a:cxnSpLocks/>
            <a:stCxn id="141" idx="4"/>
            <a:endCxn id="89" idx="0"/>
          </p:cNvCxnSpPr>
          <p:nvPr/>
        </p:nvCxnSpPr>
        <p:spPr>
          <a:xfrm>
            <a:off x="4114800" y="3363325"/>
            <a:ext cx="0" cy="2490952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17629379-6A56-4101-8034-EA1884F8F609}"/>
              </a:ext>
            </a:extLst>
          </p:cNvPr>
          <p:cNvSpPr txBox="1"/>
          <p:nvPr/>
        </p:nvSpPr>
        <p:spPr>
          <a:xfrm>
            <a:off x="448152" y="5999669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複雜度高達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2T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‧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</a:t>
            </a:r>
            <a:r>
              <a:rPr lang="en-US" altLang="zh-TW" sz="2400" baseline="30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83B08F0-D2B8-4CE7-973D-A42E9009FB63}"/>
              </a:ext>
            </a:extLst>
          </p:cNvPr>
          <p:cNvCxnSpPr>
            <a:cxnSpLocks/>
            <a:stCxn id="145" idx="4"/>
            <a:endCxn id="87" idx="0"/>
          </p:cNvCxnSpPr>
          <p:nvPr/>
        </p:nvCxnSpPr>
        <p:spPr>
          <a:xfrm>
            <a:off x="5964620" y="4456401"/>
            <a:ext cx="0" cy="13978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B63F4D34-A0D2-4D65-92C0-EAF8C42ADADA}"/>
              </a:ext>
            </a:extLst>
          </p:cNvPr>
          <p:cNvCxnSpPr>
            <a:cxnSpLocks/>
            <a:stCxn id="144" idx="4"/>
            <a:endCxn id="87" idx="0"/>
          </p:cNvCxnSpPr>
          <p:nvPr/>
        </p:nvCxnSpPr>
        <p:spPr>
          <a:xfrm>
            <a:off x="5964620" y="3363325"/>
            <a:ext cx="0" cy="2490952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A98FC646-9825-4D9B-A811-9313B64C2EFA}"/>
              </a:ext>
            </a:extLst>
          </p:cNvPr>
          <p:cNvCxnSpPr>
            <a:cxnSpLocks/>
            <a:stCxn id="181" idx="4"/>
            <a:endCxn id="166" idx="0"/>
          </p:cNvCxnSpPr>
          <p:nvPr/>
        </p:nvCxnSpPr>
        <p:spPr>
          <a:xfrm>
            <a:off x="7814440" y="4456401"/>
            <a:ext cx="0" cy="13978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3AC3A09-0B29-4729-888E-505F4B9EF2E4}"/>
              </a:ext>
            </a:extLst>
          </p:cNvPr>
          <p:cNvCxnSpPr>
            <a:cxnSpLocks/>
            <a:stCxn id="180" idx="4"/>
            <a:endCxn id="166" idx="0"/>
          </p:cNvCxnSpPr>
          <p:nvPr/>
        </p:nvCxnSpPr>
        <p:spPr>
          <a:xfrm>
            <a:off x="7814440" y="3363325"/>
            <a:ext cx="0" cy="2490952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修但幾勒- 網友創作相關梗圖">
            <a:extLst>
              <a:ext uri="{FF2B5EF4-FFF2-40B4-BE49-F238E27FC236}">
                <a16:creationId xmlns:a16="http://schemas.microsoft.com/office/drawing/2014/main" id="{75C117A5-A0CC-4690-A3A5-8AF5759E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04" y="1825990"/>
            <a:ext cx="6047792" cy="437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40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66" grpId="0" animBg="1"/>
      <p:bldP spid="180" grpId="0" animBg="1"/>
      <p:bldP spid="181" grpId="0" animBg="1"/>
      <p:bldP spid="182" grpId="0" animBg="1"/>
      <p:bldP spid="87" grpId="0" animBg="1"/>
      <p:bldP spid="89" grpId="0" animBg="1"/>
      <p:bldP spid="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C70C1D86-6F41-4DD3-B0AF-9A0B4C80DF95}"/>
              </a:ext>
            </a:extLst>
          </p:cNvPr>
          <p:cNvSpPr/>
          <p:nvPr/>
        </p:nvSpPr>
        <p:spPr>
          <a:xfrm rot="2700000">
            <a:off x="5047279" y="3758129"/>
            <a:ext cx="614960" cy="6149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4D9429-963B-4544-8B9E-E417D0B195AA}"/>
              </a:ext>
            </a:extLst>
          </p:cNvPr>
          <p:cNvSpPr/>
          <p:nvPr/>
        </p:nvSpPr>
        <p:spPr>
          <a:xfrm rot="2700000">
            <a:off x="2699065" y="2323729"/>
            <a:ext cx="2210540" cy="2210540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5C01C4-DD28-48C1-9526-7795CA4E57C2}"/>
              </a:ext>
            </a:extLst>
          </p:cNvPr>
          <p:cNvSpPr/>
          <p:nvPr/>
        </p:nvSpPr>
        <p:spPr>
          <a:xfrm rot="2700000">
            <a:off x="5597101" y="2909362"/>
            <a:ext cx="997792" cy="997792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144A0A-6C87-4733-A3FA-5D4D7BF8740C}"/>
              </a:ext>
            </a:extLst>
          </p:cNvPr>
          <p:cNvSpPr/>
          <p:nvPr/>
        </p:nvSpPr>
        <p:spPr>
          <a:xfrm rot="2700000">
            <a:off x="7255767" y="2323730"/>
            <a:ext cx="2210540" cy="2210540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126A63-CE6D-441E-8EA2-F998C16BB7EA}"/>
              </a:ext>
            </a:extLst>
          </p:cNvPr>
          <p:cNvSpPr/>
          <p:nvPr/>
        </p:nvSpPr>
        <p:spPr>
          <a:xfrm rot="2700000">
            <a:off x="2839480" y="4758960"/>
            <a:ext cx="695837" cy="695837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369DD8-F679-4065-8806-43F308249D3E}"/>
              </a:ext>
            </a:extLst>
          </p:cNvPr>
          <p:cNvSpPr/>
          <p:nvPr/>
        </p:nvSpPr>
        <p:spPr>
          <a:xfrm rot="2700000">
            <a:off x="8709397" y="1202772"/>
            <a:ext cx="1078938" cy="1078938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C4A4E7D-9D5E-4902-8FB5-CADD7785288D}"/>
              </a:ext>
            </a:extLst>
          </p:cNvPr>
          <p:cNvSpPr txBox="1"/>
          <p:nvPr/>
        </p:nvSpPr>
        <p:spPr>
          <a:xfrm>
            <a:off x="3216673" y="3104373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NER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49EF95-CEB5-4660-9572-6514E1E04B3E}"/>
              </a:ext>
            </a:extLst>
          </p:cNvPr>
          <p:cNvSpPr txBox="1"/>
          <p:nvPr/>
        </p:nvSpPr>
        <p:spPr>
          <a:xfrm>
            <a:off x="7302093" y="3102295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BF9056-BDFA-4C7A-82D5-6277C251ABE6}"/>
              </a:ext>
            </a:extLst>
          </p:cNvPr>
          <p:cNvSpPr/>
          <p:nvPr/>
        </p:nvSpPr>
        <p:spPr>
          <a:xfrm rot="2700000">
            <a:off x="5188669" y="2813597"/>
            <a:ext cx="332181" cy="332181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A35DED-1CDF-4BD0-8416-8F050A5BFDDE}"/>
              </a:ext>
            </a:extLst>
          </p:cNvPr>
          <p:cNvSpPr/>
          <p:nvPr/>
        </p:nvSpPr>
        <p:spPr>
          <a:xfrm rot="2700000">
            <a:off x="1964174" y="2936202"/>
            <a:ext cx="332181" cy="332181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CAB81C-5659-4800-A71E-D6670292A06C}"/>
              </a:ext>
            </a:extLst>
          </p:cNvPr>
          <p:cNvSpPr/>
          <p:nvPr/>
        </p:nvSpPr>
        <p:spPr>
          <a:xfrm rot="2700000">
            <a:off x="8570179" y="4881144"/>
            <a:ext cx="451465" cy="451465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7CECB1-B2D0-480F-81E8-424CB1CA7AAA}"/>
              </a:ext>
            </a:extLst>
          </p:cNvPr>
          <p:cNvSpPr/>
          <p:nvPr/>
        </p:nvSpPr>
        <p:spPr>
          <a:xfrm rot="2700000">
            <a:off x="3638244" y="2104188"/>
            <a:ext cx="332181" cy="332181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3490E4-35E7-4E02-8FD1-60A8EDFA7EA0}"/>
              </a:ext>
            </a:extLst>
          </p:cNvPr>
          <p:cNvSpPr/>
          <p:nvPr/>
        </p:nvSpPr>
        <p:spPr>
          <a:xfrm rot="2700000">
            <a:off x="5929907" y="4386664"/>
            <a:ext cx="332181" cy="332181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BB0D21-DBA2-4F51-9F81-F2ABD77783C4}"/>
              </a:ext>
            </a:extLst>
          </p:cNvPr>
          <p:cNvSpPr/>
          <p:nvPr/>
        </p:nvSpPr>
        <p:spPr>
          <a:xfrm rot="2700000">
            <a:off x="8194946" y="2023131"/>
            <a:ext cx="332181" cy="332181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7DC766-CA44-4EEB-94FA-59AAEAF49EA6}"/>
              </a:ext>
            </a:extLst>
          </p:cNvPr>
          <p:cNvSpPr/>
          <p:nvPr/>
        </p:nvSpPr>
        <p:spPr>
          <a:xfrm rot="2700000">
            <a:off x="2412733" y="3341159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3B8425-31A6-4E98-A320-D6189B4C0F9B}"/>
              </a:ext>
            </a:extLst>
          </p:cNvPr>
          <p:cNvSpPr/>
          <p:nvPr/>
        </p:nvSpPr>
        <p:spPr>
          <a:xfrm rot="2700000">
            <a:off x="2531949" y="5188664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B2624E-E5B4-468E-8AC4-1E3FECF5E06F}"/>
              </a:ext>
            </a:extLst>
          </p:cNvPr>
          <p:cNvSpPr/>
          <p:nvPr/>
        </p:nvSpPr>
        <p:spPr>
          <a:xfrm rot="2700000">
            <a:off x="6707762" y="3130276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D6EBEA-E109-4530-B46E-022A9C725A39}"/>
              </a:ext>
            </a:extLst>
          </p:cNvPr>
          <p:cNvSpPr/>
          <p:nvPr/>
        </p:nvSpPr>
        <p:spPr>
          <a:xfrm rot="2700000">
            <a:off x="2897898" y="1479137"/>
            <a:ext cx="682737" cy="682737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A89C9B-EEEC-4939-8978-21C400C9F381}"/>
              </a:ext>
            </a:extLst>
          </p:cNvPr>
          <p:cNvSpPr/>
          <p:nvPr/>
        </p:nvSpPr>
        <p:spPr>
          <a:xfrm rot="2700000">
            <a:off x="8996635" y="5129121"/>
            <a:ext cx="695837" cy="695837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71C6F-159A-4B12-B57A-5A6D8BB05352}"/>
              </a:ext>
            </a:extLst>
          </p:cNvPr>
          <p:cNvSpPr/>
          <p:nvPr/>
        </p:nvSpPr>
        <p:spPr>
          <a:xfrm rot="2700000">
            <a:off x="2529277" y="5622634"/>
            <a:ext cx="332181" cy="332181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754DB67-8912-43B6-B2A3-D2569A7EBEE1}"/>
              </a:ext>
            </a:extLst>
          </p:cNvPr>
          <p:cNvSpPr/>
          <p:nvPr/>
        </p:nvSpPr>
        <p:spPr>
          <a:xfrm rot="2700000">
            <a:off x="6011699" y="2895388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E3B511-73F0-45F2-B2DC-1AEC6F3367C2}"/>
              </a:ext>
            </a:extLst>
          </p:cNvPr>
          <p:cNvSpPr/>
          <p:nvPr/>
        </p:nvSpPr>
        <p:spPr>
          <a:xfrm rot="2700000">
            <a:off x="6194991" y="4948124"/>
            <a:ext cx="168596" cy="168596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A8508B-EEA2-416E-961A-2CEDB8B21860}"/>
              </a:ext>
            </a:extLst>
          </p:cNvPr>
          <p:cNvSpPr/>
          <p:nvPr/>
        </p:nvSpPr>
        <p:spPr>
          <a:xfrm rot="2700000">
            <a:off x="6931085" y="3341159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B31B7C-821E-41A0-9620-6A89094AF20D}"/>
              </a:ext>
            </a:extLst>
          </p:cNvPr>
          <p:cNvSpPr/>
          <p:nvPr/>
        </p:nvSpPr>
        <p:spPr>
          <a:xfrm rot="2700000">
            <a:off x="9809474" y="2971954"/>
            <a:ext cx="332181" cy="332181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C80E43-B259-46A4-A6D4-7D141D945906}"/>
              </a:ext>
            </a:extLst>
          </p:cNvPr>
          <p:cNvSpPr/>
          <p:nvPr/>
        </p:nvSpPr>
        <p:spPr>
          <a:xfrm rot="2700000">
            <a:off x="6809534" y="4219628"/>
            <a:ext cx="1011729" cy="1011729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294511-86C7-4B4E-927F-7533D61C11DD}"/>
              </a:ext>
            </a:extLst>
          </p:cNvPr>
          <p:cNvSpPr/>
          <p:nvPr/>
        </p:nvSpPr>
        <p:spPr>
          <a:xfrm rot="2700000">
            <a:off x="5066087" y="4468457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780BFC-B6BC-419E-A89C-FED4486F0D44}"/>
              </a:ext>
            </a:extLst>
          </p:cNvPr>
          <p:cNvSpPr/>
          <p:nvPr/>
        </p:nvSpPr>
        <p:spPr>
          <a:xfrm rot="2700000">
            <a:off x="6386856" y="4760411"/>
            <a:ext cx="168596" cy="168596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F6F0B1-393C-4D01-A6D6-AA1BA0D0E636}"/>
              </a:ext>
            </a:extLst>
          </p:cNvPr>
          <p:cNvSpPr/>
          <p:nvPr/>
        </p:nvSpPr>
        <p:spPr>
          <a:xfrm rot="2700000">
            <a:off x="9905381" y="1265797"/>
            <a:ext cx="332181" cy="332181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5078CA-64E8-4CF5-B8DD-ED4C2D7996D4}"/>
              </a:ext>
            </a:extLst>
          </p:cNvPr>
          <p:cNvSpPr/>
          <p:nvPr/>
        </p:nvSpPr>
        <p:spPr>
          <a:xfrm rot="2700000">
            <a:off x="2856715" y="1101943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851F44-2BC9-4038-9457-2CAFDE12A580}"/>
              </a:ext>
            </a:extLst>
          </p:cNvPr>
          <p:cNvSpPr/>
          <p:nvPr/>
        </p:nvSpPr>
        <p:spPr>
          <a:xfrm rot="2700000">
            <a:off x="1855966" y="3299229"/>
            <a:ext cx="168596" cy="168596"/>
          </a:xfrm>
          <a:prstGeom prst="rect">
            <a:avLst/>
          </a:prstGeom>
          <a:solidFill>
            <a:srgbClr val="97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943190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快速地找出最佳路徑的秘訣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699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Algorithm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412139-69D2-47F7-B97D-A6FF3E5FCE8C}"/>
              </a:ext>
            </a:extLst>
          </p:cNvPr>
          <p:cNvSpPr txBox="1"/>
          <p:nvPr/>
        </p:nvSpPr>
        <p:spPr>
          <a:xfrm>
            <a:off x="2751880" y="2274102"/>
            <a:ext cx="6688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1. Forward / Backward </a:t>
            </a:r>
            <a:r>
              <a:rPr lang="en-US" altLang="zh-TW" sz="3200" dirty="0">
                <a:latin typeface="Arial Rounded MT Bold" panose="020F0704030504030204" pitchFamily="34" charset="0"/>
              </a:rPr>
              <a:t>Algorithm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C15FDF-4934-461B-882E-99BC063505E7}"/>
              </a:ext>
            </a:extLst>
          </p:cNvPr>
          <p:cNvSpPr txBox="1"/>
          <p:nvPr/>
        </p:nvSpPr>
        <p:spPr>
          <a:xfrm>
            <a:off x="4079037" y="3370775"/>
            <a:ext cx="4033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2. Viterbi </a:t>
            </a:r>
            <a:r>
              <a:rPr lang="en-US" altLang="zh-TW" sz="3200" dirty="0">
                <a:latin typeface="Arial Rounded MT Bold" panose="020F0704030504030204" pitchFamily="34" charset="0"/>
              </a:rPr>
              <a:t>Algorithm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5330423-59F0-4DA9-93C2-191E3A634755}"/>
              </a:ext>
            </a:extLst>
          </p:cNvPr>
          <p:cNvSpPr txBox="1"/>
          <p:nvPr/>
        </p:nvSpPr>
        <p:spPr>
          <a:xfrm>
            <a:off x="3160838" y="4468208"/>
            <a:ext cx="587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</a:rPr>
              <a:t>3. Baum-Welch Algorithm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ABBF28B-BA65-483E-AB98-0768A01D033A}"/>
              </a:ext>
            </a:extLst>
          </p:cNvPr>
          <p:cNvGrpSpPr/>
          <p:nvPr/>
        </p:nvGrpSpPr>
        <p:grpSpPr>
          <a:xfrm>
            <a:off x="1959426" y="1903788"/>
            <a:ext cx="298579" cy="3540609"/>
            <a:chOff x="1595534" y="1992444"/>
            <a:chExt cx="298579" cy="3540609"/>
          </a:xfrm>
        </p:grpSpPr>
        <p:sp>
          <p:nvSpPr>
            <p:cNvPr id="12" name="L 圖案 11">
              <a:extLst>
                <a:ext uri="{FF2B5EF4-FFF2-40B4-BE49-F238E27FC236}">
                  <a16:creationId xmlns:a16="http://schemas.microsoft.com/office/drawing/2014/main" id="{F5EDD3D1-A3D4-48BC-AF7E-525059309BCD}"/>
                </a:ext>
              </a:extLst>
            </p:cNvPr>
            <p:cNvSpPr/>
            <p:nvPr/>
          </p:nvSpPr>
          <p:spPr>
            <a:xfrm>
              <a:off x="1595534" y="3955930"/>
              <a:ext cx="298579" cy="1577123"/>
            </a:xfrm>
            <a:prstGeom prst="corne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L 圖案 31">
              <a:extLst>
                <a:ext uri="{FF2B5EF4-FFF2-40B4-BE49-F238E27FC236}">
                  <a16:creationId xmlns:a16="http://schemas.microsoft.com/office/drawing/2014/main" id="{1E662882-4F14-4DED-A54A-F30CB81207A2}"/>
                </a:ext>
              </a:extLst>
            </p:cNvPr>
            <p:cNvSpPr/>
            <p:nvPr/>
          </p:nvSpPr>
          <p:spPr>
            <a:xfrm flipV="1">
              <a:off x="1595534" y="1992444"/>
              <a:ext cx="298579" cy="2122355"/>
            </a:xfrm>
            <a:prstGeom prst="corne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BB2F689-1277-4BA8-8E1C-362916F21380}"/>
              </a:ext>
            </a:extLst>
          </p:cNvPr>
          <p:cNvGrpSpPr/>
          <p:nvPr/>
        </p:nvGrpSpPr>
        <p:grpSpPr>
          <a:xfrm flipH="1">
            <a:off x="9933995" y="1892857"/>
            <a:ext cx="298579" cy="3540609"/>
            <a:chOff x="1595534" y="1992444"/>
            <a:chExt cx="298579" cy="3540609"/>
          </a:xfrm>
        </p:grpSpPr>
        <p:sp>
          <p:nvSpPr>
            <p:cNvPr id="35" name="L 圖案 34">
              <a:extLst>
                <a:ext uri="{FF2B5EF4-FFF2-40B4-BE49-F238E27FC236}">
                  <a16:creationId xmlns:a16="http://schemas.microsoft.com/office/drawing/2014/main" id="{01F32027-6BE1-48A4-B2BC-CF5423FCBE7D}"/>
                </a:ext>
              </a:extLst>
            </p:cNvPr>
            <p:cNvSpPr/>
            <p:nvPr/>
          </p:nvSpPr>
          <p:spPr>
            <a:xfrm>
              <a:off x="1595534" y="3955930"/>
              <a:ext cx="298579" cy="1577123"/>
            </a:xfrm>
            <a:prstGeom prst="corne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L 圖案 35">
              <a:extLst>
                <a:ext uri="{FF2B5EF4-FFF2-40B4-BE49-F238E27FC236}">
                  <a16:creationId xmlns:a16="http://schemas.microsoft.com/office/drawing/2014/main" id="{CF658CBC-A672-4EA4-8751-0EB8C72865E3}"/>
                </a:ext>
              </a:extLst>
            </p:cNvPr>
            <p:cNvSpPr/>
            <p:nvPr/>
          </p:nvSpPr>
          <p:spPr>
            <a:xfrm flipV="1">
              <a:off x="1595534" y="1992444"/>
              <a:ext cx="298579" cy="2122355"/>
            </a:xfrm>
            <a:prstGeom prst="corne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02094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瞻前顧後的演算法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699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Algorithm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412139-69D2-47F7-B97D-A6FF3E5FCE8C}"/>
              </a:ext>
            </a:extLst>
          </p:cNvPr>
          <p:cNvSpPr txBox="1"/>
          <p:nvPr/>
        </p:nvSpPr>
        <p:spPr>
          <a:xfrm>
            <a:off x="2989124" y="1690713"/>
            <a:ext cx="6213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Forward / Backward </a:t>
            </a:r>
            <a:r>
              <a:rPr lang="en-US" altLang="zh-TW" sz="3200" dirty="0">
                <a:latin typeface="Arial Rounded MT Bold" panose="020F0704030504030204" pitchFamily="34" charset="0"/>
              </a:rPr>
              <a:t>Algorithm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DFBC5CC2-6C29-4F89-96C3-3B7BB97A7759}"/>
              </a:ext>
            </a:extLst>
          </p:cNvPr>
          <p:cNvSpPr/>
          <p:nvPr/>
        </p:nvSpPr>
        <p:spPr>
          <a:xfrm>
            <a:off x="2648813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平行四邊形 14">
            <a:extLst>
              <a:ext uri="{FF2B5EF4-FFF2-40B4-BE49-F238E27FC236}">
                <a16:creationId xmlns:a16="http://schemas.microsoft.com/office/drawing/2014/main" id="{0DD57BB5-88A4-4725-B762-E2FC757B214B}"/>
              </a:ext>
            </a:extLst>
          </p:cNvPr>
          <p:cNvSpPr/>
          <p:nvPr/>
        </p:nvSpPr>
        <p:spPr>
          <a:xfrm>
            <a:off x="9202876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108EBF-5269-4755-AEA5-16626E10CD74}"/>
              </a:ext>
            </a:extLst>
          </p:cNvPr>
          <p:cNvSpPr/>
          <p:nvPr/>
        </p:nvSpPr>
        <p:spPr>
          <a:xfrm>
            <a:off x="1481959" y="3820525"/>
            <a:ext cx="1019503" cy="483476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Initial</a:t>
            </a:r>
            <a:endParaRPr lang="zh-TW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E024287-FFCA-4295-B5F5-24F4BCBE03EE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E78639B-252E-41B2-88AD-37612EEDDBC1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0AFBE17-1E89-4D70-AAF8-9B22CFF3E95A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FB47AC8-8CEB-46CE-806C-3D483D28CDCE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07D801D-228B-4C6B-9915-43AEA791E4C4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70282B5-D70B-4314-BA9F-38B75BAAD88E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D531E19-66EF-451F-9424-BCCBA6E5290B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3DD04D7-EBEE-45DE-89C6-3B506D4F2B01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61C8DB-5549-490F-9EE3-131249D76EF0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B497F2B-AED9-439A-832A-90F7F1D55E4F}"/>
              </a:ext>
            </a:extLst>
          </p:cNvPr>
          <p:cNvSpPr/>
          <p:nvPr/>
        </p:nvSpPr>
        <p:spPr>
          <a:xfrm>
            <a:off x="9921765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5AD57C3-3228-4520-A385-6AE47A0CA178}"/>
              </a:ext>
            </a:extLst>
          </p:cNvPr>
          <p:cNvSpPr/>
          <p:nvPr/>
        </p:nvSpPr>
        <p:spPr>
          <a:xfrm>
            <a:off x="9921765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DE5641F-797F-43A5-8A98-20972FAA439B}"/>
              </a:ext>
            </a:extLst>
          </p:cNvPr>
          <p:cNvSpPr/>
          <p:nvPr/>
        </p:nvSpPr>
        <p:spPr>
          <a:xfrm>
            <a:off x="9921765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F27FA2-DFA3-4362-A63E-0ECCFCF9E2D5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501462" y="2969187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3A546CF-4768-4AAF-9798-D977727A78CC}"/>
              </a:ext>
            </a:extLst>
          </p:cNvPr>
          <p:cNvCxnSpPr>
            <a:stCxn id="4" idx="3"/>
            <a:endCxn id="18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26622A6-ABF0-494E-877C-0EC7D71B3C04}"/>
              </a:ext>
            </a:extLst>
          </p:cNvPr>
          <p:cNvCxnSpPr>
            <a:stCxn id="4" idx="3"/>
            <a:endCxn id="19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DE11A0A-3B16-4D2E-B6E6-2D4D2A52706A}"/>
              </a:ext>
            </a:extLst>
          </p:cNvPr>
          <p:cNvCxnSpPr>
            <a:cxnSpLocks/>
            <a:stCxn id="6" idx="6"/>
            <a:endCxn id="21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445A77E-E824-4700-B9C0-AF2ED53B7155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C2E30D3-7CAA-4A51-A8B0-18E28388045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508938" y="3124708"/>
            <a:ext cx="1096525" cy="937555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7B72689-2FF2-4D37-A12D-C6FACF0C869A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C67D27D-14B9-4F6C-A522-56F7B2A53F8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508938" y="4062263"/>
            <a:ext cx="1096525" cy="96989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0ABD487-9D8F-4284-A091-61A23D3F9C29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71F29D8-80EC-475A-A8CA-B25D068272E5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75C7F9D-9417-4D90-B213-932B65E17FA0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27192C3-F83F-41C7-9598-F75135435906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20A9034-DA41-452B-9D95-FA6D3E4BE580}"/>
              </a:ext>
            </a:extLst>
          </p:cNvPr>
          <p:cNvCxnSpPr>
            <a:cxnSpLocks/>
            <a:stCxn id="20" idx="6"/>
            <a:endCxn id="24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B9C0E9C-FA99-48D6-A124-CD08788BB3B5}"/>
              </a:ext>
            </a:extLst>
          </p:cNvPr>
          <p:cNvCxnSpPr>
            <a:cxnSpLocks/>
            <a:stCxn id="20" idx="6"/>
            <a:endCxn id="25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ACE99B2-AF48-4B21-8D5A-5744C9551E8A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BE4F0AA-0237-472B-B6A7-6DD21B641CCF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14D02204-1BF9-48B3-BD3D-54B029CC7247}"/>
              </a:ext>
            </a:extLst>
          </p:cNvPr>
          <p:cNvCxnSpPr>
            <a:cxnSpLocks/>
            <a:stCxn id="22" idx="6"/>
            <a:endCxn id="24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8F0A2D1-944C-4B27-B339-A79170A309B5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8860C8D-4526-448F-9D1E-5397E6FF384E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58758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AA49626-FF72-477E-850A-D364D5515203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6358758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D4F305B0-DBA7-4911-A196-F253210C015B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FEC35DE-8977-420E-A9B9-D831F23434A4}"/>
              </a:ext>
            </a:extLst>
          </p:cNvPr>
          <p:cNvCxnSpPr/>
          <p:nvPr/>
        </p:nvCxnSpPr>
        <p:spPr>
          <a:xfrm>
            <a:off x="8860221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B728540B-5932-4082-BBD1-2DE9F8F5495E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0650BDB3-A555-4896-9AC6-076711B3F2B8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10341819-C759-4EF8-B69C-C7CB25732926}"/>
              </a:ext>
            </a:extLst>
          </p:cNvPr>
          <p:cNvCxnSpPr/>
          <p:nvPr/>
        </p:nvCxnSpPr>
        <p:spPr>
          <a:xfrm>
            <a:off x="8860221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76B2B9E-80D2-4B0A-83EB-93D022774889}"/>
              </a:ext>
            </a:extLst>
          </p:cNvPr>
          <p:cNvCxnSpPr/>
          <p:nvPr/>
        </p:nvCxnSpPr>
        <p:spPr>
          <a:xfrm>
            <a:off x="8860221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9F023732-5843-4EA1-8368-1476BA1EAE51}"/>
              </a:ext>
            </a:extLst>
          </p:cNvPr>
          <p:cNvCxnSpPr>
            <a:cxnSpLocks/>
          </p:cNvCxnSpPr>
          <p:nvPr/>
        </p:nvCxnSpPr>
        <p:spPr>
          <a:xfrm flipV="1">
            <a:off x="8860221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1DE433C-CDAB-4842-AD48-621B2D4A9106}"/>
              </a:ext>
            </a:extLst>
          </p:cNvPr>
          <p:cNvCxnSpPr>
            <a:cxnSpLocks/>
          </p:cNvCxnSpPr>
          <p:nvPr/>
        </p:nvCxnSpPr>
        <p:spPr>
          <a:xfrm flipV="1">
            <a:off x="8860221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E8F7B9F-A41B-4200-9C14-CEA28B6582F2}"/>
              </a:ext>
            </a:extLst>
          </p:cNvPr>
          <p:cNvCxnSpPr>
            <a:cxnSpLocks/>
          </p:cNvCxnSpPr>
          <p:nvPr/>
        </p:nvCxnSpPr>
        <p:spPr>
          <a:xfrm flipV="1">
            <a:off x="8860221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C07CF292-CB5F-4526-BE71-E00A1148171B}"/>
              </a:ext>
            </a:extLst>
          </p:cNvPr>
          <p:cNvCxnSpPr>
            <a:cxnSpLocks/>
          </p:cNvCxnSpPr>
          <p:nvPr/>
        </p:nvCxnSpPr>
        <p:spPr>
          <a:xfrm>
            <a:off x="8860221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5E2F7AA4-4036-49D4-894B-0D0A5475C283}"/>
              </a:ext>
            </a:extLst>
          </p:cNvPr>
          <p:cNvCxnSpPr>
            <a:cxnSpLocks/>
            <a:endCxn id="141" idx="2"/>
          </p:cNvCxnSpPr>
          <p:nvPr/>
        </p:nvCxnSpPr>
        <p:spPr>
          <a:xfrm flipV="1">
            <a:off x="2512310" y="2969187"/>
            <a:ext cx="1208352" cy="108992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橢圓 140">
            <a:extLst>
              <a:ext uri="{FF2B5EF4-FFF2-40B4-BE49-F238E27FC236}">
                <a16:creationId xmlns:a16="http://schemas.microsoft.com/office/drawing/2014/main" id="{63F25DAB-DEFB-4161-BC43-55F2A5772BBF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D1B17731-6F3B-453D-9100-E4E063A47567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53AED887-4651-4470-869F-AB44D6D9EE7C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A3FD2F5C-0E66-44E8-92A5-F7B4CC2E6538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D046C543-6CC0-4567-A904-B846C1D02077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443EAF83-5276-4997-9AA3-3BF54B8AC5B7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2431F5C4-6CFA-4515-BF33-1DE0AC59F4FB}"/>
              </a:ext>
            </a:extLst>
          </p:cNvPr>
          <p:cNvCxnSpPr>
            <a:cxnSpLocks/>
            <a:stCxn id="141" idx="6"/>
            <a:endCxn id="144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46AB5669-9469-4661-ABDC-864B0200C359}"/>
              </a:ext>
            </a:extLst>
          </p:cNvPr>
          <p:cNvCxnSpPr>
            <a:cxnSpLocks/>
            <a:stCxn id="142" idx="6"/>
          </p:cNvCxnSpPr>
          <p:nvPr/>
        </p:nvCxnSpPr>
        <p:spPr>
          <a:xfrm flipV="1">
            <a:off x="4508938" y="3124707"/>
            <a:ext cx="1096525" cy="93755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599EC5D7-5CC2-44E0-84F7-2F51436B661B}"/>
              </a:ext>
            </a:extLst>
          </p:cNvPr>
          <p:cNvCxnSpPr>
            <a:cxnSpLocks/>
            <a:stCxn id="143" idx="6"/>
            <a:endCxn id="144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5D336CFE-3989-4C97-8E86-4387EA07676E}"/>
              </a:ext>
            </a:extLst>
          </p:cNvPr>
          <p:cNvCxnSpPr>
            <a:cxnSpLocks/>
            <a:stCxn id="4" idx="3"/>
            <a:endCxn id="142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792DE9D6-7293-4FA3-AD06-6333AE9AFE10}"/>
              </a:ext>
            </a:extLst>
          </p:cNvPr>
          <p:cNvCxnSpPr>
            <a:cxnSpLocks/>
            <a:stCxn id="4" idx="3"/>
            <a:endCxn id="143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286AFCD0-EC1A-4E0C-822F-BE9D1B6C8917}"/>
              </a:ext>
            </a:extLst>
          </p:cNvPr>
          <p:cNvSpPr/>
          <p:nvPr/>
        </p:nvSpPr>
        <p:spPr>
          <a:xfrm>
            <a:off x="7162798" y="5854277"/>
            <a:ext cx="1303284" cy="522372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C03C8200-9B89-4A2C-A1F5-914904A85EF5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>
            <a:extLst>
              <a:ext uri="{FF2B5EF4-FFF2-40B4-BE49-F238E27FC236}">
                <a16:creationId xmlns:a16="http://schemas.microsoft.com/office/drawing/2014/main" id="{32CC932F-BC20-46A8-BDDB-8F5D7BB3116C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>
            <a:extLst>
              <a:ext uri="{FF2B5EF4-FFF2-40B4-BE49-F238E27FC236}">
                <a16:creationId xmlns:a16="http://schemas.microsoft.com/office/drawing/2014/main" id="{0BCACD54-3EB4-4792-8F91-CEBDFA05AC33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95097F6-1D04-47FB-B8E5-7FECDD165F46}"/>
              </a:ext>
            </a:extLst>
          </p:cNvPr>
          <p:cNvCxnSpPr>
            <a:cxnSpLocks/>
            <a:stCxn id="141" idx="6"/>
            <a:endCxn id="145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A467C0C7-EAF9-4D04-A43D-F3C1DC280FC1}"/>
              </a:ext>
            </a:extLst>
          </p:cNvPr>
          <p:cNvCxnSpPr>
            <a:cxnSpLocks/>
            <a:stCxn id="144" idx="6"/>
            <a:endCxn id="180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D25B40FA-4CE1-42FC-9EB8-8C3710E63FDC}"/>
              </a:ext>
            </a:extLst>
          </p:cNvPr>
          <p:cNvCxnSpPr>
            <a:cxnSpLocks/>
            <a:stCxn id="145" idx="6"/>
            <a:endCxn id="181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D03927B1-16EE-46C0-955C-C63C29373CC6}"/>
              </a:ext>
            </a:extLst>
          </p:cNvPr>
          <p:cNvCxnSpPr>
            <a:cxnSpLocks/>
            <a:stCxn id="141" idx="6"/>
            <a:endCxn id="146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6F830CAA-8D0E-4DBF-9746-C2A6FDC9390A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1365183D-61E2-4C0A-B368-2EF31E1AB474}"/>
              </a:ext>
            </a:extLst>
          </p:cNvPr>
          <p:cNvCxnSpPr>
            <a:cxnSpLocks/>
            <a:stCxn id="143" idx="6"/>
            <a:endCxn id="146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99444721-D633-4631-96F8-E72351C6E2F6}"/>
              </a:ext>
            </a:extLst>
          </p:cNvPr>
          <p:cNvCxnSpPr>
            <a:cxnSpLocks/>
            <a:stCxn id="142" idx="6"/>
          </p:cNvCxnSpPr>
          <p:nvPr/>
        </p:nvCxnSpPr>
        <p:spPr>
          <a:xfrm>
            <a:off x="4508938" y="4062263"/>
            <a:ext cx="1096525" cy="960203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319B15A6-66FC-4EC6-BB6C-D4A6C017FC65}"/>
              </a:ext>
            </a:extLst>
          </p:cNvPr>
          <p:cNvCxnSpPr>
            <a:cxnSpLocks/>
            <a:stCxn id="143" idx="6"/>
            <a:endCxn id="145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CE7EC12D-73F3-40E1-AA07-94C380696861}"/>
              </a:ext>
            </a:extLst>
          </p:cNvPr>
          <p:cNvCxnSpPr>
            <a:cxnSpLocks/>
            <a:stCxn id="144" idx="6"/>
            <a:endCxn id="182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87CDB34B-16CC-47CB-ABC7-CF883E7DE947}"/>
              </a:ext>
            </a:extLst>
          </p:cNvPr>
          <p:cNvCxnSpPr>
            <a:cxnSpLocks/>
            <a:stCxn id="144" idx="6"/>
            <a:endCxn id="181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BAC5B2C2-CA00-468A-B200-071CC99BEB05}"/>
              </a:ext>
            </a:extLst>
          </p:cNvPr>
          <p:cNvCxnSpPr>
            <a:cxnSpLocks/>
            <a:stCxn id="145" idx="6"/>
          </p:cNvCxnSpPr>
          <p:nvPr/>
        </p:nvCxnSpPr>
        <p:spPr>
          <a:xfrm flipV="1">
            <a:off x="6358758" y="3115585"/>
            <a:ext cx="1114098" cy="9466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FBC9DCF7-DE84-4586-8069-E407DCC4C0DD}"/>
              </a:ext>
            </a:extLst>
          </p:cNvPr>
          <p:cNvCxnSpPr>
            <a:cxnSpLocks/>
            <a:stCxn id="146" idx="6"/>
            <a:endCxn id="180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0E69BDBB-6AA6-407F-8531-FB4EBE636A26}"/>
              </a:ext>
            </a:extLst>
          </p:cNvPr>
          <p:cNvCxnSpPr>
            <a:cxnSpLocks/>
            <a:stCxn id="145" idx="6"/>
          </p:cNvCxnSpPr>
          <p:nvPr/>
        </p:nvCxnSpPr>
        <p:spPr>
          <a:xfrm>
            <a:off x="6358758" y="4062263"/>
            <a:ext cx="1114098" cy="9466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17461257-79F8-4853-8831-C1854C4A5E9A}"/>
              </a:ext>
            </a:extLst>
          </p:cNvPr>
          <p:cNvCxnSpPr>
            <a:cxnSpLocks/>
            <a:stCxn id="146" idx="6"/>
            <a:endCxn id="182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F57A71A1-1E45-48C7-8A91-9042A9CFF2F7}"/>
              </a:ext>
            </a:extLst>
          </p:cNvPr>
          <p:cNvCxnSpPr>
            <a:cxnSpLocks/>
            <a:stCxn id="146" idx="6"/>
            <a:endCxn id="181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91F44010-90C4-4C03-9C2B-97F3CFE65EE4}"/>
              </a:ext>
            </a:extLst>
          </p:cNvPr>
          <p:cNvCxnSpPr>
            <a:cxnSpLocks/>
            <a:stCxn id="181" idx="4"/>
            <a:endCxn id="166" idx="0"/>
          </p:cNvCxnSpPr>
          <p:nvPr/>
        </p:nvCxnSpPr>
        <p:spPr>
          <a:xfrm>
            <a:off x="7814440" y="4456401"/>
            <a:ext cx="0" cy="13978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橢圓 242">
            <a:extLst>
              <a:ext uri="{FF2B5EF4-FFF2-40B4-BE49-F238E27FC236}">
                <a16:creationId xmlns:a16="http://schemas.microsoft.com/office/drawing/2014/main" id="{5E811635-1646-4C85-AB1A-13224BAC39E9}"/>
              </a:ext>
            </a:extLst>
          </p:cNvPr>
          <p:cNvSpPr/>
          <p:nvPr/>
        </p:nvSpPr>
        <p:spPr>
          <a:xfrm>
            <a:off x="8492182" y="2922160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橢圓 243">
            <a:extLst>
              <a:ext uri="{FF2B5EF4-FFF2-40B4-BE49-F238E27FC236}">
                <a16:creationId xmlns:a16="http://schemas.microsoft.com/office/drawing/2014/main" id="{56297C6A-A7D5-4110-A676-2100A3D031DA}"/>
              </a:ext>
            </a:extLst>
          </p:cNvPr>
          <p:cNvSpPr/>
          <p:nvPr/>
        </p:nvSpPr>
        <p:spPr>
          <a:xfrm>
            <a:off x="8492182" y="4015236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橢圓 244">
            <a:extLst>
              <a:ext uri="{FF2B5EF4-FFF2-40B4-BE49-F238E27FC236}">
                <a16:creationId xmlns:a16="http://schemas.microsoft.com/office/drawing/2014/main" id="{E077430A-5B25-4ED8-A241-EA9165882C8E}"/>
              </a:ext>
            </a:extLst>
          </p:cNvPr>
          <p:cNvSpPr/>
          <p:nvPr/>
        </p:nvSpPr>
        <p:spPr>
          <a:xfrm>
            <a:off x="8492182" y="5108312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39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66" grpId="0" animBg="1"/>
      <p:bldP spid="180" grpId="0" animBg="1"/>
      <p:bldP spid="181" grpId="0" animBg="1"/>
      <p:bldP spid="1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瞻前顧後的演算法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699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Algorithm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412139-69D2-47F7-B97D-A6FF3E5FCE8C}"/>
              </a:ext>
            </a:extLst>
          </p:cNvPr>
          <p:cNvSpPr txBox="1"/>
          <p:nvPr/>
        </p:nvSpPr>
        <p:spPr>
          <a:xfrm>
            <a:off x="2989124" y="1690713"/>
            <a:ext cx="6213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Forward / Backward </a:t>
            </a:r>
            <a:r>
              <a:rPr lang="en-US" altLang="zh-TW" sz="3200" dirty="0">
                <a:latin typeface="Arial Rounded MT Bold" panose="020F0704030504030204" pitchFamily="34" charset="0"/>
              </a:rPr>
              <a:t>Algorithm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DFBC5CC2-6C29-4F89-96C3-3B7BB97A7759}"/>
              </a:ext>
            </a:extLst>
          </p:cNvPr>
          <p:cNvSpPr/>
          <p:nvPr/>
        </p:nvSpPr>
        <p:spPr>
          <a:xfrm>
            <a:off x="2648813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平行四邊形 14">
            <a:extLst>
              <a:ext uri="{FF2B5EF4-FFF2-40B4-BE49-F238E27FC236}">
                <a16:creationId xmlns:a16="http://schemas.microsoft.com/office/drawing/2014/main" id="{0DD57BB5-88A4-4725-B762-E2FC757B214B}"/>
              </a:ext>
            </a:extLst>
          </p:cNvPr>
          <p:cNvSpPr/>
          <p:nvPr/>
        </p:nvSpPr>
        <p:spPr>
          <a:xfrm>
            <a:off x="9202876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108EBF-5269-4755-AEA5-16626E10CD74}"/>
              </a:ext>
            </a:extLst>
          </p:cNvPr>
          <p:cNvSpPr/>
          <p:nvPr/>
        </p:nvSpPr>
        <p:spPr>
          <a:xfrm>
            <a:off x="1481959" y="3820525"/>
            <a:ext cx="1019503" cy="483476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Initial</a:t>
            </a:r>
            <a:endParaRPr lang="zh-TW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E024287-FFCA-4295-B5F5-24F4BCBE03EE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E78639B-252E-41B2-88AD-37612EEDDBC1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0AFBE17-1E89-4D70-AAF8-9B22CFF3E95A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FB47AC8-8CEB-46CE-806C-3D483D28CDCE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07D801D-228B-4C6B-9915-43AEA791E4C4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70282B5-D70B-4314-BA9F-38B75BAAD88E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D531E19-66EF-451F-9424-BCCBA6E5290B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3DD04D7-EBEE-45DE-89C6-3B506D4F2B01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61C8DB-5549-490F-9EE3-131249D76EF0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B497F2B-AED9-439A-832A-90F7F1D55E4F}"/>
              </a:ext>
            </a:extLst>
          </p:cNvPr>
          <p:cNvSpPr/>
          <p:nvPr/>
        </p:nvSpPr>
        <p:spPr>
          <a:xfrm>
            <a:off x="9921765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5AD57C3-3228-4520-A385-6AE47A0CA178}"/>
              </a:ext>
            </a:extLst>
          </p:cNvPr>
          <p:cNvSpPr/>
          <p:nvPr/>
        </p:nvSpPr>
        <p:spPr>
          <a:xfrm>
            <a:off x="9921765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DE5641F-797F-43A5-8A98-20972FAA439B}"/>
              </a:ext>
            </a:extLst>
          </p:cNvPr>
          <p:cNvSpPr/>
          <p:nvPr/>
        </p:nvSpPr>
        <p:spPr>
          <a:xfrm>
            <a:off x="9921765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F27FA2-DFA3-4362-A63E-0ECCFCF9E2D5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501462" y="2969187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3A546CF-4768-4AAF-9798-D977727A78CC}"/>
              </a:ext>
            </a:extLst>
          </p:cNvPr>
          <p:cNvCxnSpPr>
            <a:stCxn id="4" idx="3"/>
            <a:endCxn id="18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26622A6-ABF0-494E-877C-0EC7D71B3C04}"/>
              </a:ext>
            </a:extLst>
          </p:cNvPr>
          <p:cNvCxnSpPr>
            <a:stCxn id="4" idx="3"/>
            <a:endCxn id="19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DE11A0A-3B16-4D2E-B6E6-2D4D2A52706A}"/>
              </a:ext>
            </a:extLst>
          </p:cNvPr>
          <p:cNvCxnSpPr>
            <a:cxnSpLocks/>
            <a:stCxn id="6" idx="6"/>
            <a:endCxn id="21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445A77E-E824-4700-B9C0-AF2ED53B7155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C2E30D3-7CAA-4A51-A8B0-18E28388045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508938" y="3124708"/>
            <a:ext cx="1096525" cy="937555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7B72689-2FF2-4D37-A12D-C6FACF0C869A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C67D27D-14B9-4F6C-A522-56F7B2A53F8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508938" y="4062263"/>
            <a:ext cx="1096525" cy="96989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0ABD487-9D8F-4284-A091-61A23D3F9C29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71F29D8-80EC-475A-A8CA-B25D068272E5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75C7F9D-9417-4D90-B213-932B65E17FA0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27192C3-F83F-41C7-9598-F75135435906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20A9034-DA41-452B-9D95-FA6D3E4BE580}"/>
              </a:ext>
            </a:extLst>
          </p:cNvPr>
          <p:cNvCxnSpPr>
            <a:cxnSpLocks/>
            <a:stCxn id="20" idx="6"/>
            <a:endCxn id="24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B9C0E9C-FA99-48D6-A124-CD08788BB3B5}"/>
              </a:ext>
            </a:extLst>
          </p:cNvPr>
          <p:cNvCxnSpPr>
            <a:cxnSpLocks/>
            <a:stCxn id="20" idx="6"/>
            <a:endCxn id="25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ACE99B2-AF48-4B21-8D5A-5744C9551E8A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BE4F0AA-0237-472B-B6A7-6DD21B641CCF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14D02204-1BF9-48B3-BD3D-54B029CC7247}"/>
              </a:ext>
            </a:extLst>
          </p:cNvPr>
          <p:cNvCxnSpPr>
            <a:cxnSpLocks/>
            <a:stCxn id="22" idx="6"/>
            <a:endCxn id="24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8F0A2D1-944C-4B27-B339-A79170A309B5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8860C8D-4526-448F-9D1E-5397E6FF384E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358758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AA49626-FF72-477E-850A-D364D5515203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6358758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D4F305B0-DBA7-4911-A196-F253210C015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FEC35DE-8977-420E-A9B9-D831F23434A4}"/>
              </a:ext>
            </a:extLst>
          </p:cNvPr>
          <p:cNvCxnSpPr/>
          <p:nvPr/>
        </p:nvCxnSpPr>
        <p:spPr>
          <a:xfrm>
            <a:off x="8860221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B728540B-5932-4082-BBD1-2DE9F8F5495E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0650BDB3-A555-4896-9AC6-076711B3F2B8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10341819-C759-4EF8-B69C-C7CB25732926}"/>
              </a:ext>
            </a:extLst>
          </p:cNvPr>
          <p:cNvCxnSpPr/>
          <p:nvPr/>
        </p:nvCxnSpPr>
        <p:spPr>
          <a:xfrm>
            <a:off x="8860221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76B2B9E-80D2-4B0A-83EB-93D022774889}"/>
              </a:ext>
            </a:extLst>
          </p:cNvPr>
          <p:cNvCxnSpPr/>
          <p:nvPr/>
        </p:nvCxnSpPr>
        <p:spPr>
          <a:xfrm>
            <a:off x="8860221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9F023732-5843-4EA1-8368-1476BA1EAE51}"/>
              </a:ext>
            </a:extLst>
          </p:cNvPr>
          <p:cNvCxnSpPr>
            <a:cxnSpLocks/>
          </p:cNvCxnSpPr>
          <p:nvPr/>
        </p:nvCxnSpPr>
        <p:spPr>
          <a:xfrm flipV="1">
            <a:off x="8860221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1DE433C-CDAB-4842-AD48-621B2D4A9106}"/>
              </a:ext>
            </a:extLst>
          </p:cNvPr>
          <p:cNvCxnSpPr>
            <a:cxnSpLocks/>
          </p:cNvCxnSpPr>
          <p:nvPr/>
        </p:nvCxnSpPr>
        <p:spPr>
          <a:xfrm flipV="1">
            <a:off x="8860221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E8F7B9F-A41B-4200-9C14-CEA28B6582F2}"/>
              </a:ext>
            </a:extLst>
          </p:cNvPr>
          <p:cNvCxnSpPr>
            <a:cxnSpLocks/>
          </p:cNvCxnSpPr>
          <p:nvPr/>
        </p:nvCxnSpPr>
        <p:spPr>
          <a:xfrm flipV="1">
            <a:off x="8860221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C07CF292-CB5F-4526-BE71-E00A1148171B}"/>
              </a:ext>
            </a:extLst>
          </p:cNvPr>
          <p:cNvCxnSpPr>
            <a:cxnSpLocks/>
          </p:cNvCxnSpPr>
          <p:nvPr/>
        </p:nvCxnSpPr>
        <p:spPr>
          <a:xfrm>
            <a:off x="8860221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橢圓 143">
            <a:extLst>
              <a:ext uri="{FF2B5EF4-FFF2-40B4-BE49-F238E27FC236}">
                <a16:creationId xmlns:a16="http://schemas.microsoft.com/office/drawing/2014/main" id="{A3FD2F5C-0E66-44E8-92A5-F7B4CC2E6538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D046C543-6CC0-4567-A904-B846C1D02077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443EAF83-5276-4997-9AA3-3BF54B8AC5B7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2431F5C4-6CFA-4515-BF33-1DE0AC59F4FB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46AB5669-9469-4661-ABDC-864B0200C359}"/>
              </a:ext>
            </a:extLst>
          </p:cNvPr>
          <p:cNvCxnSpPr>
            <a:cxnSpLocks/>
          </p:cNvCxnSpPr>
          <p:nvPr/>
        </p:nvCxnSpPr>
        <p:spPr>
          <a:xfrm flipV="1">
            <a:off x="4508938" y="3124707"/>
            <a:ext cx="1096525" cy="93755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599EC5D7-5CC2-44E0-84F7-2F51436B661B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286AFCD0-EC1A-4E0C-822F-BE9D1B6C8917}"/>
              </a:ext>
            </a:extLst>
          </p:cNvPr>
          <p:cNvSpPr/>
          <p:nvPr/>
        </p:nvSpPr>
        <p:spPr>
          <a:xfrm>
            <a:off x="5312978" y="5854277"/>
            <a:ext cx="1303284" cy="522372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C03C8200-9B89-4A2C-A1F5-914904A85EF5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>
            <a:extLst>
              <a:ext uri="{FF2B5EF4-FFF2-40B4-BE49-F238E27FC236}">
                <a16:creationId xmlns:a16="http://schemas.microsoft.com/office/drawing/2014/main" id="{32CC932F-BC20-46A8-BDDB-8F5D7BB3116C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>
            <a:extLst>
              <a:ext uri="{FF2B5EF4-FFF2-40B4-BE49-F238E27FC236}">
                <a16:creationId xmlns:a16="http://schemas.microsoft.com/office/drawing/2014/main" id="{0BCACD54-3EB4-4792-8F91-CEBDFA05AC33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95097F6-1D04-47FB-B8E5-7FECDD165F46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A467C0C7-EAF9-4D04-A43D-F3C1DC280FC1}"/>
              </a:ext>
            </a:extLst>
          </p:cNvPr>
          <p:cNvCxnSpPr>
            <a:cxnSpLocks/>
            <a:stCxn id="144" idx="6"/>
            <a:endCxn id="180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D25B40FA-4CE1-42FC-9EB8-8C3710E63FDC}"/>
              </a:ext>
            </a:extLst>
          </p:cNvPr>
          <p:cNvCxnSpPr>
            <a:cxnSpLocks/>
            <a:stCxn id="145" idx="6"/>
            <a:endCxn id="181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D03927B1-16EE-46C0-955C-C63C29373CC6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6F830CAA-8D0E-4DBF-9746-C2A6FDC9390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1365183D-61E2-4C0A-B368-2EF31E1AB474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99444721-D633-4631-96F8-E72351C6E2F6}"/>
              </a:ext>
            </a:extLst>
          </p:cNvPr>
          <p:cNvCxnSpPr>
            <a:cxnSpLocks/>
          </p:cNvCxnSpPr>
          <p:nvPr/>
        </p:nvCxnSpPr>
        <p:spPr>
          <a:xfrm>
            <a:off x="4508938" y="4062263"/>
            <a:ext cx="1096525" cy="960203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319B15A6-66FC-4EC6-BB6C-D4A6C017FC65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CE7EC12D-73F3-40E1-AA07-94C380696861}"/>
              </a:ext>
            </a:extLst>
          </p:cNvPr>
          <p:cNvCxnSpPr>
            <a:cxnSpLocks/>
            <a:stCxn id="144" idx="6"/>
            <a:endCxn id="182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87CDB34B-16CC-47CB-ABC7-CF883E7DE947}"/>
              </a:ext>
            </a:extLst>
          </p:cNvPr>
          <p:cNvCxnSpPr>
            <a:cxnSpLocks/>
            <a:stCxn id="144" idx="6"/>
            <a:endCxn id="181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BAC5B2C2-CA00-468A-B200-071CC99BEB05}"/>
              </a:ext>
            </a:extLst>
          </p:cNvPr>
          <p:cNvCxnSpPr>
            <a:cxnSpLocks/>
            <a:stCxn id="145" idx="6"/>
          </p:cNvCxnSpPr>
          <p:nvPr/>
        </p:nvCxnSpPr>
        <p:spPr>
          <a:xfrm flipV="1">
            <a:off x="6358758" y="3115585"/>
            <a:ext cx="1114098" cy="9466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FBC9DCF7-DE84-4586-8069-E407DCC4C0DD}"/>
              </a:ext>
            </a:extLst>
          </p:cNvPr>
          <p:cNvCxnSpPr>
            <a:cxnSpLocks/>
            <a:stCxn id="146" idx="6"/>
            <a:endCxn id="180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0E69BDBB-6AA6-407F-8531-FB4EBE636A26}"/>
              </a:ext>
            </a:extLst>
          </p:cNvPr>
          <p:cNvCxnSpPr>
            <a:cxnSpLocks/>
            <a:stCxn id="145" idx="6"/>
          </p:cNvCxnSpPr>
          <p:nvPr/>
        </p:nvCxnSpPr>
        <p:spPr>
          <a:xfrm>
            <a:off x="6358758" y="4062263"/>
            <a:ext cx="1114098" cy="9466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17461257-79F8-4853-8831-C1854C4A5E9A}"/>
              </a:ext>
            </a:extLst>
          </p:cNvPr>
          <p:cNvCxnSpPr>
            <a:cxnSpLocks/>
            <a:stCxn id="146" idx="6"/>
            <a:endCxn id="182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F57A71A1-1E45-48C7-8A91-9042A9CFF2F7}"/>
              </a:ext>
            </a:extLst>
          </p:cNvPr>
          <p:cNvCxnSpPr>
            <a:cxnSpLocks/>
            <a:stCxn id="146" idx="6"/>
            <a:endCxn id="181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91F44010-90C4-4C03-9C2B-97F3CFE65EE4}"/>
              </a:ext>
            </a:extLst>
          </p:cNvPr>
          <p:cNvCxnSpPr>
            <a:cxnSpLocks/>
            <a:stCxn id="146" idx="4"/>
            <a:endCxn id="166" idx="0"/>
          </p:cNvCxnSpPr>
          <p:nvPr/>
        </p:nvCxnSpPr>
        <p:spPr>
          <a:xfrm>
            <a:off x="5964620" y="5549477"/>
            <a:ext cx="0" cy="30480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123BE7-CA84-4DF5-8030-583D1E07DABD}"/>
              </a:ext>
            </a:extLst>
          </p:cNvPr>
          <p:cNvCxnSpPr>
            <a:cxnSpLocks/>
          </p:cNvCxnSpPr>
          <p:nvPr/>
        </p:nvCxnSpPr>
        <p:spPr>
          <a:xfrm>
            <a:off x="8860221" y="2969186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787CCDC-C459-4F79-B4F3-E7EFDA46B898}"/>
              </a:ext>
            </a:extLst>
          </p:cNvPr>
          <p:cNvCxnSpPr>
            <a:cxnSpLocks/>
          </p:cNvCxnSpPr>
          <p:nvPr/>
        </p:nvCxnSpPr>
        <p:spPr>
          <a:xfrm>
            <a:off x="8860221" y="2969186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D8CE8C9-84DD-4B2E-93E2-27A06D6EBF3D}"/>
              </a:ext>
            </a:extLst>
          </p:cNvPr>
          <p:cNvCxnSpPr>
            <a:cxnSpLocks/>
          </p:cNvCxnSpPr>
          <p:nvPr/>
        </p:nvCxnSpPr>
        <p:spPr>
          <a:xfrm flipV="1">
            <a:off x="8860221" y="3124707"/>
            <a:ext cx="1096525" cy="937555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F9CDC260-091C-4A5F-BBAD-19143C6AF2B7}"/>
              </a:ext>
            </a:extLst>
          </p:cNvPr>
          <p:cNvCxnSpPr>
            <a:cxnSpLocks/>
          </p:cNvCxnSpPr>
          <p:nvPr/>
        </p:nvCxnSpPr>
        <p:spPr>
          <a:xfrm>
            <a:off x="8860221" y="4062262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21411DC0-77F4-4090-955A-B8D5CA4EDFF6}"/>
              </a:ext>
            </a:extLst>
          </p:cNvPr>
          <p:cNvCxnSpPr>
            <a:cxnSpLocks/>
          </p:cNvCxnSpPr>
          <p:nvPr/>
        </p:nvCxnSpPr>
        <p:spPr>
          <a:xfrm>
            <a:off x="8860221" y="4062262"/>
            <a:ext cx="1096525" cy="96989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4A02F1C6-B821-4D00-95ED-17BA258A123C}"/>
              </a:ext>
            </a:extLst>
          </p:cNvPr>
          <p:cNvCxnSpPr>
            <a:cxnSpLocks/>
          </p:cNvCxnSpPr>
          <p:nvPr/>
        </p:nvCxnSpPr>
        <p:spPr>
          <a:xfrm flipV="1">
            <a:off x="8860221" y="3247884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81D652F4-E108-4E98-831B-DDE92412C6C2}"/>
              </a:ext>
            </a:extLst>
          </p:cNvPr>
          <p:cNvCxnSpPr>
            <a:cxnSpLocks/>
          </p:cNvCxnSpPr>
          <p:nvPr/>
        </p:nvCxnSpPr>
        <p:spPr>
          <a:xfrm flipV="1">
            <a:off x="8860221" y="4340960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A9BE0AFE-1D86-4C94-B7D4-E01C899F3A43}"/>
              </a:ext>
            </a:extLst>
          </p:cNvPr>
          <p:cNvCxnSpPr>
            <a:cxnSpLocks/>
          </p:cNvCxnSpPr>
          <p:nvPr/>
        </p:nvCxnSpPr>
        <p:spPr>
          <a:xfrm>
            <a:off x="8860221" y="5155338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B2440B8F-76E3-4E95-8C41-E4BA4B97A44B}"/>
              </a:ext>
            </a:extLst>
          </p:cNvPr>
          <p:cNvCxnSpPr>
            <a:cxnSpLocks/>
          </p:cNvCxnSpPr>
          <p:nvPr/>
        </p:nvCxnSpPr>
        <p:spPr>
          <a:xfrm>
            <a:off x="8860221" y="2969186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600B23D5-1B3E-4BEF-AF7D-C085F8E2AF18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8860221" y="2969186"/>
            <a:ext cx="1061544" cy="1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3A4A248-A725-4CD8-98C7-EB5DC2F19AB4}"/>
              </a:ext>
            </a:extLst>
          </p:cNvPr>
          <p:cNvCxnSpPr>
            <a:cxnSpLocks/>
          </p:cNvCxnSpPr>
          <p:nvPr/>
        </p:nvCxnSpPr>
        <p:spPr>
          <a:xfrm flipV="1">
            <a:off x="8860221" y="3111756"/>
            <a:ext cx="1114098" cy="95050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92C7D478-099B-4954-B116-D8E9DF50CF55}"/>
              </a:ext>
            </a:extLst>
          </p:cNvPr>
          <p:cNvCxnSpPr>
            <a:cxnSpLocks/>
            <a:endCxn id="118" idx="3"/>
          </p:cNvCxnSpPr>
          <p:nvPr/>
        </p:nvCxnSpPr>
        <p:spPr>
          <a:xfrm flipV="1">
            <a:off x="8860221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95536621-6880-49DD-B365-AACABAFE83FE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8860221" y="2969186"/>
            <a:ext cx="1176984" cy="814379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126A581E-2361-4ED1-BCBD-58C52036AD96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8860221" y="2969186"/>
            <a:ext cx="1176984" cy="1907455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5735B8C1-6CAF-42E2-8084-3518462DB535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8860221" y="4062262"/>
            <a:ext cx="1061544" cy="1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E2243D0-1472-4BC5-9272-F51F30D35B2E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8860221" y="5155338"/>
            <a:ext cx="1061544" cy="1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1792B7DF-D97F-4714-9EF2-459E8B63865B}"/>
              </a:ext>
            </a:extLst>
          </p:cNvPr>
          <p:cNvCxnSpPr>
            <a:cxnSpLocks/>
          </p:cNvCxnSpPr>
          <p:nvPr/>
        </p:nvCxnSpPr>
        <p:spPr>
          <a:xfrm>
            <a:off x="8860221" y="4062262"/>
            <a:ext cx="1114098" cy="96989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F1CFC80-42D8-4DD9-AE14-38B5D033A034}"/>
              </a:ext>
            </a:extLst>
          </p:cNvPr>
          <p:cNvCxnSpPr>
            <a:cxnSpLocks/>
            <a:endCxn id="119" idx="3"/>
          </p:cNvCxnSpPr>
          <p:nvPr/>
        </p:nvCxnSpPr>
        <p:spPr>
          <a:xfrm flipV="1">
            <a:off x="8860221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C6F0DBD-1504-4049-A6DA-22F24DCE605C}"/>
              </a:ext>
            </a:extLst>
          </p:cNvPr>
          <p:cNvSpPr/>
          <p:nvPr/>
        </p:nvSpPr>
        <p:spPr>
          <a:xfrm>
            <a:off x="9921765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3B9FD364-1715-428F-A1BD-26D144A9181F}"/>
              </a:ext>
            </a:extLst>
          </p:cNvPr>
          <p:cNvSpPr/>
          <p:nvPr/>
        </p:nvSpPr>
        <p:spPr>
          <a:xfrm>
            <a:off x="9921765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E1CFB157-0777-48A7-A4A0-D4E159729B43}"/>
              </a:ext>
            </a:extLst>
          </p:cNvPr>
          <p:cNvSpPr/>
          <p:nvPr/>
        </p:nvSpPr>
        <p:spPr>
          <a:xfrm>
            <a:off x="9921765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667A9DA9-8C29-4DBD-995D-B8CCC698C835}"/>
              </a:ext>
            </a:extLst>
          </p:cNvPr>
          <p:cNvSpPr/>
          <p:nvPr/>
        </p:nvSpPr>
        <p:spPr>
          <a:xfrm>
            <a:off x="8492182" y="2922160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8FAEBBE6-BCA3-4E0D-83AF-48254C9DB99F}"/>
              </a:ext>
            </a:extLst>
          </p:cNvPr>
          <p:cNvSpPr/>
          <p:nvPr/>
        </p:nvSpPr>
        <p:spPr>
          <a:xfrm>
            <a:off x="8492182" y="4015236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5DB31595-729B-4252-AE07-55AD92C51555}"/>
              </a:ext>
            </a:extLst>
          </p:cNvPr>
          <p:cNvSpPr/>
          <p:nvPr/>
        </p:nvSpPr>
        <p:spPr>
          <a:xfrm>
            <a:off x="8492182" y="5108312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02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66" grpId="0" animBg="1"/>
      <p:bldP spid="180" grpId="0" animBg="1"/>
      <p:bldP spid="181" grpId="0" animBg="1"/>
      <p:bldP spid="182" grpId="0" animBg="1"/>
      <p:bldP spid="118" grpId="0" animBg="1"/>
      <p:bldP spid="119" grpId="0" animBg="1"/>
      <p:bldP spid="1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我只放眼最大機率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699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Algorithm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19DEF6-05AD-4C06-956F-3CADD141CB5A}"/>
              </a:ext>
            </a:extLst>
          </p:cNvPr>
          <p:cNvSpPr txBox="1"/>
          <p:nvPr/>
        </p:nvSpPr>
        <p:spPr>
          <a:xfrm>
            <a:off x="4316282" y="1690713"/>
            <a:ext cx="355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Viterbi </a:t>
            </a:r>
            <a:r>
              <a:rPr lang="en-US" altLang="zh-TW" sz="3200" dirty="0">
                <a:latin typeface="Arial Rounded MT Bold" panose="020F0704030504030204" pitchFamily="34" charset="0"/>
              </a:rPr>
              <a:t>Algorithm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5" name="平行四邊形 14">
            <a:extLst>
              <a:ext uri="{FF2B5EF4-FFF2-40B4-BE49-F238E27FC236}">
                <a16:creationId xmlns:a16="http://schemas.microsoft.com/office/drawing/2014/main" id="{4F4A3B00-6A48-4B80-932C-627554B5A8D2}"/>
              </a:ext>
            </a:extLst>
          </p:cNvPr>
          <p:cNvSpPr/>
          <p:nvPr/>
        </p:nvSpPr>
        <p:spPr>
          <a:xfrm>
            <a:off x="3975971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平行四邊形 16">
            <a:extLst>
              <a:ext uri="{FF2B5EF4-FFF2-40B4-BE49-F238E27FC236}">
                <a16:creationId xmlns:a16="http://schemas.microsoft.com/office/drawing/2014/main" id="{7AB9CF03-10CA-469F-A0D9-81BFF53B2216}"/>
              </a:ext>
            </a:extLst>
          </p:cNvPr>
          <p:cNvSpPr/>
          <p:nvPr/>
        </p:nvSpPr>
        <p:spPr>
          <a:xfrm>
            <a:off x="7875718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3650102-B7B9-40BE-9DA6-418A4A086057}"/>
              </a:ext>
            </a:extLst>
          </p:cNvPr>
          <p:cNvSpPr/>
          <p:nvPr/>
        </p:nvSpPr>
        <p:spPr>
          <a:xfrm>
            <a:off x="1481959" y="3820525"/>
            <a:ext cx="1019503" cy="483476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Initial</a:t>
            </a:r>
            <a:endParaRPr lang="zh-TW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4E11266B-0924-4ED1-A566-D18A556D6813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53EBBCB7-1DCD-4015-B59C-E4E2BFD4B00E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E7279A4C-8822-480F-82F4-7CC0FBFDD808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D38BDBB6-2F80-4224-ADDF-A721B10A6313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EE23071-204C-4369-B09B-F89F650FECA0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BF354773-0A76-4C5F-80EF-CB2F4C97CDEB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7EF06AA3-1F2B-4D71-A862-367208D259CC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73994B44-2A4E-49D1-B474-4E55C9BD978C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8E6A9D5F-DFDA-4738-AC92-34CD8BE206F5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EAC10811-1FFD-4976-AC56-CC8D5E9BAE93}"/>
              </a:ext>
            </a:extLst>
          </p:cNvPr>
          <p:cNvSpPr/>
          <p:nvPr/>
        </p:nvSpPr>
        <p:spPr>
          <a:xfrm>
            <a:off x="9921765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716D404D-8C68-45D2-8CA0-B836D9BE85EE}"/>
              </a:ext>
            </a:extLst>
          </p:cNvPr>
          <p:cNvSpPr/>
          <p:nvPr/>
        </p:nvSpPr>
        <p:spPr>
          <a:xfrm>
            <a:off x="9921765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62503141-4687-4426-BC5D-20EAD169D4D3}"/>
              </a:ext>
            </a:extLst>
          </p:cNvPr>
          <p:cNvSpPr/>
          <p:nvPr/>
        </p:nvSpPr>
        <p:spPr>
          <a:xfrm>
            <a:off x="9921765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A726CF45-F281-49F3-BD08-04BCF0D6F0C5}"/>
              </a:ext>
            </a:extLst>
          </p:cNvPr>
          <p:cNvCxnSpPr>
            <a:stCxn id="102" idx="3"/>
            <a:endCxn id="103" idx="2"/>
          </p:cNvCxnSpPr>
          <p:nvPr/>
        </p:nvCxnSpPr>
        <p:spPr>
          <a:xfrm flipV="1">
            <a:off x="2501462" y="2969187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DEE57C3B-A31A-40A6-A1DC-FB71D62D0256}"/>
              </a:ext>
            </a:extLst>
          </p:cNvPr>
          <p:cNvCxnSpPr>
            <a:stCxn id="102" idx="3"/>
            <a:endCxn id="104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B57E17CC-0BFF-40AD-A84D-BD0AE9B4FEE6}"/>
              </a:ext>
            </a:extLst>
          </p:cNvPr>
          <p:cNvCxnSpPr>
            <a:stCxn id="102" idx="3"/>
            <a:endCxn id="105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6DF64970-4F7F-4897-8763-097E6CB545AE}"/>
              </a:ext>
            </a:extLst>
          </p:cNvPr>
          <p:cNvCxnSpPr>
            <a:cxnSpLocks/>
            <a:stCxn id="103" idx="6"/>
            <a:endCxn id="107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6915651-10AA-466F-B6C1-DDEE4EE4FCCD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C34BBC7C-4E4E-4E0F-A232-908D40BFACE9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4508938" y="3124708"/>
            <a:ext cx="1096525" cy="937555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A7746A82-85B4-417F-BB77-F4C1EDB54D92}"/>
              </a:ext>
            </a:extLst>
          </p:cNvPr>
          <p:cNvCxnSpPr>
            <a:stCxn id="104" idx="6"/>
            <a:endCxn id="107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9076C951-BF7C-4AE4-A5AE-A45D13A494CA}"/>
              </a:ext>
            </a:extLst>
          </p:cNvPr>
          <p:cNvCxnSpPr>
            <a:cxnSpLocks/>
            <a:stCxn id="104" idx="6"/>
          </p:cNvCxnSpPr>
          <p:nvPr/>
        </p:nvCxnSpPr>
        <p:spPr>
          <a:xfrm>
            <a:off x="4508938" y="4062263"/>
            <a:ext cx="1096525" cy="96989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0FB49D8-C68F-47EC-A7E2-D7C079E579C7}"/>
              </a:ext>
            </a:extLst>
          </p:cNvPr>
          <p:cNvCxnSpPr>
            <a:cxnSpLocks/>
            <a:stCxn id="105" idx="6"/>
            <a:endCxn id="106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23974AAD-9EB3-4457-B530-487F452AD444}"/>
              </a:ext>
            </a:extLst>
          </p:cNvPr>
          <p:cNvCxnSpPr>
            <a:cxnSpLocks/>
            <a:stCxn id="105" idx="6"/>
            <a:endCxn id="107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3267F03C-A375-448D-BC60-4BBFDAE16EDF}"/>
              </a:ext>
            </a:extLst>
          </p:cNvPr>
          <p:cNvCxnSpPr>
            <a:stCxn id="105" idx="6"/>
            <a:endCxn id="108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C05494A3-E58B-4750-8A0D-D73B205BAF56}"/>
              </a:ext>
            </a:extLst>
          </p:cNvPr>
          <p:cNvCxnSpPr>
            <a:stCxn id="106" idx="6"/>
            <a:endCxn id="109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F8A02524-0063-4F42-9C64-9743EC65BA51}"/>
              </a:ext>
            </a:extLst>
          </p:cNvPr>
          <p:cNvCxnSpPr>
            <a:cxnSpLocks/>
            <a:stCxn id="106" idx="6"/>
            <a:endCxn id="110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F7226074-166B-4DF0-B9AE-F24E935004C1}"/>
              </a:ext>
            </a:extLst>
          </p:cNvPr>
          <p:cNvCxnSpPr>
            <a:cxnSpLocks/>
            <a:stCxn id="106" idx="6"/>
            <a:endCxn id="111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F437AD0A-42A8-4C3B-A05C-AEAFB1E24A3D}"/>
              </a:ext>
            </a:extLst>
          </p:cNvPr>
          <p:cNvCxnSpPr>
            <a:stCxn id="107" idx="6"/>
            <a:endCxn id="110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45767F2-6950-4B54-8A98-08E7830F8D3E}"/>
              </a:ext>
            </a:extLst>
          </p:cNvPr>
          <p:cNvCxnSpPr>
            <a:stCxn id="108" idx="6"/>
            <a:endCxn id="111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15E779AC-7B66-46CA-A1EC-DB1F0EBC55C9}"/>
              </a:ext>
            </a:extLst>
          </p:cNvPr>
          <p:cNvCxnSpPr>
            <a:cxnSpLocks/>
            <a:stCxn id="108" idx="6"/>
            <a:endCxn id="110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2ED41920-403F-47BF-9CC8-8ADBFA20D44E}"/>
              </a:ext>
            </a:extLst>
          </p:cNvPr>
          <p:cNvCxnSpPr>
            <a:cxnSpLocks/>
            <a:stCxn id="108" idx="6"/>
            <a:endCxn id="109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278245B2-1ED6-44A9-AAA0-05245AF258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6358758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F138C0F3-0161-45A8-A934-A37E2AB4CEC1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6358758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F62AB53E-470C-459F-80F0-4E0BE277583B}"/>
              </a:ext>
            </a:extLst>
          </p:cNvPr>
          <p:cNvCxnSpPr>
            <a:stCxn id="103" idx="6"/>
            <a:endCxn id="106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7594DC3C-6B02-4C9C-AF49-A048F52ED9BD}"/>
              </a:ext>
            </a:extLst>
          </p:cNvPr>
          <p:cNvCxnSpPr/>
          <p:nvPr/>
        </p:nvCxnSpPr>
        <p:spPr>
          <a:xfrm>
            <a:off x="8860221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9E0755BF-E494-43B0-9C61-FDC9E10F35F4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DD73FFD7-C737-4A2F-8B5A-BCB0338DA52B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426D8DC9-5946-4731-B9F0-E81948F619E6}"/>
              </a:ext>
            </a:extLst>
          </p:cNvPr>
          <p:cNvCxnSpPr/>
          <p:nvPr/>
        </p:nvCxnSpPr>
        <p:spPr>
          <a:xfrm>
            <a:off x="8860221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AD7CA2C4-D82D-45B0-A756-1FBC84F3709B}"/>
              </a:ext>
            </a:extLst>
          </p:cNvPr>
          <p:cNvCxnSpPr/>
          <p:nvPr/>
        </p:nvCxnSpPr>
        <p:spPr>
          <a:xfrm>
            <a:off x="8860221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C726F5F-2E96-41EA-ACE1-8D506D333BAE}"/>
              </a:ext>
            </a:extLst>
          </p:cNvPr>
          <p:cNvCxnSpPr>
            <a:cxnSpLocks/>
          </p:cNvCxnSpPr>
          <p:nvPr/>
        </p:nvCxnSpPr>
        <p:spPr>
          <a:xfrm flipV="1">
            <a:off x="8860221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9E8AB139-1539-419C-8C0E-7B04BEC17E8D}"/>
              </a:ext>
            </a:extLst>
          </p:cNvPr>
          <p:cNvCxnSpPr>
            <a:cxnSpLocks/>
          </p:cNvCxnSpPr>
          <p:nvPr/>
        </p:nvCxnSpPr>
        <p:spPr>
          <a:xfrm flipV="1">
            <a:off x="8860221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33A368C4-4ECF-4219-800F-CEC6B97A7021}"/>
              </a:ext>
            </a:extLst>
          </p:cNvPr>
          <p:cNvCxnSpPr>
            <a:cxnSpLocks/>
          </p:cNvCxnSpPr>
          <p:nvPr/>
        </p:nvCxnSpPr>
        <p:spPr>
          <a:xfrm flipV="1">
            <a:off x="8860221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A40F95D2-0001-4722-B85A-076201CF075E}"/>
              </a:ext>
            </a:extLst>
          </p:cNvPr>
          <p:cNvCxnSpPr>
            <a:cxnSpLocks/>
          </p:cNvCxnSpPr>
          <p:nvPr/>
        </p:nvCxnSpPr>
        <p:spPr>
          <a:xfrm>
            <a:off x="8860221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5D913E2-0C38-4F47-A251-7A637DB5F898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2512310" y="2969187"/>
            <a:ext cx="1208352" cy="108992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橢圓 145">
            <a:extLst>
              <a:ext uri="{FF2B5EF4-FFF2-40B4-BE49-F238E27FC236}">
                <a16:creationId xmlns:a16="http://schemas.microsoft.com/office/drawing/2014/main" id="{71E51317-E46F-4DD0-BADD-40439830DFD7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7B83DB86-6256-412D-92CE-909030DEA2CE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58BDB252-B06A-4EC8-886B-4D056A3F4BE6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032E0DD5-99BA-4488-A497-5C8CF22DF361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8C1BF490-C763-4679-A60A-B54018DF7293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8DFCE29D-FE00-465D-88B2-9A1C94A81220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D1A5C5D7-56E6-4E53-AF9C-507D4D35DBEB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C263801F-3D15-4849-9F01-BF9C9D45BC0E}"/>
              </a:ext>
            </a:extLst>
          </p:cNvPr>
          <p:cNvCxnSpPr>
            <a:cxnSpLocks/>
            <a:stCxn id="102" idx="3"/>
            <a:endCxn id="147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03A1A15D-379B-41C8-9338-A6B818CFF10D}"/>
              </a:ext>
            </a:extLst>
          </p:cNvPr>
          <p:cNvCxnSpPr>
            <a:cxnSpLocks/>
            <a:stCxn id="102" idx="3"/>
            <a:endCxn id="148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C8404BD1-4767-403E-8486-39700C38BACA}"/>
              </a:ext>
            </a:extLst>
          </p:cNvPr>
          <p:cNvSpPr/>
          <p:nvPr/>
        </p:nvSpPr>
        <p:spPr>
          <a:xfrm>
            <a:off x="7162798" y="5854277"/>
            <a:ext cx="1303284" cy="522372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B1AE1998-57F6-4602-940A-373EE7F60E51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EB8D08A3-04A0-44FC-A020-B83D53396FAF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95A4426B-FDF3-4BA0-B7B5-41DDBF7C16F6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02CB2F61-714A-40F7-BE51-28CB240E449E}"/>
              </a:ext>
            </a:extLst>
          </p:cNvPr>
          <p:cNvCxnSpPr>
            <a:cxnSpLocks/>
            <a:stCxn id="146" idx="6"/>
            <a:endCxn id="150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DA299B95-1781-492F-9C47-FFE35E8B2B57}"/>
              </a:ext>
            </a:extLst>
          </p:cNvPr>
          <p:cNvCxnSpPr>
            <a:cxnSpLocks/>
            <a:stCxn id="146" idx="6"/>
            <a:endCxn id="151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1B556811-9681-4DDF-B529-528BD98FC0C7}"/>
              </a:ext>
            </a:extLst>
          </p:cNvPr>
          <p:cNvCxnSpPr>
            <a:cxnSpLocks/>
            <a:stCxn id="151" idx="6"/>
            <a:endCxn id="158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208BECBF-830F-4112-AD12-31396ADF9D16}"/>
              </a:ext>
            </a:extLst>
          </p:cNvPr>
          <p:cNvCxnSpPr>
            <a:cxnSpLocks/>
            <a:stCxn id="151" idx="6"/>
            <a:endCxn id="160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07A208FF-CC57-4FCE-9598-3D93CB2A2811}"/>
              </a:ext>
            </a:extLst>
          </p:cNvPr>
          <p:cNvCxnSpPr>
            <a:cxnSpLocks/>
            <a:stCxn id="151" idx="6"/>
            <a:endCxn id="159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0E70B9A0-DCAB-4336-81D5-3B40B15CBDB5}"/>
              </a:ext>
            </a:extLst>
          </p:cNvPr>
          <p:cNvCxnSpPr>
            <a:cxnSpLocks/>
            <a:stCxn id="159" idx="4"/>
            <a:endCxn id="157" idx="0"/>
          </p:cNvCxnSpPr>
          <p:nvPr/>
        </p:nvCxnSpPr>
        <p:spPr>
          <a:xfrm>
            <a:off x="7814440" y="4456401"/>
            <a:ext cx="0" cy="13978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橢圓 176">
            <a:extLst>
              <a:ext uri="{FF2B5EF4-FFF2-40B4-BE49-F238E27FC236}">
                <a16:creationId xmlns:a16="http://schemas.microsoft.com/office/drawing/2014/main" id="{EB79B1DC-8AE5-473E-985F-C35A9051AA3C}"/>
              </a:ext>
            </a:extLst>
          </p:cNvPr>
          <p:cNvSpPr/>
          <p:nvPr/>
        </p:nvSpPr>
        <p:spPr>
          <a:xfrm>
            <a:off x="8492182" y="2922160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>
            <a:extLst>
              <a:ext uri="{FF2B5EF4-FFF2-40B4-BE49-F238E27FC236}">
                <a16:creationId xmlns:a16="http://schemas.microsoft.com/office/drawing/2014/main" id="{43CFF331-0F5F-4852-856E-C8AA2A1C3141}"/>
              </a:ext>
            </a:extLst>
          </p:cNvPr>
          <p:cNvSpPr/>
          <p:nvPr/>
        </p:nvSpPr>
        <p:spPr>
          <a:xfrm>
            <a:off x="8492182" y="4015236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>
            <a:extLst>
              <a:ext uri="{FF2B5EF4-FFF2-40B4-BE49-F238E27FC236}">
                <a16:creationId xmlns:a16="http://schemas.microsoft.com/office/drawing/2014/main" id="{E351EFE1-D25A-496D-AEF4-504DB3044107}"/>
              </a:ext>
            </a:extLst>
          </p:cNvPr>
          <p:cNvSpPr/>
          <p:nvPr/>
        </p:nvSpPr>
        <p:spPr>
          <a:xfrm>
            <a:off x="8492182" y="5108312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12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7" grpId="0" animBg="1"/>
      <p:bldP spid="158" grpId="0" animBg="1"/>
      <p:bldP spid="158" grpId="1" animBg="1"/>
      <p:bldP spid="159" grpId="0" animBg="1"/>
      <p:bldP spid="160" grpId="0" animBg="1"/>
      <p:bldP spid="16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統計帶來強大知識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699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Algorithm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6B9438-ACA2-45DC-80BB-026374D4F188}"/>
              </a:ext>
            </a:extLst>
          </p:cNvPr>
          <p:cNvSpPr txBox="1"/>
          <p:nvPr/>
        </p:nvSpPr>
        <p:spPr>
          <a:xfrm>
            <a:off x="3729070" y="1690713"/>
            <a:ext cx="4733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Arial Rounded MT Bold" panose="020F0704030504030204" pitchFamily="34" charset="0"/>
              </a:rPr>
              <a:t>Baum-Welch Algorithm</a:t>
            </a:r>
            <a:endParaRPr lang="zh-TW" altLang="en-US" sz="32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7" name="平行四邊形 16">
            <a:extLst>
              <a:ext uri="{FF2B5EF4-FFF2-40B4-BE49-F238E27FC236}">
                <a16:creationId xmlns:a16="http://schemas.microsoft.com/office/drawing/2014/main" id="{85A36B2C-D056-4A91-9E5D-7725FE28761B}"/>
              </a:ext>
            </a:extLst>
          </p:cNvPr>
          <p:cNvSpPr/>
          <p:nvPr/>
        </p:nvSpPr>
        <p:spPr>
          <a:xfrm>
            <a:off x="3388759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7D1EEDEA-316F-4898-979A-668512F3CAB9}"/>
              </a:ext>
            </a:extLst>
          </p:cNvPr>
          <p:cNvSpPr/>
          <p:nvPr/>
        </p:nvSpPr>
        <p:spPr>
          <a:xfrm>
            <a:off x="8462931" y="169071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BDF2DA-80CA-4E47-BF01-01163E02C173}"/>
              </a:ext>
            </a:extLst>
          </p:cNvPr>
          <p:cNvSpPr/>
          <p:nvPr/>
        </p:nvSpPr>
        <p:spPr>
          <a:xfrm>
            <a:off x="1481959" y="3820525"/>
            <a:ext cx="1019503" cy="483476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Initial</a:t>
            </a:r>
            <a:endParaRPr lang="zh-TW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40F5430-E6A4-4E55-8E21-F88CE5262EEA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550015A-061C-4F21-B386-3BE2348C385B}"/>
              </a:ext>
            </a:extLst>
          </p:cNvPr>
          <p:cNvSpPr/>
          <p:nvPr/>
        </p:nvSpPr>
        <p:spPr>
          <a:xfrm>
            <a:off x="372066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2D4F536-3502-4424-99FD-6F81F98EC1BA}"/>
              </a:ext>
            </a:extLst>
          </p:cNvPr>
          <p:cNvSpPr/>
          <p:nvPr/>
        </p:nvSpPr>
        <p:spPr>
          <a:xfrm>
            <a:off x="372066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94A5B71-47BF-4BCD-BB56-68D9B048C898}"/>
              </a:ext>
            </a:extLst>
          </p:cNvPr>
          <p:cNvSpPr/>
          <p:nvPr/>
        </p:nvSpPr>
        <p:spPr>
          <a:xfrm>
            <a:off x="557048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36A3130-E26F-4117-A4E8-9D799642A4BE}"/>
              </a:ext>
            </a:extLst>
          </p:cNvPr>
          <p:cNvSpPr/>
          <p:nvPr/>
        </p:nvSpPr>
        <p:spPr>
          <a:xfrm>
            <a:off x="557048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436D4CE-4DFD-44E7-9624-35FAB3029907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08B2875-3525-45A1-8356-FBEFDD64FFD4}"/>
              </a:ext>
            </a:extLst>
          </p:cNvPr>
          <p:cNvSpPr/>
          <p:nvPr/>
        </p:nvSpPr>
        <p:spPr>
          <a:xfrm>
            <a:off x="7420302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85BB0C4-EB54-412F-AFE9-A8BEA39B5E9A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E411724-6851-4699-801B-0ABD9F1E6E8A}"/>
              </a:ext>
            </a:extLst>
          </p:cNvPr>
          <p:cNvSpPr/>
          <p:nvPr/>
        </p:nvSpPr>
        <p:spPr>
          <a:xfrm>
            <a:off x="7420302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B4EC592-BB55-4087-89A8-FEA96533650F}"/>
              </a:ext>
            </a:extLst>
          </p:cNvPr>
          <p:cNvSpPr/>
          <p:nvPr/>
        </p:nvSpPr>
        <p:spPr>
          <a:xfrm>
            <a:off x="9921765" y="2575049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4A804E0-1BD8-422B-A68F-A4804268A3F9}"/>
              </a:ext>
            </a:extLst>
          </p:cNvPr>
          <p:cNvSpPr/>
          <p:nvPr/>
        </p:nvSpPr>
        <p:spPr>
          <a:xfrm>
            <a:off x="9921765" y="3668125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8E4A604-D8A3-452F-9FB5-57F5A609A5B0}"/>
              </a:ext>
            </a:extLst>
          </p:cNvPr>
          <p:cNvSpPr/>
          <p:nvPr/>
        </p:nvSpPr>
        <p:spPr>
          <a:xfrm>
            <a:off x="9921765" y="4761201"/>
            <a:ext cx="788276" cy="788276"/>
          </a:xfrm>
          <a:prstGeom prst="ellipse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FF8DE1B-106F-4445-86D5-97120BC57231}"/>
              </a:ext>
            </a:extLst>
          </p:cNvPr>
          <p:cNvCxnSpPr>
            <a:stCxn id="20" idx="3"/>
            <a:endCxn id="21" idx="2"/>
          </p:cNvCxnSpPr>
          <p:nvPr/>
        </p:nvCxnSpPr>
        <p:spPr>
          <a:xfrm flipV="1">
            <a:off x="2501462" y="2969187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CA62DC0-870D-4F42-8695-A47F6F18A607}"/>
              </a:ext>
            </a:extLst>
          </p:cNvPr>
          <p:cNvCxnSpPr>
            <a:stCxn id="20" idx="3"/>
            <a:endCxn id="22" idx="2"/>
          </p:cNvCxnSpPr>
          <p:nvPr/>
        </p:nvCxnSpPr>
        <p:spPr>
          <a:xfrm>
            <a:off x="2501462" y="4062263"/>
            <a:ext cx="1219200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D22A4BE-42D5-4728-9DDA-FBA0021C0C2A}"/>
              </a:ext>
            </a:extLst>
          </p:cNvPr>
          <p:cNvCxnSpPr>
            <a:stCxn id="20" idx="3"/>
            <a:endCxn id="23" idx="2"/>
          </p:cNvCxnSpPr>
          <p:nvPr/>
        </p:nvCxnSpPr>
        <p:spPr>
          <a:xfrm>
            <a:off x="2501462" y="4062263"/>
            <a:ext cx="1219200" cy="1093076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B502D51-9DBD-46ED-A8E0-BD22A1CFC620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>
            <a:off x="450893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61FF54C-A5C3-40B5-9BFF-C45ABEDE286E}"/>
              </a:ext>
            </a:extLst>
          </p:cNvPr>
          <p:cNvCxnSpPr>
            <a:cxnSpLocks/>
            <a:stCxn id="21" idx="6"/>
            <a:endCxn id="26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E0F420C-28B7-4F7F-884A-CD5398875306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4508938" y="3124708"/>
            <a:ext cx="1096525" cy="937555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932D3E3-DABD-44A5-A4CD-C12B5D8AAD10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450893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31F0A41-FA0E-4B6B-9A32-44BA77F022C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508938" y="4062263"/>
            <a:ext cx="1096525" cy="96989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9B7AEF0-6D31-4E96-AD3D-B047AA8C43C8}"/>
              </a:ext>
            </a:extLst>
          </p:cNvPr>
          <p:cNvCxnSpPr>
            <a:cxnSpLocks/>
            <a:stCxn id="23" idx="6"/>
            <a:endCxn id="24" idx="3"/>
          </p:cNvCxnSpPr>
          <p:nvPr/>
        </p:nvCxnSpPr>
        <p:spPr>
          <a:xfrm flipV="1">
            <a:off x="450893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E073EFD-1A64-47FD-A8A3-23A0CA0C5DF1}"/>
              </a:ext>
            </a:extLst>
          </p:cNvPr>
          <p:cNvCxnSpPr>
            <a:cxnSpLocks/>
            <a:stCxn id="23" idx="6"/>
            <a:endCxn id="25" idx="3"/>
          </p:cNvCxnSpPr>
          <p:nvPr/>
        </p:nvCxnSpPr>
        <p:spPr>
          <a:xfrm flipV="1">
            <a:off x="450893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CCD474E-B0F9-4C38-9B39-02FAAE9C8C79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>
            <a:off x="450893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BE71AE4-F10A-48AE-B766-17CF375FED74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>
            <a:off x="635875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A0884F0-26C3-4502-A25D-83E9199E0E2E}"/>
              </a:ext>
            </a:extLst>
          </p:cNvPr>
          <p:cNvCxnSpPr>
            <a:cxnSpLocks/>
            <a:stCxn id="24" idx="6"/>
            <a:endCxn id="30" idx="1"/>
          </p:cNvCxnSpPr>
          <p:nvPr/>
        </p:nvCxnSpPr>
        <p:spPr>
          <a:xfrm>
            <a:off x="6358758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C3B4CB3-D762-4F7A-AEA1-BD2E0B8A8F39}"/>
              </a:ext>
            </a:extLst>
          </p:cNvPr>
          <p:cNvCxnSpPr>
            <a:cxnSpLocks/>
            <a:stCxn id="24" idx="6"/>
            <a:endCxn id="31" idx="1"/>
          </p:cNvCxnSpPr>
          <p:nvPr/>
        </p:nvCxnSpPr>
        <p:spPr>
          <a:xfrm>
            <a:off x="6358758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FAA6B1-95F7-4C7F-B716-893EA243BE7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6358758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F888808-80BA-4C50-AE7B-7E5B5E1AD462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6358758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49B13AE-877E-4A69-BF10-1D7A35910516}"/>
              </a:ext>
            </a:extLst>
          </p:cNvPr>
          <p:cNvCxnSpPr>
            <a:cxnSpLocks/>
            <a:stCxn id="26" idx="6"/>
            <a:endCxn id="30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51065E-4C39-417F-B7BD-60C4380A3D3E}"/>
              </a:ext>
            </a:extLst>
          </p:cNvPr>
          <p:cNvCxnSpPr>
            <a:cxnSpLocks/>
            <a:stCxn id="26" idx="6"/>
            <a:endCxn id="27" idx="3"/>
          </p:cNvCxnSpPr>
          <p:nvPr/>
        </p:nvCxnSpPr>
        <p:spPr>
          <a:xfrm flipV="1">
            <a:off x="6358758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BD10ABD1-F82E-43CC-9CD0-A2E86FCE7D90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6358758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8D8C740-4579-45B6-843E-A205259AE332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6358758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D7E82D1-F7A4-49C6-A670-7D99477FE578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4508938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A617D04-74AA-4ADF-B7C8-FD29B46BCDFE}"/>
              </a:ext>
            </a:extLst>
          </p:cNvPr>
          <p:cNvCxnSpPr/>
          <p:nvPr/>
        </p:nvCxnSpPr>
        <p:spPr>
          <a:xfrm>
            <a:off x="8860221" y="2969187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79D7B4A-1120-456B-9DA4-AE1B1B018CA0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F3584F0-2530-4C73-99B5-E97EF68611CA}"/>
              </a:ext>
            </a:extLst>
          </p:cNvPr>
          <p:cNvCxnSpPr>
            <a:cxnSpLocks/>
          </p:cNvCxnSpPr>
          <p:nvPr/>
        </p:nvCxnSpPr>
        <p:spPr>
          <a:xfrm>
            <a:off x="8860221" y="2969187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E209F57-8B4B-4A7A-B586-4D3C14A0FF72}"/>
              </a:ext>
            </a:extLst>
          </p:cNvPr>
          <p:cNvCxnSpPr/>
          <p:nvPr/>
        </p:nvCxnSpPr>
        <p:spPr>
          <a:xfrm>
            <a:off x="8860221" y="4062263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BF3BFB3-4481-4B08-AB82-3752AFDA6BD5}"/>
              </a:ext>
            </a:extLst>
          </p:cNvPr>
          <p:cNvCxnSpPr/>
          <p:nvPr/>
        </p:nvCxnSpPr>
        <p:spPr>
          <a:xfrm>
            <a:off x="8860221" y="5155339"/>
            <a:ext cx="1061544" cy="0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0245B62-79FE-4811-9EB6-45DB4EDDBD6B}"/>
              </a:ext>
            </a:extLst>
          </p:cNvPr>
          <p:cNvCxnSpPr>
            <a:cxnSpLocks/>
          </p:cNvCxnSpPr>
          <p:nvPr/>
        </p:nvCxnSpPr>
        <p:spPr>
          <a:xfrm flipV="1">
            <a:off x="8860221" y="4340961"/>
            <a:ext cx="1176984" cy="814378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42F504E-6590-437A-B30A-30CFA5036AE7}"/>
              </a:ext>
            </a:extLst>
          </p:cNvPr>
          <p:cNvCxnSpPr>
            <a:cxnSpLocks/>
          </p:cNvCxnSpPr>
          <p:nvPr/>
        </p:nvCxnSpPr>
        <p:spPr>
          <a:xfrm flipV="1">
            <a:off x="8860221" y="3247885"/>
            <a:ext cx="1176984" cy="1907454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A11EADF-EB6F-439C-A89D-91507074C3C5}"/>
              </a:ext>
            </a:extLst>
          </p:cNvPr>
          <p:cNvCxnSpPr>
            <a:cxnSpLocks/>
          </p:cNvCxnSpPr>
          <p:nvPr/>
        </p:nvCxnSpPr>
        <p:spPr>
          <a:xfrm flipV="1">
            <a:off x="8860221" y="3115012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8E9859B-9957-44F3-B8FA-2A09619D540E}"/>
              </a:ext>
            </a:extLst>
          </p:cNvPr>
          <p:cNvCxnSpPr>
            <a:cxnSpLocks/>
          </p:cNvCxnSpPr>
          <p:nvPr/>
        </p:nvCxnSpPr>
        <p:spPr>
          <a:xfrm>
            <a:off x="8860221" y="4062263"/>
            <a:ext cx="1114098" cy="947251"/>
          </a:xfrm>
          <a:prstGeom prst="straightConnector1">
            <a:avLst/>
          </a:prstGeom>
          <a:ln w="28575">
            <a:solidFill>
              <a:srgbClr val="093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16BE405-FECC-4DBE-9020-3405F83D68FF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12310" y="2969187"/>
            <a:ext cx="1208352" cy="1089920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47DACE5E-DB90-410E-910F-135E5A6D5355}"/>
              </a:ext>
            </a:extLst>
          </p:cNvPr>
          <p:cNvSpPr/>
          <p:nvPr/>
        </p:nvSpPr>
        <p:spPr>
          <a:xfrm>
            <a:off x="3720662" y="2575049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EC27578A-071F-4BA4-82A6-FFB4400B5CC7}"/>
              </a:ext>
            </a:extLst>
          </p:cNvPr>
          <p:cNvSpPr/>
          <p:nvPr/>
        </p:nvSpPr>
        <p:spPr>
          <a:xfrm>
            <a:off x="5570482" y="4761201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A047A3D-86F6-41E6-8D3D-B18662DBC5E8}"/>
              </a:ext>
            </a:extLst>
          </p:cNvPr>
          <p:cNvSpPr/>
          <p:nvPr/>
        </p:nvSpPr>
        <p:spPr>
          <a:xfrm>
            <a:off x="7162798" y="5854277"/>
            <a:ext cx="1303284" cy="522372"/>
          </a:xfrm>
          <a:prstGeom prst="rect">
            <a:avLst/>
          </a:prstGeom>
          <a:noFill/>
          <a:ln w="57150">
            <a:solidFill>
              <a:srgbClr val="17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觀察結果</a:t>
            </a: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4C78F397-FA04-45BE-AE4D-BECFC573FD32}"/>
              </a:ext>
            </a:extLst>
          </p:cNvPr>
          <p:cNvSpPr/>
          <p:nvPr/>
        </p:nvSpPr>
        <p:spPr>
          <a:xfrm>
            <a:off x="7420302" y="3668125"/>
            <a:ext cx="788276" cy="788276"/>
          </a:xfrm>
          <a:prstGeom prst="ellipse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892A8AA-6BB9-4F8D-8506-6E6C04D15C73}"/>
              </a:ext>
            </a:extLst>
          </p:cNvPr>
          <p:cNvCxnSpPr>
            <a:cxnSpLocks/>
            <a:stCxn id="70" idx="6"/>
            <a:endCxn id="75" idx="1"/>
          </p:cNvCxnSpPr>
          <p:nvPr/>
        </p:nvCxnSpPr>
        <p:spPr>
          <a:xfrm>
            <a:off x="4508938" y="2969187"/>
            <a:ext cx="1176984" cy="1907454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E059940C-0606-475A-A5C5-3D89D9A360BC}"/>
              </a:ext>
            </a:extLst>
          </p:cNvPr>
          <p:cNvCxnSpPr>
            <a:cxnSpLocks/>
            <a:stCxn id="75" idx="6"/>
            <a:endCxn id="83" idx="3"/>
          </p:cNvCxnSpPr>
          <p:nvPr/>
        </p:nvCxnSpPr>
        <p:spPr>
          <a:xfrm flipV="1">
            <a:off x="6358758" y="4340961"/>
            <a:ext cx="1176984" cy="814378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D16DFF7-1EC8-44E9-85A9-238B46678CBD}"/>
              </a:ext>
            </a:extLst>
          </p:cNvPr>
          <p:cNvCxnSpPr>
            <a:cxnSpLocks/>
            <a:stCxn id="83" idx="4"/>
            <a:endCxn id="81" idx="0"/>
          </p:cNvCxnSpPr>
          <p:nvPr/>
        </p:nvCxnSpPr>
        <p:spPr>
          <a:xfrm>
            <a:off x="7814440" y="4456401"/>
            <a:ext cx="0" cy="1397876"/>
          </a:xfrm>
          <a:prstGeom prst="straightConnector1">
            <a:avLst/>
          </a:prstGeom>
          <a:ln w="57150">
            <a:solidFill>
              <a:srgbClr val="619F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9B132903-5317-4125-9952-E6C28B2C5695}"/>
              </a:ext>
            </a:extLst>
          </p:cNvPr>
          <p:cNvSpPr/>
          <p:nvPr/>
        </p:nvSpPr>
        <p:spPr>
          <a:xfrm>
            <a:off x="8492182" y="2922160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571B7D8A-F8FD-4F41-A44C-D25AC2938D39}"/>
              </a:ext>
            </a:extLst>
          </p:cNvPr>
          <p:cNvSpPr/>
          <p:nvPr/>
        </p:nvSpPr>
        <p:spPr>
          <a:xfrm>
            <a:off x="8492182" y="4015236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DFF69911-34C3-4654-A4FC-9A8BF4336435}"/>
              </a:ext>
            </a:extLst>
          </p:cNvPr>
          <p:cNvSpPr/>
          <p:nvPr/>
        </p:nvSpPr>
        <p:spPr>
          <a:xfrm>
            <a:off x="8492182" y="5108312"/>
            <a:ext cx="94052" cy="94052"/>
          </a:xfrm>
          <a:prstGeom prst="ellipse">
            <a:avLst/>
          </a:prstGeom>
          <a:solidFill>
            <a:srgbClr val="17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184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 animBg="1"/>
      <p:bldP spid="81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這個模型的缺點是什麼呢 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4777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HMM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Drawback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2ACFA7-6EE4-425F-909C-36960C6D63F0}"/>
              </a:ext>
            </a:extLst>
          </p:cNvPr>
          <p:cNvSpPr txBox="1"/>
          <p:nvPr/>
        </p:nvSpPr>
        <p:spPr>
          <a:xfrm>
            <a:off x="3387566" y="183799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有可能會出現沒有在資料中看過的組合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932DDE39-91EC-4622-8A08-3D81B6F510B8}"/>
              </a:ext>
            </a:extLst>
          </p:cNvPr>
          <p:cNvSpPr/>
          <p:nvPr/>
        </p:nvSpPr>
        <p:spPr>
          <a:xfrm>
            <a:off x="3047255" y="1774856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627E4ACD-1734-4B65-AF1C-FC120BCB40BE}"/>
              </a:ext>
            </a:extLst>
          </p:cNvPr>
          <p:cNvSpPr/>
          <p:nvPr/>
        </p:nvSpPr>
        <p:spPr>
          <a:xfrm>
            <a:off x="8804434" y="1774856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EF8236-A00E-408A-B3BA-7D6D00B87508}"/>
              </a:ext>
            </a:extLst>
          </p:cNvPr>
          <p:cNvSpPr txBox="1"/>
          <p:nvPr/>
        </p:nvSpPr>
        <p:spPr>
          <a:xfrm>
            <a:off x="7859492" y="47615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9499EF-23BE-4A29-A8DB-7A7A6DFACB9F}"/>
              </a:ext>
            </a:extLst>
          </p:cNvPr>
          <p:cNvSpPr txBox="1"/>
          <p:nvPr/>
        </p:nvSpPr>
        <p:spPr>
          <a:xfrm>
            <a:off x="9203101" y="47603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83E100F-BB7C-4D78-8F32-6E8DB22606B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659711" y="4991172"/>
            <a:ext cx="543390" cy="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50ECC5E-6033-4036-AE08-9AB2A8B5D0CA}"/>
              </a:ext>
            </a:extLst>
          </p:cNvPr>
          <p:cNvGrpSpPr/>
          <p:nvPr/>
        </p:nvGrpSpPr>
        <p:grpSpPr>
          <a:xfrm>
            <a:off x="9203101" y="5161691"/>
            <a:ext cx="800219" cy="985956"/>
            <a:chOff x="6018245" y="3443651"/>
            <a:chExt cx="800219" cy="985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6E8B81-50FB-4233-AE30-27AC962C9792}"/>
                </a:ext>
              </a:extLst>
            </p:cNvPr>
            <p:cNvSpPr/>
            <p:nvPr/>
          </p:nvSpPr>
          <p:spPr>
            <a:xfrm>
              <a:off x="6018245" y="3714022"/>
              <a:ext cx="800219" cy="715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看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B3D16D-023F-4406-912E-A820D50D8933}"/>
                </a:ext>
              </a:extLst>
            </p:cNvPr>
            <p:cNvSpPr/>
            <p:nvPr/>
          </p:nvSpPr>
          <p:spPr>
            <a:xfrm>
              <a:off x="6367035" y="3443651"/>
              <a:ext cx="102637" cy="35779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5FB70BA-0EAA-4F85-B51F-102906EE0E7B}"/>
              </a:ext>
            </a:extLst>
          </p:cNvPr>
          <p:cNvSpPr txBox="1"/>
          <p:nvPr/>
        </p:nvSpPr>
        <p:spPr>
          <a:xfrm>
            <a:off x="7899814" y="28836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7267B5-DFE4-4160-924C-20E112BA418E}"/>
              </a:ext>
            </a:extLst>
          </p:cNvPr>
          <p:cNvSpPr txBox="1"/>
          <p:nvPr/>
        </p:nvSpPr>
        <p:spPr>
          <a:xfrm>
            <a:off x="9243423" y="28824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E35309A-A27D-4359-8148-E1F4174B9E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8700033" y="3113263"/>
            <a:ext cx="543390" cy="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1DD4150-7941-4CB3-80C4-F275EC576F92}"/>
              </a:ext>
            </a:extLst>
          </p:cNvPr>
          <p:cNvGrpSpPr/>
          <p:nvPr/>
        </p:nvGrpSpPr>
        <p:grpSpPr>
          <a:xfrm>
            <a:off x="9243423" y="3283782"/>
            <a:ext cx="800219" cy="985956"/>
            <a:chOff x="6018245" y="3443651"/>
            <a:chExt cx="800219" cy="98595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F96F1C6-75E7-491A-B2D8-E7EA289BEDBD}"/>
                </a:ext>
              </a:extLst>
            </p:cNvPr>
            <p:cNvSpPr/>
            <p:nvPr/>
          </p:nvSpPr>
          <p:spPr>
            <a:xfrm>
              <a:off x="6018245" y="3714022"/>
              <a:ext cx="800219" cy="715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閱讀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A26FFF0-76FB-46B1-9483-4DDA8A5BFFF5}"/>
                </a:ext>
              </a:extLst>
            </p:cNvPr>
            <p:cNvSpPr/>
            <p:nvPr/>
          </p:nvSpPr>
          <p:spPr>
            <a:xfrm>
              <a:off x="6367035" y="3443651"/>
              <a:ext cx="102637" cy="35779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482B8E-8D73-458F-AE20-59711F43C383}"/>
              </a:ext>
            </a:extLst>
          </p:cNvPr>
          <p:cNvSpPr txBox="1"/>
          <p:nvPr/>
        </p:nvSpPr>
        <p:spPr>
          <a:xfrm>
            <a:off x="5263916" y="47821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89B700-3ACB-4FB1-9AF6-D24D60FA4D7E}"/>
              </a:ext>
            </a:extLst>
          </p:cNvPr>
          <p:cNvSpPr txBox="1"/>
          <p:nvPr/>
        </p:nvSpPr>
        <p:spPr>
          <a:xfrm>
            <a:off x="6607525" y="47809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FDC3134-CDF3-42C7-A931-0CEC5134D4C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6064135" y="5011737"/>
            <a:ext cx="543390" cy="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914F349-A234-47AC-BA90-ADD106B84B88}"/>
              </a:ext>
            </a:extLst>
          </p:cNvPr>
          <p:cNvGrpSpPr/>
          <p:nvPr/>
        </p:nvGrpSpPr>
        <p:grpSpPr>
          <a:xfrm>
            <a:off x="6607525" y="5182256"/>
            <a:ext cx="800219" cy="985956"/>
            <a:chOff x="6018245" y="3443651"/>
            <a:chExt cx="800219" cy="98595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CB4984-736A-4EEB-9C0D-A922C54B774D}"/>
                </a:ext>
              </a:extLst>
            </p:cNvPr>
            <p:cNvSpPr/>
            <p:nvPr/>
          </p:nvSpPr>
          <p:spPr>
            <a:xfrm>
              <a:off x="6018245" y="3714022"/>
              <a:ext cx="800219" cy="715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閱讀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68C628F-A351-4723-A124-32BC364567E2}"/>
                </a:ext>
              </a:extLst>
            </p:cNvPr>
            <p:cNvSpPr/>
            <p:nvPr/>
          </p:nvSpPr>
          <p:spPr>
            <a:xfrm>
              <a:off x="6367035" y="3443651"/>
              <a:ext cx="102637" cy="35779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E307790-FF1C-4AF5-83D2-5A38E0ADEBFA}"/>
              </a:ext>
            </a:extLst>
          </p:cNvPr>
          <p:cNvSpPr txBox="1"/>
          <p:nvPr/>
        </p:nvSpPr>
        <p:spPr>
          <a:xfrm>
            <a:off x="7885803" y="5807851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9</a:t>
            </a:r>
            <a:r>
              <a:rPr lang="zh-TW" altLang="en-US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</a:t>
            </a:r>
            <a:endParaRPr lang="zh-TW" altLang="en-US" sz="16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000CC8D-1575-4AC6-AE0E-92F9B06EB576}"/>
              </a:ext>
            </a:extLst>
          </p:cNvPr>
          <p:cNvSpPr txBox="1"/>
          <p:nvPr/>
        </p:nvSpPr>
        <p:spPr>
          <a:xfrm>
            <a:off x="5290227" y="582965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</a:t>
            </a:r>
            <a:r>
              <a:rPr lang="zh-TW" altLang="en-US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</a:t>
            </a:r>
            <a:endParaRPr lang="zh-TW" altLang="en-US" sz="16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A08D145-95CA-4751-B0C8-2A1C1EC9D96F}"/>
              </a:ext>
            </a:extLst>
          </p:cNvPr>
          <p:cNvSpPr txBox="1"/>
          <p:nvPr/>
        </p:nvSpPr>
        <p:spPr>
          <a:xfrm>
            <a:off x="7939890" y="393118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9</a:t>
            </a:r>
            <a:r>
              <a:rPr lang="zh-TW" altLang="en-US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</a:t>
            </a:r>
            <a:endParaRPr lang="zh-TW" altLang="en-US" sz="16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9DCEB8-1494-473D-8522-0696C0ADD2FC}"/>
              </a:ext>
            </a:extLst>
          </p:cNvPr>
          <p:cNvSpPr/>
          <p:nvPr/>
        </p:nvSpPr>
        <p:spPr>
          <a:xfrm>
            <a:off x="7808013" y="4624325"/>
            <a:ext cx="2385590" cy="1696797"/>
          </a:xfrm>
          <a:prstGeom prst="rect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3F65B6-1BF4-4EEE-B672-3A8528361C91}"/>
              </a:ext>
            </a:extLst>
          </p:cNvPr>
          <p:cNvSpPr/>
          <p:nvPr/>
        </p:nvSpPr>
        <p:spPr>
          <a:xfrm>
            <a:off x="7808013" y="2747658"/>
            <a:ext cx="2385590" cy="1696797"/>
          </a:xfrm>
          <a:prstGeom prst="rect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1E1FA7B-6C91-482E-9A4A-B0141E7B0285}"/>
              </a:ext>
            </a:extLst>
          </p:cNvPr>
          <p:cNvSpPr/>
          <p:nvPr/>
        </p:nvSpPr>
        <p:spPr>
          <a:xfrm>
            <a:off x="5212437" y="4621744"/>
            <a:ext cx="2385590" cy="1696797"/>
          </a:xfrm>
          <a:prstGeom prst="rect">
            <a:avLst/>
          </a:prstGeom>
          <a:noFill/>
          <a:ln w="5715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F0F5667-45CB-4B5C-A03F-EA39D58E9354}"/>
              </a:ext>
            </a:extLst>
          </p:cNvPr>
          <p:cNvSpPr txBox="1"/>
          <p:nvPr/>
        </p:nvSpPr>
        <p:spPr>
          <a:xfrm>
            <a:off x="5308255" y="28827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B949DC3-0F45-4E89-9029-AF212741980D}"/>
              </a:ext>
            </a:extLst>
          </p:cNvPr>
          <p:cNvSpPr txBox="1"/>
          <p:nvPr/>
        </p:nvSpPr>
        <p:spPr>
          <a:xfrm>
            <a:off x="6651864" y="2881514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□□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69222E71-AC5E-4E26-82B7-2945A16CC50E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6108474" y="3112347"/>
            <a:ext cx="543390" cy="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82828BF5-D725-4D8B-9424-F2BDE24DBA75}"/>
              </a:ext>
            </a:extLst>
          </p:cNvPr>
          <p:cNvGrpSpPr/>
          <p:nvPr/>
        </p:nvGrpSpPr>
        <p:grpSpPr>
          <a:xfrm>
            <a:off x="6651864" y="3282866"/>
            <a:ext cx="800219" cy="985956"/>
            <a:chOff x="6018245" y="3443651"/>
            <a:chExt cx="800219" cy="98595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631B154-1FFC-4C0D-9737-27A156D91FA9}"/>
                </a:ext>
              </a:extLst>
            </p:cNvPr>
            <p:cNvSpPr/>
            <p:nvPr/>
          </p:nvSpPr>
          <p:spPr>
            <a:xfrm>
              <a:off x="6018245" y="3714022"/>
              <a:ext cx="800219" cy="715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閱讀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96B0459-4B21-47C9-96A7-6F0249EAB552}"/>
                </a:ext>
              </a:extLst>
            </p:cNvPr>
            <p:cNvSpPr/>
            <p:nvPr/>
          </p:nvSpPr>
          <p:spPr>
            <a:xfrm>
              <a:off x="6367035" y="3443651"/>
              <a:ext cx="102637" cy="35779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FA06C4A3-8A36-45AB-8D33-B28BA703F3DC}"/>
              </a:ext>
            </a:extLst>
          </p:cNvPr>
          <p:cNvSpPr/>
          <p:nvPr/>
        </p:nvSpPr>
        <p:spPr>
          <a:xfrm>
            <a:off x="5216454" y="2746742"/>
            <a:ext cx="2385590" cy="16967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CA07201-58EF-4F33-8690-858FCA8CC22D}"/>
              </a:ext>
            </a:extLst>
          </p:cNvPr>
          <p:cNvSpPr txBox="1"/>
          <p:nvPr/>
        </p:nvSpPr>
        <p:spPr>
          <a:xfrm>
            <a:off x="1958099" y="2702053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P(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名詞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9/10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043F82-6EAC-42F3-BEAB-5B13E54FBF93}"/>
              </a:ext>
            </a:extLst>
          </p:cNvPr>
          <p:cNvSpPr txBox="1"/>
          <p:nvPr/>
        </p:nvSpPr>
        <p:spPr>
          <a:xfrm>
            <a:off x="1958098" y="3195031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P(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名詞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1/10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A6D82A-4DDB-445F-9A1D-E099D6FB7580}"/>
              </a:ext>
            </a:extLst>
          </p:cNvPr>
          <p:cNvSpPr txBox="1"/>
          <p:nvPr/>
        </p:nvSpPr>
        <p:spPr>
          <a:xfrm>
            <a:off x="1958098" y="368800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P(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閱讀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動詞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1/2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A01A3B-A0D8-4B57-B5AF-012E9F3F9960}"/>
              </a:ext>
            </a:extLst>
          </p:cNvPr>
          <p:cNvSpPr txBox="1"/>
          <p:nvPr/>
        </p:nvSpPr>
        <p:spPr>
          <a:xfrm>
            <a:off x="1958098" y="4180987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P(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閱讀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名詞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A45BCE5-A78E-4138-A382-E98D6C7DC773}"/>
              </a:ext>
            </a:extLst>
          </p:cNvPr>
          <p:cNvGrpSpPr/>
          <p:nvPr/>
        </p:nvGrpSpPr>
        <p:grpSpPr>
          <a:xfrm>
            <a:off x="1752503" y="2702053"/>
            <a:ext cx="190032" cy="1821342"/>
            <a:chOff x="2397499" y="2024107"/>
            <a:chExt cx="830115" cy="409704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ECFD5C-F6D9-4CB8-8329-5182A4D76DAE}"/>
                </a:ext>
              </a:extLst>
            </p:cNvPr>
            <p:cNvSpPr/>
            <p:nvPr/>
          </p:nvSpPr>
          <p:spPr>
            <a:xfrm>
              <a:off x="2636668" y="2024109"/>
              <a:ext cx="590946" cy="40970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CE087EE7-0B9A-4AEF-B50C-9FA7EF525909}"/>
                </a:ext>
              </a:extLst>
            </p:cNvPr>
            <p:cNvSpPr/>
            <p:nvPr/>
          </p:nvSpPr>
          <p:spPr>
            <a:xfrm>
              <a:off x="2397499" y="2024107"/>
              <a:ext cx="590946" cy="40970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A20FF3F-9C38-4A49-B094-75C97563F21D}"/>
              </a:ext>
            </a:extLst>
          </p:cNvPr>
          <p:cNvGrpSpPr/>
          <p:nvPr/>
        </p:nvGrpSpPr>
        <p:grpSpPr>
          <a:xfrm flipH="1">
            <a:off x="4639293" y="2702053"/>
            <a:ext cx="190032" cy="1821342"/>
            <a:chOff x="2397499" y="2024107"/>
            <a:chExt cx="830115" cy="409704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AE3CD9-17A7-43EA-BFAA-075ACA64DD93}"/>
                </a:ext>
              </a:extLst>
            </p:cNvPr>
            <p:cNvSpPr/>
            <p:nvPr/>
          </p:nvSpPr>
          <p:spPr>
            <a:xfrm>
              <a:off x="2636667" y="2024109"/>
              <a:ext cx="590947" cy="40970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9E2F5F77-2FA6-424E-86C5-50606F2F64E1}"/>
                </a:ext>
              </a:extLst>
            </p:cNvPr>
            <p:cNvSpPr/>
            <p:nvPr/>
          </p:nvSpPr>
          <p:spPr>
            <a:xfrm>
              <a:off x="2397499" y="2024107"/>
              <a:ext cx="590946" cy="40970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32924FB-F462-45DF-9297-6BE136B495EE}"/>
              </a:ext>
            </a:extLst>
          </p:cNvPr>
          <p:cNvSpPr txBox="1"/>
          <p:nvPr/>
        </p:nvSpPr>
        <p:spPr>
          <a:xfrm>
            <a:off x="6651864" y="28806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6A87B10-91E9-4F5B-9858-1DCAF1C7DDC1}"/>
              </a:ext>
            </a:extLst>
          </p:cNvPr>
          <p:cNvSpPr txBox="1"/>
          <p:nvPr/>
        </p:nvSpPr>
        <p:spPr>
          <a:xfrm>
            <a:off x="1958098" y="5118212"/>
            <a:ext cx="2723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沒有在資料中出現的組合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機率卻最高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r"/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但，這樣不好嗎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21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2" grpId="0"/>
      <p:bldP spid="27" grpId="0"/>
      <p:bldP spid="28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43" grpId="0"/>
      <p:bldP spid="57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我們終於可以看看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27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Named Entity Recognition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E26992-2947-421E-8E32-B4D9646BAF99}"/>
              </a:ext>
            </a:extLst>
          </p:cNvPr>
          <p:cNvSpPr/>
          <p:nvPr/>
        </p:nvSpPr>
        <p:spPr>
          <a:xfrm>
            <a:off x="3562271" y="2024109"/>
            <a:ext cx="601018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</a:rPr>
              <a:t>POS Tagging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E1F87F-042A-4ED2-9265-51C9EFB2F2CE}"/>
              </a:ext>
            </a:extLst>
          </p:cNvPr>
          <p:cNvSpPr/>
          <p:nvPr/>
        </p:nvSpPr>
        <p:spPr>
          <a:xfrm>
            <a:off x="3562270" y="3429000"/>
            <a:ext cx="6010183" cy="1287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HMM</a:t>
            </a:r>
            <a:endParaRPr lang="zh-TW" altLang="en-US" sz="4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94B3C6-2E81-4F03-819C-27CD55776D2A}"/>
              </a:ext>
            </a:extLst>
          </p:cNvPr>
          <p:cNvSpPr/>
          <p:nvPr/>
        </p:nvSpPr>
        <p:spPr>
          <a:xfrm>
            <a:off x="3562270" y="4833891"/>
            <a:ext cx="601018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62C8BC-3A48-4E80-938B-6F4FF710CBCF}"/>
              </a:ext>
            </a:extLst>
          </p:cNvPr>
          <p:cNvSpPr/>
          <p:nvPr/>
        </p:nvSpPr>
        <p:spPr>
          <a:xfrm>
            <a:off x="9379945" y="2241610"/>
            <a:ext cx="79899" cy="85225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7800B0-1EBF-469E-B5A6-A9A6B74F516D}"/>
              </a:ext>
            </a:extLst>
          </p:cNvPr>
          <p:cNvSpPr/>
          <p:nvPr/>
        </p:nvSpPr>
        <p:spPr>
          <a:xfrm>
            <a:off x="9379945" y="5051392"/>
            <a:ext cx="79899" cy="85225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FFE97B-0ADC-45D7-8A50-428FAA0627EC}"/>
              </a:ext>
            </a:extLst>
          </p:cNvPr>
          <p:cNvSpPr/>
          <p:nvPr/>
        </p:nvSpPr>
        <p:spPr>
          <a:xfrm>
            <a:off x="9379946" y="3646501"/>
            <a:ext cx="79899" cy="852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0DFA00E-B8F4-478B-9BA5-2FE693568A09}"/>
              </a:ext>
            </a:extLst>
          </p:cNvPr>
          <p:cNvGrpSpPr/>
          <p:nvPr/>
        </p:nvGrpSpPr>
        <p:grpSpPr>
          <a:xfrm>
            <a:off x="2619547" y="2024107"/>
            <a:ext cx="830115" cy="4097045"/>
            <a:chOff x="2397499" y="2024107"/>
            <a:chExt cx="830115" cy="40970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31554-B2F7-4378-A9EB-F65E58F92F7F}"/>
                </a:ext>
              </a:extLst>
            </p:cNvPr>
            <p:cNvSpPr/>
            <p:nvPr/>
          </p:nvSpPr>
          <p:spPr>
            <a:xfrm>
              <a:off x="2636668" y="2024109"/>
              <a:ext cx="590946" cy="40970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5AFBC1CF-5FA6-45B6-9D75-79073CB2BC64}"/>
                </a:ext>
              </a:extLst>
            </p:cNvPr>
            <p:cNvSpPr/>
            <p:nvPr/>
          </p:nvSpPr>
          <p:spPr>
            <a:xfrm>
              <a:off x="2397499" y="2024107"/>
              <a:ext cx="590946" cy="40970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695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來介紹一下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135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2A7F08-7401-4CB4-A612-1391AEC79AE9}"/>
              </a:ext>
            </a:extLst>
          </p:cNvPr>
          <p:cNvSpPr txBox="1"/>
          <p:nvPr/>
        </p:nvSpPr>
        <p:spPr>
          <a:xfrm>
            <a:off x="4003120" y="209254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跟權重與特徵向量有關的模型</a:t>
            </a:r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A447411E-C769-439B-A1C1-3B7774B3AADD}"/>
              </a:ext>
            </a:extLst>
          </p:cNvPr>
          <p:cNvSpPr/>
          <p:nvPr/>
        </p:nvSpPr>
        <p:spPr>
          <a:xfrm>
            <a:off x="8188881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8F07E4BD-5443-410F-A489-519DAE8781EA}"/>
              </a:ext>
            </a:extLst>
          </p:cNvPr>
          <p:cNvSpPr/>
          <p:nvPr/>
        </p:nvSpPr>
        <p:spPr>
          <a:xfrm>
            <a:off x="3662809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C46DD1-9288-4C57-9B20-9C1278BFEBF3}"/>
              </a:ext>
            </a:extLst>
          </p:cNvPr>
          <p:cNvSpPr txBox="1"/>
          <p:nvPr/>
        </p:nvSpPr>
        <p:spPr>
          <a:xfrm>
            <a:off x="2376314" y="3170796"/>
            <a:ext cx="7445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zh-TW" altLang="en-US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44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4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  </a:t>
            </a:r>
            <a:r>
              <a:rPr lang="zh-TW" altLang="en-US" sz="4400" dirty="0">
                <a:latin typeface="Arial Rounded MT Bold" panose="020F0704030504030204" pitchFamily="34" charset="0"/>
              </a:rPr>
              <a:t>∝   </a:t>
            </a:r>
            <a:r>
              <a:rPr lang="en-US" altLang="zh-TW" sz="4400" dirty="0">
                <a:latin typeface="Arial Rounded MT Bold" panose="020F0704030504030204" pitchFamily="34" charset="0"/>
              </a:rPr>
              <a:t>exp( </a:t>
            </a:r>
            <a:r>
              <a:rPr lang="el-GR" altLang="zh-TW" sz="4400" dirty="0"/>
              <a:t>ω</a:t>
            </a:r>
            <a:r>
              <a:rPr lang="zh-TW" altLang="en-US" sz="4400" dirty="0">
                <a:latin typeface="Arial Rounded MT Bold" panose="020F0704030504030204" pitchFamily="34" charset="0"/>
              </a:rPr>
              <a:t> * </a:t>
            </a:r>
            <a:r>
              <a:rPr lang="el-GR" altLang="zh-TW" sz="4400" dirty="0"/>
              <a:t>Φ</a:t>
            </a:r>
            <a:r>
              <a:rPr lang="zh-TW" altLang="en-US" sz="4400" dirty="0"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</a:rPr>
              <a:t>(</a:t>
            </a:r>
            <a:r>
              <a:rPr lang="en-US" altLang="zh-TW" sz="4400" dirty="0" err="1">
                <a:latin typeface="Arial Rounded MT Bold" panose="020F0704030504030204" pitchFamily="34" charset="0"/>
              </a:rPr>
              <a:t>x,y</a:t>
            </a:r>
            <a:r>
              <a:rPr lang="en-US" altLang="zh-TW" sz="4400" dirty="0">
                <a:latin typeface="Arial Rounded MT Bold" panose="020F0704030504030204" pitchFamily="34" charset="0"/>
              </a:rPr>
              <a:t>) )</a:t>
            </a:r>
            <a:endParaRPr lang="zh-TW" altLang="en-US" sz="4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1A3BA0-7102-4F83-8F12-09B958CA5C27}"/>
              </a:ext>
            </a:extLst>
          </p:cNvPr>
          <p:cNvSpPr txBox="1"/>
          <p:nvPr/>
        </p:nvSpPr>
        <p:spPr>
          <a:xfrm>
            <a:off x="2068295" y="4033603"/>
            <a:ext cx="805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文字 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x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在狀態為 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的機率正比於權重乘與特徵向量</a:t>
            </a:r>
          </a:p>
        </p:txBody>
      </p:sp>
    </p:spTree>
    <p:extLst>
      <p:ext uri="{BB962C8B-B14F-4D97-AF65-F5344CB8AC3E}">
        <p14:creationId xmlns:p14="http://schemas.microsoft.com/office/powerpoint/2010/main" val="210741119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解析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的特色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135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CBC4B7-B064-434B-9F5F-AA5F5CBD798D}"/>
              </a:ext>
            </a:extLst>
          </p:cNvPr>
          <p:cNvSpPr txBox="1"/>
          <p:nvPr/>
        </p:nvSpPr>
        <p:spPr>
          <a:xfrm>
            <a:off x="1992888" y="2092544"/>
            <a:ext cx="647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HMM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裡面，我們仰賴機率相乘作為預測結果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14853B60-9E47-44C1-ADDE-6C48FEFD2109}"/>
              </a:ext>
            </a:extLst>
          </p:cNvPr>
          <p:cNvSpPr/>
          <p:nvPr/>
        </p:nvSpPr>
        <p:spPr>
          <a:xfrm>
            <a:off x="1652577" y="202941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B115E4-36E5-42C3-ACD6-554279B34367}"/>
              </a:ext>
            </a:extLst>
          </p:cNvPr>
          <p:cNvGrpSpPr/>
          <p:nvPr/>
        </p:nvGrpSpPr>
        <p:grpSpPr>
          <a:xfrm>
            <a:off x="2424658" y="2801169"/>
            <a:ext cx="7342685" cy="923330"/>
            <a:chOff x="1992888" y="2801169"/>
            <a:chExt cx="7342685" cy="92333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012BABC-D777-479D-98F7-DBC34B38403B}"/>
                </a:ext>
              </a:extLst>
            </p:cNvPr>
            <p:cNvSpPr txBox="1"/>
            <p:nvPr/>
          </p:nvSpPr>
          <p:spPr>
            <a:xfrm>
              <a:off x="1992888" y="2831947"/>
              <a:ext cx="7173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P(</a:t>
              </a:r>
              <a:r>
                <a:rPr lang="en-US" altLang="zh-TW" sz="2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x,y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 = P(y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1 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| start) * </a:t>
              </a:r>
              <a:r>
                <a:rPr lang="el-GR" altLang="zh-TW" sz="2400" dirty="0">
                  <a:ea typeface="Adobe 黑体 Std R" panose="020B0400000000000000" pitchFamily="34" charset="-128"/>
                </a:rPr>
                <a:t>Π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P(y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l+1 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| </a:t>
              </a:r>
              <a:r>
                <a:rPr lang="en-US" altLang="zh-TW" sz="2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y</a:t>
              </a:r>
              <a:r>
                <a:rPr lang="en-US" altLang="zh-TW" sz="2000" baseline="-25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l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 * P(end | </a:t>
              </a:r>
              <a:r>
                <a:rPr lang="en-US" altLang="zh-TW" sz="2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y</a:t>
              </a:r>
              <a:r>
                <a:rPr lang="en-US" altLang="zh-TW" sz="2000" baseline="-250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L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 * </a:t>
              </a:r>
              <a:r>
                <a:rPr lang="el-GR" altLang="zh-TW" sz="2000" dirty="0">
                  <a:ea typeface="Adobe 黑体 Std R" panose="020B0400000000000000" pitchFamily="34" charset="-128"/>
                </a:rPr>
                <a:t>Π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P(x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i 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| y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i</a:t>
              </a:r>
              <a:r>
                <a:rPr lang="en-US" altLang="zh-TW" sz="2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)</a:t>
              </a:r>
              <a:r>
                <a:rPr lang="en-US" altLang="zh-TW" sz="2000" baseline="-250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 </a:t>
              </a:r>
              <a:endPara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1207D6-908B-4879-9280-3012B7D28AC7}"/>
                </a:ext>
              </a:extLst>
            </p:cNvPr>
            <p:cNvSpPr/>
            <p:nvPr/>
          </p:nvSpPr>
          <p:spPr>
            <a:xfrm>
              <a:off x="3003442" y="2801169"/>
              <a:ext cx="4442387" cy="523220"/>
            </a:xfrm>
            <a:prstGeom prst="rect">
              <a:avLst/>
            </a:prstGeom>
            <a:solidFill>
              <a:srgbClr val="E72121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69D6EF-BC1E-40EC-97DC-1305CDA5B2C4}"/>
                </a:ext>
              </a:extLst>
            </p:cNvPr>
            <p:cNvSpPr/>
            <p:nvPr/>
          </p:nvSpPr>
          <p:spPr>
            <a:xfrm>
              <a:off x="7640878" y="2801169"/>
              <a:ext cx="1139228" cy="52322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AFEAF24-975E-408B-B633-BF98D35D0D42}"/>
                </a:ext>
              </a:extLst>
            </p:cNvPr>
            <p:cNvSpPr txBox="1"/>
            <p:nvPr/>
          </p:nvSpPr>
          <p:spPr>
            <a:xfrm>
              <a:off x="3003442" y="3355167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a.k.a. </a:t>
              </a:r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轉移機率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67DE54B-678B-4080-B462-60279A82E949}"/>
                </a:ext>
              </a:extLst>
            </p:cNvPr>
            <p:cNvSpPr txBox="1"/>
            <p:nvPr/>
          </p:nvSpPr>
          <p:spPr>
            <a:xfrm>
              <a:off x="7640878" y="3355167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a.k.a. </a:t>
              </a:r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觀察機率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0B33DE7-8F47-436C-A7E9-CBB6C22FB760}"/>
              </a:ext>
            </a:extLst>
          </p:cNvPr>
          <p:cNvSpPr txBox="1"/>
          <p:nvPr/>
        </p:nvSpPr>
        <p:spPr>
          <a:xfrm>
            <a:off x="1992888" y="4009825"/>
            <a:ext cx="810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裡面，我們依據特定組合的出現次數當作觀察結果</a:t>
            </a:r>
          </a:p>
        </p:txBody>
      </p: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AF5596F2-86E0-47CB-B01A-85F45F304796}"/>
              </a:ext>
            </a:extLst>
          </p:cNvPr>
          <p:cNvSpPr/>
          <p:nvPr/>
        </p:nvSpPr>
        <p:spPr>
          <a:xfrm>
            <a:off x="1652577" y="3946692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814DF8-88C9-4DAE-B09C-ECF894AD99EC}"/>
              </a:ext>
            </a:extLst>
          </p:cNvPr>
          <p:cNvSpPr txBox="1"/>
          <p:nvPr/>
        </p:nvSpPr>
        <p:spPr>
          <a:xfrm>
            <a:off x="2424658" y="4583047"/>
            <a:ext cx="804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 P(y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start) * </a:t>
            </a:r>
            <a:r>
              <a:rPr lang="el-GR" altLang="zh-TW" sz="2400" dirty="0">
                <a:ea typeface="Adobe 黑体 Std R" panose="020B0400000000000000" pitchFamily="34" charset="-128"/>
              </a:rPr>
              <a:t>Π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l+1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* P(end 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* </a:t>
            </a:r>
            <a:r>
              <a:rPr lang="el-GR" altLang="zh-TW" sz="2000" dirty="0">
                <a:ea typeface="Adobe 黑体 Std R" panose="020B0400000000000000" pitchFamily="34" charset="-128"/>
              </a:rPr>
              <a:t>Π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P(t | s)*N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s,t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 , y)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E2AC8-A1F8-409F-B028-CED0FD197FB0}"/>
              </a:ext>
            </a:extLst>
          </p:cNvPr>
          <p:cNvSpPr/>
          <p:nvPr/>
        </p:nvSpPr>
        <p:spPr>
          <a:xfrm>
            <a:off x="3435212" y="4552269"/>
            <a:ext cx="4442387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5972AE-604D-46A8-9DEC-8EDF65C793AE}"/>
              </a:ext>
            </a:extLst>
          </p:cNvPr>
          <p:cNvSpPr/>
          <p:nvPr/>
        </p:nvSpPr>
        <p:spPr>
          <a:xfrm>
            <a:off x="8072648" y="4558098"/>
            <a:ext cx="2172364" cy="52322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600E3E2-3559-4F98-B036-C12A11EE8165}"/>
              </a:ext>
            </a:extLst>
          </p:cNvPr>
          <p:cNvSpPr txBox="1"/>
          <p:nvPr/>
        </p:nvSpPr>
        <p:spPr>
          <a:xfrm>
            <a:off x="3435212" y="510626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a.k.a.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轉移機率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9E48155-4C66-4685-AA0A-A5712304AC55}"/>
              </a:ext>
            </a:extLst>
          </p:cNvPr>
          <p:cNvSpPr txBox="1"/>
          <p:nvPr/>
        </p:nvSpPr>
        <p:spPr>
          <a:xfrm>
            <a:off x="8072648" y="510626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a.k.a.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組合次數</a:t>
            </a:r>
          </a:p>
        </p:txBody>
      </p:sp>
    </p:spTree>
    <p:extLst>
      <p:ext uri="{BB962C8B-B14F-4D97-AF65-F5344CB8AC3E}">
        <p14:creationId xmlns:p14="http://schemas.microsoft.com/office/powerpoint/2010/main" val="385910057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所以什麼是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啦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135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12BABC-D777-479D-98F7-DBC34B38403B}"/>
              </a:ext>
            </a:extLst>
          </p:cNvPr>
          <p:cNvSpPr txBox="1"/>
          <p:nvPr/>
        </p:nvSpPr>
        <p:spPr>
          <a:xfrm>
            <a:off x="2424658" y="1768251"/>
            <a:ext cx="717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 P(y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start) * </a:t>
            </a:r>
            <a:r>
              <a:rPr lang="el-GR" altLang="zh-TW" sz="2400" dirty="0">
                <a:ea typeface="Adobe 黑体 Std R" panose="020B0400000000000000" pitchFamily="34" charset="-128"/>
              </a:rPr>
              <a:t>Π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l+1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* P(end 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* </a:t>
            </a:r>
            <a:r>
              <a:rPr lang="el-GR" altLang="zh-TW" sz="2000" dirty="0">
                <a:ea typeface="Adobe 黑体 Std R" panose="020B0400000000000000" pitchFamily="34" charset="-128"/>
              </a:rPr>
              <a:t>Π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P(x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AF9F56-8995-435A-8E8D-F0ACF441EF4D}"/>
              </a:ext>
            </a:extLst>
          </p:cNvPr>
          <p:cNvSpPr txBox="1"/>
          <p:nvPr/>
        </p:nvSpPr>
        <p:spPr>
          <a:xfrm>
            <a:off x="1733299" y="262702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01.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首先，我們先對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P(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x,y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log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平行四邊形 23">
            <a:extLst>
              <a:ext uri="{FF2B5EF4-FFF2-40B4-BE49-F238E27FC236}">
                <a16:creationId xmlns:a16="http://schemas.microsoft.com/office/drawing/2014/main" id="{727783EC-356B-4A34-AA00-7054C88B6F86}"/>
              </a:ext>
            </a:extLst>
          </p:cNvPr>
          <p:cNvSpPr/>
          <p:nvPr/>
        </p:nvSpPr>
        <p:spPr>
          <a:xfrm>
            <a:off x="2084347" y="170191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12AC7C58-81EE-459B-931D-5DF62A599B3C}"/>
              </a:ext>
            </a:extLst>
          </p:cNvPr>
          <p:cNvSpPr/>
          <p:nvPr/>
        </p:nvSpPr>
        <p:spPr>
          <a:xfrm>
            <a:off x="9258042" y="170191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68D2CF-89C0-49B7-908C-BF8E3C50AEB7}"/>
              </a:ext>
            </a:extLst>
          </p:cNvPr>
          <p:cNvSpPr txBox="1"/>
          <p:nvPr/>
        </p:nvSpPr>
        <p:spPr>
          <a:xfrm>
            <a:off x="1733299" y="3027132"/>
            <a:ext cx="8836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start) + </a:t>
            </a:r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</a:rPr>
              <a:t>log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l+1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+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(end 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+ </a:t>
            </a:r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</a:rPr>
              <a:t>log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9B5C37-AB3B-4A4D-8D85-C3A832B182B6}"/>
              </a:ext>
            </a:extLst>
          </p:cNvPr>
          <p:cNvSpPr txBox="1"/>
          <p:nvPr/>
        </p:nvSpPr>
        <p:spPr>
          <a:xfrm>
            <a:off x="1733299" y="3749383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02.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接著，我們針對</a:t>
            </a:r>
            <a:r>
              <a:rPr lang="el-GR" altLang="zh-TW" dirty="0"/>
              <a:t>Σ</a:t>
            </a:r>
            <a:r>
              <a:rPr lang="en-US" altLang="zh-TW" dirty="0" err="1">
                <a:latin typeface="Arial Rounded MT Bold" panose="020F0704030504030204" pitchFamily="34" charset="0"/>
              </a:rPr>
              <a:t>log</a:t>
            </a:r>
            <a:r>
              <a:rPr lang="en-US" altLang="zh-TW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</a:t>
            </a:r>
            <a:r>
              <a:rPr lang="en-US" altLang="zh-TW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</a:t>
            </a:r>
            <a:r>
              <a:rPr lang="en-US" altLang="zh-TW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y</a:t>
            </a:r>
            <a:r>
              <a:rPr lang="en-US" altLang="zh-TW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</a:t>
            </a:r>
            <a:r>
              <a:rPr lang="en-US" altLang="zh-TW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做處理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CEFAFF-3BDC-4D1A-8D4C-FDAB928AE032}"/>
              </a:ext>
            </a:extLst>
          </p:cNvPr>
          <p:cNvSpPr txBox="1"/>
          <p:nvPr/>
        </p:nvSpPr>
        <p:spPr>
          <a:xfrm>
            <a:off x="1788019" y="415145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我吃水果，也吃餅乾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6B4BE50-49D4-4983-9701-20209FC9169E}"/>
              </a:ext>
            </a:extLst>
          </p:cNvPr>
          <p:cNvSpPr txBox="1"/>
          <p:nvPr/>
        </p:nvSpPr>
        <p:spPr>
          <a:xfrm>
            <a:off x="1788019" y="4151458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</a:t>
            </a:r>
            <a:r>
              <a:rPr lang="zh-TW" altLang="en-US" sz="20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吃</a:t>
            </a:r>
            <a:r>
              <a:rPr lang="zh-TW" altLang="en-US" sz="20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水果</a:t>
            </a:r>
            <a:r>
              <a:rPr lang="zh-TW" altLang="en-US" sz="20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，也</a:t>
            </a:r>
            <a:r>
              <a:rPr lang="zh-TW" altLang="en-US" sz="20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連接詞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吃</a:t>
            </a:r>
            <a:r>
              <a:rPr lang="zh-TW" altLang="en-US" sz="20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餅乾</a:t>
            </a:r>
            <a:r>
              <a:rPr lang="zh-TW" altLang="en-US" sz="20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239FA39-705B-42BC-BC92-F71457937603}"/>
              </a:ext>
            </a:extLst>
          </p:cNvPr>
          <p:cNvSpPr txBox="1"/>
          <p:nvPr/>
        </p:nvSpPr>
        <p:spPr>
          <a:xfrm>
            <a:off x="1740780" y="4584311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</a:rPr>
              <a:t>log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我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主詞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+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吃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動詞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+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水果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名詞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7394DB-9FD1-4A29-87A2-457367D04AE7}"/>
              </a:ext>
            </a:extLst>
          </p:cNvPr>
          <p:cNvSpPr/>
          <p:nvPr/>
        </p:nvSpPr>
        <p:spPr>
          <a:xfrm>
            <a:off x="3192542" y="4922593"/>
            <a:ext cx="6207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+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也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連接詞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+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吃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動詞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+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餅乾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</a:t>
            </a:r>
            <a:r>
              <a:rPr lang="zh-TW" altLang="en-US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名詞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588386-DD67-4A99-9480-6D730CC0D44D}"/>
              </a:ext>
            </a:extLst>
          </p:cNvPr>
          <p:cNvSpPr/>
          <p:nvPr/>
        </p:nvSpPr>
        <p:spPr>
          <a:xfrm>
            <a:off x="3192542" y="5368597"/>
            <a:ext cx="406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=</a:t>
            </a:r>
            <a:r>
              <a:rPr lang="zh-TW" altLang="en-US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32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32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t|s</a:t>
            </a:r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* N</a:t>
            </a:r>
            <a:r>
              <a:rPr lang="en-US" altLang="zh-TW" sz="32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s,t</a:t>
            </a:r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32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531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你有聽過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任務嗎 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3851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What is NER?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E2B4C2-92B6-4059-8246-98D164123DFE}"/>
              </a:ext>
            </a:extLst>
          </p:cNvPr>
          <p:cNvSpPr txBox="1"/>
          <p:nvPr/>
        </p:nvSpPr>
        <p:spPr>
          <a:xfrm>
            <a:off x="1612436" y="215237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我在成大醫院看病的時候，李醫師跟我說腎臟有問題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F8B20F-72F2-4C6D-80A5-6F797C2F0F9A}"/>
              </a:ext>
            </a:extLst>
          </p:cNvPr>
          <p:cNvSpPr txBox="1"/>
          <p:nvPr/>
        </p:nvSpPr>
        <p:spPr>
          <a:xfrm>
            <a:off x="1612436" y="327938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我跟我爸爸三月十五日的時候都要回診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638900A-2C2B-48D3-A81E-B22F08783D47}"/>
              </a:ext>
            </a:extLst>
          </p:cNvPr>
          <p:cNvSpPr txBox="1"/>
          <p:nvPr/>
        </p:nvSpPr>
        <p:spPr>
          <a:xfrm>
            <a:off x="1614829" y="44063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這樣是四千七百元，記得下禮拜要來看報告喔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949002-FA13-4E76-BC3A-CFC321CB4024}"/>
              </a:ext>
            </a:extLst>
          </p:cNvPr>
          <p:cNvSpPr txBox="1"/>
          <p:nvPr/>
        </p:nvSpPr>
        <p:spPr>
          <a:xfrm>
            <a:off x="3153529" y="5667376"/>
            <a:ext cx="5884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這樣識別出我們需要的資料，這是怎麼做到的阿 ？</a:t>
            </a:r>
          </a:p>
        </p:txBody>
      </p:sp>
      <p:pic>
        <p:nvPicPr>
          <p:cNvPr id="1026" name="Picture 2" descr="https://aidea-web.tw/images/web/news.png">
            <a:extLst>
              <a:ext uri="{FF2B5EF4-FFF2-40B4-BE49-F238E27FC236}">
                <a16:creationId xmlns:a16="http://schemas.microsoft.com/office/drawing/2014/main" id="{2A1AF632-0040-49E1-83E0-CF9B9FF4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2103266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aidea-web.tw/images/web/news.png">
            <a:extLst>
              <a:ext uri="{FF2B5EF4-FFF2-40B4-BE49-F238E27FC236}">
                <a16:creationId xmlns:a16="http://schemas.microsoft.com/office/drawing/2014/main" id="{5838117D-EA0B-4375-94D0-A0241F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3230273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aidea-web.tw/images/web/news.png">
            <a:extLst>
              <a:ext uri="{FF2B5EF4-FFF2-40B4-BE49-F238E27FC236}">
                <a16:creationId xmlns:a16="http://schemas.microsoft.com/office/drawing/2014/main" id="{5B1F237D-4E00-4D42-AB0F-4CF3D30B2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" y="4357280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8D68454-6D74-4645-9A9A-6269F0F4B5C3}"/>
              </a:ext>
            </a:extLst>
          </p:cNvPr>
          <p:cNvSpPr/>
          <p:nvPr/>
        </p:nvSpPr>
        <p:spPr>
          <a:xfrm>
            <a:off x="2953304" y="6141692"/>
            <a:ext cx="6285391" cy="63800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59BA1D-2285-410A-9B11-49297722BAFE}"/>
              </a:ext>
            </a:extLst>
          </p:cNvPr>
          <p:cNvSpPr/>
          <p:nvPr/>
        </p:nvSpPr>
        <p:spPr>
          <a:xfrm>
            <a:off x="2405849" y="2150119"/>
            <a:ext cx="1438182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43EFF94-FC95-472F-90F6-DDAD973D549B}"/>
              </a:ext>
            </a:extLst>
          </p:cNvPr>
          <p:cNvSpPr/>
          <p:nvPr/>
        </p:nvSpPr>
        <p:spPr>
          <a:xfrm>
            <a:off x="5939161" y="2150119"/>
            <a:ext cx="1127464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61F0CF-2C7D-4587-8661-D3AD8225CE95}"/>
              </a:ext>
            </a:extLst>
          </p:cNvPr>
          <p:cNvSpPr/>
          <p:nvPr/>
        </p:nvSpPr>
        <p:spPr>
          <a:xfrm>
            <a:off x="2760954" y="3279381"/>
            <a:ext cx="719091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98E45BA-2AD0-44EF-9CD9-B894CB1B066A}"/>
              </a:ext>
            </a:extLst>
          </p:cNvPr>
          <p:cNvSpPr/>
          <p:nvPr/>
        </p:nvSpPr>
        <p:spPr>
          <a:xfrm>
            <a:off x="3513474" y="3279381"/>
            <a:ext cx="1748902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889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83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所以什麼是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啦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135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AF9F56-8995-435A-8E8D-F0ACF441EF4D}"/>
              </a:ext>
            </a:extLst>
          </p:cNvPr>
          <p:cNvSpPr txBox="1"/>
          <p:nvPr/>
        </p:nvSpPr>
        <p:spPr>
          <a:xfrm>
            <a:off x="1733299" y="184325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03.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於是，我們可以把原本的計算方式都換成這種模式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68D2CF-89C0-49B7-908C-BF8E3C50AEB7}"/>
              </a:ext>
            </a:extLst>
          </p:cNvPr>
          <p:cNvSpPr txBox="1"/>
          <p:nvPr/>
        </p:nvSpPr>
        <p:spPr>
          <a:xfrm>
            <a:off x="1733299" y="2216327"/>
            <a:ext cx="8836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start) + </a:t>
            </a:r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</a:rPr>
              <a:t>log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l+1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+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(end 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+ </a:t>
            </a:r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</a:rPr>
              <a:t>log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7394DB-9FD1-4A29-87A2-457367D04AE7}"/>
              </a:ext>
            </a:extLst>
          </p:cNvPr>
          <p:cNvSpPr/>
          <p:nvPr/>
        </p:nvSpPr>
        <p:spPr>
          <a:xfrm>
            <a:off x="1733299" y="2841180"/>
            <a:ext cx="2210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start) =</a:t>
            </a:r>
            <a:endParaRPr lang="zh-TW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BCC9F7-A24A-436A-ADCF-48B780D10513}"/>
              </a:ext>
            </a:extLst>
          </p:cNvPr>
          <p:cNvSpPr/>
          <p:nvPr/>
        </p:nvSpPr>
        <p:spPr>
          <a:xfrm>
            <a:off x="1733299" y="3312924"/>
            <a:ext cx="2005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l+1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</a:t>
            </a:r>
            <a:endParaRPr lang="zh-TW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AA53D1-874A-4A89-B342-FA17CD1E9DB8}"/>
              </a:ext>
            </a:extLst>
          </p:cNvPr>
          <p:cNvSpPr/>
          <p:nvPr/>
        </p:nvSpPr>
        <p:spPr>
          <a:xfrm>
            <a:off x="1733299" y="3785329"/>
            <a:ext cx="2111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(end 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</a:t>
            </a:r>
            <a:endParaRPr lang="zh-TW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34EFBC-4E0D-4AFE-95C5-A10ECC931C8F}"/>
              </a:ext>
            </a:extLst>
          </p:cNvPr>
          <p:cNvSpPr/>
          <p:nvPr/>
        </p:nvSpPr>
        <p:spPr>
          <a:xfrm>
            <a:off x="1733299" y="4257073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</a:rPr>
              <a:t>log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=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D79B4C-08F8-4642-8223-BFB26DF1D69C}"/>
              </a:ext>
            </a:extLst>
          </p:cNvPr>
          <p:cNvSpPr/>
          <p:nvPr/>
        </p:nvSpPr>
        <p:spPr>
          <a:xfrm>
            <a:off x="3886818" y="2840519"/>
            <a:ext cx="1853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(s | start)</a:t>
            </a:r>
            <a:endParaRPr lang="zh-TW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C5F426-8F88-4B88-A876-C16916CF442E}"/>
              </a:ext>
            </a:extLst>
          </p:cNvPr>
          <p:cNvSpPr/>
          <p:nvPr/>
        </p:nvSpPr>
        <p:spPr>
          <a:xfrm>
            <a:off x="3790361" y="3783346"/>
            <a:ext cx="1731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(end | s)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09815A-443F-4D1B-B767-7B8D2DCA9BAD}"/>
              </a:ext>
            </a:extLst>
          </p:cNvPr>
          <p:cNvSpPr/>
          <p:nvPr/>
        </p:nvSpPr>
        <p:spPr>
          <a:xfrm>
            <a:off x="3527186" y="4253768"/>
            <a:ext cx="1226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t|s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60152F-0425-41CB-B4DD-8A59A5F93B7C}"/>
              </a:ext>
            </a:extLst>
          </p:cNvPr>
          <p:cNvSpPr/>
          <p:nvPr/>
        </p:nvSpPr>
        <p:spPr>
          <a:xfrm>
            <a:off x="3747329" y="3308958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(s’ | s)</a:t>
            </a:r>
            <a:endParaRPr lang="zh-TW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CD5955-877B-4C3F-ADB5-22A463D2C7F0}"/>
              </a:ext>
            </a:extLst>
          </p:cNvPr>
          <p:cNvSpPr/>
          <p:nvPr/>
        </p:nvSpPr>
        <p:spPr>
          <a:xfrm>
            <a:off x="6033496" y="2840519"/>
            <a:ext cx="14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start,s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2CA2A4-56CC-4EE1-AB23-28E12644DCDF}"/>
              </a:ext>
            </a:extLst>
          </p:cNvPr>
          <p:cNvSpPr/>
          <p:nvPr/>
        </p:nvSpPr>
        <p:spPr>
          <a:xfrm>
            <a:off x="5521925" y="3312924"/>
            <a:ext cx="1200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s,s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’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09C94F-94E3-4DE6-97D7-704BFFED7C12}"/>
              </a:ext>
            </a:extLst>
          </p:cNvPr>
          <p:cNvSpPr/>
          <p:nvPr/>
        </p:nvSpPr>
        <p:spPr>
          <a:xfrm>
            <a:off x="5813306" y="3783346"/>
            <a:ext cx="1372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end,s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263842-70D8-4414-A715-20C0BD05E30F}"/>
              </a:ext>
            </a:extLst>
          </p:cNvPr>
          <p:cNvSpPr/>
          <p:nvPr/>
        </p:nvSpPr>
        <p:spPr>
          <a:xfrm>
            <a:off x="5050680" y="4253768"/>
            <a:ext cx="111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s,t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208F59-9BE8-42AA-BD0E-7469FA7B829B}"/>
              </a:ext>
            </a:extLst>
          </p:cNvPr>
          <p:cNvSpPr txBox="1"/>
          <p:nvPr/>
        </p:nvSpPr>
        <p:spPr>
          <a:xfrm>
            <a:off x="5736620" y="2840519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*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0385B5-0F39-4CA3-9731-107BDF43931C}"/>
              </a:ext>
            </a:extLst>
          </p:cNvPr>
          <p:cNvSpPr txBox="1"/>
          <p:nvPr/>
        </p:nvSpPr>
        <p:spPr>
          <a:xfrm>
            <a:off x="5219554" y="33152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*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81CBEF-BC25-40E9-99BC-B298E3954DD3}"/>
              </a:ext>
            </a:extLst>
          </p:cNvPr>
          <p:cNvSpPr txBox="1"/>
          <p:nvPr/>
        </p:nvSpPr>
        <p:spPr>
          <a:xfrm>
            <a:off x="5516430" y="37833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*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DCE1279-E85F-4407-B5DF-C3AE2B6361DD}"/>
              </a:ext>
            </a:extLst>
          </p:cNvPr>
          <p:cNvSpPr txBox="1"/>
          <p:nvPr/>
        </p:nvSpPr>
        <p:spPr>
          <a:xfrm>
            <a:off x="4753804" y="425376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*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46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7" grpId="0"/>
      <p:bldP spid="11" grpId="0"/>
      <p:bldP spid="12" grpId="0"/>
      <p:bldP spid="13" grpId="0"/>
      <p:bldP spid="14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所以什麼是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啦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III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135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AF9F56-8995-435A-8E8D-F0ACF441EF4D}"/>
              </a:ext>
            </a:extLst>
          </p:cNvPr>
          <p:cNvSpPr txBox="1"/>
          <p:nvPr/>
        </p:nvSpPr>
        <p:spPr>
          <a:xfrm>
            <a:off x="1733299" y="184325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04.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最後，我們可以看出一些端倪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7394DB-9FD1-4A29-87A2-457367D04AE7}"/>
              </a:ext>
            </a:extLst>
          </p:cNvPr>
          <p:cNvSpPr/>
          <p:nvPr/>
        </p:nvSpPr>
        <p:spPr>
          <a:xfrm>
            <a:off x="1733299" y="2212586"/>
            <a:ext cx="214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start) =</a:t>
            </a:r>
            <a:endParaRPr lang="zh-TW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BCC9F7-A24A-436A-ADCF-48B780D10513}"/>
              </a:ext>
            </a:extLst>
          </p:cNvPr>
          <p:cNvSpPr/>
          <p:nvPr/>
        </p:nvSpPr>
        <p:spPr>
          <a:xfrm>
            <a:off x="1733299" y="2684330"/>
            <a:ext cx="2005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l+1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</a:t>
            </a:r>
            <a:endParaRPr lang="zh-TW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AA53D1-874A-4A89-B342-FA17CD1E9DB8}"/>
              </a:ext>
            </a:extLst>
          </p:cNvPr>
          <p:cNvSpPr/>
          <p:nvPr/>
        </p:nvSpPr>
        <p:spPr>
          <a:xfrm>
            <a:off x="1733299" y="3156735"/>
            <a:ext cx="2047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(end | 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y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 =</a:t>
            </a:r>
            <a:endParaRPr lang="zh-TW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34EFBC-4E0D-4AFE-95C5-A10ECC931C8F}"/>
              </a:ext>
            </a:extLst>
          </p:cNvPr>
          <p:cNvSpPr/>
          <p:nvPr/>
        </p:nvSpPr>
        <p:spPr>
          <a:xfrm>
            <a:off x="1733299" y="3628479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2000" dirty="0"/>
              <a:t>Σ</a:t>
            </a:r>
            <a:r>
              <a:rPr lang="en-US" altLang="zh-TW" sz="2000" dirty="0" err="1">
                <a:latin typeface="Arial Rounded MT Bold" panose="020F0704030504030204" pitchFamily="34" charset="0"/>
              </a:rPr>
              <a:t>log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(x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| y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=</a:t>
            </a:r>
            <a:endParaRPr lang="zh-TW" altLang="en-US" sz="20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1F63953-664E-401D-90C3-B88CA2FEC44A}"/>
              </a:ext>
            </a:extLst>
          </p:cNvPr>
          <p:cNvGrpSpPr/>
          <p:nvPr/>
        </p:nvGrpSpPr>
        <p:grpSpPr>
          <a:xfrm>
            <a:off x="4191101" y="2375313"/>
            <a:ext cx="2365004" cy="1495881"/>
            <a:chOff x="4191101" y="2375313"/>
            <a:chExt cx="2365004" cy="1495881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CB02C41E-4617-4F9E-926E-933F5C3F5253}"/>
                </a:ext>
              </a:extLst>
            </p:cNvPr>
            <p:cNvGrpSpPr/>
            <p:nvPr/>
          </p:nvGrpSpPr>
          <p:grpSpPr>
            <a:xfrm flipH="1">
              <a:off x="6393125" y="2375313"/>
              <a:ext cx="162980" cy="1495881"/>
              <a:chOff x="1595534" y="1992444"/>
              <a:chExt cx="298579" cy="3540609"/>
            </a:xfrm>
          </p:grpSpPr>
          <p:sp>
            <p:nvSpPr>
              <p:cNvPr id="15" name="L 圖案 14">
                <a:extLst>
                  <a:ext uri="{FF2B5EF4-FFF2-40B4-BE49-F238E27FC236}">
                    <a16:creationId xmlns:a16="http://schemas.microsoft.com/office/drawing/2014/main" id="{43E91BCE-2424-4548-9946-BDFFAB0A40F2}"/>
                  </a:ext>
                </a:extLst>
              </p:cNvPr>
              <p:cNvSpPr/>
              <p:nvPr/>
            </p:nvSpPr>
            <p:spPr>
              <a:xfrm>
                <a:off x="1595534" y="3955930"/>
                <a:ext cx="298579" cy="1577123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L 圖案 19">
                <a:extLst>
                  <a:ext uri="{FF2B5EF4-FFF2-40B4-BE49-F238E27FC236}">
                    <a16:creationId xmlns:a16="http://schemas.microsoft.com/office/drawing/2014/main" id="{2683500B-3812-4C7C-BCA6-794994C25BB7}"/>
                  </a:ext>
                </a:extLst>
              </p:cNvPr>
              <p:cNvSpPr/>
              <p:nvPr/>
            </p:nvSpPr>
            <p:spPr>
              <a:xfrm flipV="1">
                <a:off x="1595534" y="1992444"/>
                <a:ext cx="298579" cy="2122355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FCE6A535-5DA4-459E-ACFC-712C50B37DD8}"/>
                </a:ext>
              </a:extLst>
            </p:cNvPr>
            <p:cNvGrpSpPr/>
            <p:nvPr/>
          </p:nvGrpSpPr>
          <p:grpSpPr>
            <a:xfrm>
              <a:off x="4191101" y="2375313"/>
              <a:ext cx="162980" cy="1495881"/>
              <a:chOff x="1595534" y="1992444"/>
              <a:chExt cx="298579" cy="3540609"/>
            </a:xfrm>
          </p:grpSpPr>
          <p:sp>
            <p:nvSpPr>
              <p:cNvPr id="22" name="L 圖案 21">
                <a:extLst>
                  <a:ext uri="{FF2B5EF4-FFF2-40B4-BE49-F238E27FC236}">
                    <a16:creationId xmlns:a16="http://schemas.microsoft.com/office/drawing/2014/main" id="{DEEF6EC3-FC39-4771-AB6F-6BBFA535D847}"/>
                  </a:ext>
                </a:extLst>
              </p:cNvPr>
              <p:cNvSpPr/>
              <p:nvPr/>
            </p:nvSpPr>
            <p:spPr>
              <a:xfrm>
                <a:off x="1595534" y="3955930"/>
                <a:ext cx="298579" cy="1577123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L 圖案 22">
                <a:extLst>
                  <a:ext uri="{FF2B5EF4-FFF2-40B4-BE49-F238E27FC236}">
                    <a16:creationId xmlns:a16="http://schemas.microsoft.com/office/drawing/2014/main" id="{C0FEFBF9-BEDA-47FE-86EC-07473510E9D5}"/>
                  </a:ext>
                </a:extLst>
              </p:cNvPr>
              <p:cNvSpPr/>
              <p:nvPr/>
            </p:nvSpPr>
            <p:spPr>
              <a:xfrm flipV="1">
                <a:off x="1595534" y="1992444"/>
                <a:ext cx="298579" cy="2122355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2B23A2D-F511-41DE-BCE1-D717F55075DA}"/>
              </a:ext>
            </a:extLst>
          </p:cNvPr>
          <p:cNvGrpSpPr/>
          <p:nvPr/>
        </p:nvGrpSpPr>
        <p:grpSpPr>
          <a:xfrm>
            <a:off x="7866120" y="2375313"/>
            <a:ext cx="1917134" cy="1495881"/>
            <a:chOff x="7866120" y="2375313"/>
            <a:chExt cx="1917134" cy="149588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C5CEE83-6223-44CA-88C9-81959E3AFB64}"/>
                </a:ext>
              </a:extLst>
            </p:cNvPr>
            <p:cNvGrpSpPr/>
            <p:nvPr/>
          </p:nvGrpSpPr>
          <p:grpSpPr>
            <a:xfrm flipH="1">
              <a:off x="9620274" y="2375313"/>
              <a:ext cx="162980" cy="1495881"/>
              <a:chOff x="1595534" y="1992444"/>
              <a:chExt cx="298579" cy="3540609"/>
            </a:xfrm>
          </p:grpSpPr>
          <p:sp>
            <p:nvSpPr>
              <p:cNvPr id="25" name="L 圖案 24">
                <a:extLst>
                  <a:ext uri="{FF2B5EF4-FFF2-40B4-BE49-F238E27FC236}">
                    <a16:creationId xmlns:a16="http://schemas.microsoft.com/office/drawing/2014/main" id="{53722130-51B4-478C-9077-78FE058BF14F}"/>
                  </a:ext>
                </a:extLst>
              </p:cNvPr>
              <p:cNvSpPr/>
              <p:nvPr/>
            </p:nvSpPr>
            <p:spPr>
              <a:xfrm>
                <a:off x="1595534" y="3955930"/>
                <a:ext cx="298579" cy="1577123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L 圖案 26">
                <a:extLst>
                  <a:ext uri="{FF2B5EF4-FFF2-40B4-BE49-F238E27FC236}">
                    <a16:creationId xmlns:a16="http://schemas.microsoft.com/office/drawing/2014/main" id="{9060EB3E-CB6D-4B1D-B339-B236056C1FB2}"/>
                  </a:ext>
                </a:extLst>
              </p:cNvPr>
              <p:cNvSpPr/>
              <p:nvPr/>
            </p:nvSpPr>
            <p:spPr>
              <a:xfrm flipV="1">
                <a:off x="1595534" y="1992444"/>
                <a:ext cx="298579" cy="2122355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740A1391-724F-4B8F-95B7-78938D3807E3}"/>
                </a:ext>
              </a:extLst>
            </p:cNvPr>
            <p:cNvGrpSpPr/>
            <p:nvPr/>
          </p:nvGrpSpPr>
          <p:grpSpPr>
            <a:xfrm>
              <a:off x="7866120" y="2375313"/>
              <a:ext cx="162980" cy="1495881"/>
              <a:chOff x="1595534" y="1992444"/>
              <a:chExt cx="298579" cy="3540609"/>
            </a:xfrm>
          </p:grpSpPr>
          <p:sp>
            <p:nvSpPr>
              <p:cNvPr id="29" name="L 圖案 28">
                <a:extLst>
                  <a:ext uri="{FF2B5EF4-FFF2-40B4-BE49-F238E27FC236}">
                    <a16:creationId xmlns:a16="http://schemas.microsoft.com/office/drawing/2014/main" id="{F14836E7-8B9E-4442-934E-9A472DD49D0C}"/>
                  </a:ext>
                </a:extLst>
              </p:cNvPr>
              <p:cNvSpPr/>
              <p:nvPr/>
            </p:nvSpPr>
            <p:spPr>
              <a:xfrm>
                <a:off x="1595534" y="3955930"/>
                <a:ext cx="298579" cy="1577123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L 圖案 29">
                <a:extLst>
                  <a:ext uri="{FF2B5EF4-FFF2-40B4-BE49-F238E27FC236}">
                    <a16:creationId xmlns:a16="http://schemas.microsoft.com/office/drawing/2014/main" id="{6C18C760-76F7-4816-B15D-80984C21B7D2}"/>
                  </a:ext>
                </a:extLst>
              </p:cNvPr>
              <p:cNvSpPr/>
              <p:nvPr/>
            </p:nvSpPr>
            <p:spPr>
              <a:xfrm flipV="1">
                <a:off x="1595534" y="1992444"/>
                <a:ext cx="298579" cy="2122355"/>
              </a:xfrm>
              <a:prstGeom prst="corner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2580DA-C719-456A-B2CD-7404E40E4697}"/>
              </a:ext>
            </a:extLst>
          </p:cNvPr>
          <p:cNvSpPr txBox="1"/>
          <p:nvPr/>
        </p:nvSpPr>
        <p:spPr>
          <a:xfrm>
            <a:off x="4567377" y="4138242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矩陣內積</a:t>
            </a:r>
            <a:r>
              <a:rPr lang="en-US" altLang="ja-JP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ja-JP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ﾉ</a:t>
            </a:r>
            <a:r>
              <a:rPr lang="en-US" altLang="ja-JP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&gt;</a:t>
            </a:r>
            <a:r>
              <a:rPr lang="el-GR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ω&lt;)</a:t>
            </a:r>
            <a:r>
              <a:rPr lang="ja-JP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ﾉ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平行四邊形 30">
            <a:extLst>
              <a:ext uri="{FF2B5EF4-FFF2-40B4-BE49-F238E27FC236}">
                <a16:creationId xmlns:a16="http://schemas.microsoft.com/office/drawing/2014/main" id="{E8BE6EFF-A195-4D08-8560-8FD45156BACC}"/>
              </a:ext>
            </a:extLst>
          </p:cNvPr>
          <p:cNvSpPr/>
          <p:nvPr/>
        </p:nvSpPr>
        <p:spPr>
          <a:xfrm>
            <a:off x="4284112" y="410022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平行四邊形 31">
            <a:extLst>
              <a:ext uri="{FF2B5EF4-FFF2-40B4-BE49-F238E27FC236}">
                <a16:creationId xmlns:a16="http://schemas.microsoft.com/office/drawing/2014/main" id="{DAF24B12-5927-43EE-80A6-5A06359E4FFD}"/>
              </a:ext>
            </a:extLst>
          </p:cNvPr>
          <p:cNvSpPr/>
          <p:nvPr/>
        </p:nvSpPr>
        <p:spPr>
          <a:xfrm>
            <a:off x="7517992" y="4100223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ED6C03-3F99-49A9-AE7E-1623DA496E9F}"/>
              </a:ext>
            </a:extLst>
          </p:cNvPr>
          <p:cNvSpPr txBox="1"/>
          <p:nvPr/>
        </p:nvSpPr>
        <p:spPr>
          <a:xfrm>
            <a:off x="2708584" y="5036908"/>
            <a:ext cx="6780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</a:t>
            </a:r>
            <a:r>
              <a:rPr lang="zh-TW" altLang="en-US" sz="4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4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4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4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r>
              <a:rPr lang="zh-TW" altLang="en-US" sz="4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  </a:t>
            </a:r>
            <a:r>
              <a:rPr lang="zh-TW" altLang="en-US" sz="4000" dirty="0">
                <a:latin typeface="Arial Rounded MT Bold" panose="020F0704030504030204" pitchFamily="34" charset="0"/>
              </a:rPr>
              <a:t>∝   </a:t>
            </a:r>
            <a:r>
              <a:rPr lang="en-US" altLang="zh-TW" sz="4000" dirty="0">
                <a:latin typeface="Arial Rounded MT Bold" panose="020F0704030504030204" pitchFamily="34" charset="0"/>
              </a:rPr>
              <a:t>exp( </a:t>
            </a:r>
            <a:r>
              <a:rPr lang="el-GR" altLang="zh-TW" sz="4000" dirty="0"/>
              <a:t>ω</a:t>
            </a:r>
            <a:r>
              <a:rPr lang="zh-TW" altLang="en-US" sz="4000" dirty="0">
                <a:latin typeface="Arial Rounded MT Bold" panose="020F0704030504030204" pitchFamily="34" charset="0"/>
              </a:rPr>
              <a:t> * </a:t>
            </a:r>
            <a:r>
              <a:rPr lang="el-GR" altLang="zh-TW" sz="4000" dirty="0"/>
              <a:t>Φ</a:t>
            </a:r>
            <a:r>
              <a:rPr lang="zh-TW" altLang="en-US" sz="4000" dirty="0"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atin typeface="Arial Rounded MT Bold" panose="020F0704030504030204" pitchFamily="34" charset="0"/>
              </a:rPr>
              <a:t>(</a:t>
            </a:r>
            <a:r>
              <a:rPr lang="en-US" altLang="zh-TW" sz="4000" dirty="0" err="1">
                <a:latin typeface="Arial Rounded MT Bold" panose="020F0704030504030204" pitchFamily="34" charset="0"/>
              </a:rPr>
              <a:t>x,y</a:t>
            </a:r>
            <a:r>
              <a:rPr lang="en-US" altLang="zh-TW" sz="4000" dirty="0">
                <a:latin typeface="Arial Rounded MT Bold" panose="020F0704030504030204" pitchFamily="34" charset="0"/>
              </a:rPr>
              <a:t>) )</a:t>
            </a:r>
            <a:endParaRPr lang="zh-TW" altLang="en-US" sz="4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C1FA0-963C-4234-B81C-9B119E4ECB9B}"/>
              </a:ext>
            </a:extLst>
          </p:cNvPr>
          <p:cNvSpPr/>
          <p:nvPr/>
        </p:nvSpPr>
        <p:spPr>
          <a:xfrm>
            <a:off x="4414879" y="2212586"/>
            <a:ext cx="1917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(s | start) </a:t>
            </a:r>
            <a:endParaRPr lang="zh-TW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61DC51-5C3B-4B21-873A-F5BC87D594A7}"/>
              </a:ext>
            </a:extLst>
          </p:cNvPr>
          <p:cNvSpPr/>
          <p:nvPr/>
        </p:nvSpPr>
        <p:spPr>
          <a:xfrm>
            <a:off x="4604619" y="2678726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(s’ | s) 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3FB402-902D-430B-8503-3F0EE1282820}"/>
              </a:ext>
            </a:extLst>
          </p:cNvPr>
          <p:cNvSpPr/>
          <p:nvPr/>
        </p:nvSpPr>
        <p:spPr>
          <a:xfrm>
            <a:off x="4486619" y="3156735"/>
            <a:ext cx="1795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(end | s) </a:t>
            </a:r>
            <a:endParaRPr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A9AFFB-1FB6-4165-A0E8-05C11FB3A193}"/>
              </a:ext>
            </a:extLst>
          </p:cNvPr>
          <p:cNvSpPr/>
          <p:nvPr/>
        </p:nvSpPr>
        <p:spPr>
          <a:xfrm>
            <a:off x="4760294" y="3632071"/>
            <a:ext cx="1226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logP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t|s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2A30BD-B907-4ED4-B342-D2EAC47BE23B}"/>
              </a:ext>
            </a:extLst>
          </p:cNvPr>
          <p:cNvSpPr/>
          <p:nvPr/>
        </p:nvSpPr>
        <p:spPr>
          <a:xfrm>
            <a:off x="8097308" y="2214000"/>
            <a:ext cx="14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start,s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A559DE-9D34-4B6C-87DE-EF932DB3B194}"/>
              </a:ext>
            </a:extLst>
          </p:cNvPr>
          <p:cNvSpPr/>
          <p:nvPr/>
        </p:nvSpPr>
        <p:spPr>
          <a:xfrm>
            <a:off x="8224266" y="2678726"/>
            <a:ext cx="1200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s,s</a:t>
            </a:r>
            <a:r>
              <a:rPr lang="en-US" altLang="zh-TW" sz="2000" baseline="-25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’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923E68-E90D-402A-B544-BCF13F3425C6}"/>
              </a:ext>
            </a:extLst>
          </p:cNvPr>
          <p:cNvSpPr/>
          <p:nvPr/>
        </p:nvSpPr>
        <p:spPr>
          <a:xfrm>
            <a:off x="8138440" y="3160042"/>
            <a:ext cx="1372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end,s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3DA3C5-1802-48DC-9D5C-531709634EAB}"/>
              </a:ext>
            </a:extLst>
          </p:cNvPr>
          <p:cNvSpPr/>
          <p:nvPr/>
        </p:nvSpPr>
        <p:spPr>
          <a:xfrm>
            <a:off x="8266745" y="3629011"/>
            <a:ext cx="111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</a:t>
            </a:r>
            <a:r>
              <a:rPr lang="en-US" altLang="zh-TW" sz="2000" baseline="-25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s,t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x,y</a:t>
            </a:r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)</a:t>
            </a:r>
            <a:endParaRPr lang="zh-TW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04074A-8F0C-4F62-A118-F495A80BE8A2}"/>
              </a:ext>
            </a:extLst>
          </p:cNvPr>
          <p:cNvSpPr/>
          <p:nvPr/>
        </p:nvSpPr>
        <p:spPr>
          <a:xfrm>
            <a:off x="7062674" y="2948253"/>
            <a:ext cx="296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*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2D0050-04A3-4E12-8B44-7554282DF906}"/>
              </a:ext>
            </a:extLst>
          </p:cNvPr>
          <p:cNvSpPr/>
          <p:nvPr/>
        </p:nvSpPr>
        <p:spPr>
          <a:xfrm>
            <a:off x="4452402" y="2269449"/>
            <a:ext cx="1829901" cy="17169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4800" dirty="0">
                <a:solidFill>
                  <a:sysClr val="windowText" lastClr="000000"/>
                </a:solidFill>
                <a:ea typeface="Adobe 黑体 Std R" panose="020B0400000000000000" pitchFamily="34" charset="-128"/>
              </a:rPr>
              <a:t>ω</a:t>
            </a:r>
            <a:endParaRPr lang="zh-TW" altLang="en-US" sz="4800" dirty="0">
              <a:solidFill>
                <a:sysClr val="windowText" lastClr="0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583DFC-CE86-4882-9275-329590211148}"/>
              </a:ext>
            </a:extLst>
          </p:cNvPr>
          <p:cNvSpPr/>
          <p:nvPr/>
        </p:nvSpPr>
        <p:spPr>
          <a:xfrm>
            <a:off x="8063316" y="2248072"/>
            <a:ext cx="1522741" cy="181600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3200" dirty="0">
                <a:solidFill>
                  <a:sysClr val="windowText" lastClr="000000"/>
                </a:solidFill>
              </a:rPr>
              <a:t>Φ</a:t>
            </a:r>
            <a:r>
              <a:rPr lang="zh-TW" altLang="en-US" sz="32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32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3200" dirty="0" err="1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x,y</a:t>
            </a:r>
            <a:r>
              <a:rPr lang="en-US" altLang="zh-TW" sz="32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)</a:t>
            </a:r>
            <a:endParaRPr lang="zh-TW" altLang="en-US" sz="32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animBg="1"/>
      <p:bldP spid="32" grpId="0" animBg="1"/>
      <p:bldP spid="34" grpId="0"/>
      <p:bldP spid="10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特徵向量有兩個部分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5959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–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Feature Vector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22F1CF-760C-4C40-A848-67EC5645B486}"/>
              </a:ext>
            </a:extLst>
          </p:cNvPr>
          <p:cNvSpPr/>
          <p:nvPr/>
        </p:nvSpPr>
        <p:spPr>
          <a:xfrm>
            <a:off x="1551210" y="1659582"/>
            <a:ext cx="2209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Tag &amp; Word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1" name="平行四邊形 10">
            <a:extLst>
              <a:ext uri="{FF2B5EF4-FFF2-40B4-BE49-F238E27FC236}">
                <a16:creationId xmlns:a16="http://schemas.microsoft.com/office/drawing/2014/main" id="{C6DDEEE6-9471-4B3B-9541-33BB51F328BB}"/>
              </a:ext>
            </a:extLst>
          </p:cNvPr>
          <p:cNvSpPr/>
          <p:nvPr/>
        </p:nvSpPr>
        <p:spPr>
          <a:xfrm>
            <a:off x="1031289" y="1658534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C5143341-2B3C-49A3-8BA3-91DEE0030359}"/>
              </a:ext>
            </a:extLst>
          </p:cNvPr>
          <p:cNvSpPr/>
          <p:nvPr/>
        </p:nvSpPr>
        <p:spPr>
          <a:xfrm>
            <a:off x="6725976" y="1663700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D189CB-5250-4345-9ECC-9370BCE0BA1F}"/>
              </a:ext>
            </a:extLst>
          </p:cNvPr>
          <p:cNvSpPr/>
          <p:nvPr/>
        </p:nvSpPr>
        <p:spPr>
          <a:xfrm>
            <a:off x="7245897" y="1658534"/>
            <a:ext cx="2132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Tag &amp; Tag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056921-E0C1-4A7A-BFF8-54732861DB49}"/>
              </a:ext>
            </a:extLst>
          </p:cNvPr>
          <p:cNvSpPr txBox="1"/>
          <p:nvPr/>
        </p:nvSpPr>
        <p:spPr>
          <a:xfrm>
            <a:off x="1557187" y="21828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標記和文字之間的關係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864F1E-FD3F-4A9E-A93E-F199DCC3CF1C}"/>
              </a:ext>
            </a:extLst>
          </p:cNvPr>
          <p:cNvSpPr txBox="1"/>
          <p:nvPr/>
        </p:nvSpPr>
        <p:spPr>
          <a:xfrm>
            <a:off x="7251874" y="21817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標記和標記之間的關係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F18F58-723A-4C48-A897-E273C4FFE4D6}"/>
              </a:ext>
            </a:extLst>
          </p:cNvPr>
          <p:cNvSpPr txBox="1"/>
          <p:nvPr/>
        </p:nvSpPr>
        <p:spPr>
          <a:xfrm>
            <a:off x="1031289" y="2754656"/>
            <a:ext cx="259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State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數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×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Word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數的向量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94F2E3-7D81-4D0F-8656-8B754D0E8C27}"/>
              </a:ext>
            </a:extLst>
          </p:cNvPr>
          <p:cNvSpPr txBox="1"/>
          <p:nvPr/>
        </p:nvSpPr>
        <p:spPr>
          <a:xfrm>
            <a:off x="6725976" y="2754656"/>
            <a:ext cx="401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State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數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×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State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數 ＋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 ×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State 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數的向量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FEB266-1E6A-44EB-8E70-204420546C72}"/>
              </a:ext>
            </a:extLst>
          </p:cNvPr>
          <p:cNvSpPr txBox="1"/>
          <p:nvPr/>
        </p:nvSpPr>
        <p:spPr>
          <a:xfrm>
            <a:off x="1551210" y="3223091"/>
            <a:ext cx="121058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主詞，我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主詞，吃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主詞，水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主詞，果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動詞，我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動詞，吃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名詞，我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A16D743-8BCB-4949-A1F4-C810E195A7B5}"/>
              </a:ext>
            </a:extLst>
          </p:cNvPr>
          <p:cNvSpPr txBox="1"/>
          <p:nvPr/>
        </p:nvSpPr>
        <p:spPr>
          <a:xfrm>
            <a:off x="3919787" y="3223091"/>
            <a:ext cx="4411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651886-FFA4-4E5B-892F-C8ABC9331CE3}"/>
              </a:ext>
            </a:extLst>
          </p:cNvPr>
          <p:cNvSpPr txBox="1"/>
          <p:nvPr/>
        </p:nvSpPr>
        <p:spPr>
          <a:xfrm>
            <a:off x="3817996" y="302317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Value</a:t>
            </a:r>
            <a:endParaRPr lang="zh-TW" altLang="en-US" sz="1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F0B5D-4E1E-42F8-80AF-1FC2FD5B2343}"/>
              </a:ext>
            </a:extLst>
          </p:cNvPr>
          <p:cNvSpPr txBox="1"/>
          <p:nvPr/>
        </p:nvSpPr>
        <p:spPr>
          <a:xfrm>
            <a:off x="7329093" y="3218414"/>
            <a:ext cx="151195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主詞，主詞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主詞，動詞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動詞，主詞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動詞，動詞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名詞，主詞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Start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，主詞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Start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，動詞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20393A7-B338-433E-A85C-FB2A5E829100}"/>
              </a:ext>
            </a:extLst>
          </p:cNvPr>
          <p:cNvSpPr txBox="1"/>
          <p:nvPr/>
        </p:nvSpPr>
        <p:spPr>
          <a:xfrm>
            <a:off x="9848351" y="3218414"/>
            <a:ext cx="4411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66D085-0083-4B81-8371-6774FB8B1A97}"/>
              </a:ext>
            </a:extLst>
          </p:cNvPr>
          <p:cNvSpPr txBox="1"/>
          <p:nvPr/>
        </p:nvSpPr>
        <p:spPr>
          <a:xfrm>
            <a:off x="9744864" y="302317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Value</a:t>
            </a:r>
            <a:endParaRPr lang="zh-TW" altLang="en-US" sz="1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6C7231-F7E3-44E6-9735-E3D62B8A52BC}"/>
              </a:ext>
            </a:extLst>
          </p:cNvPr>
          <p:cNvSpPr/>
          <p:nvPr/>
        </p:nvSpPr>
        <p:spPr>
          <a:xfrm>
            <a:off x="5629194" y="3283420"/>
            <a:ext cx="628812" cy="2439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我吃水果</a:t>
            </a:r>
            <a:r>
              <a:rPr lang="zh-TW" altLang="en-US" dirty="0">
                <a:solidFill>
                  <a:sysClr val="windowText" lastClr="000000"/>
                </a:solidFill>
                <a:latin typeface="+mn-ea"/>
              </a:rPr>
              <a:t>，</a:t>
            </a:r>
            <a:r>
              <a:rPr lang="zh-TW" altLang="en-US" dirty="0">
                <a:solidFill>
                  <a:sysClr val="windowText" lastClr="0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也吃餅乾</a:t>
            </a:r>
          </a:p>
        </p:txBody>
      </p:sp>
    </p:spTree>
    <p:extLst>
      <p:ext uri="{BB962C8B-B14F-4D97-AF65-F5344CB8AC3E}">
        <p14:creationId xmlns:p14="http://schemas.microsoft.com/office/powerpoint/2010/main" val="37669350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怎麼去設計特徵向量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3725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CRF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-</a:t>
            </a:r>
            <a:r>
              <a:rPr lang="zh-TW" altLang="en-US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 </a:t>
            </a:r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Design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A3D64CE-E289-4E7A-B6F5-55483DAD4824}"/>
              </a:ext>
            </a:extLst>
          </p:cNvPr>
          <p:cNvGrpSpPr/>
          <p:nvPr/>
        </p:nvGrpSpPr>
        <p:grpSpPr>
          <a:xfrm>
            <a:off x="2859067" y="2163583"/>
            <a:ext cx="6473866" cy="2197804"/>
            <a:chOff x="2731062" y="2163583"/>
            <a:chExt cx="6473866" cy="2197804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8428719-1653-4076-9BE4-B02D8FDA26D4}"/>
                </a:ext>
              </a:extLst>
            </p:cNvPr>
            <p:cNvGrpSpPr/>
            <p:nvPr/>
          </p:nvGrpSpPr>
          <p:grpSpPr>
            <a:xfrm>
              <a:off x="2731062" y="2163583"/>
              <a:ext cx="6473866" cy="800219"/>
              <a:chOff x="2084347" y="1701918"/>
              <a:chExt cx="6473866" cy="800219"/>
            </a:xfrm>
          </p:grpSpPr>
          <p:sp>
            <p:nvSpPr>
              <p:cNvPr id="6" name="平行四邊形 5">
                <a:extLst>
                  <a:ext uri="{FF2B5EF4-FFF2-40B4-BE49-F238E27FC236}">
                    <a16:creationId xmlns:a16="http://schemas.microsoft.com/office/drawing/2014/main" id="{DEC017F8-26BA-44C2-8E8F-4776CD59C080}"/>
                  </a:ext>
                </a:extLst>
              </p:cNvPr>
              <p:cNvSpPr/>
              <p:nvPr/>
            </p:nvSpPr>
            <p:spPr>
              <a:xfrm>
                <a:off x="2084347" y="1701918"/>
                <a:ext cx="340311" cy="800219"/>
              </a:xfrm>
              <a:prstGeom prst="parallelogram">
                <a:avLst>
                  <a:gd name="adj" fmla="val 56167"/>
                </a:avLst>
              </a:prstGeom>
              <a:solidFill>
                <a:srgbClr val="619F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0C42D5F-A114-464B-9D78-742093611921}"/>
                  </a:ext>
                </a:extLst>
              </p:cNvPr>
              <p:cNvSpPr txBox="1"/>
              <p:nvPr/>
            </p:nvSpPr>
            <p:spPr>
              <a:xfrm>
                <a:off x="2424658" y="1701918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TW" altLang="en-US" sz="2400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根據文字的詞性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98539AF-C63B-43A9-A92D-B81E842CA70A}"/>
                  </a:ext>
                </a:extLst>
              </p:cNvPr>
              <p:cNvSpPr txBox="1"/>
              <p:nvPr/>
            </p:nvSpPr>
            <p:spPr>
              <a:xfrm>
                <a:off x="2423200" y="2163583"/>
                <a:ext cx="61350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TW" altLang="en-US" sz="1600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我們可以將文字的詞性當作特徵來輸入，例如：動詞、名詞等等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3E6B3D5-A3B8-4733-ABF1-3B81B47B10D2}"/>
                </a:ext>
              </a:extLst>
            </p:cNvPr>
            <p:cNvGrpSpPr/>
            <p:nvPr/>
          </p:nvGrpSpPr>
          <p:grpSpPr>
            <a:xfrm>
              <a:off x="2731062" y="3561168"/>
              <a:ext cx="6000980" cy="800219"/>
              <a:chOff x="2084347" y="1701918"/>
              <a:chExt cx="6000980" cy="800219"/>
            </a:xfrm>
          </p:grpSpPr>
          <p:sp>
            <p:nvSpPr>
              <p:cNvPr id="11" name="平行四邊形 10">
                <a:extLst>
                  <a:ext uri="{FF2B5EF4-FFF2-40B4-BE49-F238E27FC236}">
                    <a16:creationId xmlns:a16="http://schemas.microsoft.com/office/drawing/2014/main" id="{BC82CC17-294E-4F9E-9DD6-75E621AF8CC3}"/>
                  </a:ext>
                </a:extLst>
              </p:cNvPr>
              <p:cNvSpPr/>
              <p:nvPr/>
            </p:nvSpPr>
            <p:spPr>
              <a:xfrm>
                <a:off x="2084347" y="1701918"/>
                <a:ext cx="340311" cy="800219"/>
              </a:xfrm>
              <a:prstGeom prst="parallelogram">
                <a:avLst>
                  <a:gd name="adj" fmla="val 56167"/>
                </a:avLst>
              </a:prstGeom>
              <a:solidFill>
                <a:srgbClr val="619F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163F586-D63A-44C5-B7B6-CF81EFE81E62}"/>
                  </a:ext>
                </a:extLst>
              </p:cNvPr>
              <p:cNvSpPr txBox="1"/>
              <p:nvPr/>
            </p:nvSpPr>
            <p:spPr>
              <a:xfrm>
                <a:off x="2424658" y="1701918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TW" altLang="en-US" sz="2400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根據文字的詞向量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3416989-5D8F-4336-9CFB-96CFFB48B338}"/>
                  </a:ext>
                </a:extLst>
              </p:cNvPr>
              <p:cNvSpPr txBox="1"/>
              <p:nvPr/>
            </p:nvSpPr>
            <p:spPr>
              <a:xfrm>
                <a:off x="2423200" y="2163583"/>
                <a:ext cx="56621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TW" altLang="en-US" sz="1600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我們可以將文字的詞向量當作特徵來輸入，例如：</a:t>
                </a:r>
                <a:r>
                  <a:rPr lang="en-US" altLang="zh-TW" sz="1600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Word2Vec</a:t>
                </a:r>
                <a:endParaRPr lang="zh-TW" altLang="en-US" sz="1600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F8659-8572-47CD-9014-701A86263185}"/>
              </a:ext>
            </a:extLst>
          </p:cNvPr>
          <p:cNvSpPr/>
          <p:nvPr/>
        </p:nvSpPr>
        <p:spPr>
          <a:xfrm>
            <a:off x="1363744" y="1818384"/>
            <a:ext cx="9803364" cy="428578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Design by Yourself !</a:t>
            </a:r>
          </a:p>
        </p:txBody>
      </p:sp>
    </p:spTree>
    <p:extLst>
      <p:ext uri="{BB962C8B-B14F-4D97-AF65-F5344CB8AC3E}">
        <p14:creationId xmlns:p14="http://schemas.microsoft.com/office/powerpoint/2010/main" val="3022347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FF192C3-6C2A-4F25-AE68-0660E7B69B96}"/>
              </a:ext>
            </a:extLst>
          </p:cNvPr>
          <p:cNvSpPr txBox="1"/>
          <p:nvPr/>
        </p:nvSpPr>
        <p:spPr>
          <a:xfrm>
            <a:off x="4639514" y="2825289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>
                <a:latin typeface="Arial Rounded MT Bold" panose="020F0704030504030204" pitchFamily="34" charset="0"/>
              </a:rPr>
              <a:t>All In All</a:t>
            </a:r>
            <a:endParaRPr lang="zh-TW" alt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AEDCE7-34B3-493D-9960-6E39041E0717}"/>
              </a:ext>
            </a:extLst>
          </p:cNvPr>
          <p:cNvSpPr txBox="1"/>
          <p:nvPr/>
        </p:nvSpPr>
        <p:spPr>
          <a:xfrm>
            <a:off x="5593298" y="385515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1255026410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38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所以我們如何利用這些模型來做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任務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All in all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ABBE202-97D8-44A7-BC10-A11D3A6AE81C}"/>
              </a:ext>
            </a:extLst>
          </p:cNvPr>
          <p:cNvCxnSpPr>
            <a:cxnSpLocks/>
          </p:cNvCxnSpPr>
          <p:nvPr/>
        </p:nvCxnSpPr>
        <p:spPr>
          <a:xfrm>
            <a:off x="1143000" y="240792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A0CD06-2A25-4C2B-BC28-526E997A0E98}"/>
              </a:ext>
            </a:extLst>
          </p:cNvPr>
          <p:cNvSpPr txBox="1"/>
          <p:nvPr/>
        </p:nvSpPr>
        <p:spPr>
          <a:xfrm>
            <a:off x="1143000" y="20281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文字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AEF16E-31A9-476A-83CC-8D4DC107F648}"/>
              </a:ext>
            </a:extLst>
          </p:cNvPr>
          <p:cNvSpPr txBox="1"/>
          <p:nvPr/>
        </p:nvSpPr>
        <p:spPr>
          <a:xfrm>
            <a:off x="1143000" y="2428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標記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D3B0FA-1639-4384-A1C3-732B48592D91}"/>
              </a:ext>
            </a:extLst>
          </p:cNvPr>
          <p:cNvSpPr txBox="1"/>
          <p:nvPr/>
        </p:nvSpPr>
        <p:spPr>
          <a:xfrm>
            <a:off x="9633228" y="1327617"/>
            <a:ext cx="141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視為觀察結果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32C5C39-2C45-4EC9-9347-665F5704A9BF}"/>
              </a:ext>
            </a:extLst>
          </p:cNvPr>
          <p:cNvSpPr txBox="1"/>
          <p:nvPr/>
        </p:nvSpPr>
        <p:spPr>
          <a:xfrm>
            <a:off x="9633228" y="35578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視為隱藏狀態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0B9F62-D6E6-4A74-B64A-B51798B28FB5}"/>
              </a:ext>
            </a:extLst>
          </p:cNvPr>
          <p:cNvSpPr/>
          <p:nvPr/>
        </p:nvSpPr>
        <p:spPr>
          <a:xfrm>
            <a:off x="1995518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71D7E5-F606-4010-9B65-B24C424A1E40}"/>
              </a:ext>
            </a:extLst>
          </p:cNvPr>
          <p:cNvSpPr/>
          <p:nvPr/>
        </p:nvSpPr>
        <p:spPr>
          <a:xfrm>
            <a:off x="2582725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A56FD0-D3E4-480C-B35B-F23FAB39F656}"/>
              </a:ext>
            </a:extLst>
          </p:cNvPr>
          <p:cNvSpPr/>
          <p:nvPr/>
        </p:nvSpPr>
        <p:spPr>
          <a:xfrm>
            <a:off x="3169932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395B97-0F02-4304-BB53-9052D8088870}"/>
              </a:ext>
            </a:extLst>
          </p:cNvPr>
          <p:cNvSpPr/>
          <p:nvPr/>
        </p:nvSpPr>
        <p:spPr>
          <a:xfrm>
            <a:off x="3757138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49F3D3-0E48-4DF0-BCE2-9823C4A9B6E9}"/>
              </a:ext>
            </a:extLst>
          </p:cNvPr>
          <p:cNvSpPr/>
          <p:nvPr/>
        </p:nvSpPr>
        <p:spPr>
          <a:xfrm>
            <a:off x="4344345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DA79FD-827D-4103-AB36-D6A8A1FA2297}"/>
              </a:ext>
            </a:extLst>
          </p:cNvPr>
          <p:cNvSpPr/>
          <p:nvPr/>
        </p:nvSpPr>
        <p:spPr>
          <a:xfrm>
            <a:off x="4931552" y="262829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108DE2-FF73-4BD2-ACFC-3FAFA1FA4FD0}"/>
              </a:ext>
            </a:extLst>
          </p:cNvPr>
          <p:cNvSpPr/>
          <p:nvPr/>
        </p:nvSpPr>
        <p:spPr>
          <a:xfrm>
            <a:off x="6105966" y="2628294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464444-0837-4F72-AA0D-9BBAAAD07AFF}"/>
              </a:ext>
            </a:extLst>
          </p:cNvPr>
          <p:cNvSpPr/>
          <p:nvPr/>
        </p:nvSpPr>
        <p:spPr>
          <a:xfrm>
            <a:off x="5518759" y="2629685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2C4BAC-C5F4-4927-BACE-0947C3064C7A}"/>
              </a:ext>
            </a:extLst>
          </p:cNvPr>
          <p:cNvSpPr/>
          <p:nvPr/>
        </p:nvSpPr>
        <p:spPr>
          <a:xfrm>
            <a:off x="6693173" y="2626903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1A17861-C23D-467F-B449-38CF5D19F000}"/>
              </a:ext>
            </a:extLst>
          </p:cNvPr>
          <p:cNvSpPr/>
          <p:nvPr/>
        </p:nvSpPr>
        <p:spPr>
          <a:xfrm>
            <a:off x="7284574" y="2626902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FB9BD9-E2F4-49D6-8D32-B62DF6B68A4E}"/>
              </a:ext>
            </a:extLst>
          </p:cNvPr>
          <p:cNvSpPr/>
          <p:nvPr/>
        </p:nvSpPr>
        <p:spPr>
          <a:xfrm>
            <a:off x="7875976" y="2626903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2468745-3A66-4DD7-BAF6-947ADF84690E}"/>
              </a:ext>
            </a:extLst>
          </p:cNvPr>
          <p:cNvSpPr/>
          <p:nvPr/>
        </p:nvSpPr>
        <p:spPr>
          <a:xfrm>
            <a:off x="8463183" y="2626901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3E1E72-0205-42A3-A458-0FB3D2A7C7C9}"/>
              </a:ext>
            </a:extLst>
          </p:cNvPr>
          <p:cNvSpPr/>
          <p:nvPr/>
        </p:nvSpPr>
        <p:spPr>
          <a:xfrm>
            <a:off x="9050389" y="2626899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713E71-57CC-4263-99F1-05CB5A884E6C}"/>
              </a:ext>
            </a:extLst>
          </p:cNvPr>
          <p:cNvSpPr/>
          <p:nvPr/>
        </p:nvSpPr>
        <p:spPr>
          <a:xfrm>
            <a:off x="9645986" y="2626899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C266C34-4401-474D-A185-FFFC0FB00636}"/>
              </a:ext>
            </a:extLst>
          </p:cNvPr>
          <p:cNvSpPr/>
          <p:nvPr/>
        </p:nvSpPr>
        <p:spPr>
          <a:xfrm>
            <a:off x="10233193" y="2626899"/>
            <a:ext cx="587207" cy="670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  <a:endParaRPr lang="zh-TW" altLang="en-US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3213D5E-5E3E-4C86-85B2-B708A117A15E}"/>
              </a:ext>
            </a:extLst>
          </p:cNvPr>
          <p:cNvSpPr txBox="1"/>
          <p:nvPr/>
        </p:nvSpPr>
        <p:spPr>
          <a:xfrm rot="5400000">
            <a:off x="2181682" y="3829107"/>
            <a:ext cx="138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B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392F3E6-8CD1-4EE2-90E7-16ADBF84153A}"/>
              </a:ext>
            </a:extLst>
          </p:cNvPr>
          <p:cNvSpPr txBox="1"/>
          <p:nvPr/>
        </p:nvSpPr>
        <p:spPr>
          <a:xfrm rot="5400000">
            <a:off x="4834209" y="4112614"/>
            <a:ext cx="195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B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27FDA51-43ED-4BCD-A5E9-551100A78B68}"/>
              </a:ext>
            </a:extLst>
          </p:cNvPr>
          <p:cNvSpPr txBox="1"/>
          <p:nvPr/>
        </p:nvSpPr>
        <p:spPr>
          <a:xfrm rot="5400000">
            <a:off x="2831406" y="3769674"/>
            <a:ext cx="126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F1EF2F5-D63E-44A8-B6CF-A5400CFB1B04}"/>
              </a:ext>
            </a:extLst>
          </p:cNvPr>
          <p:cNvSpPr txBox="1"/>
          <p:nvPr/>
        </p:nvSpPr>
        <p:spPr>
          <a:xfrm rot="5400000">
            <a:off x="3418613" y="3769674"/>
            <a:ext cx="126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425650C-8C64-4B72-908A-7128D6311219}"/>
              </a:ext>
            </a:extLst>
          </p:cNvPr>
          <p:cNvSpPr txBox="1"/>
          <p:nvPr/>
        </p:nvSpPr>
        <p:spPr>
          <a:xfrm rot="5400000">
            <a:off x="4005819" y="3766590"/>
            <a:ext cx="126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Time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E57FDF4-27B5-4488-B21A-0414DDF5CA8E}"/>
              </a:ext>
            </a:extLst>
          </p:cNvPr>
          <p:cNvSpPr txBox="1"/>
          <p:nvPr/>
        </p:nvSpPr>
        <p:spPr>
          <a:xfrm rot="5400000">
            <a:off x="5489118" y="4050097"/>
            <a:ext cx="183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E0C52B3-3CDB-4917-A82A-2190A7797962}"/>
              </a:ext>
            </a:extLst>
          </p:cNvPr>
          <p:cNvSpPr txBox="1"/>
          <p:nvPr/>
        </p:nvSpPr>
        <p:spPr>
          <a:xfrm rot="5400000">
            <a:off x="6071138" y="4050096"/>
            <a:ext cx="183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DA98A1F-8A40-4F3E-85C2-EAB414CFE124}"/>
              </a:ext>
            </a:extLst>
          </p:cNvPr>
          <p:cNvSpPr txBox="1"/>
          <p:nvPr/>
        </p:nvSpPr>
        <p:spPr>
          <a:xfrm rot="5400000">
            <a:off x="6662541" y="4050096"/>
            <a:ext cx="183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I - Location</a:t>
            </a:r>
            <a:endParaRPr lang="zh-TW" altLang="en-US" sz="24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6" name="平行四邊形 45">
            <a:extLst>
              <a:ext uri="{FF2B5EF4-FFF2-40B4-BE49-F238E27FC236}">
                <a16:creationId xmlns:a16="http://schemas.microsoft.com/office/drawing/2014/main" id="{3C5F0D8D-4FD0-4FC5-95DC-75BE9B1A4A81}"/>
              </a:ext>
            </a:extLst>
          </p:cNvPr>
          <p:cNvSpPr/>
          <p:nvPr/>
        </p:nvSpPr>
        <p:spPr>
          <a:xfrm>
            <a:off x="2699956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66DBE47-DFF0-440B-9769-660027A73DAE}"/>
              </a:ext>
            </a:extLst>
          </p:cNvPr>
          <p:cNvSpPr txBox="1"/>
          <p:nvPr/>
        </p:nvSpPr>
        <p:spPr>
          <a:xfrm>
            <a:off x="3087048" y="54925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上星期天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Time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平行四邊形 47">
            <a:extLst>
              <a:ext uri="{FF2B5EF4-FFF2-40B4-BE49-F238E27FC236}">
                <a16:creationId xmlns:a16="http://schemas.microsoft.com/office/drawing/2014/main" id="{75838688-2E24-4FDE-860A-EF52C27373FC}"/>
              </a:ext>
            </a:extLst>
          </p:cNvPr>
          <p:cNvSpPr/>
          <p:nvPr/>
        </p:nvSpPr>
        <p:spPr>
          <a:xfrm>
            <a:off x="5581529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D82A680-BE81-40FF-A848-7E9027EDD267}"/>
              </a:ext>
            </a:extLst>
          </p:cNvPr>
          <p:cNvSpPr txBox="1"/>
          <p:nvPr/>
        </p:nvSpPr>
        <p:spPr>
          <a:xfrm>
            <a:off x="5921840" y="54925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成大醫院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Location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DFAFE803-81ED-48D8-8A99-A0667321A925}"/>
              </a:ext>
            </a:extLst>
          </p:cNvPr>
          <p:cNvSpPr/>
          <p:nvPr/>
        </p:nvSpPr>
        <p:spPr>
          <a:xfrm>
            <a:off x="4297636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平行四邊形 50">
            <a:extLst>
              <a:ext uri="{FF2B5EF4-FFF2-40B4-BE49-F238E27FC236}">
                <a16:creationId xmlns:a16="http://schemas.microsoft.com/office/drawing/2014/main" id="{3C6A7AE6-A082-4135-A83F-C0ABB9D2B947}"/>
              </a:ext>
            </a:extLst>
          </p:cNvPr>
          <p:cNvSpPr/>
          <p:nvPr/>
        </p:nvSpPr>
        <p:spPr>
          <a:xfrm>
            <a:off x="7132428" y="5492563"/>
            <a:ext cx="340311" cy="707885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0BD0C07-86BD-4A57-93EF-0C61171822A1}"/>
              </a:ext>
            </a:extLst>
          </p:cNvPr>
          <p:cNvSpPr txBox="1"/>
          <p:nvPr/>
        </p:nvSpPr>
        <p:spPr>
          <a:xfrm>
            <a:off x="1143000" y="549256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命名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491EB8-1307-44E1-ACC0-1E2D268522AC}"/>
              </a:ext>
            </a:extLst>
          </p:cNvPr>
          <p:cNvSpPr/>
          <p:nvPr/>
        </p:nvSpPr>
        <p:spPr>
          <a:xfrm>
            <a:off x="1995518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AB3E03-7C8E-4187-B04A-2D446A800C2E}"/>
              </a:ext>
            </a:extLst>
          </p:cNvPr>
          <p:cNvSpPr/>
          <p:nvPr/>
        </p:nvSpPr>
        <p:spPr>
          <a:xfrm>
            <a:off x="2582725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712F2D-57C9-4DCE-8AFE-B0A7906EF259}"/>
              </a:ext>
            </a:extLst>
          </p:cNvPr>
          <p:cNvSpPr/>
          <p:nvPr/>
        </p:nvSpPr>
        <p:spPr>
          <a:xfrm>
            <a:off x="3169932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星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6208B5-E0FB-4C44-8AD2-047E4CFCF7BD}"/>
              </a:ext>
            </a:extLst>
          </p:cNvPr>
          <p:cNvSpPr/>
          <p:nvPr/>
        </p:nvSpPr>
        <p:spPr>
          <a:xfrm>
            <a:off x="3757138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期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8F8DE46-9FBD-4A55-8186-DE0B1EE6DB94}"/>
              </a:ext>
            </a:extLst>
          </p:cNvPr>
          <p:cNvSpPr/>
          <p:nvPr/>
        </p:nvSpPr>
        <p:spPr>
          <a:xfrm>
            <a:off x="4344345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天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3C6E7C5-F8B8-40BE-93AD-3A689D5E267A}"/>
              </a:ext>
            </a:extLst>
          </p:cNvPr>
          <p:cNvSpPr/>
          <p:nvPr/>
        </p:nvSpPr>
        <p:spPr>
          <a:xfrm>
            <a:off x="4931552" y="162582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162E69D-3325-4031-AC90-C703819DA870}"/>
              </a:ext>
            </a:extLst>
          </p:cNvPr>
          <p:cNvSpPr/>
          <p:nvPr/>
        </p:nvSpPr>
        <p:spPr>
          <a:xfrm>
            <a:off x="6105966" y="1625828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大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1E8053-2799-434A-91E3-93EDDC0AA028}"/>
              </a:ext>
            </a:extLst>
          </p:cNvPr>
          <p:cNvSpPr/>
          <p:nvPr/>
        </p:nvSpPr>
        <p:spPr>
          <a:xfrm>
            <a:off x="5518759" y="1627219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1B6F348-CB26-488C-9952-618A24D86234}"/>
              </a:ext>
            </a:extLst>
          </p:cNvPr>
          <p:cNvSpPr/>
          <p:nvPr/>
        </p:nvSpPr>
        <p:spPr>
          <a:xfrm>
            <a:off x="6693173" y="1624437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醫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7498F73-CB0D-4B40-9DD8-FF701F920648}"/>
              </a:ext>
            </a:extLst>
          </p:cNvPr>
          <p:cNvSpPr/>
          <p:nvPr/>
        </p:nvSpPr>
        <p:spPr>
          <a:xfrm>
            <a:off x="7284574" y="1624436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院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FCAD9F4-D3E1-4285-87F0-6E0366E212FD}"/>
              </a:ext>
            </a:extLst>
          </p:cNvPr>
          <p:cNvSpPr/>
          <p:nvPr/>
        </p:nvSpPr>
        <p:spPr>
          <a:xfrm>
            <a:off x="7875976" y="1624437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看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AFAA6D5-C3A5-4CE9-8055-53897903EB04}"/>
              </a:ext>
            </a:extLst>
          </p:cNvPr>
          <p:cNvSpPr/>
          <p:nvPr/>
        </p:nvSpPr>
        <p:spPr>
          <a:xfrm>
            <a:off x="8463183" y="1624435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病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6EFEC9-E8A8-4689-8415-51022860495D}"/>
              </a:ext>
            </a:extLst>
          </p:cNvPr>
          <p:cNvSpPr/>
          <p:nvPr/>
        </p:nvSpPr>
        <p:spPr>
          <a:xfrm>
            <a:off x="9050389" y="1624433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FA38EDC-FC2F-4471-949A-D95CC7E7EB93}"/>
              </a:ext>
            </a:extLst>
          </p:cNvPr>
          <p:cNvSpPr/>
          <p:nvPr/>
        </p:nvSpPr>
        <p:spPr>
          <a:xfrm>
            <a:off x="9645986" y="1624433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59C6209-5772-4055-B6D8-23333671EAD6}"/>
              </a:ext>
            </a:extLst>
          </p:cNvPr>
          <p:cNvSpPr/>
          <p:nvPr/>
        </p:nvSpPr>
        <p:spPr>
          <a:xfrm>
            <a:off x="10233193" y="1624433"/>
            <a:ext cx="587207" cy="6705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候</a:t>
            </a:r>
          </a:p>
        </p:txBody>
      </p:sp>
    </p:spTree>
    <p:extLst>
      <p:ext uri="{BB962C8B-B14F-4D97-AF65-F5344CB8AC3E}">
        <p14:creationId xmlns:p14="http://schemas.microsoft.com/office/powerpoint/2010/main" val="3917566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簡單介紹一下你該做什麼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2547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A93858-00ED-4687-A1B7-50F80495C68A}"/>
              </a:ext>
            </a:extLst>
          </p:cNvPr>
          <p:cNvSpPr/>
          <p:nvPr/>
        </p:nvSpPr>
        <p:spPr>
          <a:xfrm>
            <a:off x="1644390" y="2118360"/>
            <a:ext cx="278384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01. Data</a:t>
            </a:r>
          </a:p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Preprocessing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E9E171-409F-4414-A51D-23862F5E9C12}"/>
              </a:ext>
            </a:extLst>
          </p:cNvPr>
          <p:cNvSpPr/>
          <p:nvPr/>
        </p:nvSpPr>
        <p:spPr>
          <a:xfrm>
            <a:off x="4704080" y="2113280"/>
            <a:ext cx="278384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02. Building </a:t>
            </a:r>
          </a:p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NER Model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6F017B-3E79-4550-8A82-88066B75FB43}"/>
              </a:ext>
            </a:extLst>
          </p:cNvPr>
          <p:cNvSpPr/>
          <p:nvPr/>
        </p:nvSpPr>
        <p:spPr>
          <a:xfrm>
            <a:off x="7763770" y="2113280"/>
            <a:ext cx="278384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03. Features</a:t>
            </a:r>
          </a:p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Extraction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A4AF8-4DFF-4D4A-B6AB-C4F407411FF1}"/>
              </a:ext>
            </a:extLst>
          </p:cNvPr>
          <p:cNvGrpSpPr/>
          <p:nvPr/>
        </p:nvGrpSpPr>
        <p:grpSpPr>
          <a:xfrm>
            <a:off x="3169920" y="4002546"/>
            <a:ext cx="5852160" cy="1610360"/>
            <a:chOff x="3750570" y="4337339"/>
            <a:chExt cx="5852160" cy="161036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613147A-EFDA-44A9-B466-84A832CEBCFC}"/>
                </a:ext>
              </a:extLst>
            </p:cNvPr>
            <p:cNvSpPr/>
            <p:nvPr/>
          </p:nvSpPr>
          <p:spPr>
            <a:xfrm>
              <a:off x="3750570" y="4337339"/>
              <a:ext cx="2783840" cy="1610360"/>
            </a:xfrm>
            <a:prstGeom prst="rect">
              <a:avLst/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04. Training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F7FD40-1FA4-4CAC-9769-0506B2EEFEF8}"/>
                </a:ext>
              </a:extLst>
            </p:cNvPr>
            <p:cNvSpPr/>
            <p:nvPr/>
          </p:nvSpPr>
          <p:spPr>
            <a:xfrm>
              <a:off x="6818890" y="4337339"/>
              <a:ext cx="2783840" cy="1610360"/>
            </a:xfrm>
            <a:prstGeom prst="rect">
              <a:avLst/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05. Changing</a:t>
              </a:r>
            </a:p>
            <a:p>
              <a:pPr algn="ctr"/>
              <a:r>
                <a:rPr lang="en-US" altLang="zh-TW" sz="2400" dirty="0">
                  <a:latin typeface="Arial Rounded MT Bold" panose="020F0704030504030204" pitchFamily="34" charset="0"/>
                </a:rPr>
                <a:t>Output Format</a:t>
              </a:r>
              <a:endParaRPr lang="zh-TW" altLang="en-US" sz="2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ECA4FB63-4B1F-47EC-9160-4417235B3A28}"/>
              </a:ext>
            </a:extLst>
          </p:cNvPr>
          <p:cNvSpPr/>
          <p:nvPr/>
        </p:nvSpPr>
        <p:spPr>
          <a:xfrm>
            <a:off x="1644391" y="4002546"/>
            <a:ext cx="124105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9EB498-D928-43CD-98EC-7788F525F60A}"/>
              </a:ext>
            </a:extLst>
          </p:cNvPr>
          <p:cNvSpPr/>
          <p:nvPr/>
        </p:nvSpPr>
        <p:spPr>
          <a:xfrm>
            <a:off x="9306560" y="4002546"/>
            <a:ext cx="1241050" cy="1610360"/>
          </a:xfrm>
          <a:prstGeom prst="rect">
            <a:avLst/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E22A17-9ABD-4A81-9569-F4B1E6F7BBF3}"/>
              </a:ext>
            </a:extLst>
          </p:cNvPr>
          <p:cNvSpPr/>
          <p:nvPr/>
        </p:nvSpPr>
        <p:spPr>
          <a:xfrm>
            <a:off x="1239520" y="2113279"/>
            <a:ext cx="12039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470BF2-98DE-45E8-9156-4C06C4C77DB1}"/>
              </a:ext>
            </a:extLst>
          </p:cNvPr>
          <p:cNvSpPr/>
          <p:nvPr/>
        </p:nvSpPr>
        <p:spPr>
          <a:xfrm>
            <a:off x="10823460" y="2113279"/>
            <a:ext cx="12039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7EA1B2-B983-458E-B2DA-A3C6AA6FEDF3}"/>
              </a:ext>
            </a:extLst>
          </p:cNvPr>
          <p:cNvSpPr/>
          <p:nvPr/>
        </p:nvSpPr>
        <p:spPr>
          <a:xfrm>
            <a:off x="1032770" y="2113279"/>
            <a:ext cx="12902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B37E9C-9439-4C67-A79B-70D226FD2113}"/>
              </a:ext>
            </a:extLst>
          </p:cNvPr>
          <p:cNvSpPr/>
          <p:nvPr/>
        </p:nvSpPr>
        <p:spPr>
          <a:xfrm>
            <a:off x="11030210" y="2113279"/>
            <a:ext cx="129020" cy="3499627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2574"/>
      </p:ext>
    </p:extLst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39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如何解決一個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NLP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問題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2547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E3C661-810E-4FF5-A7E8-79B83768B484}"/>
              </a:ext>
            </a:extLst>
          </p:cNvPr>
          <p:cNvSpPr/>
          <p:nvPr/>
        </p:nvSpPr>
        <p:spPr>
          <a:xfrm>
            <a:off x="1766370" y="2153077"/>
            <a:ext cx="3139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Text observation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35E98D31-38C0-4070-96AC-7D02B2A87393}"/>
              </a:ext>
            </a:extLst>
          </p:cNvPr>
          <p:cNvSpPr/>
          <p:nvPr/>
        </p:nvSpPr>
        <p:spPr>
          <a:xfrm>
            <a:off x="1246449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860345-691B-47E2-9D6A-2ECB9EC897D9}"/>
              </a:ext>
            </a:extLst>
          </p:cNvPr>
          <p:cNvSpPr txBox="1"/>
          <p:nvPr/>
        </p:nvSpPr>
        <p:spPr>
          <a:xfrm>
            <a:off x="1766370" y="265119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zh-TW" altLang="en-US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語言類型</a:t>
            </a:r>
            <a:r>
              <a:rPr lang="en-US" altLang="zh-TW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zh-TW" altLang="en-US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清理雜訊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37A793-30F2-463B-8785-0E16E0BB4A3C}"/>
              </a:ext>
            </a:extLst>
          </p:cNvPr>
          <p:cNvSpPr/>
          <p:nvPr/>
        </p:nvSpPr>
        <p:spPr>
          <a:xfrm>
            <a:off x="1766370" y="3549431"/>
            <a:ext cx="2460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</a:t>
            </a:r>
            <a:r>
              <a:rPr lang="en-US" altLang="zh-TW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Tokenization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14257AE1-FC2F-4EA9-9216-C7B0964E921E}"/>
              </a:ext>
            </a:extLst>
          </p:cNvPr>
          <p:cNvSpPr/>
          <p:nvPr/>
        </p:nvSpPr>
        <p:spPr>
          <a:xfrm>
            <a:off x="1246449" y="3549431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6970F6-020E-419F-8DE8-B4E68FEA7C61}"/>
              </a:ext>
            </a:extLst>
          </p:cNvPr>
          <p:cNvSpPr txBox="1"/>
          <p:nvPr/>
        </p:nvSpPr>
        <p:spPr>
          <a:xfrm>
            <a:off x="1766370" y="404755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zh-TW" altLang="en-US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將文本切成逐個標記以用來做處理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0D08B0-DE29-4116-92C7-3E3532702E25}"/>
              </a:ext>
            </a:extLst>
          </p:cNvPr>
          <p:cNvSpPr/>
          <p:nvPr/>
        </p:nvSpPr>
        <p:spPr>
          <a:xfrm>
            <a:off x="1766370" y="4945785"/>
            <a:ext cx="2581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Word vectors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5" name="平行四邊形 34">
            <a:extLst>
              <a:ext uri="{FF2B5EF4-FFF2-40B4-BE49-F238E27FC236}">
                <a16:creationId xmlns:a16="http://schemas.microsoft.com/office/drawing/2014/main" id="{9A686CCC-FB90-4196-A90D-8B9E50CB9C53}"/>
              </a:ext>
            </a:extLst>
          </p:cNvPr>
          <p:cNvSpPr/>
          <p:nvPr/>
        </p:nvSpPr>
        <p:spPr>
          <a:xfrm>
            <a:off x="1246449" y="4945785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8AD7B86-DDF7-48DD-8AB2-B57D317E3ABC}"/>
              </a:ext>
            </a:extLst>
          </p:cNvPr>
          <p:cNvSpPr txBox="1"/>
          <p:nvPr/>
        </p:nvSpPr>
        <p:spPr>
          <a:xfrm>
            <a:off x="1766370" y="5443907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zh-TW" altLang="en-US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將文字轉換成向量，使用數學方式才能讓電腦理解文字意涵</a:t>
            </a:r>
          </a:p>
        </p:txBody>
      </p:sp>
    </p:spTree>
    <p:extLst>
      <p:ext uri="{BB962C8B-B14F-4D97-AF65-F5344CB8AC3E}">
        <p14:creationId xmlns:p14="http://schemas.microsoft.com/office/powerpoint/2010/main" val="2314320108"/>
      </p:ext>
    </p:extLst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如何解決一個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NLP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問題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2547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E3C661-810E-4FF5-A7E8-79B83768B484}"/>
              </a:ext>
            </a:extLst>
          </p:cNvPr>
          <p:cNvSpPr/>
          <p:nvPr/>
        </p:nvSpPr>
        <p:spPr>
          <a:xfrm>
            <a:off x="1766370" y="2153077"/>
            <a:ext cx="3544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Sequence features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35E98D31-38C0-4070-96AC-7D02B2A87393}"/>
              </a:ext>
            </a:extLst>
          </p:cNvPr>
          <p:cNvSpPr/>
          <p:nvPr/>
        </p:nvSpPr>
        <p:spPr>
          <a:xfrm>
            <a:off x="1246449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860345-691B-47E2-9D6A-2ECB9EC897D9}"/>
              </a:ext>
            </a:extLst>
          </p:cNvPr>
          <p:cNvSpPr txBox="1"/>
          <p:nvPr/>
        </p:nvSpPr>
        <p:spPr>
          <a:xfrm>
            <a:off x="1766370" y="265119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zh-TW" altLang="en-US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自然語言處理是一個序列問題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37A793-30F2-463B-8785-0E16E0BB4A3C}"/>
              </a:ext>
            </a:extLst>
          </p:cNvPr>
          <p:cNvSpPr/>
          <p:nvPr/>
        </p:nvSpPr>
        <p:spPr>
          <a:xfrm>
            <a:off x="1766370" y="3549431"/>
            <a:ext cx="206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Prediction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14257AE1-FC2F-4EA9-9216-C7B0964E921E}"/>
              </a:ext>
            </a:extLst>
          </p:cNvPr>
          <p:cNvSpPr/>
          <p:nvPr/>
        </p:nvSpPr>
        <p:spPr>
          <a:xfrm>
            <a:off x="1246449" y="3549431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6970F6-020E-419F-8DE8-B4E68FEA7C61}"/>
              </a:ext>
            </a:extLst>
          </p:cNvPr>
          <p:cNvSpPr txBox="1"/>
          <p:nvPr/>
        </p:nvSpPr>
        <p:spPr>
          <a:xfrm>
            <a:off x="1766370" y="404755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zh-TW" altLang="en-US" sz="20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分類器、生成器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CBA440-9105-452B-98F6-C9DA70BBDB5F}"/>
              </a:ext>
            </a:extLst>
          </p:cNvPr>
          <p:cNvSpPr/>
          <p:nvPr/>
        </p:nvSpPr>
        <p:spPr>
          <a:xfrm>
            <a:off x="1265191" y="4945785"/>
            <a:ext cx="966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 NER</a:t>
            </a:r>
            <a:r>
              <a:rPr lang="zh-TW" altLang="en-US" sz="28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任務就是一個分類問題，我們會將這個字分在哪一類</a:t>
            </a:r>
            <a:endParaRPr lang="zh-TW" altLang="en-US" sz="28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520CF25-712A-4109-88DF-D66966A5A5B5}"/>
              </a:ext>
            </a:extLst>
          </p:cNvPr>
          <p:cNvCxnSpPr>
            <a:cxnSpLocks/>
          </p:cNvCxnSpPr>
          <p:nvPr/>
        </p:nvCxnSpPr>
        <p:spPr>
          <a:xfrm>
            <a:off x="1522431" y="5443365"/>
            <a:ext cx="9147138" cy="0"/>
          </a:xfrm>
          <a:prstGeom prst="line">
            <a:avLst/>
          </a:prstGeom>
          <a:ln w="28575">
            <a:solidFill>
              <a:srgbClr val="17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改變格式的時候到了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8512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Data Preprocessing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ADC4B92-584D-4F50-81CD-E5042EAFFDC2}"/>
              </a:ext>
            </a:extLst>
          </p:cNvPr>
          <p:cNvSpPr txBox="1"/>
          <p:nvPr/>
        </p:nvSpPr>
        <p:spPr>
          <a:xfrm>
            <a:off x="4157008" y="166582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將原始資料處理成合適格式</a:t>
            </a:r>
          </a:p>
        </p:txBody>
      </p:sp>
      <p:sp>
        <p:nvSpPr>
          <p:cNvPr id="20" name="平行四邊形 19">
            <a:extLst>
              <a:ext uri="{FF2B5EF4-FFF2-40B4-BE49-F238E27FC236}">
                <a16:creationId xmlns:a16="http://schemas.microsoft.com/office/drawing/2014/main" id="{6B657D83-8BE8-43E8-ACF9-5FFD0C4A4BE6}"/>
              </a:ext>
            </a:extLst>
          </p:cNvPr>
          <p:cNvSpPr/>
          <p:nvPr/>
        </p:nvSpPr>
        <p:spPr>
          <a:xfrm>
            <a:off x="8034993" y="160269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平行四邊形 28">
            <a:extLst>
              <a:ext uri="{FF2B5EF4-FFF2-40B4-BE49-F238E27FC236}">
                <a16:creationId xmlns:a16="http://schemas.microsoft.com/office/drawing/2014/main" id="{40EE08A0-6991-49A0-910D-3CCC352BA738}"/>
              </a:ext>
            </a:extLst>
          </p:cNvPr>
          <p:cNvSpPr/>
          <p:nvPr/>
        </p:nvSpPr>
        <p:spPr>
          <a:xfrm>
            <a:off x="3816697" y="1602691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681D15B-BE1B-45AB-8B2A-9C1ED0F94D6F}"/>
              </a:ext>
            </a:extLst>
          </p:cNvPr>
          <p:cNvGrpSpPr/>
          <p:nvPr/>
        </p:nvGrpSpPr>
        <p:grpSpPr>
          <a:xfrm>
            <a:off x="6090849" y="581048"/>
            <a:ext cx="6095999" cy="6276951"/>
            <a:chOff x="12595408" y="2127490"/>
            <a:chExt cx="6095999" cy="627695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9952756-8C20-4AA2-BE4C-D8AE1F804394}"/>
                </a:ext>
              </a:extLst>
            </p:cNvPr>
            <p:cNvSpPr/>
            <p:nvPr/>
          </p:nvSpPr>
          <p:spPr>
            <a:xfrm>
              <a:off x="12595408" y="2127490"/>
              <a:ext cx="6095999" cy="627695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34" name="Picture 10" descr="https://lh6.googleusercontent.com/kdGtji4pqFXfGJc7LnrsM_HSRf9H5UOd4FODmkTIAaDMBEg5Pa4rJyZ7ZxTx8Nir_IPSwEccffzfDID4B-I6db3YwKCh1kEzYMAaZrCeUUM6lrj9-9ljVnp_RaQ2Pf8ZUHXRWNtDa4c">
              <a:extLst>
                <a:ext uri="{FF2B5EF4-FFF2-40B4-BE49-F238E27FC236}">
                  <a16:creationId xmlns:a16="http://schemas.microsoft.com/office/drawing/2014/main" id="{FEEDFAFF-2EE8-404E-813E-4C3BA7EE3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8755" y="2712549"/>
              <a:ext cx="1250929" cy="5324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https://lh6.googleusercontent.com/lDNnIitGt0U0A2fO9LYJga8T4DAPDgXg1mJul6biJVChE0CMCoenDKZJ3RfZADx2BIPYRFytHCf0FM7jlSrovyWLsGU_hoNIQZVUl7qMZBaO4OkDyxkh7ZPZgcK5MaiUm3bRnj4rw-g">
              <a:extLst>
                <a:ext uri="{FF2B5EF4-FFF2-40B4-BE49-F238E27FC236}">
                  <a16:creationId xmlns:a16="http://schemas.microsoft.com/office/drawing/2014/main" id="{DFD746EA-25DF-4A1F-9AB4-FFC3DEA9D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1404" y="3732454"/>
              <a:ext cx="3962439" cy="771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ABB456F-6706-4508-96B4-AAEED62657C2}"/>
                </a:ext>
              </a:extLst>
            </p:cNvPr>
            <p:cNvSpPr txBox="1"/>
            <p:nvPr/>
          </p:nvSpPr>
          <p:spPr>
            <a:xfrm>
              <a:off x="14629922" y="2384688"/>
              <a:ext cx="19517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28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Train.data</a:t>
              </a:r>
              <a:endParaRPr lang="zh-TW" altLang="en-US" sz="28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90F015BB-B45A-4350-99BB-22B38C5B0320}"/>
              </a:ext>
            </a:extLst>
          </p:cNvPr>
          <p:cNvGrpSpPr/>
          <p:nvPr/>
        </p:nvGrpSpPr>
        <p:grpSpPr>
          <a:xfrm>
            <a:off x="0" y="396667"/>
            <a:ext cx="6095999" cy="6461334"/>
            <a:chOff x="3210880" y="3896577"/>
            <a:chExt cx="6095999" cy="64613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50F657-CDC2-43F7-B826-7F0CE190CC70}"/>
                </a:ext>
              </a:extLst>
            </p:cNvPr>
            <p:cNvSpPr/>
            <p:nvPr/>
          </p:nvSpPr>
          <p:spPr>
            <a:xfrm>
              <a:off x="3210880" y="3896577"/>
              <a:ext cx="6095999" cy="6461334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https://lh3.googleusercontent.com/tDR_sbLvRW0ePBgpe1VUYjdJNZRuVocdNsg7cGQ38kO0_mfNuw6G9_pqmRLXzTHmDNf1Sjgg-ETQPaUdwnhslMbBO2zUtkyItS8wA12TxcKLiczi6qTq-s-WjK5ymGtJiu1rJ5GMjoU">
              <a:extLst>
                <a:ext uri="{FF2B5EF4-FFF2-40B4-BE49-F238E27FC236}">
                  <a16:creationId xmlns:a16="http://schemas.microsoft.com/office/drawing/2014/main" id="{CB22BEB9-0D3E-49F0-9D1B-CF0D23E46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88" y="5690533"/>
              <a:ext cx="4283444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https://lh3.googleusercontent.com/1KXUa2xggXYjx3vpFWgLlfFnsg0y8vN5IcFMhcXIK0XIP0-4jm3zo_IKBqSU2e6mvgtekdrUGuWUGgJy5WqwxdAi2Qd_LRXSq53sfXBt_izb0AsFqXxaQTYZo9SP4XVX81TiV7qbecI">
              <a:extLst>
                <a:ext uri="{FF2B5EF4-FFF2-40B4-BE49-F238E27FC236}">
                  <a16:creationId xmlns:a16="http://schemas.microsoft.com/office/drawing/2014/main" id="{9A99D570-75BF-4C4F-8EFD-CBD6466AE9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10" t="-3573" b="12512"/>
            <a:stretch/>
          </p:blipFill>
          <p:spPr bwMode="auto">
            <a:xfrm>
              <a:off x="3439488" y="6283653"/>
              <a:ext cx="4411368" cy="22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h4.googleusercontent.com/HjcFj024bLJJfYKHVjfas9eW-mJp-_bUc42wrCbIVGZOcu3R2FKTkoT4mKbcI-o3QPt8r0vqieWsQ_33fDpbMGrGdPdELExHPQNGICBRjZnrGdRonzDBhG5FGSOc2rBQgfUx9JgAlvg">
              <a:extLst>
                <a:ext uri="{FF2B5EF4-FFF2-40B4-BE49-F238E27FC236}">
                  <a16:creationId xmlns:a16="http://schemas.microsoft.com/office/drawing/2014/main" id="{AA105C30-25FE-4A02-89E5-F02FC028B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250" y="6766670"/>
              <a:ext cx="5798279" cy="461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35D5668-2008-4B68-A623-490845980C6F}"/>
                </a:ext>
              </a:extLst>
            </p:cNvPr>
            <p:cNvSpPr txBox="1"/>
            <p:nvPr/>
          </p:nvSpPr>
          <p:spPr>
            <a:xfrm>
              <a:off x="5444288" y="4340186"/>
              <a:ext cx="1624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28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Train.txt</a:t>
              </a:r>
              <a:endParaRPr lang="zh-TW" altLang="en-US" sz="28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07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FF192C3-6C2A-4F25-AE68-0660E7B69B96}"/>
              </a:ext>
            </a:extLst>
          </p:cNvPr>
          <p:cNvSpPr txBox="1"/>
          <p:nvPr/>
        </p:nvSpPr>
        <p:spPr>
          <a:xfrm>
            <a:off x="1650520" y="2825289"/>
            <a:ext cx="889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>
                <a:latin typeface="Arial Rounded MT Bold" panose="020F0704030504030204" pitchFamily="34" charset="0"/>
              </a:rPr>
              <a:t>Named Entity Recognition</a:t>
            </a:r>
            <a:endParaRPr lang="zh-TW" alt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AEDCE7-34B3-493D-9960-6E39041E0717}"/>
              </a:ext>
            </a:extLst>
          </p:cNvPr>
          <p:cNvSpPr txBox="1"/>
          <p:nvPr/>
        </p:nvSpPr>
        <p:spPr>
          <a:xfrm>
            <a:off x="4772561" y="385515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命名實體識別</a:t>
            </a:r>
          </a:p>
        </p:txBody>
      </p:sp>
    </p:spTree>
    <p:extLst>
      <p:ext uri="{BB962C8B-B14F-4D97-AF65-F5344CB8AC3E}">
        <p14:creationId xmlns:p14="http://schemas.microsoft.com/office/powerpoint/2010/main" val="3454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今晚我想來一點額外內容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8512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Data Preprocessing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7" name="平行四邊形 26">
            <a:extLst>
              <a:ext uri="{FF2B5EF4-FFF2-40B4-BE49-F238E27FC236}">
                <a16:creationId xmlns:a16="http://schemas.microsoft.com/office/drawing/2014/main" id="{6967BD26-F514-49AA-9646-05032EEAB45D}"/>
              </a:ext>
            </a:extLst>
          </p:cNvPr>
          <p:cNvSpPr/>
          <p:nvPr/>
        </p:nvSpPr>
        <p:spPr>
          <a:xfrm>
            <a:off x="7573328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80BE80C0-DAD3-45B1-BB7E-E99A5037E06E}"/>
              </a:ext>
            </a:extLst>
          </p:cNvPr>
          <p:cNvSpPr/>
          <p:nvPr/>
        </p:nvSpPr>
        <p:spPr>
          <a:xfrm>
            <a:off x="4278362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1FE52-3D22-45FB-94BD-70628367200A}"/>
              </a:ext>
            </a:extLst>
          </p:cNvPr>
          <p:cNvSpPr txBox="1"/>
          <p:nvPr/>
        </p:nvSpPr>
        <p:spPr>
          <a:xfrm>
            <a:off x="4618673" y="20198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你可以做的額外測試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7B8B1A-9CA4-4595-9B6C-F5FBBB460E76}"/>
              </a:ext>
            </a:extLst>
          </p:cNvPr>
          <p:cNvSpPr/>
          <p:nvPr/>
        </p:nvSpPr>
        <p:spPr>
          <a:xfrm>
            <a:off x="5182929" y="388689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全形半形</a:t>
            </a:r>
            <a:endParaRPr lang="en-US" altLang="zh-TW" sz="32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0BAF404-9268-46DD-B701-8E52D849993D}"/>
              </a:ext>
            </a:extLst>
          </p:cNvPr>
          <p:cNvGrpSpPr/>
          <p:nvPr/>
        </p:nvGrpSpPr>
        <p:grpSpPr>
          <a:xfrm>
            <a:off x="2092193" y="3886893"/>
            <a:ext cx="2186169" cy="584775"/>
            <a:chOff x="2442362" y="3887111"/>
            <a:chExt cx="2186169" cy="58477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70B7294-5D44-40DD-9FC1-3A1FACAFF826}"/>
                </a:ext>
              </a:extLst>
            </p:cNvPr>
            <p:cNvSpPr/>
            <p:nvPr/>
          </p:nvSpPr>
          <p:spPr>
            <a:xfrm>
              <a:off x="2622375" y="3887111"/>
              <a:ext cx="18261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32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去除角色</a:t>
              </a:r>
              <a:endParaRPr lang="en-US" altLang="zh-TW" sz="32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AB8FFC45-6621-4DF3-B949-F27B77D1D717}"/>
                </a:ext>
              </a:extLst>
            </p:cNvPr>
            <p:cNvSpPr/>
            <p:nvPr/>
          </p:nvSpPr>
          <p:spPr>
            <a:xfrm rot="16200000">
              <a:off x="2431760" y="4089272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7501141-ADB0-448E-AB42-C37B82009672}"/>
                </a:ext>
              </a:extLst>
            </p:cNvPr>
            <p:cNvSpPr/>
            <p:nvPr/>
          </p:nvSpPr>
          <p:spPr>
            <a:xfrm rot="5400000">
              <a:off x="4437915" y="4089272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523B8A07-2429-42EF-9B36-496FEAA50D95}"/>
              </a:ext>
            </a:extLst>
          </p:cNvPr>
          <p:cNvSpPr/>
          <p:nvPr/>
        </p:nvSpPr>
        <p:spPr>
          <a:xfrm rot="16200000">
            <a:off x="4992314" y="4089273"/>
            <a:ext cx="201217" cy="180014"/>
          </a:xfrm>
          <a:prstGeom prst="triangle">
            <a:avLst/>
          </a:prstGeom>
          <a:solidFill>
            <a:srgbClr val="093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3F2700A3-8F4E-4C2B-9451-AEC042FF9C3C}"/>
              </a:ext>
            </a:extLst>
          </p:cNvPr>
          <p:cNvSpPr/>
          <p:nvPr/>
        </p:nvSpPr>
        <p:spPr>
          <a:xfrm rot="5400000">
            <a:off x="6998469" y="4089272"/>
            <a:ext cx="201217" cy="180014"/>
          </a:xfrm>
          <a:prstGeom prst="triangle">
            <a:avLst/>
          </a:prstGeom>
          <a:solidFill>
            <a:srgbClr val="093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03264E8-DC2E-4471-B7FE-0DBF881F07A0}"/>
              </a:ext>
            </a:extLst>
          </p:cNvPr>
          <p:cNvGrpSpPr/>
          <p:nvPr/>
        </p:nvGrpSpPr>
        <p:grpSpPr>
          <a:xfrm>
            <a:off x="7913639" y="3886893"/>
            <a:ext cx="2186169" cy="584775"/>
            <a:chOff x="7563470" y="3886893"/>
            <a:chExt cx="2186169" cy="5847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A6F796A-302F-423D-9BF5-95A24ABA8B7E}"/>
                </a:ext>
              </a:extLst>
            </p:cNvPr>
            <p:cNvSpPr/>
            <p:nvPr/>
          </p:nvSpPr>
          <p:spPr>
            <a:xfrm>
              <a:off x="7743483" y="3886893"/>
              <a:ext cx="18261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32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統一語言</a:t>
              </a:r>
              <a:endParaRPr lang="en-US" altLang="zh-TW" sz="32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96CCC5AB-1D94-48A4-91B3-E19B9D036AF3}"/>
                </a:ext>
              </a:extLst>
            </p:cNvPr>
            <p:cNvSpPr/>
            <p:nvPr/>
          </p:nvSpPr>
          <p:spPr>
            <a:xfrm rot="16200000">
              <a:off x="7552868" y="4087535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B78D1D62-BAAD-4397-8C67-647F120F0F61}"/>
                </a:ext>
              </a:extLst>
            </p:cNvPr>
            <p:cNvSpPr/>
            <p:nvPr/>
          </p:nvSpPr>
          <p:spPr>
            <a:xfrm rot="5400000">
              <a:off x="9559023" y="4087534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184090"/>
      </p:ext>
    </p:extLst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建立出專屬於你的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154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Building Model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https://lh3.googleusercontent.com/Vsp9L1usm1uIdCqCyxvEQzTilakwkF81ZIPJnQt601drOADsGowJgQh3hwYhKmoBMNzZD9G1zcig_lQTMQpc7sc8Oa_4BWOiHkiNYD6Qz7K7O2-sMwQqK9hZB4wgJU_2tTy699HE3b8">
            <a:extLst>
              <a:ext uri="{FF2B5EF4-FFF2-40B4-BE49-F238E27FC236}">
                <a16:creationId xmlns:a16="http://schemas.microsoft.com/office/drawing/2014/main" id="{73D2D2BF-F260-453D-9EE8-04E6204D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674211"/>
            <a:ext cx="10172700" cy="37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1DF84FBC-A995-44D2-BF82-BC3BCE5B2CC4}"/>
              </a:ext>
            </a:extLst>
          </p:cNvPr>
          <p:cNvGrpSpPr/>
          <p:nvPr/>
        </p:nvGrpSpPr>
        <p:grpSpPr>
          <a:xfrm>
            <a:off x="1409695" y="2881032"/>
            <a:ext cx="93880" cy="3502959"/>
            <a:chOff x="2152648" y="2881032"/>
            <a:chExt cx="148819" cy="350295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75E956-4D81-4A0B-9170-99E63B01D89F}"/>
                </a:ext>
              </a:extLst>
            </p:cNvPr>
            <p:cNvSpPr/>
            <p:nvPr/>
          </p:nvSpPr>
          <p:spPr>
            <a:xfrm>
              <a:off x="2152650" y="2881032"/>
              <a:ext cx="148817" cy="1058852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58923A9-BAEB-4C65-88F2-86AC01C02D70}"/>
                </a:ext>
              </a:extLst>
            </p:cNvPr>
            <p:cNvSpPr/>
            <p:nvPr/>
          </p:nvSpPr>
          <p:spPr>
            <a:xfrm>
              <a:off x="2152650" y="4114800"/>
              <a:ext cx="148817" cy="169279"/>
            </a:xfrm>
            <a:prstGeom prst="rect">
              <a:avLst/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4D911F1-526B-4563-80FF-AD0F51488284}"/>
                </a:ext>
              </a:extLst>
            </p:cNvPr>
            <p:cNvSpPr/>
            <p:nvPr/>
          </p:nvSpPr>
          <p:spPr>
            <a:xfrm>
              <a:off x="2152648" y="4459859"/>
              <a:ext cx="148817" cy="17195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1B76D5-66C8-4377-9791-3E505AFF3977}"/>
                </a:ext>
              </a:extLst>
            </p:cNvPr>
            <p:cNvSpPr/>
            <p:nvPr/>
          </p:nvSpPr>
          <p:spPr>
            <a:xfrm>
              <a:off x="2152650" y="5319607"/>
              <a:ext cx="148817" cy="10643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98BA56C-BF16-4A28-BEBA-BE6E6F3A16E1}"/>
              </a:ext>
            </a:extLst>
          </p:cNvPr>
          <p:cNvSpPr txBox="1"/>
          <p:nvPr/>
        </p:nvSpPr>
        <p:spPr>
          <a:xfrm>
            <a:off x="10474399" y="5667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輸出結果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7E91052-F08F-462C-973B-F9499DEE2947}"/>
              </a:ext>
            </a:extLst>
          </p:cNvPr>
          <p:cNvSpPr txBox="1"/>
          <p:nvPr/>
        </p:nvSpPr>
        <p:spPr>
          <a:xfrm>
            <a:off x="10474399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143A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建立模型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37F7780-89CE-495E-B12A-27C22F063F70}"/>
              </a:ext>
            </a:extLst>
          </p:cNvPr>
          <p:cNvSpPr txBox="1"/>
          <p:nvPr/>
        </p:nvSpPr>
        <p:spPr>
          <a:xfrm>
            <a:off x="10474399" y="4014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619FDD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訓練模型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9C040F5-1C57-458E-B65D-9F896A1C4A56}"/>
              </a:ext>
            </a:extLst>
          </p:cNvPr>
          <p:cNvSpPr txBox="1"/>
          <p:nvPr/>
        </p:nvSpPr>
        <p:spPr>
          <a:xfrm>
            <a:off x="10474399" y="43589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595959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預測結果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DAF79BD-9317-4A0E-AA56-F60305951F53}"/>
              </a:ext>
            </a:extLst>
          </p:cNvPr>
          <p:cNvGrpSpPr/>
          <p:nvPr/>
        </p:nvGrpSpPr>
        <p:grpSpPr>
          <a:xfrm>
            <a:off x="11654783" y="2881032"/>
            <a:ext cx="93880" cy="3502959"/>
            <a:chOff x="11761463" y="2881032"/>
            <a:chExt cx="93880" cy="350295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09F81EE-7283-4324-A5AA-6CECF591AFC8}"/>
                </a:ext>
              </a:extLst>
            </p:cNvPr>
            <p:cNvSpPr/>
            <p:nvPr/>
          </p:nvSpPr>
          <p:spPr>
            <a:xfrm>
              <a:off x="11761464" y="2881032"/>
              <a:ext cx="93879" cy="1058852"/>
            </a:xfrm>
            <a:prstGeom prst="rect">
              <a:avLst/>
            </a:prstGeom>
            <a:solidFill>
              <a:srgbClr val="14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171ABE4-956E-4EE3-9087-D0536F10AF32}"/>
                </a:ext>
              </a:extLst>
            </p:cNvPr>
            <p:cNvSpPr/>
            <p:nvPr/>
          </p:nvSpPr>
          <p:spPr>
            <a:xfrm>
              <a:off x="11761464" y="4114800"/>
              <a:ext cx="93879" cy="169279"/>
            </a:xfrm>
            <a:prstGeom prst="rect">
              <a:avLst/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2C41399-9038-4CFE-AE1C-88A9BA85000D}"/>
                </a:ext>
              </a:extLst>
            </p:cNvPr>
            <p:cNvSpPr/>
            <p:nvPr/>
          </p:nvSpPr>
          <p:spPr>
            <a:xfrm>
              <a:off x="11761463" y="4459859"/>
              <a:ext cx="93879" cy="17195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F17F132-D2DE-4B03-9FCE-DB9E2FAD721F}"/>
                </a:ext>
              </a:extLst>
            </p:cNvPr>
            <p:cNvSpPr/>
            <p:nvPr/>
          </p:nvSpPr>
          <p:spPr>
            <a:xfrm>
              <a:off x="11761464" y="5319607"/>
              <a:ext cx="93879" cy="10643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2538831-DE24-41A1-88CB-AEB77A612858}"/>
              </a:ext>
            </a:extLst>
          </p:cNvPr>
          <p:cNvGrpSpPr/>
          <p:nvPr/>
        </p:nvGrpSpPr>
        <p:grpSpPr>
          <a:xfrm>
            <a:off x="910586" y="1739970"/>
            <a:ext cx="5167673" cy="461665"/>
            <a:chOff x="884736" y="1739970"/>
            <a:chExt cx="5167673" cy="46166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0EE336-F550-4937-9362-507AC1D61D51}"/>
                </a:ext>
              </a:extLst>
            </p:cNvPr>
            <p:cNvSpPr/>
            <p:nvPr/>
          </p:nvSpPr>
          <p:spPr>
            <a:xfrm>
              <a:off x="1250774" y="1739970"/>
              <a:ext cx="4801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Adobe 黑体 Std R" panose="020B0400000000000000" pitchFamily="34" charset="-128"/>
                  <a:ea typeface="Adobe 黑体 Std R" panose="020B0400000000000000" pitchFamily="34" charset="-128"/>
                  <a:cs typeface="Arial" panose="020B0604020202020204" pitchFamily="34" charset="0"/>
                </a:rPr>
                <a:t>在這裡我們使用 </a:t>
              </a:r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  <a:cs typeface="Arial" panose="020B0604020202020204" pitchFamily="34" charset="0"/>
                </a:rPr>
                <a:t>S</a:t>
              </a:r>
              <a:r>
                <a:rPr lang="zh-TW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  <a:cs typeface="Arial" panose="020B0604020202020204" pitchFamily="34" charset="0"/>
                </a:rPr>
                <a:t>klearn-crfsuite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30" name="平行四邊形 29">
              <a:extLst>
                <a:ext uri="{FF2B5EF4-FFF2-40B4-BE49-F238E27FC236}">
                  <a16:creationId xmlns:a16="http://schemas.microsoft.com/office/drawing/2014/main" id="{D5F24B9F-FC9C-410C-A38B-910CFC487328}"/>
                </a:ext>
              </a:extLst>
            </p:cNvPr>
            <p:cNvSpPr/>
            <p:nvPr/>
          </p:nvSpPr>
          <p:spPr>
            <a:xfrm>
              <a:off x="1016147" y="1740825"/>
              <a:ext cx="234626" cy="460810"/>
            </a:xfrm>
            <a:prstGeom prst="parallelogram">
              <a:avLst>
                <a:gd name="adj" fmla="val 46027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平行四邊形 22">
              <a:extLst>
                <a:ext uri="{FF2B5EF4-FFF2-40B4-BE49-F238E27FC236}">
                  <a16:creationId xmlns:a16="http://schemas.microsoft.com/office/drawing/2014/main" id="{3BB9EC24-9E16-4D36-B70A-726D6DF69F3D}"/>
                </a:ext>
              </a:extLst>
            </p:cNvPr>
            <p:cNvSpPr/>
            <p:nvPr/>
          </p:nvSpPr>
          <p:spPr>
            <a:xfrm>
              <a:off x="950441" y="1739970"/>
              <a:ext cx="131410" cy="460810"/>
            </a:xfrm>
            <a:prstGeom prst="parallelogram">
              <a:avLst>
                <a:gd name="adj" fmla="val 81910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平行四邊形 23">
              <a:extLst>
                <a:ext uri="{FF2B5EF4-FFF2-40B4-BE49-F238E27FC236}">
                  <a16:creationId xmlns:a16="http://schemas.microsoft.com/office/drawing/2014/main" id="{A623B7D4-3D2A-4AC3-92F4-E19190E3D14E}"/>
                </a:ext>
              </a:extLst>
            </p:cNvPr>
            <p:cNvSpPr/>
            <p:nvPr/>
          </p:nvSpPr>
          <p:spPr>
            <a:xfrm>
              <a:off x="884736" y="1739970"/>
              <a:ext cx="131410" cy="460810"/>
            </a:xfrm>
            <a:prstGeom prst="parallelogram">
              <a:avLst>
                <a:gd name="adj" fmla="val 81910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574713"/>
      </p:ext>
    </p:extLst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154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Building Model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7" name="平行四邊形 26">
            <a:extLst>
              <a:ext uri="{FF2B5EF4-FFF2-40B4-BE49-F238E27FC236}">
                <a16:creationId xmlns:a16="http://schemas.microsoft.com/office/drawing/2014/main" id="{6967BD26-F514-49AA-9646-05032EEAB45D}"/>
              </a:ext>
            </a:extLst>
          </p:cNvPr>
          <p:cNvSpPr/>
          <p:nvPr/>
        </p:nvSpPr>
        <p:spPr>
          <a:xfrm>
            <a:off x="7573328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80BE80C0-DAD3-45B1-BB7E-E99A5037E06E}"/>
              </a:ext>
            </a:extLst>
          </p:cNvPr>
          <p:cNvSpPr/>
          <p:nvPr/>
        </p:nvSpPr>
        <p:spPr>
          <a:xfrm>
            <a:off x="4278362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1FE52-3D22-45FB-94BD-70628367200A}"/>
              </a:ext>
            </a:extLst>
          </p:cNvPr>
          <p:cNvSpPr txBox="1"/>
          <p:nvPr/>
        </p:nvSpPr>
        <p:spPr>
          <a:xfrm>
            <a:off x="4618673" y="20198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你可以做的額外測試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D348D54-7D6F-4E2B-94A0-AE488676C7D3}"/>
              </a:ext>
            </a:extLst>
          </p:cNvPr>
          <p:cNvGrpSpPr/>
          <p:nvPr/>
        </p:nvGrpSpPr>
        <p:grpSpPr>
          <a:xfrm>
            <a:off x="4299622" y="3919484"/>
            <a:ext cx="3592755" cy="584775"/>
            <a:chOff x="4298960" y="4556744"/>
            <a:chExt cx="3592755" cy="58477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7B8B1A-9CA4-4595-9B6C-F5FBBB460E76}"/>
                </a:ext>
              </a:extLst>
            </p:cNvPr>
            <p:cNvSpPr/>
            <p:nvPr/>
          </p:nvSpPr>
          <p:spPr>
            <a:xfrm>
              <a:off x="4476005" y="4556744"/>
              <a:ext cx="32399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zh-TW" sz="32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Python-</a:t>
              </a:r>
              <a:r>
                <a:rPr lang="en-US" altLang="zh-TW" sz="32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crfsuite</a:t>
              </a:r>
              <a:endPara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523B8A07-2429-42EF-9B36-496FEAA50D95}"/>
                </a:ext>
              </a:extLst>
            </p:cNvPr>
            <p:cNvSpPr/>
            <p:nvPr/>
          </p:nvSpPr>
          <p:spPr>
            <a:xfrm rot="16200000">
              <a:off x="4288358" y="4759124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3F2700A3-8F4E-4C2B-9451-AEC042FF9C3C}"/>
                </a:ext>
              </a:extLst>
            </p:cNvPr>
            <p:cNvSpPr/>
            <p:nvPr/>
          </p:nvSpPr>
          <p:spPr>
            <a:xfrm rot="5400000">
              <a:off x="7701099" y="4759125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EEF71C-28A1-4ECD-AC97-994B061FD4DF}"/>
              </a:ext>
            </a:extLst>
          </p:cNvPr>
          <p:cNvGrpSpPr/>
          <p:nvPr/>
        </p:nvGrpSpPr>
        <p:grpSpPr>
          <a:xfrm>
            <a:off x="5162959" y="2976080"/>
            <a:ext cx="1866082" cy="584775"/>
            <a:chOff x="5160813" y="4556744"/>
            <a:chExt cx="1866082" cy="5847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B82C94-4575-4C3C-87F4-4088FF01742B}"/>
                </a:ext>
              </a:extLst>
            </p:cNvPr>
            <p:cNvSpPr/>
            <p:nvPr/>
          </p:nvSpPr>
          <p:spPr>
            <a:xfrm>
              <a:off x="5340826" y="4556744"/>
              <a:ext cx="15103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zh-TW" sz="32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CRF++</a:t>
              </a: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1358C764-CF93-4D89-A345-3166A68D3AAC}"/>
                </a:ext>
              </a:extLst>
            </p:cNvPr>
            <p:cNvSpPr/>
            <p:nvPr/>
          </p:nvSpPr>
          <p:spPr>
            <a:xfrm rot="16200000">
              <a:off x="5150211" y="4770438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9C9EF16-D1C6-4589-A310-2CB18355D6BB}"/>
                </a:ext>
              </a:extLst>
            </p:cNvPr>
            <p:cNvSpPr/>
            <p:nvPr/>
          </p:nvSpPr>
          <p:spPr>
            <a:xfrm rot="5400000">
              <a:off x="6836279" y="4770438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5B167AD-C340-4340-97E2-94A9DF798655}"/>
              </a:ext>
            </a:extLst>
          </p:cNvPr>
          <p:cNvGrpSpPr/>
          <p:nvPr/>
        </p:nvGrpSpPr>
        <p:grpSpPr>
          <a:xfrm>
            <a:off x="4217075" y="5043354"/>
            <a:ext cx="3757849" cy="584775"/>
            <a:chOff x="4215105" y="4556744"/>
            <a:chExt cx="3757849" cy="58477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361D1A-AB2A-4FE2-9BDB-2369C605390B}"/>
                </a:ext>
              </a:extLst>
            </p:cNvPr>
            <p:cNvSpPr/>
            <p:nvPr/>
          </p:nvSpPr>
          <p:spPr>
            <a:xfrm>
              <a:off x="4399061" y="4556744"/>
              <a:ext cx="33938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zh-TW" sz="3200" dirty="0" err="1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Pytorch-crfsuite</a:t>
              </a:r>
              <a:endParaRPr lang="en-US" altLang="zh-TW" sz="32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9D9FE0C5-A85D-4D2A-AA17-DD7FD8159973}"/>
                </a:ext>
              </a:extLst>
            </p:cNvPr>
            <p:cNvSpPr/>
            <p:nvPr/>
          </p:nvSpPr>
          <p:spPr>
            <a:xfrm rot="16200000">
              <a:off x="4204503" y="4759123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AA72AB0A-615B-486A-8718-8E9B465E5680}"/>
                </a:ext>
              </a:extLst>
            </p:cNvPr>
            <p:cNvSpPr/>
            <p:nvPr/>
          </p:nvSpPr>
          <p:spPr>
            <a:xfrm rot="5400000">
              <a:off x="7782338" y="4759124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3C7E4BD-CB61-49EC-A433-0E7A69277516}"/>
              </a:ext>
            </a:extLst>
          </p:cNvPr>
          <p:cNvSpPr txBox="1"/>
          <p:nvPr/>
        </p:nvSpPr>
        <p:spPr>
          <a:xfrm>
            <a:off x="772357" y="11661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今晚我想來一點額外內容</a:t>
            </a:r>
          </a:p>
        </p:txBody>
      </p:sp>
    </p:spTree>
    <p:extLst>
      <p:ext uri="{BB962C8B-B14F-4D97-AF65-F5344CB8AC3E}">
        <p14:creationId xmlns:p14="http://schemas.microsoft.com/office/powerpoint/2010/main" val="2124218686"/>
      </p:ext>
    </p:extLst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抽取出我們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特徵向量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8147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Feature Extraction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https://lh6.googleusercontent.com/MmxugPNK6e8cwgXp1e4xQQWSEZ66LhlWJ0G15tU3hjqCJHJdts_UgyRYSWhErI3hIN9eu497Z9oGcFpvC2uVrwoZFXT6e_XobmXFFaZc-KFYh1kCnxfaNCzOhB6Y2rfZWykTJuADj5k">
            <a:extLst>
              <a:ext uri="{FF2B5EF4-FFF2-40B4-BE49-F238E27FC236}">
                <a16:creationId xmlns:a16="http://schemas.microsoft.com/office/drawing/2014/main" id="{AC9AF4B0-FF53-4DE4-BFA6-B0B837B1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13" y="2674210"/>
            <a:ext cx="9218774" cy="37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6E8219F-4200-4B7E-83A8-04624BA70D2F}"/>
              </a:ext>
            </a:extLst>
          </p:cNvPr>
          <p:cNvSpPr/>
          <p:nvPr/>
        </p:nvSpPr>
        <p:spPr>
          <a:xfrm>
            <a:off x="2981321" y="5765800"/>
            <a:ext cx="93879" cy="598312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6E803A6-8605-4390-BF5D-3618C6B999B3}"/>
              </a:ext>
            </a:extLst>
          </p:cNvPr>
          <p:cNvSpPr txBox="1"/>
          <p:nvPr/>
        </p:nvSpPr>
        <p:spPr>
          <a:xfrm>
            <a:off x="7786615" y="5880290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143A6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建立詞向量辭典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554C1D0-EDCE-410C-AFBD-A417CD1F71F2}"/>
              </a:ext>
            </a:extLst>
          </p:cNvPr>
          <p:cNvSpPr/>
          <p:nvPr/>
        </p:nvSpPr>
        <p:spPr>
          <a:xfrm>
            <a:off x="9584335" y="5765800"/>
            <a:ext cx="93879" cy="598312"/>
          </a:xfrm>
          <a:prstGeom prst="rect">
            <a:avLst/>
          </a:prstGeom>
          <a:solidFill>
            <a:srgbClr val="14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9B69BEE-0B71-4FF3-A317-91AB9E968345}"/>
              </a:ext>
            </a:extLst>
          </p:cNvPr>
          <p:cNvGrpSpPr/>
          <p:nvPr/>
        </p:nvGrpSpPr>
        <p:grpSpPr>
          <a:xfrm>
            <a:off x="910586" y="1739970"/>
            <a:ext cx="4304424" cy="461665"/>
            <a:chOff x="884736" y="1739970"/>
            <a:chExt cx="4304424" cy="4616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FB393E-2F3B-49DD-BA07-39D61B52F4BD}"/>
                </a:ext>
              </a:extLst>
            </p:cNvPr>
            <p:cNvSpPr/>
            <p:nvPr/>
          </p:nvSpPr>
          <p:spPr>
            <a:xfrm>
              <a:off x="1250774" y="1739970"/>
              <a:ext cx="39383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Adobe 黑体 Std R" panose="020B0400000000000000" pitchFamily="34" charset="-128"/>
                  <a:ea typeface="Adobe 黑体 Std R" panose="020B0400000000000000" pitchFamily="34" charset="-128"/>
                  <a:cs typeface="Arial" panose="020B0604020202020204" pitchFamily="34" charset="0"/>
                </a:rPr>
                <a:t>在這裡我們使用 </a:t>
              </a:r>
              <a:r>
                <a:rPr lang="en-US" altLang="zh-TW" sz="2400" dirty="0">
                  <a:latin typeface="Arial Rounded MT Bold" panose="020F0704030504030204" pitchFamily="34" charset="0"/>
                  <a:ea typeface="Adobe 黑体 Std R" panose="020B0400000000000000" pitchFamily="34" charset="-128"/>
                  <a:cs typeface="Arial" panose="020B0604020202020204" pitchFamily="34" charset="0"/>
                </a:rPr>
                <a:t>Word2Vec</a:t>
              </a:r>
              <a:endParaRPr lang="zh-TW" altLang="en-US" sz="24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9695A458-D6A8-43AC-852C-A35E31C43424}"/>
                </a:ext>
              </a:extLst>
            </p:cNvPr>
            <p:cNvSpPr/>
            <p:nvPr/>
          </p:nvSpPr>
          <p:spPr>
            <a:xfrm>
              <a:off x="1016147" y="1740825"/>
              <a:ext cx="234626" cy="460810"/>
            </a:xfrm>
            <a:prstGeom prst="parallelogram">
              <a:avLst>
                <a:gd name="adj" fmla="val 46027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4D203B09-6422-4083-9AA3-0D422B5D2D6D}"/>
                </a:ext>
              </a:extLst>
            </p:cNvPr>
            <p:cNvSpPr/>
            <p:nvPr/>
          </p:nvSpPr>
          <p:spPr>
            <a:xfrm>
              <a:off x="950441" y="1739970"/>
              <a:ext cx="131410" cy="460810"/>
            </a:xfrm>
            <a:prstGeom prst="parallelogram">
              <a:avLst>
                <a:gd name="adj" fmla="val 81910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D60C624A-916D-46BC-8CBC-7DED81F30C07}"/>
                </a:ext>
              </a:extLst>
            </p:cNvPr>
            <p:cNvSpPr/>
            <p:nvPr/>
          </p:nvSpPr>
          <p:spPr>
            <a:xfrm>
              <a:off x="884736" y="1739970"/>
              <a:ext cx="131410" cy="460810"/>
            </a:xfrm>
            <a:prstGeom prst="parallelogram">
              <a:avLst>
                <a:gd name="adj" fmla="val 81910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840197"/>
      </p:ext>
    </p:extLst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638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抽取出我們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特徵向量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8147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Feature Extraction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https://lh4.googleusercontent.com/HdEgGBL-ZWRafywaxR2hQYBnjD4pRI8YxsY7Q4PeBkGXiEqT8-TIKql9wGpQ3Aei0ZvP85-d7sD4IHzNrxcN2epfLfPN7hdW7csZP-rggmR0HCz2UNT-qEkgWQLDXlb1SG2m0FSZg44">
            <a:extLst>
              <a:ext uri="{FF2B5EF4-FFF2-40B4-BE49-F238E27FC236}">
                <a16:creationId xmlns:a16="http://schemas.microsoft.com/office/drawing/2014/main" id="{E38CF5CA-FDD1-4A21-9476-34DF57322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0"/>
          <a:stretch/>
        </p:blipFill>
        <p:spPr bwMode="auto">
          <a:xfrm>
            <a:off x="1728788" y="2145401"/>
            <a:ext cx="8734425" cy="36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CE17B8D0-FE31-4D50-9300-E7FFFB70F504}"/>
              </a:ext>
            </a:extLst>
          </p:cNvPr>
          <p:cNvGrpSpPr/>
          <p:nvPr/>
        </p:nvGrpSpPr>
        <p:grpSpPr>
          <a:xfrm>
            <a:off x="772357" y="1564834"/>
            <a:ext cx="3877806" cy="463244"/>
            <a:chOff x="3520878" y="1583187"/>
            <a:chExt cx="3877806" cy="463244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B878482-671B-41A6-891D-9FCD412E0F1C}"/>
                </a:ext>
              </a:extLst>
            </p:cNvPr>
            <p:cNvSpPr txBox="1"/>
            <p:nvPr/>
          </p:nvSpPr>
          <p:spPr>
            <a:xfrm>
              <a:off x="3751532" y="1630143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從詞向量辭典提取要訓練的詞向量</a:t>
              </a:r>
            </a:p>
          </p:txBody>
        </p:sp>
        <p:sp>
          <p:nvSpPr>
            <p:cNvPr id="29" name="平行四邊形 28">
              <a:extLst>
                <a:ext uri="{FF2B5EF4-FFF2-40B4-BE49-F238E27FC236}">
                  <a16:creationId xmlns:a16="http://schemas.microsoft.com/office/drawing/2014/main" id="{76828EEB-A68E-45B7-B9F4-1BF88B95627F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116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抽取出我們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CRF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特徵向量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III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8147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Feature Extraction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2" descr="https://lh4.googleusercontent.com/HdEgGBL-ZWRafywaxR2hQYBnjD4pRI8YxsY7Q4PeBkGXiEqT8-TIKql9wGpQ3Aei0ZvP85-d7sD4IHzNrxcN2epfLfPN7hdW7csZP-rggmR0HCz2UNT-qEkgWQLDXlb1SG2m0FSZg44">
            <a:extLst>
              <a:ext uri="{FF2B5EF4-FFF2-40B4-BE49-F238E27FC236}">
                <a16:creationId xmlns:a16="http://schemas.microsoft.com/office/drawing/2014/main" id="{2289D660-18E4-465A-A8F8-E981F7E3E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27" b="249"/>
          <a:stretch/>
        </p:blipFill>
        <p:spPr bwMode="auto">
          <a:xfrm>
            <a:off x="1728788" y="2008267"/>
            <a:ext cx="8734425" cy="22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3162CFFF-4235-47B1-B058-F83653F13F08}"/>
              </a:ext>
            </a:extLst>
          </p:cNvPr>
          <p:cNvGrpSpPr/>
          <p:nvPr/>
        </p:nvGrpSpPr>
        <p:grpSpPr>
          <a:xfrm>
            <a:off x="772357" y="1564834"/>
            <a:ext cx="3416141" cy="463244"/>
            <a:chOff x="3520878" y="1583187"/>
            <a:chExt cx="3416141" cy="463244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0FF871E-43A5-4681-9C39-DC10B93882C3}"/>
                </a:ext>
              </a:extLst>
            </p:cNvPr>
            <p:cNvSpPr txBox="1"/>
            <p:nvPr/>
          </p:nvSpPr>
          <p:spPr>
            <a:xfrm>
              <a:off x="3751532" y="1634467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將獲得的詞向量當成輸入資料</a:t>
              </a:r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5921CE87-59B6-4E93-853C-69DF4E4F8575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8BF32BA-BF6D-4A7B-B356-CACACB14652D}"/>
              </a:ext>
            </a:extLst>
          </p:cNvPr>
          <p:cNvGrpSpPr/>
          <p:nvPr/>
        </p:nvGrpSpPr>
        <p:grpSpPr>
          <a:xfrm>
            <a:off x="772357" y="4263296"/>
            <a:ext cx="3368051" cy="463244"/>
            <a:chOff x="3520878" y="1583187"/>
            <a:chExt cx="3368051" cy="46324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CA8AE52-9028-4FB3-82C3-CD0A5756EE9A}"/>
                </a:ext>
              </a:extLst>
            </p:cNvPr>
            <p:cNvSpPr txBox="1"/>
            <p:nvPr/>
          </p:nvSpPr>
          <p:spPr>
            <a:xfrm>
              <a:off x="3751532" y="1630142"/>
              <a:ext cx="313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從訓練中獲得各個 </a:t>
              </a:r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B/I/O</a:t>
              </a:r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標籤</a:t>
              </a:r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D63B7CD1-C937-4549-93F4-EC5DE681BC8D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5A9FED9-E392-45B0-B589-B5DCF14D8DD0}"/>
              </a:ext>
            </a:extLst>
          </p:cNvPr>
          <p:cNvGrpSpPr/>
          <p:nvPr/>
        </p:nvGrpSpPr>
        <p:grpSpPr>
          <a:xfrm>
            <a:off x="1728788" y="4707489"/>
            <a:ext cx="8734424" cy="1873556"/>
            <a:chOff x="1728788" y="4755114"/>
            <a:chExt cx="8734424" cy="1873556"/>
          </a:xfrm>
        </p:grpSpPr>
        <p:pic>
          <p:nvPicPr>
            <p:cNvPr id="4100" name="Picture 4" descr="https://lh6.googleusercontent.com/cZiYSkKZ46W5kCOlfjbHmiXtCMDVV4KTIW__nUHprAkPgtF3Jju-gFtkkxZrnMwEc4jBQGYvBFxLMvjjbApoGm_PjCO1ElZbIzV_mdv116a1NEBUpZcCqJiGTjU_dLyRz4e4XF86aXA">
              <a:extLst>
                <a:ext uri="{FF2B5EF4-FFF2-40B4-BE49-F238E27FC236}">
                  <a16:creationId xmlns:a16="http://schemas.microsoft.com/office/drawing/2014/main" id="{7BA8BB88-1AC2-4DE2-8EC6-B12E7BEAA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788" y="4755114"/>
              <a:ext cx="7525980" cy="187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AF8F5D6-C7C1-4F04-8E64-BE9FCBE08EA8}"/>
                </a:ext>
              </a:extLst>
            </p:cNvPr>
            <p:cNvSpPr/>
            <p:nvPr/>
          </p:nvSpPr>
          <p:spPr>
            <a:xfrm>
              <a:off x="9178568" y="4755114"/>
              <a:ext cx="1284644" cy="187355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73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8147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Feature Extraction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7" name="平行四邊形 26">
            <a:extLst>
              <a:ext uri="{FF2B5EF4-FFF2-40B4-BE49-F238E27FC236}">
                <a16:creationId xmlns:a16="http://schemas.microsoft.com/office/drawing/2014/main" id="{6967BD26-F514-49AA-9646-05032EEAB45D}"/>
              </a:ext>
            </a:extLst>
          </p:cNvPr>
          <p:cNvSpPr/>
          <p:nvPr/>
        </p:nvSpPr>
        <p:spPr>
          <a:xfrm>
            <a:off x="7573328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80BE80C0-DAD3-45B1-BB7E-E99A5037E06E}"/>
              </a:ext>
            </a:extLst>
          </p:cNvPr>
          <p:cNvSpPr/>
          <p:nvPr/>
        </p:nvSpPr>
        <p:spPr>
          <a:xfrm>
            <a:off x="4278362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1FE52-3D22-45FB-94BD-70628367200A}"/>
              </a:ext>
            </a:extLst>
          </p:cNvPr>
          <p:cNvSpPr txBox="1"/>
          <p:nvPr/>
        </p:nvSpPr>
        <p:spPr>
          <a:xfrm>
            <a:off x="4618673" y="20198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你可以做的額外測試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9E5649-BFEC-4502-9175-0B9A26912F67}"/>
              </a:ext>
            </a:extLst>
          </p:cNvPr>
          <p:cNvSpPr txBox="1"/>
          <p:nvPr/>
        </p:nvSpPr>
        <p:spPr>
          <a:xfrm>
            <a:off x="772357" y="11661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今晚我想來一點額外內容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4DAE68-2D51-43B7-A70F-BB008447E145}"/>
              </a:ext>
            </a:extLst>
          </p:cNvPr>
          <p:cNvGrpSpPr/>
          <p:nvPr/>
        </p:nvGrpSpPr>
        <p:grpSpPr>
          <a:xfrm>
            <a:off x="1423502" y="2905780"/>
            <a:ext cx="4305146" cy="584775"/>
            <a:chOff x="551060" y="2905780"/>
            <a:chExt cx="4305146" cy="5847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B82C94-4575-4C3C-87F4-4088FF01742B}"/>
                </a:ext>
              </a:extLst>
            </p:cNvPr>
            <p:cNvSpPr/>
            <p:nvPr/>
          </p:nvSpPr>
          <p:spPr>
            <a:xfrm>
              <a:off x="731073" y="2905780"/>
              <a:ext cx="39451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zh-TW" sz="32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Sequence Problem</a:t>
              </a: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1358C764-CF93-4D89-A345-3166A68D3AAC}"/>
                </a:ext>
              </a:extLst>
            </p:cNvPr>
            <p:cNvSpPr/>
            <p:nvPr/>
          </p:nvSpPr>
          <p:spPr>
            <a:xfrm rot="16200000">
              <a:off x="540458" y="3108159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9C9EF16-D1C6-4589-A310-2CB18355D6BB}"/>
                </a:ext>
              </a:extLst>
            </p:cNvPr>
            <p:cNvSpPr/>
            <p:nvPr/>
          </p:nvSpPr>
          <p:spPr>
            <a:xfrm rot="5400000">
              <a:off x="4665590" y="3108160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08795E3-4908-4287-AAD9-D603CF066FCB}"/>
              </a:ext>
            </a:extLst>
          </p:cNvPr>
          <p:cNvGrpSpPr/>
          <p:nvPr/>
        </p:nvGrpSpPr>
        <p:grpSpPr>
          <a:xfrm>
            <a:off x="6626189" y="2905780"/>
            <a:ext cx="3962296" cy="584775"/>
            <a:chOff x="706252" y="3684179"/>
            <a:chExt cx="3962296" cy="5847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CD2F3BC-9915-412E-AEAC-18899B50F821}"/>
                </a:ext>
              </a:extLst>
            </p:cNvPr>
            <p:cNvSpPr/>
            <p:nvPr/>
          </p:nvSpPr>
          <p:spPr>
            <a:xfrm>
              <a:off x="886265" y="3684179"/>
              <a:ext cx="36022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zh-TW" sz="32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Word Embedding</a:t>
              </a: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BEFF3C6-4135-4D91-AF97-0ADF4DB6A090}"/>
                </a:ext>
              </a:extLst>
            </p:cNvPr>
            <p:cNvSpPr/>
            <p:nvPr/>
          </p:nvSpPr>
          <p:spPr>
            <a:xfrm rot="16200000">
              <a:off x="695650" y="3886559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740AE824-6118-494E-B5D0-BAFA82C01D73}"/>
                </a:ext>
              </a:extLst>
            </p:cNvPr>
            <p:cNvSpPr/>
            <p:nvPr/>
          </p:nvSpPr>
          <p:spPr>
            <a:xfrm rot="5400000">
              <a:off x="4477932" y="3886559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0C2409-B7E1-405E-A365-BE6DD72E0BCA}"/>
              </a:ext>
            </a:extLst>
          </p:cNvPr>
          <p:cNvSpPr txBox="1"/>
          <p:nvPr/>
        </p:nvSpPr>
        <p:spPr>
          <a:xfrm>
            <a:off x="1981740" y="3647005"/>
            <a:ext cx="244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POS-tagging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ED02462-58F1-42AF-957C-818A2CC9B1E3}"/>
              </a:ext>
            </a:extLst>
          </p:cNvPr>
          <p:cNvSpPr txBox="1"/>
          <p:nvPr/>
        </p:nvSpPr>
        <p:spPr>
          <a:xfrm>
            <a:off x="1981740" y="4174746"/>
            <a:ext cx="254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Word Position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5CF42B9-D166-481B-8FB8-14FD0149468A}"/>
              </a:ext>
            </a:extLst>
          </p:cNvPr>
          <p:cNvSpPr txBox="1"/>
          <p:nvPr/>
        </p:nvSpPr>
        <p:spPr>
          <a:xfrm>
            <a:off x="1981740" y="4702487"/>
            <a:ext cx="29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Length / Position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C4D6842-048D-4968-BC02-3174BE3D24D4}"/>
              </a:ext>
            </a:extLst>
          </p:cNvPr>
          <p:cNvSpPr txBox="1"/>
          <p:nvPr/>
        </p:nvSpPr>
        <p:spPr>
          <a:xfrm>
            <a:off x="1981740" y="5230228"/>
            <a:ext cx="318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RNN Hidden State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CFF84C-A900-48EF-800D-EAA105C80803}"/>
              </a:ext>
            </a:extLst>
          </p:cNvPr>
          <p:cNvSpPr txBox="1"/>
          <p:nvPr/>
        </p:nvSpPr>
        <p:spPr>
          <a:xfrm>
            <a:off x="7337853" y="3647003"/>
            <a:ext cx="175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 err="1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FastText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EADE29D-D2BD-466B-AA42-046C7AA4CC18}"/>
              </a:ext>
            </a:extLst>
          </p:cNvPr>
          <p:cNvSpPr txBox="1"/>
          <p:nvPr/>
        </p:nvSpPr>
        <p:spPr>
          <a:xfrm>
            <a:off x="7337853" y="4702487"/>
            <a:ext cx="25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Cross Lingual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18DA6-3F92-4AD4-BE57-C283AE7D329B}"/>
              </a:ext>
            </a:extLst>
          </p:cNvPr>
          <p:cNvSpPr txBox="1"/>
          <p:nvPr/>
        </p:nvSpPr>
        <p:spPr>
          <a:xfrm>
            <a:off x="7337853" y="4174745"/>
            <a:ext cx="131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BERT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062396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8147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Feature Extraction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7" name="平行四邊形 26">
            <a:extLst>
              <a:ext uri="{FF2B5EF4-FFF2-40B4-BE49-F238E27FC236}">
                <a16:creationId xmlns:a16="http://schemas.microsoft.com/office/drawing/2014/main" id="{6967BD26-F514-49AA-9646-05032EEAB45D}"/>
              </a:ext>
            </a:extLst>
          </p:cNvPr>
          <p:cNvSpPr/>
          <p:nvPr/>
        </p:nvSpPr>
        <p:spPr>
          <a:xfrm>
            <a:off x="7573328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80BE80C0-DAD3-45B1-BB7E-E99A5037E06E}"/>
              </a:ext>
            </a:extLst>
          </p:cNvPr>
          <p:cNvSpPr/>
          <p:nvPr/>
        </p:nvSpPr>
        <p:spPr>
          <a:xfrm>
            <a:off x="4278362" y="1956738"/>
            <a:ext cx="340311" cy="5879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1FE52-3D22-45FB-94BD-70628367200A}"/>
              </a:ext>
            </a:extLst>
          </p:cNvPr>
          <p:cNvSpPr txBox="1"/>
          <p:nvPr/>
        </p:nvSpPr>
        <p:spPr>
          <a:xfrm>
            <a:off x="4618674" y="20198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你可以去使用的工具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9E5649-BFEC-4502-9175-0B9A26912F67}"/>
              </a:ext>
            </a:extLst>
          </p:cNvPr>
          <p:cNvSpPr txBox="1"/>
          <p:nvPr/>
        </p:nvSpPr>
        <p:spPr>
          <a:xfrm>
            <a:off x="772357" y="11661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今晚我想來一點額外內容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4DAE68-2D51-43B7-A70F-BB008447E145}"/>
              </a:ext>
            </a:extLst>
          </p:cNvPr>
          <p:cNvGrpSpPr/>
          <p:nvPr/>
        </p:nvGrpSpPr>
        <p:grpSpPr>
          <a:xfrm>
            <a:off x="1423502" y="2905780"/>
            <a:ext cx="4305146" cy="584775"/>
            <a:chOff x="551060" y="2905780"/>
            <a:chExt cx="4305146" cy="5847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B82C94-4575-4C3C-87F4-4088FF01742B}"/>
                </a:ext>
              </a:extLst>
            </p:cNvPr>
            <p:cNvSpPr/>
            <p:nvPr/>
          </p:nvSpPr>
          <p:spPr>
            <a:xfrm>
              <a:off x="1360349" y="2905780"/>
              <a:ext cx="26865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zh-TW" sz="32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Tokenization</a:t>
              </a: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1358C764-CF93-4D89-A345-3166A68D3AAC}"/>
                </a:ext>
              </a:extLst>
            </p:cNvPr>
            <p:cNvSpPr/>
            <p:nvPr/>
          </p:nvSpPr>
          <p:spPr>
            <a:xfrm rot="16200000">
              <a:off x="540458" y="3108159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9C9EF16-D1C6-4589-A310-2CB18355D6BB}"/>
                </a:ext>
              </a:extLst>
            </p:cNvPr>
            <p:cNvSpPr/>
            <p:nvPr/>
          </p:nvSpPr>
          <p:spPr>
            <a:xfrm rot="5400000">
              <a:off x="4665590" y="3108160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08795E3-4908-4287-AAD9-D603CF066FCB}"/>
              </a:ext>
            </a:extLst>
          </p:cNvPr>
          <p:cNvGrpSpPr/>
          <p:nvPr/>
        </p:nvGrpSpPr>
        <p:grpSpPr>
          <a:xfrm>
            <a:off x="6626189" y="2905780"/>
            <a:ext cx="3962296" cy="584775"/>
            <a:chOff x="706252" y="3684179"/>
            <a:chExt cx="3962296" cy="5847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CD2F3BC-9915-412E-AEAC-18899B50F821}"/>
                </a:ext>
              </a:extLst>
            </p:cNvPr>
            <p:cNvSpPr/>
            <p:nvPr/>
          </p:nvSpPr>
          <p:spPr>
            <a:xfrm>
              <a:off x="1132616" y="3684179"/>
              <a:ext cx="31095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zh-TW" sz="32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Deep Learning</a:t>
              </a: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BEFF3C6-4135-4D91-AF97-0ADF4DB6A090}"/>
                </a:ext>
              </a:extLst>
            </p:cNvPr>
            <p:cNvSpPr/>
            <p:nvPr/>
          </p:nvSpPr>
          <p:spPr>
            <a:xfrm rot="16200000">
              <a:off x="695650" y="3886559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740AE824-6118-494E-B5D0-BAFA82C01D73}"/>
                </a:ext>
              </a:extLst>
            </p:cNvPr>
            <p:cNvSpPr/>
            <p:nvPr/>
          </p:nvSpPr>
          <p:spPr>
            <a:xfrm rot="5400000">
              <a:off x="4477932" y="3886559"/>
              <a:ext cx="201217" cy="180014"/>
            </a:xfrm>
            <a:prstGeom prst="triangle">
              <a:avLst/>
            </a:prstGeom>
            <a:solidFill>
              <a:srgbClr val="093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0C2409-B7E1-405E-A365-BE6DD72E0BCA}"/>
              </a:ext>
            </a:extLst>
          </p:cNvPr>
          <p:cNvSpPr txBox="1"/>
          <p:nvPr/>
        </p:nvSpPr>
        <p:spPr>
          <a:xfrm>
            <a:off x="1981740" y="3647005"/>
            <a:ext cx="2365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 err="1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stanfordNLP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ED02462-58F1-42AF-957C-818A2CC9B1E3}"/>
              </a:ext>
            </a:extLst>
          </p:cNvPr>
          <p:cNvSpPr txBox="1"/>
          <p:nvPr/>
        </p:nvSpPr>
        <p:spPr>
          <a:xfrm>
            <a:off x="1981740" y="4174746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 err="1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allenNLP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5CF42B9-D166-481B-8FB8-14FD0149468A}"/>
              </a:ext>
            </a:extLst>
          </p:cNvPr>
          <p:cNvSpPr txBox="1"/>
          <p:nvPr/>
        </p:nvSpPr>
        <p:spPr>
          <a:xfrm>
            <a:off x="1981740" y="47024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NLTK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CFF84C-A900-48EF-800D-EAA105C80803}"/>
              </a:ext>
            </a:extLst>
          </p:cNvPr>
          <p:cNvSpPr txBox="1"/>
          <p:nvPr/>
        </p:nvSpPr>
        <p:spPr>
          <a:xfrm>
            <a:off x="7337853" y="3647003"/>
            <a:ext cx="164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 err="1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Pytorch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F18DA6-3F92-4AD4-BE57-C283AE7D329B}"/>
              </a:ext>
            </a:extLst>
          </p:cNvPr>
          <p:cNvSpPr txBox="1"/>
          <p:nvPr/>
        </p:nvSpPr>
        <p:spPr>
          <a:xfrm>
            <a:off x="7337853" y="4174745"/>
            <a:ext cx="2147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93E5C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·</a:t>
            </a:r>
            <a:r>
              <a:rPr lang="en-US" altLang="zh-TW" sz="2400" dirty="0" err="1">
                <a:solidFill>
                  <a:srgbClr val="093E5C"/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Tensorflow</a:t>
            </a:r>
            <a:endParaRPr lang="zh-TW" altLang="en-US" sz="2400" dirty="0">
              <a:solidFill>
                <a:srgbClr val="093E5C"/>
              </a:solidFill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68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訓練我們的模型囉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535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Training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 descr="https://lh5.googleusercontent.com/Q1i8MM75DgjFEM8k3vCWE2qxyrjfWygKDk6Yed6LqejdchLUSrOXe89PjuMaiXmLMks1YUz-6Vppbk0Bcm8uJ5t74Ko6qPyr_oDKmwKE1zado_8yIDDFrV1QTZdKCKFfdyXzU2SKQJM">
            <a:extLst>
              <a:ext uri="{FF2B5EF4-FFF2-40B4-BE49-F238E27FC236}">
                <a16:creationId xmlns:a16="http://schemas.microsoft.com/office/drawing/2014/main" id="{72691DFF-DF17-4BC3-8173-E46FB831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861093" y="1988980"/>
            <a:ext cx="1046981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lh5.googleusercontent.com/Q1i8MM75DgjFEM8k3vCWE2qxyrjfWygKDk6Yed6LqejdchLUSrOXe89PjuMaiXmLMks1YUz-6Vppbk0Bcm8uJ5t74Ko6qPyr_oDKmwKE1zado_8yIDDFrV1QTZdKCKFfdyXzU2SKQJM">
            <a:extLst>
              <a:ext uri="{FF2B5EF4-FFF2-40B4-BE49-F238E27FC236}">
                <a16:creationId xmlns:a16="http://schemas.microsoft.com/office/drawing/2014/main" id="{47309BD4-6FD7-4AE7-8C3F-0EE4B9657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2" b="-625"/>
          <a:stretch/>
        </p:blipFill>
        <p:spPr bwMode="auto">
          <a:xfrm>
            <a:off x="861093" y="3008389"/>
            <a:ext cx="10469814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067952F9-0746-4E19-AEE6-AE485BF47FE3}"/>
              </a:ext>
            </a:extLst>
          </p:cNvPr>
          <p:cNvGrpSpPr/>
          <p:nvPr/>
        </p:nvGrpSpPr>
        <p:grpSpPr>
          <a:xfrm>
            <a:off x="772357" y="1564834"/>
            <a:ext cx="4108639" cy="463244"/>
            <a:chOff x="3520878" y="1583187"/>
            <a:chExt cx="4108639" cy="46324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A4A63B0-66F8-4745-9237-1CDBF9236D68}"/>
                </a:ext>
              </a:extLst>
            </p:cNvPr>
            <p:cNvSpPr txBox="1"/>
            <p:nvPr/>
          </p:nvSpPr>
          <p:spPr>
            <a:xfrm>
              <a:off x="3751532" y="1634467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在這裡分割數據以用來評估模型表現</a:t>
              </a:r>
            </a:p>
          </p:txBody>
        </p:sp>
        <p:sp>
          <p:nvSpPr>
            <p:cNvPr id="22" name="平行四邊形 21">
              <a:extLst>
                <a:ext uri="{FF2B5EF4-FFF2-40B4-BE49-F238E27FC236}">
                  <a16:creationId xmlns:a16="http://schemas.microsoft.com/office/drawing/2014/main" id="{BB6124F6-655F-4B8E-946D-C205FB2430E9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8C825A1-F49E-4DD6-A1F1-950D15C34D96}"/>
              </a:ext>
            </a:extLst>
          </p:cNvPr>
          <p:cNvGrpSpPr/>
          <p:nvPr/>
        </p:nvGrpSpPr>
        <p:grpSpPr>
          <a:xfrm>
            <a:off x="772357" y="2568727"/>
            <a:ext cx="5148988" cy="463244"/>
            <a:chOff x="3520878" y="1583187"/>
            <a:chExt cx="5148988" cy="46324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A9D442F-89DC-46D8-AE9B-EE8E72E2B35C}"/>
                </a:ext>
              </a:extLst>
            </p:cNvPr>
            <p:cNvSpPr txBox="1"/>
            <p:nvPr/>
          </p:nvSpPr>
          <p:spPr>
            <a:xfrm>
              <a:off x="3751532" y="1634467"/>
              <a:ext cx="4918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獲得詞向量、訓練資料以及各個 </a:t>
              </a:r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token</a:t>
              </a:r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的 </a:t>
              </a:r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label</a:t>
              </a:r>
              <a:endPara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5" name="平行四邊形 24">
              <a:extLst>
                <a:ext uri="{FF2B5EF4-FFF2-40B4-BE49-F238E27FC236}">
                  <a16:creationId xmlns:a16="http://schemas.microsoft.com/office/drawing/2014/main" id="{3FF368E2-A3C3-46E9-8026-8C6B5309F37C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66786540"/>
      </p:ext>
    </p:extLst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6F7FB7FC-C00C-4450-B37D-CFE66C8D453A}"/>
              </a:ext>
            </a:extLst>
          </p:cNvPr>
          <p:cNvGrpSpPr/>
          <p:nvPr/>
        </p:nvGrpSpPr>
        <p:grpSpPr>
          <a:xfrm>
            <a:off x="860386" y="1985859"/>
            <a:ext cx="10283157" cy="3102554"/>
            <a:chOff x="861093" y="2028079"/>
            <a:chExt cx="10283157" cy="31025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DD3838-D6D5-4550-8773-29316D1BFFF9}"/>
                </a:ext>
              </a:extLst>
            </p:cNvPr>
            <p:cNvSpPr/>
            <p:nvPr/>
          </p:nvSpPr>
          <p:spPr>
            <a:xfrm>
              <a:off x="7726352" y="2068685"/>
              <a:ext cx="3417898" cy="294727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266" name="Picture 2" descr="https://lh3.googleusercontent.com/giaYIo5nDthvhCc1ZzcWgUR2qgarAU-jF0aFCaON3GWm_X3GnEZ0HsZasKtGxEM_X752fi_tRZ3NzEf04M6nwoAojOj_CCcHGJq7cnxs-h7JmM6e040FwiksYUroH_uQONXaE0w6KYU">
              <a:extLst>
                <a:ext uri="{FF2B5EF4-FFF2-40B4-BE49-F238E27FC236}">
                  <a16:creationId xmlns:a16="http://schemas.microsoft.com/office/drawing/2014/main" id="{D8F1837D-09B3-4A98-B3DD-A738E1BB8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7" b="23653"/>
            <a:stretch/>
          </p:blipFill>
          <p:spPr bwMode="auto">
            <a:xfrm>
              <a:off x="861093" y="2028079"/>
              <a:ext cx="6941833" cy="3102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訓練我們的模型囉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535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Training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67952F9-0746-4E19-AEE6-AE485BF47FE3}"/>
              </a:ext>
            </a:extLst>
          </p:cNvPr>
          <p:cNvGrpSpPr/>
          <p:nvPr/>
        </p:nvGrpSpPr>
        <p:grpSpPr>
          <a:xfrm>
            <a:off x="772357" y="1564834"/>
            <a:ext cx="5073646" cy="463244"/>
            <a:chOff x="3520878" y="1583187"/>
            <a:chExt cx="5073646" cy="46324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A4A63B0-66F8-4745-9237-1CDBF9236D68}"/>
                </a:ext>
              </a:extLst>
            </p:cNvPr>
            <p:cNvSpPr txBox="1"/>
            <p:nvPr/>
          </p:nvSpPr>
          <p:spPr>
            <a:xfrm>
              <a:off x="3751532" y="1634467"/>
              <a:ext cx="4842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訓練 </a:t>
              </a:r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CRF</a:t>
              </a:r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模型，並輸出預測後的詳細表現結果</a:t>
              </a:r>
            </a:p>
          </p:txBody>
        </p:sp>
        <p:sp>
          <p:nvSpPr>
            <p:cNvPr id="22" name="平行四邊形 21">
              <a:extLst>
                <a:ext uri="{FF2B5EF4-FFF2-40B4-BE49-F238E27FC236}">
                  <a16:creationId xmlns:a16="http://schemas.microsoft.com/office/drawing/2014/main" id="{BB6124F6-655F-4B8E-946D-C205FB2430E9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73C66FD-46CE-4323-9814-920A96D993CE}"/>
              </a:ext>
            </a:extLst>
          </p:cNvPr>
          <p:cNvGrpSpPr/>
          <p:nvPr/>
        </p:nvGrpSpPr>
        <p:grpSpPr>
          <a:xfrm>
            <a:off x="860385" y="5475323"/>
            <a:ext cx="10283158" cy="793309"/>
            <a:chOff x="861092" y="5293165"/>
            <a:chExt cx="10283158" cy="79330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131A70D-2130-4A92-B918-A4D2B5B24083}"/>
                </a:ext>
              </a:extLst>
            </p:cNvPr>
            <p:cNvSpPr/>
            <p:nvPr/>
          </p:nvSpPr>
          <p:spPr>
            <a:xfrm>
              <a:off x="7701280" y="5465966"/>
              <a:ext cx="3442970" cy="294727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Picture 2" descr="https://lh3.googleusercontent.com/giaYIo5nDthvhCc1ZzcWgUR2qgarAU-jF0aFCaON3GWm_X3GnEZ0HsZasKtGxEM_X752fi_tRZ3NzEf04M6nwoAojOj_CCcHGJq7cnxs-h7JmM6e040FwiksYUroH_uQONXaE0w6KYU">
              <a:extLst>
                <a:ext uri="{FF2B5EF4-FFF2-40B4-BE49-F238E27FC236}">
                  <a16:creationId xmlns:a16="http://schemas.microsoft.com/office/drawing/2014/main" id="{8AEE588A-019E-4958-A9DD-BBD7AE242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7" t="80347" b="132"/>
            <a:stretch/>
          </p:blipFill>
          <p:spPr bwMode="auto">
            <a:xfrm>
              <a:off x="861092" y="5293165"/>
              <a:ext cx="6941833" cy="793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84CDA9F-F314-46D5-8099-F0988E3B45BE}"/>
              </a:ext>
            </a:extLst>
          </p:cNvPr>
          <p:cNvGrpSpPr/>
          <p:nvPr/>
        </p:nvGrpSpPr>
        <p:grpSpPr>
          <a:xfrm>
            <a:off x="772357" y="5139989"/>
            <a:ext cx="3967574" cy="463244"/>
            <a:chOff x="3520878" y="1583187"/>
            <a:chExt cx="3967574" cy="463244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BAFEB30-41FD-44F7-B879-E83F4161A4FE}"/>
                </a:ext>
              </a:extLst>
            </p:cNvPr>
            <p:cNvSpPr txBox="1"/>
            <p:nvPr/>
          </p:nvSpPr>
          <p:spPr>
            <a:xfrm>
              <a:off x="3751532" y="1634467"/>
              <a:ext cx="373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使用 </a:t>
              </a:r>
              <a:r>
                <a: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F1-Score </a:t>
              </a:r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來評估你的模型表現</a:t>
              </a:r>
            </a:p>
          </p:txBody>
        </p:sp>
        <p:sp>
          <p:nvSpPr>
            <p:cNvPr id="28" name="平行四邊形 27">
              <a:extLst>
                <a:ext uri="{FF2B5EF4-FFF2-40B4-BE49-F238E27FC236}">
                  <a16:creationId xmlns:a16="http://schemas.microsoft.com/office/drawing/2014/main" id="{F93CCFB1-C26E-4ACD-86F6-E346DE2CDF5B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0419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命名實體識別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27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Named Entity Recognition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83E259-2F9B-4B55-B337-AC3426E928E8}"/>
              </a:ext>
            </a:extLst>
          </p:cNvPr>
          <p:cNvSpPr/>
          <p:nvPr/>
        </p:nvSpPr>
        <p:spPr>
          <a:xfrm>
            <a:off x="1551210" y="2154125"/>
            <a:ext cx="162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命名實體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B288F8-55D9-4C1E-8785-A8AFD8A22740}"/>
              </a:ext>
            </a:extLst>
          </p:cNvPr>
          <p:cNvSpPr/>
          <p:nvPr/>
        </p:nvSpPr>
        <p:spPr>
          <a:xfrm>
            <a:off x="1551210" y="2681977"/>
            <a:ext cx="8936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文本中具有特定意義的實體，通常指人名、地名、組織機構名、日期時間、專有名詞等</a:t>
            </a:r>
            <a:endParaRPr lang="zh-TW" altLang="en-US" dirty="0"/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524CFB95-2249-4E33-B672-F70E0203F747}"/>
              </a:ext>
            </a:extLst>
          </p:cNvPr>
          <p:cNvSpPr/>
          <p:nvPr/>
        </p:nvSpPr>
        <p:spPr>
          <a:xfrm>
            <a:off x="1031289" y="2153077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平行四邊形 25">
            <a:extLst>
              <a:ext uri="{FF2B5EF4-FFF2-40B4-BE49-F238E27FC236}">
                <a16:creationId xmlns:a16="http://schemas.microsoft.com/office/drawing/2014/main" id="{69752300-3713-4AF5-96EA-A271028B5846}"/>
              </a:ext>
            </a:extLst>
          </p:cNvPr>
          <p:cNvSpPr/>
          <p:nvPr/>
        </p:nvSpPr>
        <p:spPr>
          <a:xfrm>
            <a:off x="1031289" y="3434166"/>
            <a:ext cx="519921" cy="898232"/>
          </a:xfrm>
          <a:prstGeom prst="parallelogram">
            <a:avLst>
              <a:gd name="adj" fmla="val 50684"/>
            </a:avLst>
          </a:prstGeom>
          <a:solidFill>
            <a:srgbClr val="61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7EB5C8-7479-4E3F-BE5E-61A673C2D6DC}"/>
              </a:ext>
            </a:extLst>
          </p:cNvPr>
          <p:cNvSpPr/>
          <p:nvPr/>
        </p:nvSpPr>
        <p:spPr>
          <a:xfrm>
            <a:off x="1551210" y="3434248"/>
            <a:ext cx="1626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任務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087DE9-5DE2-49EF-B145-733AD73CE736}"/>
              </a:ext>
            </a:extLst>
          </p:cNvPr>
          <p:cNvSpPr/>
          <p:nvPr/>
        </p:nvSpPr>
        <p:spPr>
          <a:xfrm>
            <a:off x="1551210" y="3957468"/>
            <a:ext cx="936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從非結構化的輸入文本中抽取出這些實體，讓我們在後續處理上更加方便</a:t>
            </a:r>
            <a:r>
              <a:rPr lang="ja-JP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ヽ</a:t>
            </a:r>
            <a:r>
              <a:rPr lang="en-US" altLang="ja-JP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*</a:t>
            </a:r>
            <a:r>
              <a:rPr lang="en-US" altLang="ja-JP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´∀ ´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*</a:t>
            </a:r>
            <a:r>
              <a:rPr lang="en-US" altLang="ja-JP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ja-JP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ﾉ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A6A0AC-3A00-43C7-A77E-ADA3E4AC356D}"/>
              </a:ext>
            </a:extLst>
          </p:cNvPr>
          <p:cNvSpPr txBox="1"/>
          <p:nvPr/>
        </p:nvSpPr>
        <p:spPr>
          <a:xfrm>
            <a:off x="2761841" y="4899743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這樣是四千七百元，記得下禮拜要來看報告喔</a:t>
            </a:r>
          </a:p>
        </p:txBody>
      </p:sp>
      <p:pic>
        <p:nvPicPr>
          <p:cNvPr id="33" name="Picture 2" descr="https://aidea-web.tw/images/web/news.png">
            <a:extLst>
              <a:ext uri="{FF2B5EF4-FFF2-40B4-BE49-F238E27FC236}">
                <a16:creationId xmlns:a16="http://schemas.microsoft.com/office/drawing/2014/main" id="{D771F55C-2BBA-481B-AE90-746722A0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41" y="4840111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AF585CA5-6FB1-4A3B-A86E-74D07D344082}"/>
              </a:ext>
            </a:extLst>
          </p:cNvPr>
          <p:cNvSpPr/>
          <p:nvPr/>
        </p:nvSpPr>
        <p:spPr>
          <a:xfrm>
            <a:off x="3907966" y="4897488"/>
            <a:ext cx="1793291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CE4E5D-D641-4C16-AB7A-3756AB5993F3}"/>
              </a:ext>
            </a:extLst>
          </p:cNvPr>
          <p:cNvSpPr/>
          <p:nvPr/>
        </p:nvSpPr>
        <p:spPr>
          <a:xfrm>
            <a:off x="6753260" y="4897488"/>
            <a:ext cx="1087516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212EA2C-2451-420C-9F18-DF670E04745C}"/>
              </a:ext>
            </a:extLst>
          </p:cNvPr>
          <p:cNvSpPr txBox="1"/>
          <p:nvPr/>
        </p:nvSpPr>
        <p:spPr>
          <a:xfrm>
            <a:off x="4020710" y="5430207"/>
            <a:ext cx="190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Money - entity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3C2858E-B8CE-481F-A9FC-DA9488E6782F}"/>
              </a:ext>
            </a:extLst>
          </p:cNvPr>
          <p:cNvSpPr txBox="1"/>
          <p:nvPr/>
        </p:nvSpPr>
        <p:spPr>
          <a:xfrm>
            <a:off x="6866004" y="5430207"/>
            <a:ext cx="170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>
                <a:latin typeface="Arial Rounded MT Bold" panose="020F0704030504030204" pitchFamily="34" charset="0"/>
                <a:ea typeface="Adobe 黑体 Std R" panose="020B0400000000000000" pitchFamily="34" charset="-128"/>
              </a:rPr>
              <a:t>Time - entity</a:t>
            </a:r>
            <a:endParaRPr lang="zh-TW" altLang="en-US" sz="2000" dirty="0">
              <a:latin typeface="Arial Rounded MT Bold" panose="020F0704030504030204" pitchFamily="34" charset="0"/>
              <a:ea typeface="Adobe 黑体 Std R" panose="020B0400000000000000" pitchFamily="34" charset="-128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3AD138BE-1DF9-46B4-B618-EE4475ED7D62}"/>
              </a:ext>
            </a:extLst>
          </p:cNvPr>
          <p:cNvSpPr/>
          <p:nvPr/>
        </p:nvSpPr>
        <p:spPr>
          <a:xfrm>
            <a:off x="3907966" y="5573890"/>
            <a:ext cx="112744" cy="112744"/>
          </a:xfrm>
          <a:prstGeom prst="ellipse">
            <a:avLst/>
          </a:prstGeom>
          <a:solidFill>
            <a:srgbClr val="F6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0DDDBA6D-5467-4A09-9FF6-9D7F9A084593}"/>
              </a:ext>
            </a:extLst>
          </p:cNvPr>
          <p:cNvSpPr/>
          <p:nvPr/>
        </p:nvSpPr>
        <p:spPr>
          <a:xfrm>
            <a:off x="6753260" y="5573890"/>
            <a:ext cx="112744" cy="112744"/>
          </a:xfrm>
          <a:prstGeom prst="ellipse">
            <a:avLst/>
          </a:prstGeom>
          <a:solidFill>
            <a:srgbClr val="F6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4" grpId="0"/>
      <p:bldP spid="51" grpId="0"/>
      <p:bldP spid="19" grpId="0" animBg="1"/>
      <p:bldP spid="5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將輸出結果改成正確的輸出格式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816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Changing Format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67952F9-0746-4E19-AEE6-AE485BF47FE3}"/>
              </a:ext>
            </a:extLst>
          </p:cNvPr>
          <p:cNvGrpSpPr/>
          <p:nvPr/>
        </p:nvGrpSpPr>
        <p:grpSpPr>
          <a:xfrm>
            <a:off x="772357" y="1564834"/>
            <a:ext cx="4672896" cy="463244"/>
            <a:chOff x="3520878" y="1583187"/>
            <a:chExt cx="4672896" cy="46324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A4A63B0-66F8-4745-9237-1CDBF9236D68}"/>
                </a:ext>
              </a:extLst>
            </p:cNvPr>
            <p:cNvSpPr txBox="1"/>
            <p:nvPr/>
          </p:nvSpPr>
          <p:spPr>
            <a:xfrm>
              <a:off x="3751532" y="1634467"/>
              <a:ext cx="4442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將原始輸出結果轉換成正確上傳格式  ！！</a:t>
              </a:r>
            </a:p>
          </p:txBody>
        </p:sp>
        <p:sp>
          <p:nvSpPr>
            <p:cNvPr id="22" name="平行四邊形 21">
              <a:extLst>
                <a:ext uri="{FF2B5EF4-FFF2-40B4-BE49-F238E27FC236}">
                  <a16:creationId xmlns:a16="http://schemas.microsoft.com/office/drawing/2014/main" id="{BB6124F6-655F-4B8E-946D-C205FB2430E9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0242" name="Picture 2" descr="https://lh3.googleusercontent.com/--STYJaV4sLj9FWdgXJUCbAl2bnD5E_SR4wtBHarVVmjdFoH5f4T0iPiC0U-85waFk6idioQcvZEe04GTc-CKHo4ABi6oNyvE5Ij5nypxzYf01mcbWmmXX2cYisUvhL9WS2Mfg2IkFc">
            <a:extLst>
              <a:ext uri="{FF2B5EF4-FFF2-40B4-BE49-F238E27FC236}">
                <a16:creationId xmlns:a16="http://schemas.microsoft.com/office/drawing/2014/main" id="{4BD6A583-FEF6-4F32-89E1-FAFE1E983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/>
          <a:stretch/>
        </p:blipFill>
        <p:spPr bwMode="auto">
          <a:xfrm>
            <a:off x="897208" y="2035977"/>
            <a:ext cx="10247041" cy="381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D11035-6C5C-4130-A855-2FC37B136693}"/>
              </a:ext>
            </a:extLst>
          </p:cNvPr>
          <p:cNvSpPr/>
          <p:nvPr/>
        </p:nvSpPr>
        <p:spPr>
          <a:xfrm>
            <a:off x="6343649" y="4379768"/>
            <a:ext cx="355889" cy="189461"/>
          </a:xfrm>
          <a:prstGeom prst="rect">
            <a:avLst/>
          </a:prstGeom>
          <a:noFill/>
          <a:ln w="381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25F4C3-86A3-4FBE-80CD-32851A1F4738}"/>
              </a:ext>
            </a:extLst>
          </p:cNvPr>
          <p:cNvSpPr/>
          <p:nvPr/>
        </p:nvSpPr>
        <p:spPr>
          <a:xfrm>
            <a:off x="7992503" y="4379768"/>
            <a:ext cx="355889" cy="189461"/>
          </a:xfrm>
          <a:prstGeom prst="rect">
            <a:avLst/>
          </a:prstGeom>
          <a:noFill/>
          <a:ln w="381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57AB52-47CE-436B-A6B9-34C8540AF2D4}"/>
              </a:ext>
            </a:extLst>
          </p:cNvPr>
          <p:cNvSpPr/>
          <p:nvPr/>
        </p:nvSpPr>
        <p:spPr>
          <a:xfrm>
            <a:off x="3210692" y="4540745"/>
            <a:ext cx="355889" cy="189461"/>
          </a:xfrm>
          <a:prstGeom prst="rect">
            <a:avLst/>
          </a:prstGeom>
          <a:noFill/>
          <a:ln w="381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C05F80-2653-4809-ADE3-46C71BC98C30}"/>
              </a:ext>
            </a:extLst>
          </p:cNvPr>
          <p:cNvSpPr/>
          <p:nvPr/>
        </p:nvSpPr>
        <p:spPr>
          <a:xfrm>
            <a:off x="4613016" y="4540745"/>
            <a:ext cx="355889" cy="189461"/>
          </a:xfrm>
          <a:prstGeom prst="rect">
            <a:avLst/>
          </a:prstGeom>
          <a:noFill/>
          <a:ln w="381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A6254BD-B684-4933-BA13-312AFE5CD735}"/>
              </a:ext>
            </a:extLst>
          </p:cNvPr>
          <p:cNvSpPr/>
          <p:nvPr/>
        </p:nvSpPr>
        <p:spPr>
          <a:xfrm>
            <a:off x="3787557" y="4712735"/>
            <a:ext cx="355889" cy="189461"/>
          </a:xfrm>
          <a:prstGeom prst="rect">
            <a:avLst/>
          </a:prstGeom>
          <a:noFill/>
          <a:ln w="381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7239EFC-856E-45A6-AF69-937B4A7B5DDF}"/>
              </a:ext>
            </a:extLst>
          </p:cNvPr>
          <p:cNvSpPr/>
          <p:nvPr/>
        </p:nvSpPr>
        <p:spPr>
          <a:xfrm>
            <a:off x="3288323" y="5281452"/>
            <a:ext cx="393456" cy="189461"/>
          </a:xfrm>
          <a:prstGeom prst="rect">
            <a:avLst/>
          </a:prstGeom>
          <a:noFill/>
          <a:ln w="381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3838E0-92E0-437D-8931-E2B222C3948A}"/>
              </a:ext>
            </a:extLst>
          </p:cNvPr>
          <p:cNvSpPr/>
          <p:nvPr/>
        </p:nvSpPr>
        <p:spPr>
          <a:xfrm>
            <a:off x="4614885" y="5454485"/>
            <a:ext cx="601152" cy="189461"/>
          </a:xfrm>
          <a:prstGeom prst="rect">
            <a:avLst/>
          </a:prstGeom>
          <a:noFill/>
          <a:ln w="38100">
            <a:solidFill>
              <a:srgbClr val="61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60355"/>
      </p:ext>
    </p:extLst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3215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將輸出結果改成正確的輸出格式 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II</a:t>
            </a:r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816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Baseline – Changing Format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67952F9-0746-4E19-AEE6-AE485BF47FE3}"/>
              </a:ext>
            </a:extLst>
          </p:cNvPr>
          <p:cNvGrpSpPr/>
          <p:nvPr/>
        </p:nvGrpSpPr>
        <p:grpSpPr>
          <a:xfrm>
            <a:off x="772357" y="1564834"/>
            <a:ext cx="2954477" cy="463244"/>
            <a:chOff x="3520878" y="1583187"/>
            <a:chExt cx="2954477" cy="46324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A4A63B0-66F8-4745-9237-1CDBF9236D68}"/>
                </a:ext>
              </a:extLst>
            </p:cNvPr>
            <p:cNvSpPr txBox="1"/>
            <p:nvPr/>
          </p:nvSpPr>
          <p:spPr>
            <a:xfrm>
              <a:off x="3751532" y="1634467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來輸出正確格式結果看看</a:t>
              </a:r>
            </a:p>
          </p:txBody>
        </p:sp>
        <p:sp>
          <p:nvSpPr>
            <p:cNvPr id="22" name="平行四邊形 21">
              <a:extLst>
                <a:ext uri="{FF2B5EF4-FFF2-40B4-BE49-F238E27FC236}">
                  <a16:creationId xmlns:a16="http://schemas.microsoft.com/office/drawing/2014/main" id="{BB6124F6-655F-4B8E-946D-C205FB2430E9}"/>
                </a:ext>
              </a:extLst>
            </p:cNvPr>
            <p:cNvSpPr/>
            <p:nvPr/>
          </p:nvSpPr>
          <p:spPr>
            <a:xfrm>
              <a:off x="3520878" y="1583187"/>
              <a:ext cx="230654" cy="463244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17DF0871-A49A-4658-8FFF-5D7C2D236E50}"/>
              </a:ext>
            </a:extLst>
          </p:cNvPr>
          <p:cNvGrpSpPr/>
          <p:nvPr/>
        </p:nvGrpSpPr>
        <p:grpSpPr>
          <a:xfrm>
            <a:off x="861093" y="2028078"/>
            <a:ext cx="10558550" cy="3458089"/>
            <a:chOff x="861093" y="2028078"/>
            <a:chExt cx="10558550" cy="3458089"/>
          </a:xfrm>
        </p:grpSpPr>
        <p:pic>
          <p:nvPicPr>
            <p:cNvPr id="7170" name="Picture 2" descr="https://lh6.googleusercontent.com/39UtiSNq8Zg7XKgJUaRAy_nSWSuSO-Obj5-F15iBDVB0Mt6x5csolAJA1hclSi32GhrNr7gHWokeBeBmJ-RGfq9jvOyK0SB8CvDjLCzT5Lbb6x0eMwqlQyK058ARDAmL_mIfXdcDg7M">
              <a:extLst>
                <a:ext uri="{FF2B5EF4-FFF2-40B4-BE49-F238E27FC236}">
                  <a16:creationId xmlns:a16="http://schemas.microsoft.com/office/drawing/2014/main" id="{98CE40B3-C7AB-4B7D-9CB2-397AF4498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93" y="2028592"/>
              <a:ext cx="7353300" cy="3457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lh6.googleusercontent.com/39UtiSNq8Zg7XKgJUaRAy_nSWSuSO-Obj5-F15iBDVB0Mt6x5csolAJA1hclSi32GhrNr7gHWokeBeBmJ-RGfq9jvOyK0SB8CvDjLCzT5Lbb6x0eMwqlQyK058ARDAmL_mIfXdcDg7M">
              <a:extLst>
                <a:ext uri="{FF2B5EF4-FFF2-40B4-BE49-F238E27FC236}">
                  <a16:creationId xmlns:a16="http://schemas.microsoft.com/office/drawing/2014/main" id="{47B8CCE0-D2A8-400C-AB4C-B0E1FE4FD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84"/>
            <a:stretch/>
          </p:blipFill>
          <p:spPr bwMode="auto">
            <a:xfrm>
              <a:off x="8214393" y="2028078"/>
              <a:ext cx="3205250" cy="3457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946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A279E8B-11A3-47A8-8FBF-30635AD93A57}"/>
              </a:ext>
            </a:extLst>
          </p:cNvPr>
          <p:cNvGrpSpPr/>
          <p:nvPr/>
        </p:nvGrpSpPr>
        <p:grpSpPr>
          <a:xfrm>
            <a:off x="0" y="990600"/>
            <a:ext cx="12192000" cy="4876800"/>
            <a:chOff x="0" y="990600"/>
            <a:chExt cx="12192000" cy="4876800"/>
          </a:xfrm>
        </p:grpSpPr>
        <p:pic>
          <p:nvPicPr>
            <p:cNvPr id="1026" name="Picture 2" descr="https://aidea-web.tw/images/5f4f38b1fac81d7ed01e4f3a/d84fabf5-9adf-4e1d-808e-91fbd4e03e6d-big.png">
              <a:extLst>
                <a:ext uri="{FF2B5EF4-FFF2-40B4-BE49-F238E27FC236}">
                  <a16:creationId xmlns:a16="http://schemas.microsoft.com/office/drawing/2014/main" id="{8D20B3DD-0D03-4B98-B27D-5B8891A34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90600"/>
              <a:ext cx="121920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EE2562-2E2B-4E0A-9DEE-1D505284066E}"/>
                </a:ext>
              </a:extLst>
            </p:cNvPr>
            <p:cNvSpPr/>
            <p:nvPr/>
          </p:nvSpPr>
          <p:spPr>
            <a:xfrm>
              <a:off x="0" y="990600"/>
              <a:ext cx="12192000" cy="4876800"/>
            </a:xfrm>
            <a:prstGeom prst="rect">
              <a:avLst/>
            </a:prstGeom>
            <a:solidFill>
              <a:srgbClr val="FFFFFF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CAE6F1A-19C8-4A5D-9443-A79C01BEF314}"/>
              </a:ext>
            </a:extLst>
          </p:cNvPr>
          <p:cNvGrpSpPr/>
          <p:nvPr/>
        </p:nvGrpSpPr>
        <p:grpSpPr>
          <a:xfrm>
            <a:off x="2080284" y="1784694"/>
            <a:ext cx="8031432" cy="3000652"/>
            <a:chOff x="918120" y="1784694"/>
            <a:chExt cx="8031432" cy="300065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4ECD7AA-6BF8-4A67-A950-9BEDEBF29493}"/>
                </a:ext>
              </a:extLst>
            </p:cNvPr>
            <p:cNvSpPr txBox="1"/>
            <p:nvPr/>
          </p:nvSpPr>
          <p:spPr>
            <a:xfrm>
              <a:off x="2005503" y="3475609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END</a:t>
              </a:r>
              <a:endParaRPr lang="zh-TW" altLang="en-US" sz="2800" dirty="0"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D59620-0F5C-462F-9D34-8A2A8E49BD28}"/>
                </a:ext>
              </a:extLst>
            </p:cNvPr>
            <p:cNvSpPr txBox="1"/>
            <p:nvPr/>
          </p:nvSpPr>
          <p:spPr>
            <a:xfrm>
              <a:off x="2005503" y="2274396"/>
              <a:ext cx="69440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Rounded MT Bold" panose="020F0704030504030204" pitchFamily="34" charset="0"/>
                  <a:ea typeface="Adobe 黑体 Std R" panose="020B0400000000000000" pitchFamily="34" charset="-128"/>
                </a:rPr>
                <a:t>NER   Tutorial</a:t>
              </a:r>
              <a:endParaRPr lang="zh-TW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Adobe 黑体 Std R" panose="020B0400000000000000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6642AA-21A0-4145-9D61-3508EC904E61}"/>
                </a:ext>
              </a:extLst>
            </p:cNvPr>
            <p:cNvSpPr/>
            <p:nvPr/>
          </p:nvSpPr>
          <p:spPr>
            <a:xfrm>
              <a:off x="918120" y="1784694"/>
              <a:ext cx="124288" cy="3000652"/>
            </a:xfrm>
            <a:prstGeom prst="rect">
              <a:avLst/>
            </a:prstGeom>
            <a:solidFill>
              <a:srgbClr val="246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0504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2DA57-5632-4E9D-B805-C5702A140ABD}"/>
              </a:ext>
            </a:extLst>
          </p:cNvPr>
          <p:cNvSpPr txBox="1"/>
          <p:nvPr/>
        </p:nvSpPr>
        <p:spPr>
          <a:xfrm>
            <a:off x="772357" y="1166107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通常會怎麼進行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NER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呢 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CD0BCD-18CF-485D-AEAE-F0CB6DBD67D7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206393-4178-404F-83E0-5777C685C61A}"/>
              </a:ext>
            </a:extLst>
          </p:cNvPr>
          <p:cNvSpPr txBox="1"/>
          <p:nvPr/>
        </p:nvSpPr>
        <p:spPr>
          <a:xfrm>
            <a:off x="772357" y="396666"/>
            <a:ext cx="727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Named Entity Recognition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E26992-2947-421E-8E32-B4D9646BAF99}"/>
              </a:ext>
            </a:extLst>
          </p:cNvPr>
          <p:cNvSpPr/>
          <p:nvPr/>
        </p:nvSpPr>
        <p:spPr>
          <a:xfrm>
            <a:off x="3562271" y="2024109"/>
            <a:ext cx="601018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</a:rPr>
              <a:t>POS Tagging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E1F87F-042A-4ED2-9265-51C9EFB2F2CE}"/>
              </a:ext>
            </a:extLst>
          </p:cNvPr>
          <p:cNvSpPr/>
          <p:nvPr/>
        </p:nvSpPr>
        <p:spPr>
          <a:xfrm>
            <a:off x="3562270" y="3429000"/>
            <a:ext cx="6010183" cy="1287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HMM</a:t>
            </a:r>
            <a:endParaRPr lang="zh-TW" altLang="en-US" sz="4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94B3C6-2E81-4F03-819C-27CD55776D2A}"/>
              </a:ext>
            </a:extLst>
          </p:cNvPr>
          <p:cNvSpPr/>
          <p:nvPr/>
        </p:nvSpPr>
        <p:spPr>
          <a:xfrm>
            <a:off x="3562270" y="4833891"/>
            <a:ext cx="601018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Arial Rounded MT Bold" panose="020F0704030504030204" pitchFamily="34" charset="0"/>
              </a:rPr>
              <a:t>CRF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62C8BC-3A48-4E80-938B-6F4FF710CBCF}"/>
              </a:ext>
            </a:extLst>
          </p:cNvPr>
          <p:cNvSpPr/>
          <p:nvPr/>
        </p:nvSpPr>
        <p:spPr>
          <a:xfrm>
            <a:off x="9379945" y="2241610"/>
            <a:ext cx="79899" cy="85225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7800B0-1EBF-469E-B5A6-A9A6B74F516D}"/>
              </a:ext>
            </a:extLst>
          </p:cNvPr>
          <p:cNvSpPr/>
          <p:nvPr/>
        </p:nvSpPr>
        <p:spPr>
          <a:xfrm>
            <a:off x="9379945" y="5051392"/>
            <a:ext cx="79899" cy="85225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FFE97B-0ADC-45D7-8A50-428FAA0627EC}"/>
              </a:ext>
            </a:extLst>
          </p:cNvPr>
          <p:cNvSpPr/>
          <p:nvPr/>
        </p:nvSpPr>
        <p:spPr>
          <a:xfrm>
            <a:off x="9379946" y="3646501"/>
            <a:ext cx="79899" cy="852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0DFA00E-B8F4-478B-9BA5-2FE693568A09}"/>
              </a:ext>
            </a:extLst>
          </p:cNvPr>
          <p:cNvGrpSpPr/>
          <p:nvPr/>
        </p:nvGrpSpPr>
        <p:grpSpPr>
          <a:xfrm>
            <a:off x="2619547" y="2024107"/>
            <a:ext cx="830115" cy="4097045"/>
            <a:chOff x="2397499" y="2024107"/>
            <a:chExt cx="830115" cy="40970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31554-B2F7-4378-A9EB-F65E58F92F7F}"/>
                </a:ext>
              </a:extLst>
            </p:cNvPr>
            <p:cNvSpPr/>
            <p:nvPr/>
          </p:nvSpPr>
          <p:spPr>
            <a:xfrm>
              <a:off x="2636668" y="2024109"/>
              <a:ext cx="590946" cy="40970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5AFBC1CF-5FA6-45B6-9D75-79073CB2BC64}"/>
                </a:ext>
              </a:extLst>
            </p:cNvPr>
            <p:cNvSpPr/>
            <p:nvPr/>
          </p:nvSpPr>
          <p:spPr>
            <a:xfrm>
              <a:off x="2397499" y="2024107"/>
              <a:ext cx="590946" cy="40970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9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7210BE-FF50-4292-8AB2-98116F765A6A}"/>
              </a:ext>
            </a:extLst>
          </p:cNvPr>
          <p:cNvSpPr txBox="1"/>
          <p:nvPr/>
        </p:nvSpPr>
        <p:spPr>
          <a:xfrm>
            <a:off x="2058655" y="4694220"/>
            <a:ext cx="385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 </a:t>
            </a:r>
            <a:r>
              <a:rPr lang="zh-TW" altLang="en-US" sz="28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 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享受 </a:t>
            </a:r>
            <a:r>
              <a:rPr lang="zh-TW" altLang="en-US" sz="28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 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晚餐 </a:t>
            </a:r>
            <a:r>
              <a:rPr lang="zh-TW" altLang="en-US" sz="28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FFA6AD-3B11-49B6-B41D-B6836B0C2EEC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最古老的標籤方式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9B8991-6429-4BA5-B103-6D8B73C52D15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617E26-3115-489F-AF61-031376877EBF}"/>
              </a:ext>
            </a:extLst>
          </p:cNvPr>
          <p:cNvSpPr txBox="1"/>
          <p:nvPr/>
        </p:nvSpPr>
        <p:spPr>
          <a:xfrm>
            <a:off x="772357" y="396666"/>
            <a:ext cx="3716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POS Tagging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387E929-149E-416B-8E6A-023E419CBD1B}"/>
              </a:ext>
            </a:extLst>
          </p:cNvPr>
          <p:cNvGrpSpPr/>
          <p:nvPr/>
        </p:nvGrpSpPr>
        <p:grpSpPr>
          <a:xfrm>
            <a:off x="2585591" y="2029411"/>
            <a:ext cx="7020819" cy="587932"/>
            <a:chOff x="1616971" y="2323376"/>
            <a:chExt cx="7020819" cy="58793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28C833A-9872-46A2-9BF1-436246A183A1}"/>
                </a:ext>
              </a:extLst>
            </p:cNvPr>
            <p:cNvSpPr txBox="1"/>
            <p:nvPr/>
          </p:nvSpPr>
          <p:spPr>
            <a:xfrm>
              <a:off x="1957282" y="2386510"/>
              <a:ext cx="6340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TW" altLang="en-US" sz="2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利用詞典或是句子的特徵去做標記，例如詞性</a:t>
              </a:r>
            </a:p>
          </p:txBody>
        </p:sp>
        <p:sp>
          <p:nvSpPr>
            <p:cNvPr id="9" name="平行四邊形 8">
              <a:extLst>
                <a:ext uri="{FF2B5EF4-FFF2-40B4-BE49-F238E27FC236}">
                  <a16:creationId xmlns:a16="http://schemas.microsoft.com/office/drawing/2014/main" id="{5642567B-4DA9-4A83-955F-CE909A6D4D53}"/>
                </a:ext>
              </a:extLst>
            </p:cNvPr>
            <p:cNvSpPr/>
            <p:nvPr/>
          </p:nvSpPr>
          <p:spPr>
            <a:xfrm>
              <a:off x="8297479" y="2323376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6214D751-79A7-4199-97B8-5D2DC3BD8622}"/>
                </a:ext>
              </a:extLst>
            </p:cNvPr>
            <p:cNvSpPr/>
            <p:nvPr/>
          </p:nvSpPr>
          <p:spPr>
            <a:xfrm>
              <a:off x="1616971" y="2323376"/>
              <a:ext cx="340311" cy="587932"/>
            </a:xfrm>
            <a:prstGeom prst="parallelogram">
              <a:avLst>
                <a:gd name="adj" fmla="val 50684"/>
              </a:avLst>
            </a:prstGeom>
            <a:solidFill>
              <a:srgbClr val="61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495873-6F9C-453F-B67C-FC0E0E4EBA9F}"/>
              </a:ext>
            </a:extLst>
          </p:cNvPr>
          <p:cNvSpPr txBox="1"/>
          <p:nvPr/>
        </p:nvSpPr>
        <p:spPr>
          <a:xfrm>
            <a:off x="2058655" y="411434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我享受晚餐</a:t>
            </a:r>
          </a:p>
        </p:txBody>
      </p:sp>
      <p:pic>
        <p:nvPicPr>
          <p:cNvPr id="13" name="Picture 2" descr="https://aidea-web.tw/images/web/news.png">
            <a:extLst>
              <a:ext uri="{FF2B5EF4-FFF2-40B4-BE49-F238E27FC236}">
                <a16:creationId xmlns:a16="http://schemas.microsoft.com/office/drawing/2014/main" id="{C1DB3DF2-6F82-4C4A-915D-EEE6FFAC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73" y="3157622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9017C0B-24D7-454C-830D-A9CF57457CFF}"/>
              </a:ext>
            </a:extLst>
          </p:cNvPr>
          <p:cNvSpPr/>
          <p:nvPr/>
        </p:nvSpPr>
        <p:spPr>
          <a:xfrm>
            <a:off x="6152866" y="4865967"/>
            <a:ext cx="498570" cy="177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6346FFE-75E1-4E73-84D2-FFC97DFD6C14}"/>
              </a:ext>
            </a:extLst>
          </p:cNvPr>
          <p:cNvSpPr txBox="1"/>
          <p:nvPr/>
        </p:nvSpPr>
        <p:spPr>
          <a:xfrm>
            <a:off x="6822800" y="469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享受晚餐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E860722-DCD8-4AC7-B0A7-419289D80975}"/>
              </a:ext>
            </a:extLst>
          </p:cNvPr>
          <p:cNvSpPr txBox="1"/>
          <p:nvPr/>
        </p:nvSpPr>
        <p:spPr>
          <a:xfrm>
            <a:off x="8258490" y="481603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被標記成為事件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688645-5E5C-45ED-B43E-443A6EFB71E6}"/>
              </a:ext>
            </a:extLst>
          </p:cNvPr>
          <p:cNvSpPr txBox="1"/>
          <p:nvPr/>
        </p:nvSpPr>
        <p:spPr>
          <a:xfrm>
            <a:off x="2058655" y="3207881"/>
            <a:ext cx="868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對話中出現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”+”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，則有很大機會為事件</a:t>
            </a:r>
          </a:p>
        </p:txBody>
      </p:sp>
    </p:spTree>
    <p:extLst>
      <p:ext uri="{BB962C8B-B14F-4D97-AF65-F5344CB8AC3E}">
        <p14:creationId xmlns:p14="http://schemas.microsoft.com/office/powerpoint/2010/main" val="145731672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7210BE-FF50-4292-8AB2-98116F765A6A}"/>
              </a:ext>
            </a:extLst>
          </p:cNvPr>
          <p:cNvSpPr txBox="1"/>
          <p:nvPr/>
        </p:nvSpPr>
        <p:spPr>
          <a:xfrm>
            <a:off x="2506526" y="3182649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</a:t>
            </a:r>
            <a:r>
              <a:rPr lang="zh-TW" altLang="en-US" sz="28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主詞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FFA6AD-3B11-49B6-B41D-B6836B0C2EEC}"/>
              </a:ext>
            </a:extLst>
          </p:cNvPr>
          <p:cNvSpPr txBox="1"/>
          <p:nvPr/>
        </p:nvSpPr>
        <p:spPr>
          <a:xfrm>
            <a:off x="772357" y="116610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最古老的標籤方式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9B8991-6429-4BA5-B103-6D8B73C52D15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617E26-3115-489F-AF61-031376877EBF}"/>
              </a:ext>
            </a:extLst>
          </p:cNvPr>
          <p:cNvSpPr txBox="1"/>
          <p:nvPr/>
        </p:nvSpPr>
        <p:spPr>
          <a:xfrm>
            <a:off x="772357" y="396666"/>
            <a:ext cx="3716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POS Tagging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495873-6F9C-453F-B67C-FC0E0E4EBA9F}"/>
              </a:ext>
            </a:extLst>
          </p:cNvPr>
          <p:cNvSpPr txBox="1"/>
          <p:nvPr/>
        </p:nvSpPr>
        <p:spPr>
          <a:xfrm>
            <a:off x="2506526" y="26027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我閱讀了這本書</a:t>
            </a:r>
          </a:p>
        </p:txBody>
      </p:sp>
      <p:pic>
        <p:nvPicPr>
          <p:cNvPr id="13" name="Picture 2" descr="https://aidea-web.tw/images/web/news.png">
            <a:extLst>
              <a:ext uri="{FF2B5EF4-FFF2-40B4-BE49-F238E27FC236}">
                <a16:creationId xmlns:a16="http://schemas.microsoft.com/office/drawing/2014/main" id="{C1DB3DF2-6F82-4C4A-915D-EEE6FFAC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44" y="1879326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9017C0B-24D7-454C-830D-A9CF57457CFF}"/>
              </a:ext>
            </a:extLst>
          </p:cNvPr>
          <p:cNvSpPr/>
          <p:nvPr/>
        </p:nvSpPr>
        <p:spPr>
          <a:xfrm>
            <a:off x="6667814" y="3354397"/>
            <a:ext cx="498570" cy="177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6346FFE-75E1-4E73-84D2-FFC97DFD6C14}"/>
              </a:ext>
            </a:extLst>
          </p:cNvPr>
          <p:cNvSpPr txBox="1"/>
          <p:nvPr/>
        </p:nvSpPr>
        <p:spPr>
          <a:xfrm>
            <a:off x="7270671" y="31813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閱讀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E860722-DCD8-4AC7-B0A7-419289D80975}"/>
              </a:ext>
            </a:extLst>
          </p:cNvPr>
          <p:cNvSpPr txBox="1"/>
          <p:nvPr/>
        </p:nvSpPr>
        <p:spPr>
          <a:xfrm>
            <a:off x="8029853" y="32768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被標記為動詞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688645-5E5C-45ED-B43E-443A6EFB71E6}"/>
              </a:ext>
            </a:extLst>
          </p:cNvPr>
          <p:cNvSpPr txBox="1"/>
          <p:nvPr/>
        </p:nvSpPr>
        <p:spPr>
          <a:xfrm>
            <a:off x="2506526" y="1929585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對話中前一個是主詞，則後面有很大機會為動詞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25B8A5-0F38-4019-AC1E-E0A818D03F70}"/>
              </a:ext>
            </a:extLst>
          </p:cNvPr>
          <p:cNvSpPr txBox="1"/>
          <p:nvPr/>
        </p:nvSpPr>
        <p:spPr>
          <a:xfrm>
            <a:off x="2506526" y="5481779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培養</a:t>
            </a:r>
            <a:r>
              <a:rPr lang="zh-TW" altLang="en-US" sz="28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FA2B2CA-4F60-4D54-BA9F-6EB3B309F3C9}"/>
              </a:ext>
            </a:extLst>
          </p:cNvPr>
          <p:cNvSpPr txBox="1"/>
          <p:nvPr/>
        </p:nvSpPr>
        <p:spPr>
          <a:xfrm>
            <a:off x="2506526" y="49019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培養閱讀習慣</a:t>
            </a:r>
          </a:p>
        </p:txBody>
      </p:sp>
      <p:pic>
        <p:nvPicPr>
          <p:cNvPr id="21" name="Picture 2" descr="https://aidea-web.tw/images/web/news.png">
            <a:extLst>
              <a:ext uri="{FF2B5EF4-FFF2-40B4-BE49-F238E27FC236}">
                <a16:creationId xmlns:a16="http://schemas.microsoft.com/office/drawing/2014/main" id="{72376E66-23CA-41DD-AA16-C16600E0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44" y="4094477"/>
            <a:ext cx="621437" cy="6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C74A1286-E103-4692-AB05-1AD796740BAE}"/>
              </a:ext>
            </a:extLst>
          </p:cNvPr>
          <p:cNvSpPr/>
          <p:nvPr/>
        </p:nvSpPr>
        <p:spPr>
          <a:xfrm>
            <a:off x="6667814" y="5653527"/>
            <a:ext cx="498570" cy="177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D76E284-63AF-4A8E-8C9E-02F13A72DBA2}"/>
              </a:ext>
            </a:extLst>
          </p:cNvPr>
          <p:cNvSpPr txBox="1"/>
          <p:nvPr/>
        </p:nvSpPr>
        <p:spPr>
          <a:xfrm>
            <a:off x="7270671" y="54804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閱讀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A26B635-9DC2-4B6C-88EC-14DEC029686D}"/>
              </a:ext>
            </a:extLst>
          </p:cNvPr>
          <p:cNvSpPr txBox="1"/>
          <p:nvPr/>
        </p:nvSpPr>
        <p:spPr>
          <a:xfrm>
            <a:off x="8029853" y="55983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被標記為名詞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495B658-5A2C-4EBC-99FC-41FE7B79CA19}"/>
              </a:ext>
            </a:extLst>
          </p:cNvPr>
          <p:cNvSpPr txBox="1"/>
          <p:nvPr/>
        </p:nvSpPr>
        <p:spPr>
          <a:xfrm>
            <a:off x="2506526" y="414473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對話中前一個是動詞，則後面有很大機會為名詞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62D486A-9B4A-409C-A106-093D8C3529FA}"/>
              </a:ext>
            </a:extLst>
          </p:cNvPr>
          <p:cNvCxnSpPr/>
          <p:nvPr/>
        </p:nvCxnSpPr>
        <p:spPr>
          <a:xfrm>
            <a:off x="3666936" y="3429000"/>
            <a:ext cx="9050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4BA5296-461B-41F0-921E-32A95F64B8F4}"/>
              </a:ext>
            </a:extLst>
          </p:cNvPr>
          <p:cNvCxnSpPr>
            <a:cxnSpLocks/>
          </p:cNvCxnSpPr>
          <p:nvPr/>
        </p:nvCxnSpPr>
        <p:spPr>
          <a:xfrm>
            <a:off x="3984546" y="5742090"/>
            <a:ext cx="7014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7DF7735-433B-4BB3-B11C-E180C068198E}"/>
              </a:ext>
            </a:extLst>
          </p:cNvPr>
          <p:cNvSpPr/>
          <p:nvPr/>
        </p:nvSpPr>
        <p:spPr>
          <a:xfrm>
            <a:off x="2956789" y="2596428"/>
            <a:ext cx="710148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83E53E-A4C4-4363-BF09-A39A69D18F30}"/>
              </a:ext>
            </a:extLst>
          </p:cNvPr>
          <p:cNvSpPr/>
          <p:nvPr/>
        </p:nvSpPr>
        <p:spPr>
          <a:xfrm>
            <a:off x="3311862" y="4897654"/>
            <a:ext cx="710148" cy="523220"/>
          </a:xfrm>
          <a:prstGeom prst="rect">
            <a:avLst/>
          </a:prstGeom>
          <a:solidFill>
            <a:srgbClr val="E721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04620BB-1D4B-4822-AFB1-607BEE4B270F}"/>
              </a:ext>
            </a:extLst>
          </p:cNvPr>
          <p:cNvSpPr txBox="1"/>
          <p:nvPr/>
        </p:nvSpPr>
        <p:spPr>
          <a:xfrm>
            <a:off x="4727954" y="3171367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閱讀</a:t>
            </a:r>
            <a:r>
              <a:rPr lang="zh-TW" altLang="en-US" sz="28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動詞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760657E-E1FE-4763-867E-2BD292C5C298}"/>
              </a:ext>
            </a:extLst>
          </p:cNvPr>
          <p:cNvSpPr txBox="1"/>
          <p:nvPr/>
        </p:nvSpPr>
        <p:spPr>
          <a:xfrm>
            <a:off x="4888598" y="5425092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閱讀</a:t>
            </a:r>
            <a:r>
              <a:rPr lang="zh-TW" altLang="en-US" sz="2800" baseline="-25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名詞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268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 animBg="1"/>
      <p:bldP spid="28" grpId="0"/>
      <p:bldP spid="29" grpId="0"/>
      <p:bldP spid="19" grpId="0"/>
      <p:bldP spid="27" grpId="0" animBg="1"/>
      <p:bldP spid="31" grpId="0"/>
      <p:bldP spid="32" grpId="0"/>
      <p:bldP spid="35" grpId="0" animBg="1"/>
      <p:bldP spid="36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7FFA6AD-3B11-49B6-B41D-B6836B0C2EEC}"/>
              </a:ext>
            </a:extLst>
          </p:cNvPr>
          <p:cNvSpPr txBox="1"/>
          <p:nvPr/>
        </p:nvSpPr>
        <p:spPr>
          <a:xfrm>
            <a:off x="772357" y="116610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缺點看起來很明顯喔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9B8991-6429-4BA5-B103-6D8B73C52D15}"/>
              </a:ext>
            </a:extLst>
          </p:cNvPr>
          <p:cNvSpPr/>
          <p:nvPr/>
        </p:nvSpPr>
        <p:spPr>
          <a:xfrm>
            <a:off x="355107" y="396666"/>
            <a:ext cx="148817" cy="1126763"/>
          </a:xfrm>
          <a:prstGeom prst="rect">
            <a:avLst/>
          </a:prstGeom>
          <a:solidFill>
            <a:srgbClr val="246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617E26-3115-489F-AF61-031376877EBF}"/>
              </a:ext>
            </a:extLst>
          </p:cNvPr>
          <p:cNvSpPr txBox="1"/>
          <p:nvPr/>
        </p:nvSpPr>
        <p:spPr>
          <a:xfrm>
            <a:off x="772357" y="396666"/>
            <a:ext cx="6941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Adobe Gothic Std B" panose="020B0800000000000000" pitchFamily="34" charset="-128"/>
              </a:rPr>
              <a:t>POS Tagging - Drawback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D1D1CC-C484-4BD6-B050-8324413ABD3E}"/>
              </a:ext>
            </a:extLst>
          </p:cNvPr>
          <p:cNvSpPr/>
          <p:nvPr/>
        </p:nvSpPr>
        <p:spPr>
          <a:xfrm>
            <a:off x="2491273" y="2938313"/>
            <a:ext cx="7209454" cy="2040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需要制定大量的規則</a:t>
            </a:r>
          </a:p>
        </p:txBody>
      </p:sp>
    </p:spTree>
    <p:extLst>
      <p:ext uri="{BB962C8B-B14F-4D97-AF65-F5344CB8AC3E}">
        <p14:creationId xmlns:p14="http://schemas.microsoft.com/office/powerpoint/2010/main" val="291465435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Adobe 黑体 Std R" panose="020B0400000000000000" pitchFamily="34" charset="-128"/>
            <a:ea typeface="Adobe 黑体 Std R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3018</Words>
  <Application>Microsoft Office PowerPoint</Application>
  <PresentationFormat>寬螢幕</PresentationFormat>
  <Paragraphs>610</Paragraphs>
  <Slides>52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0" baseType="lpstr">
      <vt:lpstr>Calibri</vt:lpstr>
      <vt:lpstr>Arial</vt:lpstr>
      <vt:lpstr>新細明體</vt:lpstr>
      <vt:lpstr>Arial Rounded MT Bold</vt:lpstr>
      <vt:lpstr>Adobe 黑体 Std R</vt:lpstr>
      <vt:lpstr>Adobe Gothic Std B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昇翰 江</dc:creator>
  <cp:lastModifiedBy>昇翰 江</cp:lastModifiedBy>
  <cp:revision>144</cp:revision>
  <dcterms:created xsi:type="dcterms:W3CDTF">2020-09-24T05:53:12Z</dcterms:created>
  <dcterms:modified xsi:type="dcterms:W3CDTF">2020-11-24T06:18:04Z</dcterms:modified>
</cp:coreProperties>
</file>