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47649-5020-CB9E-F523-C7E16631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CC2DE3-69A0-5220-5B86-8921BD52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F7C00-7482-363A-AE4E-7157B6DB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0EFF14-0CFB-E580-64C7-F92A0C39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5A8E0-F1A8-30E9-3D16-7F4D5231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1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5C885-5D17-FAC6-E423-17275BC2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A576DA-74B4-F83C-B88C-7F318150D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5369E-2ED8-D7B3-7806-4D02F03C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1E899-5591-AB01-7134-6759A77E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CEC4B-9499-6234-F76F-D0EDA8B4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7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DAA98-C036-0B3C-FCDA-EC196813F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353F3D-376E-20AA-47D5-C9AD0F758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D5968-FD78-28EB-D0BB-16C0666E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6B761-CC66-9182-526A-03A0E027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A1EE9-648A-07D8-1561-78A0D366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FAD4-D81B-3675-DC0E-57D5574A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77622-573B-EE69-0A92-48328581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50CDE-6108-59FE-8267-00352A59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6EE4B-86C8-5FAF-F979-847657DB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2B812-F4B5-6699-86CB-DEDDA062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3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B63B0-484E-2BF2-F046-4A91CEEA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1E50E-327A-3D45-7399-DC5C2C9F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286F2-979B-FF49-8278-76A108FA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34F77-23A6-ED13-E6DC-0658EE2E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A12BC-5B89-9E0F-17FB-9C51817D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01B-2C61-485E-5F8F-7B95DE8E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38CC6-0CCE-D39F-43C5-9D9826F68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C6CFE2-4A0B-2959-13A5-8ED8B15B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AE500-FA6D-88B5-116B-E96294A2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29FF72-9543-88E3-9B45-53F1679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E6982-B6E9-B0FB-7553-9F9DD4A3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13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32A87-406F-0C26-14CB-14C509B3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8E0AC7-4A31-EF27-85D6-05527DAB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9EADDF-43FC-31D2-380F-40A46D08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7B6B75-8DB7-FAB7-5496-F783778FD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A9A36F-E6AD-F76B-06A0-0C27A8233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04805C-DF01-990B-C30F-F515544E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F3E7E-6A49-042B-B464-53CF0001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D04C3A-3EDF-E60A-614A-31D94D41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2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B1036-7BE5-584B-00C1-A37B28D0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309171-1A58-1A03-26A7-4E98D5F7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1F9973-F647-0627-3B9F-FAC08FCC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9F1CBE-2EE2-8518-0FA9-342E6970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97679-DB5D-0FB6-6745-2FEDFB93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EFCD9-9274-549E-2451-E5BE7EE8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CA54B9-D4BD-66FE-1911-B6C6E603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D0901-22D1-BB83-C107-4BAAC4D6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E89CA-4D94-EE44-EE62-8AEA6DB1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27792B-BB4C-80E8-97DD-2595414F9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7EFAD-18C3-52E5-F586-1894236B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5E85A-5D7F-8A28-3F85-19BF2DCE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E1577F-25E4-644E-761D-EC003880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BD251-BBB4-7E53-B2CA-ADD94C2E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422DC-1904-56C2-D0D6-446899D97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4F8E00-518B-7B8E-99CC-36635A56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C5E3E-DE18-0CA4-B1FE-FF74953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65A3E4-2909-B464-3517-969D16B2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7ED50D-B66C-EF94-1460-1BC84289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5D1B9-EE4B-FED8-ED38-F5772FD6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2457EE-DC0B-9FF6-441E-D20AD5789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C4B03-198A-DC05-662B-E5BB5293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2DD0-A93C-4F3F-9D7C-49553B54AF2C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A1E16-A77F-4BA5-874F-9754AA51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03A8-227A-D5DC-05A1-95FABE3EE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65EB7-93A0-4FD3-933E-5F189952D0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3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2FFF317-3676-E90C-A8EB-5E4CD28FC88F}"/>
              </a:ext>
            </a:extLst>
          </p:cNvPr>
          <p:cNvSpPr txBox="1">
            <a:spLocks/>
          </p:cNvSpPr>
          <p:nvPr/>
        </p:nvSpPr>
        <p:spPr>
          <a:xfrm>
            <a:off x="3841844" y="1888773"/>
            <a:ext cx="4768755" cy="128751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7360">
              <a:spcAft>
                <a:spcPts val="600"/>
              </a:spcAft>
            </a:pPr>
            <a:r>
              <a:rPr lang="zh-CN" alt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测试报告</a:t>
            </a:r>
            <a:endParaRPr lang="zh-CN" sz="6600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250D08D1-7702-50CE-2ADC-21CEBF21D5FA}"/>
              </a:ext>
            </a:extLst>
          </p:cNvPr>
          <p:cNvSpPr txBox="1">
            <a:spLocks/>
          </p:cNvSpPr>
          <p:nvPr/>
        </p:nvSpPr>
        <p:spPr>
          <a:xfrm>
            <a:off x="6352034" y="3921584"/>
            <a:ext cx="2258565" cy="6608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4340" indent="-434340" defTabSz="1737360">
              <a:spcBef>
                <a:spcPts val="1900"/>
              </a:spcBef>
            </a:pPr>
            <a:r>
              <a:rPr lang="en-US" altLang="zh-C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Yanhua Li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4596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2335D0A-21B2-4888-8B54-91B7738E3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4409A5E-C15D-4BA0-861B-D017C2A7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3351276"/>
            <a:ext cx="5486400" cy="121889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D5B52B-DDDE-32E3-481A-2723661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819527" cy="2264392"/>
          </a:xfrm>
        </p:spPr>
        <p:txBody>
          <a:bodyPr anchor="ctr">
            <a:normAutofit/>
          </a:bodyPr>
          <a:lstStyle/>
          <a:p>
            <a:r>
              <a:rPr lang="zh-CN" altLang="en-US" sz="5000" dirty="0"/>
              <a:t>单元测试 </a:t>
            </a:r>
            <a:r>
              <a:rPr lang="en-US" altLang="zh-CN" sz="5000" dirty="0"/>
              <a:t>—— 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DataUsage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</a:t>
            </a:r>
            <a:endParaRPr lang="zh-C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818F-04D1-05F2-FDCE-D7CACA8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75" y="360715"/>
            <a:ext cx="5711056" cy="2382802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addPurposeTest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tests the ability of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DataUsageContract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 a new purpose to the contract, while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getPurposeTest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tests the ability of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DataUsageContract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to retrieve the details of an existing purpose. 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" title="fig:">
            <a:extLst>
              <a:ext uri="{FF2B5EF4-FFF2-40B4-BE49-F238E27FC236}">
                <a16:creationId xmlns:a16="http://schemas.microsoft.com/office/drawing/2014/main" id="{93F011D7-C56F-CAC5-0FA1-B219ED5C3AA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8874" y="4710653"/>
            <a:ext cx="5329072" cy="1461548"/>
          </a:xfrm>
          <a:prstGeom prst="rect">
            <a:avLst/>
          </a:prstGeom>
          <a:noFill/>
        </p:spPr>
      </p:pic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zh-CN" sz="100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E2D918-0F5E-4344-9C8C-FBD0ACB62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559DE7-996A-5E45-70EB-4CFF279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1506"/>
              </p:ext>
            </p:extLst>
          </p:nvPr>
        </p:nvGraphicFramePr>
        <p:xfrm>
          <a:off x="5450995" y="2840636"/>
          <a:ext cx="6463636" cy="3350596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629459205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974972696"/>
                    </a:ext>
                  </a:extLst>
                </a:gridCol>
                <a:gridCol w="508507">
                  <a:extLst>
                    <a:ext uri="{9D8B030D-6E8A-4147-A177-3AD203B41FA5}">
                      <a16:colId xmlns:a16="http://schemas.microsoft.com/office/drawing/2014/main" val="3114289247"/>
                    </a:ext>
                  </a:extLst>
                </a:gridCol>
                <a:gridCol w="2001747">
                  <a:extLst>
                    <a:ext uri="{9D8B030D-6E8A-4147-A177-3AD203B41FA5}">
                      <a16:colId xmlns:a16="http://schemas.microsoft.com/office/drawing/2014/main" val="2222116061"/>
                    </a:ext>
                  </a:extLst>
                </a:gridCol>
                <a:gridCol w="1032735">
                  <a:extLst>
                    <a:ext uri="{9D8B030D-6E8A-4147-A177-3AD203B41FA5}">
                      <a16:colId xmlns:a16="http://schemas.microsoft.com/office/drawing/2014/main" val="3050856464"/>
                    </a:ext>
                  </a:extLst>
                </a:gridCol>
                <a:gridCol w="1019563">
                  <a:extLst>
                    <a:ext uri="{9D8B030D-6E8A-4147-A177-3AD203B41FA5}">
                      <a16:colId xmlns:a16="http://schemas.microsoft.com/office/drawing/2014/main" val="2887324316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3381762863"/>
                    </a:ext>
                  </a:extLst>
                </a:gridCol>
                <a:gridCol w="449816">
                  <a:extLst>
                    <a:ext uri="{9D8B030D-6E8A-4147-A177-3AD203B41FA5}">
                      <a16:colId xmlns:a16="http://schemas.microsoft.com/office/drawing/2014/main" val="2163052117"/>
                    </a:ext>
                  </a:extLst>
                </a:gridCol>
              </a:tblGrid>
              <a:tr h="175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业务类型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测试数据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预期结果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实际结果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案例类型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测试状态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1713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Purpose ID is correct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Name: "healthcare"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Purpose: "data collection"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Personal Data List: ["John", "Newcastle", "24"]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0xf04ee76b95208a6a04ef537cc0d42127b1ca2d62c084ff0bec90d00c17974a78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0xf04ee76b95208a6a04ef537cc0d42127b1ca2d62c084ff0bec90d00c17974a78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正向案例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976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Purpose ID is correct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addPurpose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Name: "healthcare"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Purpose: "data collection"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Personal Data List: ["John", "Newcastle", "24"]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0x0d61b59efe8d58f008ca3ab22d549a164a3ce09eb43581773a472e0504987d79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0x2423b9c0c81e6196c22058f39963d6fb39d50169d7362d486473a62663bbf0f9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反向案例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61134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Operator is correct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正向案例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3475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Operator is correct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反向案例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360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list length is correct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正向案例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13778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list length is correct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反向案例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4426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Stored data is correct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正向案例</a:t>
                      </a:r>
                      <a:endParaRPr lang="zh-CN" alt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PASS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3553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zh-CN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Stored data is correct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getPurpose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Name: "banking"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Service Purpose: "transaction monitoring"</a:t>
                      </a:r>
                      <a:b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6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Personal Data List: ["310 456 789", "2023-03-20 : 30 pounds"]</a:t>
                      </a:r>
                      <a:endParaRPr lang="en-US" sz="600" b="0" i="0" u="none" strike="noStrike" cap="none" spc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反向案例</a:t>
                      </a:r>
                      <a:endParaRPr lang="zh-CN" alt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NOT PASS</a:t>
                      </a:r>
                      <a:endParaRPr lang="en-US" sz="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553" marR="1553" marT="1553" marB="303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6855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E3BB593-328D-11E9-A64A-3FF90DAE5718}"/>
              </a:ext>
            </a:extLst>
          </p:cNvPr>
          <p:cNvSpPr txBox="1"/>
          <p:nvPr/>
        </p:nvSpPr>
        <p:spPr>
          <a:xfrm>
            <a:off x="118874" y="2828835"/>
            <a:ext cx="5329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also imported and used to compare the stored data to the personal data provided to ensure that the data being stored in the contract is correct.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034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B52B-DDDE-32E3-481A-2723661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9" y="228918"/>
            <a:ext cx="5604378" cy="2264392"/>
          </a:xfrm>
        </p:spPr>
        <p:txBody>
          <a:bodyPr anchor="ctr">
            <a:normAutofit/>
          </a:bodyPr>
          <a:lstStyle/>
          <a:p>
            <a:r>
              <a:rPr lang="zh-CN" altLang="en-US" sz="5000" dirty="0"/>
              <a:t>单元测试 </a:t>
            </a:r>
            <a:r>
              <a:rPr lang="en-US" altLang="zh-CN" sz="5000" dirty="0"/>
              <a:t>—— 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 Contract</a:t>
            </a:r>
            <a:endParaRPr lang="zh-C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818F-04D1-05F2-FDCE-D7CACA8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75" y="360715"/>
            <a:ext cx="5711056" cy="2382802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voteTest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first creates a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calling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addPurpose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of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DataUsageContract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then calls the vote() function of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AgreementContract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created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actorAddress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userConsent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then calls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getVote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of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AgreementContract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retrieve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actorAddress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userConsent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previously set in the vote() function, and compares them to the expected values.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3</a:t>
            </a:fld>
            <a:endParaRPr lang="zh-CN" sz="1000">
              <a:solidFill>
                <a:schemeClr val="accent2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559DE7-996A-5E45-70EB-4CFF279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64506"/>
              </p:ext>
            </p:extLst>
          </p:nvPr>
        </p:nvGraphicFramePr>
        <p:xfrm>
          <a:off x="5447946" y="2828835"/>
          <a:ext cx="6463636" cy="3527517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629459205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974972696"/>
                    </a:ext>
                  </a:extLst>
                </a:gridCol>
                <a:gridCol w="508507">
                  <a:extLst>
                    <a:ext uri="{9D8B030D-6E8A-4147-A177-3AD203B41FA5}">
                      <a16:colId xmlns:a16="http://schemas.microsoft.com/office/drawing/2014/main" val="3114289247"/>
                    </a:ext>
                  </a:extLst>
                </a:gridCol>
                <a:gridCol w="2001747">
                  <a:extLst>
                    <a:ext uri="{9D8B030D-6E8A-4147-A177-3AD203B41FA5}">
                      <a16:colId xmlns:a16="http://schemas.microsoft.com/office/drawing/2014/main" val="2222116061"/>
                    </a:ext>
                  </a:extLst>
                </a:gridCol>
                <a:gridCol w="1032735">
                  <a:extLst>
                    <a:ext uri="{9D8B030D-6E8A-4147-A177-3AD203B41FA5}">
                      <a16:colId xmlns:a16="http://schemas.microsoft.com/office/drawing/2014/main" val="3050856464"/>
                    </a:ext>
                  </a:extLst>
                </a:gridCol>
                <a:gridCol w="1019563">
                  <a:extLst>
                    <a:ext uri="{9D8B030D-6E8A-4147-A177-3AD203B41FA5}">
                      <a16:colId xmlns:a16="http://schemas.microsoft.com/office/drawing/2014/main" val="2887324316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3381762863"/>
                    </a:ext>
                  </a:extLst>
                </a:gridCol>
                <a:gridCol w="449816">
                  <a:extLst>
                    <a:ext uri="{9D8B030D-6E8A-4147-A177-3AD203B41FA5}">
                      <a16:colId xmlns:a16="http://schemas.microsoft.com/office/drawing/2014/main" val="2163052117"/>
                    </a:ext>
                  </a:extLst>
                </a:gridCol>
              </a:tblGrid>
              <a:tr h="3535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业务类型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测试数据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预期结果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实际结果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案例类型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测试状态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17132"/>
                  </a:ext>
                </a:extLst>
              </a:tr>
              <a:tr h="79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u="none" strike="noStrike" dirty="0">
                          <a:effectLst/>
                        </a:rPr>
                        <a:t>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Actor address is correct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vote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 dirty="0">
                          <a:effectLst/>
                        </a:rPr>
                        <a:t>Service Name: "banking"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Service Purpose: "transaction monitoring"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Personal Data List: ["310 456 789", "2023-03-20 : 30 pounds"]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0x5B38Da6a701c568545dCfcB03FcB875f56beddC4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0x5B38Da6a701c568545dCfcB03FcB875f56beddC4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u="none" strike="noStrike">
                          <a:effectLst/>
                        </a:rPr>
                        <a:t>正向案例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9767"/>
                  </a:ext>
                </a:extLst>
              </a:tr>
              <a:tr h="79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Actor address is correct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vote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 dirty="0">
                          <a:effectLst/>
                        </a:rPr>
                        <a:t>Service Name: "banking"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Service Purpose: "transaction monitoring"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Personal Data List: ["310 123 456", "2023-03-20 : 10 pounds"]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Unable to execute normally.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Unable to execute normally.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u="none" strike="noStrike">
                          <a:effectLst/>
                        </a:rPr>
                        <a:t>反向案例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NOT PASS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61134"/>
                  </a:ext>
                </a:extLst>
              </a:tr>
              <a:tr h="79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User consent is correct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vote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 dirty="0">
                          <a:effectLst/>
                        </a:rPr>
                        <a:t>Service Name: "banking"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Service Purpose: "transaction monitoring"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Personal Data List: ["310 456 789", "2023-03-20 : 30 pounds"]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TRUE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TRUE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u="none" strike="noStrike">
                          <a:effectLst/>
                        </a:rPr>
                        <a:t>正向案例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PASS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3475"/>
                  </a:ext>
                </a:extLst>
              </a:tr>
              <a:tr h="7934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Should not be able to vote twice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>
                          <a:effectLst/>
                        </a:rPr>
                        <a:t>voteTwice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 dirty="0">
                          <a:effectLst/>
                        </a:rPr>
                        <a:t>Service Name: "banking"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Service Purpose: "transaction monitoring"</a:t>
                      </a:r>
                      <a:br>
                        <a:rPr lang="en-US" sz="700" b="0" u="none" strike="noStrike" dirty="0">
                          <a:effectLst/>
                        </a:rPr>
                      </a:br>
                      <a:r>
                        <a:rPr lang="en-US" sz="700" b="0" u="none" strike="noStrike" dirty="0">
                          <a:effectLst/>
                        </a:rPr>
                        <a:t>Personal Data List: ["310 456 789", "2023-03-20 : 30 pounds"]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FALSE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FALSE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u="none" strike="noStrike" dirty="0">
                          <a:effectLst/>
                        </a:rPr>
                        <a:t>反向案例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u="none" strike="noStrike" dirty="0">
                          <a:effectLst/>
                        </a:rPr>
                        <a:t>NOT PASS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440" marR="4440" marT="444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3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E3BB593-328D-11E9-A64A-3FF90DAE5718}"/>
              </a:ext>
            </a:extLst>
          </p:cNvPr>
          <p:cNvSpPr txBox="1"/>
          <p:nvPr/>
        </p:nvSpPr>
        <p:spPr>
          <a:xfrm>
            <a:off x="118874" y="2828835"/>
            <a:ext cx="5329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voteTwiceTest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similar to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voteTest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but it attempts to call the vote() function twice with the same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purposeId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should fail since a user can only vote once. The test checks that the second vote fails.</a:t>
            </a:r>
            <a:endParaRPr lang="zh-CN" altLang="en-US" dirty="0"/>
          </a:p>
        </p:txBody>
      </p:sp>
      <p:pic>
        <p:nvPicPr>
          <p:cNvPr id="4" name="Picture" title="fig:">
            <a:extLst>
              <a:ext uri="{FF2B5EF4-FFF2-40B4-BE49-F238E27FC236}">
                <a16:creationId xmlns:a16="http://schemas.microsoft.com/office/drawing/2014/main" id="{67E89BC7-20B0-FE3C-90ED-5ACBA4A449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8874" y="4671060"/>
            <a:ext cx="5334000" cy="16852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173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B52B-DDDE-32E3-481A-2723661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207127" cy="2264392"/>
          </a:xfrm>
        </p:spPr>
        <p:txBody>
          <a:bodyPr anchor="ctr">
            <a:normAutofit/>
          </a:bodyPr>
          <a:lstStyle/>
          <a:p>
            <a:r>
              <a:rPr lang="zh-CN" altLang="en-US" sz="5000" dirty="0"/>
              <a:t>单元测试 </a:t>
            </a:r>
            <a:r>
              <a:rPr lang="en-US" altLang="zh-CN" sz="5000" dirty="0"/>
              <a:t>—— 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Contract</a:t>
            </a:r>
            <a:endParaRPr lang="zh-C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818F-04D1-05F2-FDCE-D7CACA8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75" y="360715"/>
            <a:ext cx="5711056" cy="2382802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testLogAction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the code creates an instance of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logs an action with some processed data. It then retrieves the log and checks that the correct data was logged.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testLogActionMaxDataLength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the code attempts to log an action with processed data that exceeds the maximum allowed length of 256 characters, and checks that the logging fails.</a:t>
            </a:r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4</a:t>
            </a:fld>
            <a:endParaRPr lang="zh-CN" sz="1000">
              <a:solidFill>
                <a:schemeClr val="accent2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559DE7-996A-5E45-70EB-4CFF279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30081"/>
              </p:ext>
            </p:extLst>
          </p:nvPr>
        </p:nvGraphicFramePr>
        <p:xfrm>
          <a:off x="5450995" y="2828835"/>
          <a:ext cx="6463636" cy="3343370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629459205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974972696"/>
                    </a:ext>
                  </a:extLst>
                </a:gridCol>
                <a:gridCol w="508507">
                  <a:extLst>
                    <a:ext uri="{9D8B030D-6E8A-4147-A177-3AD203B41FA5}">
                      <a16:colId xmlns:a16="http://schemas.microsoft.com/office/drawing/2014/main" val="3114289247"/>
                    </a:ext>
                  </a:extLst>
                </a:gridCol>
                <a:gridCol w="2001747">
                  <a:extLst>
                    <a:ext uri="{9D8B030D-6E8A-4147-A177-3AD203B41FA5}">
                      <a16:colId xmlns:a16="http://schemas.microsoft.com/office/drawing/2014/main" val="2222116061"/>
                    </a:ext>
                  </a:extLst>
                </a:gridCol>
                <a:gridCol w="1032735">
                  <a:extLst>
                    <a:ext uri="{9D8B030D-6E8A-4147-A177-3AD203B41FA5}">
                      <a16:colId xmlns:a16="http://schemas.microsoft.com/office/drawing/2014/main" val="3050856464"/>
                    </a:ext>
                  </a:extLst>
                </a:gridCol>
                <a:gridCol w="1019563">
                  <a:extLst>
                    <a:ext uri="{9D8B030D-6E8A-4147-A177-3AD203B41FA5}">
                      <a16:colId xmlns:a16="http://schemas.microsoft.com/office/drawing/2014/main" val="2887324316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3381762863"/>
                    </a:ext>
                  </a:extLst>
                </a:gridCol>
                <a:gridCol w="449816">
                  <a:extLst>
                    <a:ext uri="{9D8B030D-6E8A-4147-A177-3AD203B41FA5}">
                      <a16:colId xmlns:a16="http://schemas.microsoft.com/office/drawing/2014/main" val="2163052117"/>
                    </a:ext>
                  </a:extLst>
                </a:gridCol>
              </a:tblGrid>
              <a:tr h="2311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业务类型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测试数据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预期结果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实际结果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案例类型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测试状态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17132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Actor address is correct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logAction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0xd5649c595D092a81d7f26739b45E6B01CFD5352d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0xd5649c595D092a81d7f26739b45E6B01CFD5352d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9767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Operator is correct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logAction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61134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Processed data is correct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logAction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3475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Contract ID is correct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logAction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0xda65e898898c9b97743a3d0d08d3d8181e753bdbd504ee0a68fe74273dae276b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0xda65e898898c9b97743a3d0d08d3d8181e753bdbd504ee0a68fe74273dae276b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360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Should not be able to log with processed data length exceeds 256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logActionMaxDataLength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13778"/>
                  </a:ext>
                </a:extLst>
              </a:tr>
              <a:tr h="5187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Should not be able to get non-existing log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logGetNonExistingLog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4426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E3BB593-328D-11E9-A64A-3FF90DAE5718}"/>
              </a:ext>
            </a:extLst>
          </p:cNvPr>
          <p:cNvSpPr txBox="1"/>
          <p:nvPr/>
        </p:nvSpPr>
        <p:spPr>
          <a:xfrm>
            <a:off x="118874" y="2828835"/>
            <a:ext cx="532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testLogGetNonExistingLog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the code attempts to retrieve a log that does not exist and checks that the retrieval fails.</a:t>
            </a:r>
          </a:p>
        </p:txBody>
      </p:sp>
      <p:pic>
        <p:nvPicPr>
          <p:cNvPr id="4" name="Picture" title="fig:">
            <a:extLst>
              <a:ext uri="{FF2B5EF4-FFF2-40B4-BE49-F238E27FC236}">
                <a16:creationId xmlns:a16="http://schemas.microsoft.com/office/drawing/2014/main" id="{2E5D4F46-B95F-E39A-5B5C-6D5135A205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3946" y="4608201"/>
            <a:ext cx="5334000" cy="156400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93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B52B-DDDE-32E3-481A-2723661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604378" cy="2264392"/>
          </a:xfrm>
        </p:spPr>
        <p:txBody>
          <a:bodyPr anchor="ctr">
            <a:normAutofit/>
          </a:bodyPr>
          <a:lstStyle/>
          <a:p>
            <a:r>
              <a:rPr lang="zh-CN" altLang="en-US" sz="5000" dirty="0"/>
              <a:t>单元测试 </a:t>
            </a:r>
            <a:r>
              <a:rPr lang="en-US" altLang="zh-CN" sz="5000" dirty="0"/>
              <a:t>—— 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Contract</a:t>
            </a:r>
            <a:endParaRPr lang="zh-C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818F-04D1-05F2-FDCE-D7CACA8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1" y="360715"/>
            <a:ext cx="5187259" cy="2382802"/>
          </a:xfrm>
        </p:spPr>
        <p:txBody>
          <a:bodyPr anchor="ctr">
            <a:norm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VerificationContract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LoopCompare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MappingCompare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purpose of these functions is to compare two arrays of strings to check if they contain the same elements in the same order.</a:t>
            </a:r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zh-CN" sz="1000">
              <a:solidFill>
                <a:schemeClr val="accent2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559DE7-996A-5E45-70EB-4CFF279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97625"/>
              </p:ext>
            </p:extLst>
          </p:nvPr>
        </p:nvGraphicFramePr>
        <p:xfrm>
          <a:off x="5450995" y="2828834"/>
          <a:ext cx="6463636" cy="3419564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629459205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974972696"/>
                    </a:ext>
                  </a:extLst>
                </a:gridCol>
                <a:gridCol w="508507">
                  <a:extLst>
                    <a:ext uri="{9D8B030D-6E8A-4147-A177-3AD203B41FA5}">
                      <a16:colId xmlns:a16="http://schemas.microsoft.com/office/drawing/2014/main" val="3114289247"/>
                    </a:ext>
                  </a:extLst>
                </a:gridCol>
                <a:gridCol w="2001747">
                  <a:extLst>
                    <a:ext uri="{9D8B030D-6E8A-4147-A177-3AD203B41FA5}">
                      <a16:colId xmlns:a16="http://schemas.microsoft.com/office/drawing/2014/main" val="2222116061"/>
                    </a:ext>
                  </a:extLst>
                </a:gridCol>
                <a:gridCol w="1032735">
                  <a:extLst>
                    <a:ext uri="{9D8B030D-6E8A-4147-A177-3AD203B41FA5}">
                      <a16:colId xmlns:a16="http://schemas.microsoft.com/office/drawing/2014/main" val="3050856464"/>
                    </a:ext>
                  </a:extLst>
                </a:gridCol>
                <a:gridCol w="1019563">
                  <a:extLst>
                    <a:ext uri="{9D8B030D-6E8A-4147-A177-3AD203B41FA5}">
                      <a16:colId xmlns:a16="http://schemas.microsoft.com/office/drawing/2014/main" val="2887324316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3381762863"/>
                    </a:ext>
                  </a:extLst>
                </a:gridCol>
                <a:gridCol w="449816">
                  <a:extLst>
                    <a:ext uri="{9D8B030D-6E8A-4147-A177-3AD203B41FA5}">
                      <a16:colId xmlns:a16="http://schemas.microsoft.com/office/drawing/2014/main" val="2163052117"/>
                    </a:ext>
                  </a:extLst>
                </a:gridCol>
              </a:tblGrid>
              <a:tr h="3427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业务类型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测试数据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预期结果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实际结果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案例类型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测试状态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17132"/>
                  </a:ext>
                </a:extLst>
              </a:tr>
              <a:tr h="76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LoopCompare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succeed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loopCompare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9767"/>
                  </a:ext>
                </a:extLst>
              </a:tr>
              <a:tr h="76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LoopCompare succeed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loopCompare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"banking"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"transaction monitoring"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["310 456 789", "2023-03-20 : 30 pounds"]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61134"/>
                  </a:ext>
                </a:extLst>
              </a:tr>
              <a:tr h="76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MappingCompare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succeed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mappingCompare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["Jason", "Newcastle", "30"]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3475"/>
                  </a:ext>
                </a:extLst>
              </a:tr>
              <a:tr h="7691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MappingCompare succeed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mappingCompare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"banking"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"transaction monitoring"</a:t>
                      </a:r>
                      <a:b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["310 456 789", "2023-03-20 : 30 pounds"]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TRUE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FALSE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36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E3BB593-328D-11E9-A64A-3FF90DAE5718}"/>
              </a:ext>
            </a:extLst>
          </p:cNvPr>
          <p:cNvSpPr txBox="1"/>
          <p:nvPr/>
        </p:nvSpPr>
        <p:spPr>
          <a:xfrm>
            <a:off x="118874" y="2828835"/>
            <a:ext cx="5329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clearMapping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cannot be tested. Because of the particularity of this method, it cannot be made public, which makes it impossible to test.</a:t>
            </a:r>
          </a:p>
        </p:txBody>
      </p:sp>
      <p:pic>
        <p:nvPicPr>
          <p:cNvPr id="5" name="Picture" title="fig:">
            <a:extLst>
              <a:ext uri="{FF2B5EF4-FFF2-40B4-BE49-F238E27FC236}">
                <a16:creationId xmlns:a16="http://schemas.microsoft.com/office/drawing/2014/main" id="{8F219F87-8631-FD49-7684-BBAB4AE337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3946" y="4823465"/>
            <a:ext cx="5334000" cy="134874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244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5B52B-DDDE-32E3-481A-2723661B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28918"/>
            <a:ext cx="5819527" cy="2264392"/>
          </a:xfrm>
        </p:spPr>
        <p:txBody>
          <a:bodyPr anchor="ctr">
            <a:normAutofit/>
          </a:bodyPr>
          <a:lstStyle/>
          <a:p>
            <a:r>
              <a:rPr lang="zh-CN" altLang="en-US" sz="5000" dirty="0"/>
              <a:t>集成测试 </a:t>
            </a:r>
            <a:r>
              <a:rPr lang="en-US" altLang="zh-CN" sz="5000" dirty="0"/>
              <a:t>—— </a:t>
            </a:r>
            <a:r>
              <a:rPr lang="en-US" altLang="zh-CN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altLang="zh-C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zh-C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3818F-04D1-05F2-FDCE-D7CACA84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75" y="360715"/>
            <a:ext cx="5711056" cy="2382802"/>
          </a:xfrm>
        </p:spPr>
        <p:txBody>
          <a:bodyPr anchor="ctr">
            <a:norm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integration test for verifying the functionality of multiple smart contracts that together form a data usage consent management system.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several negative test cases to check if contract creation fails with invalid addresses or illegal fields.</a:t>
            </a:r>
            <a:endParaRPr 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zh-CN" sz="1000">
              <a:solidFill>
                <a:schemeClr val="accent2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5559DE7-996A-5E45-70EB-4CFF279EC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7846"/>
              </p:ext>
            </p:extLst>
          </p:nvPr>
        </p:nvGraphicFramePr>
        <p:xfrm>
          <a:off x="5450995" y="2840636"/>
          <a:ext cx="6463636" cy="3331570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306018">
                  <a:extLst>
                    <a:ext uri="{9D8B030D-6E8A-4147-A177-3AD203B41FA5}">
                      <a16:colId xmlns:a16="http://schemas.microsoft.com/office/drawing/2014/main" val="629459205"/>
                    </a:ext>
                  </a:extLst>
                </a:gridCol>
                <a:gridCol w="701646">
                  <a:extLst>
                    <a:ext uri="{9D8B030D-6E8A-4147-A177-3AD203B41FA5}">
                      <a16:colId xmlns:a16="http://schemas.microsoft.com/office/drawing/2014/main" val="974972696"/>
                    </a:ext>
                  </a:extLst>
                </a:gridCol>
                <a:gridCol w="508507">
                  <a:extLst>
                    <a:ext uri="{9D8B030D-6E8A-4147-A177-3AD203B41FA5}">
                      <a16:colId xmlns:a16="http://schemas.microsoft.com/office/drawing/2014/main" val="3114289247"/>
                    </a:ext>
                  </a:extLst>
                </a:gridCol>
                <a:gridCol w="2001747">
                  <a:extLst>
                    <a:ext uri="{9D8B030D-6E8A-4147-A177-3AD203B41FA5}">
                      <a16:colId xmlns:a16="http://schemas.microsoft.com/office/drawing/2014/main" val="2222116061"/>
                    </a:ext>
                  </a:extLst>
                </a:gridCol>
                <a:gridCol w="1032735">
                  <a:extLst>
                    <a:ext uri="{9D8B030D-6E8A-4147-A177-3AD203B41FA5}">
                      <a16:colId xmlns:a16="http://schemas.microsoft.com/office/drawing/2014/main" val="3050856464"/>
                    </a:ext>
                  </a:extLst>
                </a:gridCol>
                <a:gridCol w="1019563">
                  <a:extLst>
                    <a:ext uri="{9D8B030D-6E8A-4147-A177-3AD203B41FA5}">
                      <a16:colId xmlns:a16="http://schemas.microsoft.com/office/drawing/2014/main" val="2887324316"/>
                    </a:ext>
                  </a:extLst>
                </a:gridCol>
                <a:gridCol w="443604">
                  <a:extLst>
                    <a:ext uri="{9D8B030D-6E8A-4147-A177-3AD203B41FA5}">
                      <a16:colId xmlns:a16="http://schemas.microsoft.com/office/drawing/2014/main" val="3381762863"/>
                    </a:ext>
                  </a:extLst>
                </a:gridCol>
                <a:gridCol w="449816">
                  <a:extLst>
                    <a:ext uri="{9D8B030D-6E8A-4147-A177-3AD203B41FA5}">
                      <a16:colId xmlns:a16="http://schemas.microsoft.com/office/drawing/2014/main" val="2163052117"/>
                    </a:ext>
                  </a:extLst>
                </a:gridCol>
              </a:tblGrid>
              <a:tr h="175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编号</a:t>
                      </a:r>
                      <a:endParaRPr lang="zh-CN" altLang="en-US" sz="5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业务类型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功能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测试数据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预期结果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实际结果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案例类型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测试状态</a:t>
                      </a:r>
                      <a:endParaRPr lang="zh-CN" altLang="en-US" sz="500" b="1" i="0" u="none" strike="noStrike" cap="all" spc="6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5497" marR="45497" marT="45497" marB="454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1713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contract addresses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53976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contract addresses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0x0A9487ea04c197DbF5606a1620d69E058CF2f819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261134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agreement contract address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93475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agreement contract address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0x9c563C6FC3C0fBea7f05041100F0C6FAd89053ea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16360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data usage contract address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13778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data usage contract address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0x2108Ce050B0Ef82b1F8B1580229eEf76294646e7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4426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log contract field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正向案例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13553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Invalid log contract field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checkContractCreation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Name: "healthcare"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 Purpose: "data collection"</a:t>
                      </a:r>
                      <a:b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</a:b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Personal Data List: ["John", "Newcastle", "24"]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0x0000000000000000000000000000000000000000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0x8322fcBCA71e8E3c5f19d0c45eF93724d5773949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反向案例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 PASS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868550"/>
                  </a:ext>
                </a:extLst>
              </a:tr>
            </a:tbl>
          </a:graphicData>
        </a:graphic>
      </p:graphicFrame>
      <p:pic>
        <p:nvPicPr>
          <p:cNvPr id="4" name="Picture" title="fig:">
            <a:extLst>
              <a:ext uri="{FF2B5EF4-FFF2-40B4-BE49-F238E27FC236}">
                <a16:creationId xmlns:a16="http://schemas.microsoft.com/office/drawing/2014/main" id="{9971FB4C-EA97-C26D-E934-FBEE53EFD9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2939142"/>
            <a:ext cx="5450995" cy="325208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43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14">
            <a:extLst>
              <a:ext uri="{FF2B5EF4-FFF2-40B4-BE49-F238E27FC236}">
                <a16:creationId xmlns:a16="http://schemas.microsoft.com/office/drawing/2014/main" id="{1D1866C7-46D4-0E7D-D26D-02851D3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7704" y="6356350"/>
            <a:ext cx="566928" cy="36512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en-US" altLang="zh-CN" sz="1000">
                <a:solidFill>
                  <a:schemeClr val="accent2"/>
                </a:solidFill>
              </a:rPr>
              <a:pPr rtl="0">
                <a:spcAft>
                  <a:spcPts val="600"/>
                </a:spcAft>
              </a:pPr>
              <a:t>7</a:t>
            </a:fld>
            <a:endParaRPr lang="zh-CN" sz="1000">
              <a:solidFill>
                <a:schemeClr val="accent2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C5E5385-A9C4-510B-2536-5C8B3F684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93560"/>
              </p:ext>
            </p:extLst>
          </p:nvPr>
        </p:nvGraphicFramePr>
        <p:xfrm>
          <a:off x="1" y="7086"/>
          <a:ext cx="12191998" cy="70459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95336">
                  <a:extLst>
                    <a:ext uri="{9D8B030D-6E8A-4147-A177-3AD203B41FA5}">
                      <a16:colId xmlns:a16="http://schemas.microsoft.com/office/drawing/2014/main" val="922043356"/>
                    </a:ext>
                  </a:extLst>
                </a:gridCol>
                <a:gridCol w="1507213">
                  <a:extLst>
                    <a:ext uri="{9D8B030D-6E8A-4147-A177-3AD203B41FA5}">
                      <a16:colId xmlns:a16="http://schemas.microsoft.com/office/drawing/2014/main" val="2948408939"/>
                    </a:ext>
                  </a:extLst>
                </a:gridCol>
                <a:gridCol w="1218948">
                  <a:extLst>
                    <a:ext uri="{9D8B030D-6E8A-4147-A177-3AD203B41FA5}">
                      <a16:colId xmlns:a16="http://schemas.microsoft.com/office/drawing/2014/main" val="795894814"/>
                    </a:ext>
                  </a:extLst>
                </a:gridCol>
                <a:gridCol w="1919019">
                  <a:extLst>
                    <a:ext uri="{9D8B030D-6E8A-4147-A177-3AD203B41FA5}">
                      <a16:colId xmlns:a16="http://schemas.microsoft.com/office/drawing/2014/main" val="2419558205"/>
                    </a:ext>
                  </a:extLst>
                </a:gridCol>
                <a:gridCol w="3269746">
                  <a:extLst>
                    <a:ext uri="{9D8B030D-6E8A-4147-A177-3AD203B41FA5}">
                      <a16:colId xmlns:a16="http://schemas.microsoft.com/office/drawing/2014/main" val="2121139307"/>
                    </a:ext>
                  </a:extLst>
                </a:gridCol>
                <a:gridCol w="3082415">
                  <a:extLst>
                    <a:ext uri="{9D8B030D-6E8A-4147-A177-3AD203B41FA5}">
                      <a16:colId xmlns:a16="http://schemas.microsoft.com/office/drawing/2014/main" val="1031724084"/>
                    </a:ext>
                  </a:extLst>
                </a:gridCol>
                <a:gridCol w="371041">
                  <a:extLst>
                    <a:ext uri="{9D8B030D-6E8A-4147-A177-3AD203B41FA5}">
                      <a16:colId xmlns:a16="http://schemas.microsoft.com/office/drawing/2014/main" val="1732195165"/>
                    </a:ext>
                  </a:extLst>
                </a:gridCol>
                <a:gridCol w="428280">
                  <a:extLst>
                    <a:ext uri="{9D8B030D-6E8A-4147-A177-3AD203B41FA5}">
                      <a16:colId xmlns:a16="http://schemas.microsoft.com/office/drawing/2014/main" val="82047677"/>
                    </a:ext>
                  </a:extLst>
                </a:gridCol>
              </a:tblGrid>
              <a:tr h="1255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编号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业务类型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功能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测试数据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预期结果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实际结果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案例类型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测试状态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290890840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actor address should be equal to agreement actor address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482304465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actor address should be equal to agreement actor address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0x5B38Da6a701c568545dCfcB03FcB870945dnbf52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421352965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operation should be equal to the one set in data usage contract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22812758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operation should be equal to the one set in data usage contract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12384944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contract ID should be equal to agreement 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Service Name: "healthcare"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0x72c3b3978085435fb37ce6b693eaae2644d37a1af525aec01cff897a87252b83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0x72c3b3978085435fb37ce6b693eaae2644d37a1af525aec01cff897a87252b83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526691132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Log contract ID should be equal to agreement 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0x72c3b3978085435fb37ce6b693eaae2644d37a1af525aec01cff897a87252b83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0x72c3b3978085435fb37ce6b693eaae13579abs45f525aec01cff89a123b54860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206988821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Agreement actor address should be equal to the one set during agreement creation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4216229483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Agreement actor address should be equal to the one set during agreement creation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0x5B38Da6a701c568545dCfcB03FcB87hg487smg12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266395850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User should have given consent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878620836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User should have given consent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546671832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Data use operation should be equal to the one set during data usage contract creation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904311838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Data use operation should be equal to the one set during data usage contract creation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45427224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 of personal data fields should be equal to the one set during data usage contract creation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Service Name: "healthcare"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214475096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Number of personal data fields should be equal to the one set during data usage contract creation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Service Name: "healthcare"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938435778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Verification should return 0 address when all checks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91469749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Verification should return 0 address when all checks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TRUE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FALSE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083000555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incorrect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910725256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incorrect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0x1966E45D8131896c0f03F31B9D3933EEC1ACD963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847201726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illegal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09953175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illegal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0xbA6e07DdF4c7345f717C0c8Ba0b97a62CD76f9C7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004886345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null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86318281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fail with null addresses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0x0000000000000000000000000000000000000000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0x8F478CfbC7Bd09BaA69A6cd2B648A768BAeD8434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529035972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succeed with legal fields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237810486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Contract creation should succeed with legal fields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0xb4BE0Ff8f701b854BE961c0870742Bc3a2de56C9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85004945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actor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testVerifyInvalidActor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984349192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actor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testVerifyInvalidActor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9124822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233817854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NOT PASS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2558001547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data usage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testVerifyInvalidDataUsage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正向案例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3352626733"/>
                  </a:ext>
                </a:extLst>
              </a:tr>
              <a:tr h="2111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Invalid data usage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testVerifyInvalidDataUsage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Service Name: "healthcare"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Service Purpose: "data collection"</a:t>
                      </a:r>
                      <a:br>
                        <a:rPr lang="en-US" sz="500" u="none" strike="noStrike">
                          <a:effectLst/>
                        </a:rPr>
                      </a:br>
                      <a:r>
                        <a:rPr lang="en-US" sz="500" u="none" strike="noStrike">
                          <a:effectLst/>
                        </a:rPr>
                        <a:t>Personal Data List: ["John", "Newcastle", "24"]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0x440cD6978e7adc67a331f23b2290f10cD3967fD0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0x5B38Da6a701c568545dCfcB03FcB875f56beddC4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反向案例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NOT PASS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2079" marR="2079" marT="2079" marB="0" anchor="ctr"/>
                </a:tc>
                <a:extLst>
                  <a:ext uri="{0D108BD9-81ED-4DB2-BD59-A6C34878D82A}">
                    <a16:rowId xmlns:a16="http://schemas.microsoft.com/office/drawing/2014/main" val="187545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3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3032</Words>
  <Application>Microsoft Office PowerPoint</Application>
  <PresentationFormat>宽屏</PresentationFormat>
  <Paragraphs>552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单元测试 —— DataUsage Contract</vt:lpstr>
      <vt:lpstr>单元测试 —— Agreement Contract</vt:lpstr>
      <vt:lpstr>单元测试 —— Log Contract</vt:lpstr>
      <vt:lpstr>单元测试 —— Verification Contract</vt:lpstr>
      <vt:lpstr>集成测试 —— Intergration Test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Yanhua Li (PGT)</dc:creator>
  <cp:lastModifiedBy>Yanhua Li (PGT)</cp:lastModifiedBy>
  <cp:revision>1</cp:revision>
  <dcterms:created xsi:type="dcterms:W3CDTF">2023-03-22T04:34:54Z</dcterms:created>
  <dcterms:modified xsi:type="dcterms:W3CDTF">2023-03-22T05:29:56Z</dcterms:modified>
</cp:coreProperties>
</file>