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e1b8f57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e1b8f57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e1b8f57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e1b8f57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e1b8f57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e1b8f57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e1b8f576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e1b8f57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e1b8f57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e1b8f57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Arial"/>
                <a:ea typeface="Arial"/>
                <a:cs typeface="Arial"/>
                <a:sym typeface="Arial"/>
              </a:rPr>
              <a:t>Introduction </a:t>
            </a:r>
            <a:endParaRPr sz="2400">
              <a:solidFill>
                <a:srgbClr val="FFFFFF"/>
              </a:solidFill>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FFFF"/>
                </a:solidFill>
                <a:latin typeface="Arial"/>
                <a:ea typeface="Arial"/>
                <a:cs typeface="Arial"/>
                <a:sym typeface="Arial"/>
              </a:rPr>
              <a:t>I chose analysis of coffee shops in toronto as theme of my report. The coffee industry is becoming exceedingly popular in recent years. Even though the industry is dominated by world famous coffee corporation, small local coffee shops have their own special place. Since they offer more personal and sometimes unique experience they can become especially popular in the local community. It would be beneficial to open a new coffee shop somewhere away from existing chain shops. Small shops can’t compete with chain store prices and speed of service, and might simply lose customers to a more well known brand. Also it would not be a good idea to open a new shop near other local coffee shops. Competition with other small shops may add additional problems to already competitive industry. </a:t>
            </a:r>
            <a:endParaRPr sz="1400">
              <a:solidFill>
                <a:srgbClr val="FFFFFF"/>
              </a:solidFill>
              <a:latin typeface="Arial"/>
              <a:ea typeface="Arial"/>
              <a:cs typeface="Arial"/>
              <a:sym typeface="Arial"/>
            </a:endParaRPr>
          </a:p>
          <a:p>
            <a:pPr indent="0" lvl="0" marL="0" rtl="0" algn="just">
              <a:lnSpc>
                <a:spcPct val="150000"/>
              </a:lnSpc>
              <a:spcBef>
                <a:spcPts val="0"/>
              </a:spcBef>
              <a:spcAft>
                <a:spcPts val="0"/>
              </a:spcAft>
              <a:buNone/>
            </a:pPr>
            <a:r>
              <a:rPr lang="en" sz="1400">
                <a:solidFill>
                  <a:srgbClr val="FFFFFF"/>
                </a:solidFill>
                <a:latin typeface="Arial"/>
                <a:ea typeface="Arial"/>
                <a:cs typeface="Arial"/>
                <a:sym typeface="Arial"/>
              </a:rPr>
              <a:t>Since the toronto coffee industry is still growing, the city is a good place to establish a new shop. In this report the analysis of the best neighbourhood will be concluded.</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Arial"/>
                <a:ea typeface="Arial"/>
                <a:cs typeface="Arial"/>
                <a:sym typeface="Arial"/>
              </a:rPr>
              <a:t>Data</a:t>
            </a:r>
            <a:r>
              <a:rPr b="1" lang="en" sz="2400">
                <a:solidFill>
                  <a:srgbClr val="FFFFFF"/>
                </a:solidFill>
                <a:latin typeface="Arial"/>
                <a:ea typeface="Arial"/>
                <a:cs typeface="Arial"/>
                <a:sym typeface="Arial"/>
              </a:rPr>
              <a:t> </a:t>
            </a:r>
            <a:endParaRPr sz="2400">
              <a:solidFill>
                <a:srgbClr val="FFFFFF"/>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Data from wikipedia on Canada postal codes to obtain information on districts of Toronto https://en.wikipedia.org/wiki/List_of_postal_codes_of_Canada:_M</a:t>
            </a:r>
            <a:endParaRPr>
              <a:solidFill>
                <a:srgbClr val="FFFFFF"/>
              </a:solidFill>
              <a:latin typeface="Arial"/>
              <a:ea typeface="Arial"/>
              <a:cs typeface="Arial"/>
              <a:sym typeface="Arial"/>
            </a:endParaRPr>
          </a:p>
          <a:p>
            <a:pPr indent="0" lvl="0" marL="457200" rtl="0" algn="just">
              <a:lnSpc>
                <a:spcPct val="150000"/>
              </a:lnSpc>
              <a:spcBef>
                <a:spcPts val="0"/>
              </a:spcBef>
              <a:spcAft>
                <a:spcPts val="0"/>
              </a:spcAft>
              <a:buNone/>
            </a:pPr>
            <a:r>
              <a:t/>
            </a:r>
            <a:endParaRPr>
              <a:solidFill>
                <a:srgbClr val="FFFFFF"/>
              </a:solidFill>
              <a:latin typeface="Arial"/>
              <a:ea typeface="Arial"/>
              <a:cs typeface="Arial"/>
              <a:sym typeface="Arial"/>
            </a:endParaRPr>
          </a:p>
          <a:p>
            <a:pPr indent="-342900" lvl="0" marL="457200" rtl="0" algn="just">
              <a:lnSpc>
                <a:spcPct val="150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Data on latitude and longitude of neighbourhoods from this dataset http://cocl.us/Geospatial_data</a:t>
            </a:r>
            <a:endParaRPr>
              <a:solidFill>
                <a:srgbClr val="FFFFFF"/>
              </a:solidFill>
              <a:latin typeface="Arial"/>
              <a:ea typeface="Arial"/>
              <a:cs typeface="Arial"/>
              <a:sym typeface="Arial"/>
            </a:endParaRPr>
          </a:p>
          <a:p>
            <a:pPr indent="0" lvl="0" marL="0" rtl="0" algn="just">
              <a:lnSpc>
                <a:spcPct val="150000"/>
              </a:lnSpc>
              <a:spcBef>
                <a:spcPts val="0"/>
              </a:spcBef>
              <a:spcAft>
                <a:spcPts val="0"/>
              </a:spcAft>
              <a:buNone/>
            </a:pPr>
            <a:r>
              <a:t/>
            </a:r>
            <a:endParaRPr>
              <a:solidFill>
                <a:srgbClr val="FFFFFF"/>
              </a:solidFill>
              <a:latin typeface="Arial"/>
              <a:ea typeface="Arial"/>
              <a:cs typeface="Arial"/>
              <a:sym typeface="Arial"/>
            </a:endParaRPr>
          </a:p>
          <a:p>
            <a:pPr indent="-342900" lvl="0" marL="457200" rtl="0" algn="just">
              <a:lnSpc>
                <a:spcPct val="150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Foursquare data </a:t>
            </a:r>
            <a:r>
              <a:rPr lang="en" strike="sngStrike">
                <a:solidFill>
                  <a:srgbClr val="FFFFFF"/>
                </a:solidFill>
                <a:latin typeface="Arial"/>
                <a:ea typeface="Arial"/>
                <a:cs typeface="Arial"/>
                <a:sym typeface="Arial"/>
              </a:rPr>
              <a:t>because you can absolutely use anything else, but you can’t, they are the sponsor</a:t>
            </a:r>
            <a:r>
              <a:rPr lang="en">
                <a:solidFill>
                  <a:srgbClr val="FFFFFF"/>
                </a:solidFill>
                <a:latin typeface="Arial"/>
                <a:ea typeface="Arial"/>
                <a:cs typeface="Arial"/>
                <a:sym typeface="Arial"/>
              </a:rPr>
              <a:t> to obtain information about coffee shops</a:t>
            </a:r>
            <a:endParaRPr>
              <a:solidFill>
                <a:srgbClr val="FFFFFF"/>
              </a:solidFill>
              <a:latin typeface="Arial"/>
              <a:ea typeface="Arial"/>
              <a:cs typeface="Arial"/>
              <a:sym typeface="Arial"/>
            </a:endParaRPr>
          </a:p>
          <a:p>
            <a:pPr indent="0" lvl="0" marL="0" rtl="0" algn="just">
              <a:lnSpc>
                <a:spcPct val="150000"/>
              </a:lnSpc>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237350" y="494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Arial"/>
                <a:ea typeface="Arial"/>
                <a:cs typeface="Arial"/>
                <a:sym typeface="Arial"/>
              </a:rPr>
              <a:t>Methodology</a:t>
            </a:r>
            <a:endParaRPr b="1" sz="2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2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2400">
              <a:solidFill>
                <a:srgbClr val="FFFFFF"/>
              </a:solidFill>
              <a:latin typeface="Arial"/>
              <a:ea typeface="Arial"/>
              <a:cs typeface="Arial"/>
              <a:sym typeface="Arial"/>
            </a:endParaRPr>
          </a:p>
        </p:txBody>
      </p:sp>
      <p:sp>
        <p:nvSpPr>
          <p:cNvPr id="77" name="Google Shape;77;p16"/>
          <p:cNvSpPr txBox="1"/>
          <p:nvPr>
            <p:ph idx="1" type="body"/>
          </p:nvPr>
        </p:nvSpPr>
        <p:spPr>
          <a:xfrm>
            <a:off x="311700" y="954175"/>
            <a:ext cx="8520600" cy="3911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FFFF"/>
                </a:solidFill>
                <a:latin typeface="Arial"/>
                <a:ea typeface="Arial"/>
                <a:cs typeface="Arial"/>
                <a:sym typeface="Arial"/>
              </a:rPr>
              <a:t>Data from wikipedia have been read into pandas dataframe. After that data was prepared for the analysis. Neighbourhoods with no borough assigned were removed from dataset. After that data was grouped by postal code and borough. Records with missing neighborhood name were assigned the same name as their borough. After that geodata have been read into pandas dataframe and merged with data from wikipedia. After that data on Toronto have been selected from the dataframe and put into separate dataframe. Using folium map of toronto was created. After that data about coffee shops for each neighbourhood has been obtained from </a:t>
            </a:r>
            <a:br>
              <a:rPr lang="en" sz="1400">
                <a:solidFill>
                  <a:srgbClr val="FFFFFF"/>
                </a:solidFill>
                <a:latin typeface="Arial"/>
                <a:ea typeface="Arial"/>
                <a:cs typeface="Arial"/>
                <a:sym typeface="Arial"/>
              </a:rPr>
            </a:br>
            <a:r>
              <a:rPr b="1" i="1" lang="en">
                <a:solidFill>
                  <a:srgbClr val="FFFFFF"/>
                </a:solidFill>
                <a:latin typeface="Arial"/>
                <a:ea typeface="Arial"/>
                <a:cs typeface="Arial"/>
                <a:sym typeface="Arial"/>
              </a:rPr>
              <a:t>!</a:t>
            </a:r>
            <a:r>
              <a:rPr i="1" lang="en">
                <a:solidFill>
                  <a:srgbClr val="FFFFFF"/>
                </a:solidFill>
                <a:latin typeface="Arial"/>
                <a:ea typeface="Arial"/>
                <a:cs typeface="Arial"/>
                <a:sym typeface="Arial"/>
              </a:rPr>
              <a:t>PRAISE THE GOD OF DATA</a:t>
            </a:r>
            <a:r>
              <a:rPr b="1" i="1" lang="en">
                <a:solidFill>
                  <a:srgbClr val="FFFFFF"/>
                </a:solidFill>
                <a:latin typeface="Arial"/>
                <a:ea typeface="Arial"/>
                <a:cs typeface="Arial"/>
                <a:sym typeface="Arial"/>
              </a:rPr>
              <a:t>!</a:t>
            </a:r>
            <a:r>
              <a:rPr lang="en" sz="1400">
                <a:solidFill>
                  <a:srgbClr val="FFFFFF"/>
                </a:solidFill>
                <a:latin typeface="Arial"/>
                <a:ea typeface="Arial"/>
                <a:cs typeface="Arial"/>
                <a:sym typeface="Arial"/>
              </a:rPr>
              <a:t> </a:t>
            </a:r>
            <a:r>
              <a:rPr b="1" lang="en" sz="2400" u="sng">
                <a:solidFill>
                  <a:srgbClr val="FFFFFF"/>
                </a:solidFill>
                <a:latin typeface="Arial"/>
                <a:ea typeface="Arial"/>
                <a:cs typeface="Arial"/>
                <a:sym typeface="Arial"/>
              </a:rPr>
              <a:t>Foursquare</a:t>
            </a:r>
            <a:r>
              <a:rPr lang="en" sz="1400">
                <a:solidFill>
                  <a:srgbClr val="FFFFFF"/>
                </a:solidFill>
                <a:latin typeface="Arial"/>
                <a:ea typeface="Arial"/>
                <a:cs typeface="Arial"/>
                <a:sym typeface="Arial"/>
              </a:rPr>
              <a:t> </a:t>
            </a:r>
            <a:r>
              <a:rPr b="1" i="1" lang="en">
                <a:solidFill>
                  <a:srgbClr val="FFFFFF"/>
                </a:solidFill>
                <a:latin typeface="Arial"/>
                <a:ea typeface="Arial"/>
                <a:cs typeface="Arial"/>
                <a:sym typeface="Arial"/>
              </a:rPr>
              <a:t>!</a:t>
            </a:r>
            <a:r>
              <a:rPr i="1" lang="en">
                <a:solidFill>
                  <a:srgbClr val="FFFFFF"/>
                </a:solidFill>
                <a:latin typeface="Arial"/>
                <a:ea typeface="Arial"/>
                <a:cs typeface="Arial"/>
                <a:sym typeface="Arial"/>
              </a:rPr>
              <a:t>PRAISE THE GOD OF DATA</a:t>
            </a:r>
            <a:r>
              <a:rPr b="1" i="1" lang="en">
                <a:solidFill>
                  <a:srgbClr val="FFFFFF"/>
                </a:solidFill>
                <a:latin typeface="Arial"/>
                <a:ea typeface="Arial"/>
                <a:cs typeface="Arial"/>
                <a:sym typeface="Arial"/>
              </a:rPr>
              <a:t>!</a:t>
            </a:r>
            <a:r>
              <a:rPr lang="en" sz="1400">
                <a:solidFill>
                  <a:srgbClr val="FFFFFF"/>
                </a:solidFill>
                <a:latin typeface="Arial"/>
                <a:ea typeface="Arial"/>
                <a:cs typeface="Arial"/>
                <a:sym typeface="Arial"/>
              </a:rPr>
              <a:t> After obtaining the data it was merged with neighbourhood dataset and neighbourhood were put into separate bins based on number of coffee shops in the neighbourhood. After that information was printed as a table and visualized on folium map.</a:t>
            </a:r>
            <a:endParaRPr sz="1400">
              <a:solidFill>
                <a:srgbClr val="FFFFFF"/>
              </a:solidFill>
              <a:latin typeface="Arial"/>
              <a:ea typeface="Arial"/>
              <a:cs typeface="Arial"/>
              <a:sym typeface="Arial"/>
            </a:endParaRPr>
          </a:p>
          <a:p>
            <a:pPr indent="0" lvl="0" marL="0" rtl="0" algn="just">
              <a:lnSpc>
                <a:spcPct val="150000"/>
              </a:lnSpc>
              <a:spcBef>
                <a:spcPts val="0"/>
              </a:spcBef>
              <a:spcAft>
                <a:spcPts val="0"/>
              </a:spcAft>
              <a:buNone/>
            </a:pPr>
            <a:r>
              <a:t/>
            </a:r>
            <a:endParaRPr sz="1400">
              <a:solidFill>
                <a:srgbClr val="FFFFFF"/>
              </a:solidFill>
              <a:latin typeface="Arial"/>
              <a:ea typeface="Arial"/>
              <a:cs typeface="Arial"/>
              <a:sym typeface="Arial"/>
            </a:endParaRPr>
          </a:p>
          <a:p>
            <a:pPr indent="0" lvl="0" marL="0" rtl="0" algn="just">
              <a:lnSpc>
                <a:spcPct val="150000"/>
              </a:lnSpc>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742650" y="481188"/>
            <a:ext cx="7658700" cy="4181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a:t>
            </a:r>
            <a:endParaRPr sz="3000"/>
          </a:p>
          <a:p>
            <a:pPr indent="0" lvl="0" marL="0" rtl="0" algn="l">
              <a:spcBef>
                <a:spcPts val="1600"/>
              </a:spcBef>
              <a:spcAft>
                <a:spcPts val="1600"/>
              </a:spcAft>
              <a:buNone/>
            </a:pPr>
            <a:r>
              <a:rPr lang="en"/>
              <a:t>Sponsored by Foursquare and peer-grading hate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