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8CD765-5B0F-4FFB-8660-191BCDC798C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4D0FAB-9ACE-4C7F-AA42-DB4011E433A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CB82FA-1EBD-495A-9029-52105693F19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A77DECD-1410-4611-8E85-6310D422DF1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B03130-ADCE-42A5-968A-878EC5F60CA8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9E2EDC-BC5C-4BE5-BD3A-40B57FA051E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F30D0B-EE78-49C5-A7A4-5D86D22AD02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736217-CB02-4A79-9090-FAE1E679F04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2C67DA-E72B-45FC-AC6E-49915CD416F5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8ED9AC-C4BF-4F7B-8B6C-20FD70D0AD36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B6A0D-1B2C-4AFE-9724-51C8132AFE5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829253-7099-4411-B45D-5A6BAF705CE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F75172-EF94-481D-8AC8-C9F3FA17183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BED3E-711D-48ED-BD76-8F0D7B403A2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D4F6AB-4606-41A7-A69B-9CDF53FC6BE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BC60F5-0064-470C-850C-6C47BAF03C00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BB7B2F-6BAC-4DA0-AFEE-FAA3A214441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592AAAC-A21D-4DAB-A500-1FFE0A9C535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C146E6-05D4-4B1D-A5E7-CCC69185B64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3390AA-A1B9-4699-8C2C-D1DEC6FA131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AAC347-8335-4016-BDC9-0F79014A6F8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90C2D92-B480-4304-BBB8-4191AEA4F34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89B5186-570A-419F-886A-98F05D9EC7C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8A7DB3-1CCF-4774-A423-9B59861BAFC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FBE6FF6-5119-413E-8D31-423E6851A78E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D30D9FA-9AA1-4AAC-AFD7-A678FE157CCA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0" y="45720"/>
            <a:ext cx="9143640" cy="901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Project Road Map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0" y="893160"/>
            <a:ext cx="914364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VAERS 2021-2022 Gap Analysis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Missing Value and Outlier Correlation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0" name="Google Shape;68;p16"/>
          <p:cNvSpPr/>
          <p:nvPr/>
        </p:nvSpPr>
        <p:spPr>
          <a:xfrm>
            <a:off x="0" y="2503440"/>
            <a:ext cx="9143640" cy="117252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Identify the gap between the current and ideal US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Vaccine Adverse Event Reporting System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 during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pandemics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 and times of extreme </a:t>
            </a: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heightened public awareness</a:t>
            </a: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.</a:t>
            </a: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Created by: Jared White</a:t>
            </a: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Last Updated: March 3rd, 2024</a:t>
            </a: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81" name="Google Shape;69;p16"/>
          <p:cNvSpPr/>
          <p:nvPr/>
        </p:nvSpPr>
        <p:spPr>
          <a:xfrm>
            <a:off x="0" y="3223080"/>
            <a:ext cx="9143640" cy="77652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Created by: Jared White</a:t>
            </a: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000000"/>
                </a:solidFill>
                <a:latin typeface="Questrial"/>
                <a:ea typeface="Questrial"/>
              </a:rPr>
              <a:t>Last Updated: March 18th, 2024</a:t>
            </a:r>
            <a:endParaRPr b="0" lang="en-US" sz="13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212;p25"/>
          <p:cNvSpPr/>
          <p:nvPr/>
        </p:nvSpPr>
        <p:spPr>
          <a:xfrm>
            <a:off x="5581800" y="1174320"/>
            <a:ext cx="3537720" cy="261720"/>
          </a:xfrm>
          <a:prstGeom prst="chevron">
            <a:avLst>
              <a:gd name="adj" fmla="val 50000"/>
            </a:avLst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24360" y="250560"/>
            <a:ext cx="1849320" cy="403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Six Month Timeline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Google Shape;214;p25"/>
          <p:cNvSpPr/>
          <p:nvPr/>
        </p:nvSpPr>
        <p:spPr>
          <a:xfrm>
            <a:off x="-21600" y="1173240"/>
            <a:ext cx="5604480" cy="263520"/>
          </a:xfrm>
          <a:prstGeom prst="rect">
            <a:avLst/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Google Shape;215;p25"/>
          <p:cNvSpPr/>
          <p:nvPr/>
        </p:nvSpPr>
        <p:spPr>
          <a:xfrm>
            <a:off x="908640" y="1233720"/>
            <a:ext cx="2768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Feb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92" name="Google Shape;216;p25"/>
          <p:cNvSpPr/>
          <p:nvPr/>
        </p:nvSpPr>
        <p:spPr>
          <a:xfrm>
            <a:off x="79020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Google Shape;217;p25"/>
          <p:cNvSpPr/>
          <p:nvPr/>
        </p:nvSpPr>
        <p:spPr>
          <a:xfrm>
            <a:off x="5453280" y="1174320"/>
            <a:ext cx="276840" cy="261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6aa84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Google Shape;218;p25"/>
          <p:cNvSpPr/>
          <p:nvPr/>
        </p:nvSpPr>
        <p:spPr>
          <a:xfrm>
            <a:off x="2252520" y="1233720"/>
            <a:ext cx="3027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Mar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95" name="Google Shape;219;p25"/>
          <p:cNvSpPr/>
          <p:nvPr/>
        </p:nvSpPr>
        <p:spPr>
          <a:xfrm>
            <a:off x="3596400" y="1233720"/>
            <a:ext cx="78660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March - April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96" name="Google Shape;220;p25"/>
          <p:cNvSpPr/>
          <p:nvPr/>
        </p:nvSpPr>
        <p:spPr>
          <a:xfrm>
            <a:off x="347796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Google Shape;221;p25"/>
          <p:cNvSpPr/>
          <p:nvPr/>
        </p:nvSpPr>
        <p:spPr>
          <a:xfrm>
            <a:off x="4787640" y="1233720"/>
            <a:ext cx="61704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Early June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98" name="Google Shape;222;p25"/>
          <p:cNvSpPr/>
          <p:nvPr/>
        </p:nvSpPr>
        <p:spPr>
          <a:xfrm>
            <a:off x="466956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Google Shape;223;p25"/>
          <p:cNvSpPr/>
          <p:nvPr/>
        </p:nvSpPr>
        <p:spPr>
          <a:xfrm>
            <a:off x="6283800" y="1233720"/>
            <a:ext cx="65196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June - July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0" name="Google Shape;224;p25"/>
          <p:cNvSpPr/>
          <p:nvPr/>
        </p:nvSpPr>
        <p:spPr>
          <a:xfrm>
            <a:off x="7627680" y="1233720"/>
            <a:ext cx="690480" cy="15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900" spc="-1" strike="noStrike">
                <a:solidFill>
                  <a:srgbClr val="000000"/>
                </a:solidFill>
                <a:latin typeface="Questrial"/>
                <a:ea typeface="Questrial"/>
              </a:rPr>
              <a:t>September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1" name="Google Shape;225;p25"/>
          <p:cNvSpPr/>
          <p:nvPr/>
        </p:nvSpPr>
        <p:spPr>
          <a:xfrm>
            <a:off x="750960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Google Shape;226;p25"/>
          <p:cNvSpPr/>
          <p:nvPr/>
        </p:nvSpPr>
        <p:spPr>
          <a:xfrm rot="10800000">
            <a:off x="2173680" y="789480"/>
            <a:ext cx="360" cy="50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Google Shape;227;p25"/>
          <p:cNvSpPr/>
          <p:nvPr/>
        </p:nvSpPr>
        <p:spPr>
          <a:xfrm>
            <a:off x="2316600" y="887040"/>
            <a:ext cx="105120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38761d"/>
                </a:solidFill>
                <a:latin typeface="Proxima Nova"/>
                <a:ea typeface="Proxima Nova"/>
              </a:rPr>
              <a:t>COMPLETE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4" name="Google Shape;228;p25"/>
          <p:cNvSpPr/>
          <p:nvPr/>
        </p:nvSpPr>
        <p:spPr>
          <a:xfrm rot="10800000">
            <a:off x="4707720" y="478440"/>
            <a:ext cx="360" cy="81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Google Shape;229;p25"/>
          <p:cNvSpPr/>
          <p:nvPr/>
        </p:nvSpPr>
        <p:spPr>
          <a:xfrm>
            <a:off x="4848120" y="587880"/>
            <a:ext cx="110304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Time-series and 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Correlation Charts.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Full Report and Documentation.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6" name="Google Shape;230;p25"/>
          <p:cNvSpPr/>
          <p:nvPr/>
        </p:nvSpPr>
        <p:spPr>
          <a:xfrm>
            <a:off x="466560" y="2081880"/>
            <a:ext cx="12142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Initial Preparation.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Exploring &amp; Understanding the Data.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38761d"/>
                </a:solidFill>
                <a:latin typeface="Proxima Nova"/>
                <a:ea typeface="Proxima Nova"/>
              </a:rPr>
              <a:t>COMPLETE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7" name="Google Shape;231;p25"/>
          <p:cNvSpPr/>
          <p:nvPr/>
        </p:nvSpPr>
        <p:spPr>
          <a:xfrm rot="10800000">
            <a:off x="6204960" y="1345320"/>
            <a:ext cx="360" cy="613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Google Shape;233;p25"/>
          <p:cNvSpPr/>
          <p:nvPr/>
        </p:nvSpPr>
        <p:spPr>
          <a:xfrm>
            <a:off x="6345360" y="2102400"/>
            <a:ext cx="1891440" cy="88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Build Python Webscraper.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Begin Headline Scraping &amp; Quantization.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Develop extensive Report Reliability Criteria from Domain Expert Consultation.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Manually Annotate a Statistically Significant Sample of Free Text Symptom Descriptions.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09" name="Google Shape;234;p25"/>
          <p:cNvSpPr/>
          <p:nvPr/>
        </p:nvSpPr>
        <p:spPr>
          <a:xfrm>
            <a:off x="213408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Google Shape;232;p25"/>
          <p:cNvSpPr/>
          <p:nvPr/>
        </p:nvSpPr>
        <p:spPr>
          <a:xfrm>
            <a:off x="6165720" y="126540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Google Shape;235;p25"/>
          <p:cNvSpPr/>
          <p:nvPr/>
        </p:nvSpPr>
        <p:spPr>
          <a:xfrm>
            <a:off x="2318400" y="685080"/>
            <a:ext cx="169272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Prepare the Data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2" name="Google Shape;236;p25"/>
          <p:cNvSpPr/>
          <p:nvPr/>
        </p:nvSpPr>
        <p:spPr>
          <a:xfrm>
            <a:off x="4848120" y="309960"/>
            <a:ext cx="1692720" cy="27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Visualize &amp; Report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3" name="Google Shape;237;p25"/>
          <p:cNvSpPr/>
          <p:nvPr/>
        </p:nvSpPr>
        <p:spPr>
          <a:xfrm>
            <a:off x="6345360" y="1874880"/>
            <a:ext cx="1692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Pivot to Long Term Goals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4" name="Google Shape;238;p25"/>
          <p:cNvSpPr/>
          <p:nvPr/>
        </p:nvSpPr>
        <p:spPr>
          <a:xfrm>
            <a:off x="441360" y="1886400"/>
            <a:ext cx="1692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Project Start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5" name="Google Shape;239;p25"/>
          <p:cNvSpPr/>
          <p:nvPr/>
        </p:nvSpPr>
        <p:spPr>
          <a:xfrm rot="10800000">
            <a:off x="829800" y="1291320"/>
            <a:ext cx="360" cy="60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Google Shape;240;p25"/>
          <p:cNvSpPr/>
          <p:nvPr/>
        </p:nvSpPr>
        <p:spPr>
          <a:xfrm>
            <a:off x="3161520" y="2081880"/>
            <a:ext cx="158688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Answer Main Scope Questions.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Missing Data &amp; Outlier Correlation.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Phase 1 Complete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7" name="Google Shape;241;p25"/>
          <p:cNvSpPr/>
          <p:nvPr/>
        </p:nvSpPr>
        <p:spPr>
          <a:xfrm>
            <a:off x="3136320" y="1886400"/>
            <a:ext cx="169272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Analysis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18" name="Google Shape;242;p25"/>
          <p:cNvSpPr/>
          <p:nvPr/>
        </p:nvSpPr>
        <p:spPr>
          <a:xfrm rot="10800000">
            <a:off x="3517560" y="1291320"/>
            <a:ext cx="360" cy="60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Google Shape;243;p25"/>
          <p:cNvSpPr/>
          <p:nvPr/>
        </p:nvSpPr>
        <p:spPr>
          <a:xfrm flipH="1" rot="10800000">
            <a:off x="7548840" y="496080"/>
            <a:ext cx="2520" cy="76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Google Shape;244;p25"/>
          <p:cNvSpPr/>
          <p:nvPr/>
        </p:nvSpPr>
        <p:spPr>
          <a:xfrm>
            <a:off x="7627680" y="416160"/>
            <a:ext cx="129168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Questrial"/>
                <a:ea typeface="Questrial"/>
              </a:rPr>
              <a:t>Begin NLP Training</a:t>
            </a:r>
            <a:endParaRPr b="0" lang="en-US" sz="11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21" name="Google Shape;245;p25"/>
          <p:cNvSpPr/>
          <p:nvPr/>
        </p:nvSpPr>
        <p:spPr>
          <a:xfrm>
            <a:off x="7590240" y="581040"/>
            <a:ext cx="1329480" cy="6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Develop Model - Likely LLaMa 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Train on Annotated Sample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Quantize between 1 and 3 Bits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  <a:p>
            <a:pPr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Evaluate &amp; Iterate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222" name="Google Shape;246;p25"/>
          <p:cNvSpPr/>
          <p:nvPr/>
        </p:nvSpPr>
        <p:spPr>
          <a:xfrm>
            <a:off x="5547600" y="1278360"/>
            <a:ext cx="79200" cy="79200"/>
          </a:xfrm>
          <a:prstGeom prst="ellips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Google Shape;247;p25"/>
          <p:cNvSpPr/>
          <p:nvPr/>
        </p:nvSpPr>
        <p:spPr>
          <a:xfrm rot="10800000">
            <a:off x="5586840" y="1303920"/>
            <a:ext cx="360" cy="60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Google Shape;248;p25"/>
          <p:cNvSpPr/>
          <p:nvPr/>
        </p:nvSpPr>
        <p:spPr>
          <a:xfrm>
            <a:off x="5252760" y="1946520"/>
            <a:ext cx="651960" cy="1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 algn="ctr">
              <a:lnSpc>
                <a:spcPct val="110000"/>
              </a:lnSpc>
              <a:buNone/>
              <a:tabLst>
                <a:tab algn="l" pos="0"/>
              </a:tabLst>
            </a:pPr>
            <a:r>
              <a:rPr b="0" lang="en" sz="750" spc="-1" strike="noStrike">
                <a:solidFill>
                  <a:srgbClr val="000000"/>
                </a:solidFill>
                <a:latin typeface="Proxima Nova"/>
                <a:ea typeface="Proxima Nova"/>
              </a:rPr>
              <a:t>(breath)</a:t>
            </a:r>
            <a:endParaRPr b="0" lang="en-US" sz="750" spc="-1" strike="noStrike">
              <a:solidFill>
                <a:srgbClr val="127622"/>
              </a:solidFill>
              <a:latin typeface="Arial"/>
            </a:endParaRPr>
          </a:p>
        </p:txBody>
      </p:sp>
      <p:pic>
        <p:nvPicPr>
          <p:cNvPr id="225" name="Google Shape;249;p25" descr=""/>
          <p:cNvPicPr/>
          <p:nvPr/>
        </p:nvPicPr>
        <p:blipFill>
          <a:blip r:embed="rId1"/>
          <a:stretch/>
        </p:blipFill>
        <p:spPr>
          <a:xfrm>
            <a:off x="4572000" y="2654280"/>
            <a:ext cx="1490400" cy="2235960"/>
          </a:xfrm>
          <a:prstGeom prst="rect">
            <a:avLst/>
          </a:prstGeom>
          <a:ln w="38100">
            <a:solidFill>
              <a:srgbClr val="ff9900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240120"/>
            <a:ext cx="8520120" cy="228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UNDERSTAND THE DATA BEFORE COMING TO CONCLUSIONS.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11760" y="2569320"/>
            <a:ext cx="8520120" cy="1221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Read the Project Documentation and The Data Use Guide Included in the GitHub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Google Shape;76;p17"/>
          <p:cNvSpPr/>
          <p:nvPr/>
        </p:nvSpPr>
        <p:spPr>
          <a:xfrm>
            <a:off x="311760" y="3964680"/>
            <a:ext cx="4259880" cy="668520"/>
          </a:xfrm>
          <a:prstGeom prst="chevron">
            <a:avLst>
              <a:gd name="adj" fmla="val 50000"/>
            </a:avLst>
          </a:prstGeom>
          <a:solidFill>
            <a:srgbClr val="ff99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UNDERSTAND</a:t>
            </a:r>
            <a:endParaRPr b="0" lang="en-US" sz="14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85" name="Google Shape;77;p17"/>
          <p:cNvSpPr/>
          <p:nvPr/>
        </p:nvSpPr>
        <p:spPr>
          <a:xfrm>
            <a:off x="4233240" y="3964680"/>
            <a:ext cx="4442760" cy="668520"/>
          </a:xfrm>
          <a:prstGeom prst="chevron">
            <a:avLst>
              <a:gd name="adj" fmla="val 50000"/>
            </a:avLst>
          </a:prstGeom>
          <a:solidFill>
            <a:srgbClr val="9900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Roboto"/>
                <a:ea typeface="Roboto"/>
              </a:rPr>
              <a:t>ANALYZE</a:t>
            </a:r>
            <a:endParaRPr b="0" lang="en-US" sz="14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947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400" spc="-1" strike="noStrike">
                <a:solidFill>
                  <a:srgbClr val="000000"/>
                </a:solidFill>
                <a:latin typeface="Questrial"/>
                <a:ea typeface="Questrial"/>
              </a:rPr>
              <a:t>Immediate Focus and Scope: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83;p18"/>
          <p:cNvSpPr/>
          <p:nvPr/>
        </p:nvSpPr>
        <p:spPr>
          <a:xfrm>
            <a:off x="0" y="999360"/>
            <a:ext cx="9173520" cy="187632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What is the current state of completeness for the dataset?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Do missing and outlying key data points correlate with other categories or attributes within the dataset?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Geographic and Demographic information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Length of freetext self-reported symptom descriptions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Reported fatalities and life-threatening reactions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88" name="Google Shape;84;p18"/>
          <p:cNvSpPr/>
          <p:nvPr/>
        </p:nvSpPr>
        <p:spPr>
          <a:xfrm>
            <a:off x="1996560" y="2414160"/>
            <a:ext cx="496872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Google Shape;85;p18"/>
          <p:cNvSpPr/>
          <p:nvPr/>
        </p:nvSpPr>
        <p:spPr>
          <a:xfrm>
            <a:off x="-14760" y="3664800"/>
            <a:ext cx="9173520" cy="147852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Consult Domain Experts to develop criteria for determining reliability of a report.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Deploy NLP to use freetext symptom descriptions to estimate report source.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Investigate possible correlations of incomplete &amp; unreliable reports with pandemic new cycles &amp; density of publications on mRNA vaccines.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90" name="Google Shape;86;p18"/>
          <p:cNvSpPr/>
          <p:nvPr/>
        </p:nvSpPr>
        <p:spPr>
          <a:xfrm>
            <a:off x="3600" y="2871360"/>
            <a:ext cx="9143640" cy="7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" sz="3400" spc="-1" strike="noStrike">
                <a:solidFill>
                  <a:srgbClr val="000000"/>
                </a:solidFill>
                <a:latin typeface="Arial"/>
                <a:ea typeface="Arial"/>
              </a:rPr>
              <a:t>Long Term Goals:</a:t>
            </a:r>
            <a:endParaRPr b="0" lang="en-US" sz="34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Initial Exploratory Analysis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(Not Indicative of Final Results. VAERS is an Anonymous, Passive Reporting System)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1548360" y="578880"/>
            <a:ext cx="522756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UNCLEANED DATA: USED ONLY TO INFORM DIRECTION OF ANALYSIS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738720"/>
            <a:ext cx="914364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992,513 Adverse Event Reports were filed in years 2021 and 2022 collectively.</a:t>
            </a:r>
            <a:endParaRPr b="0" lang="en-US" sz="1400" spc="-1" strike="noStrike">
              <a:solidFill>
                <a:srgbClr val="127622"/>
              </a:solidFill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898,551 (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90.53%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of total) reports were filed after the subject received a </a:t>
            </a:r>
            <a:r>
              <a:rPr b="1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COVID-19</a:t>
            </a:r>
            <a:r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 Vaccination.</a:t>
            </a:r>
            <a:endParaRPr b="0" lang="en-US" sz="14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0" y="1154160"/>
            <a:ext cx="9143640" cy="4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271,112 (27.32%) of Reports Missing Key Data Fields</a:t>
            </a:r>
            <a:endParaRPr b="0" lang="en-US" sz="1800" spc="-1" strike="noStrike">
              <a:solidFill>
                <a:srgbClr val="127622"/>
              </a:solidFill>
              <a:latin typeface="Arial"/>
            </a:endParaRPr>
          </a:p>
        </p:txBody>
      </p:sp>
      <p:pic>
        <p:nvPicPr>
          <p:cNvPr id="95" name="Google Shape;95;p19" descr=""/>
          <p:cNvPicPr/>
          <p:nvPr/>
        </p:nvPicPr>
        <p:blipFill>
          <a:blip r:embed="rId1"/>
          <a:stretch/>
        </p:blipFill>
        <p:spPr>
          <a:xfrm>
            <a:off x="-152280" y="1457280"/>
            <a:ext cx="4203360" cy="315252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96;p19" descr=""/>
          <p:cNvPicPr/>
          <p:nvPr/>
        </p:nvPicPr>
        <p:blipFill>
          <a:blip r:embed="rId2"/>
          <a:stretch/>
        </p:blipFill>
        <p:spPr>
          <a:xfrm>
            <a:off x="4051440" y="1514520"/>
            <a:ext cx="5076000" cy="3152520"/>
          </a:xfrm>
          <a:prstGeom prst="rect">
            <a:avLst/>
          </a:prstGeom>
          <a:ln w="0"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429120" y="4610160"/>
            <a:ext cx="31219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Percents of Total Reports Missing Key Data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3969720" y="4610160"/>
            <a:ext cx="515772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*interval = number of days between vaccination and symptom onset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Questrial"/>
                <a:ea typeface="Questrial"/>
              </a:rPr>
              <a:t>High Level Process Overview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Google Shape;104;p20"/>
          <p:cNvGrpSpPr/>
          <p:nvPr/>
        </p:nvGrpSpPr>
        <p:grpSpPr>
          <a:xfrm>
            <a:off x="0" y="572760"/>
            <a:ext cx="2161800" cy="3284280"/>
            <a:chOff x="0" y="572760"/>
            <a:chExt cx="2161800" cy="3284280"/>
          </a:xfrm>
        </p:grpSpPr>
        <p:sp>
          <p:nvSpPr>
            <p:cNvPr id="101" name="Google Shape;105;p20"/>
            <p:cNvSpPr/>
            <p:nvPr/>
          </p:nvSpPr>
          <p:spPr>
            <a:xfrm>
              <a:off x="0" y="572760"/>
              <a:ext cx="2161800" cy="668520"/>
            </a:xfrm>
            <a:prstGeom prst="homePlate">
              <a:avLst>
                <a:gd name="adj" fmla="val 50000"/>
              </a:avLst>
            </a:prstGeom>
            <a:solidFill>
              <a:srgbClr val="f9cb9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Prepare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38761d"/>
                  </a:solidFill>
                  <a:latin typeface="Roboto"/>
                  <a:ea typeface="Roboto"/>
                </a:rPr>
                <a:t>(Complete)</a:t>
              </a: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02" name="Google Shape;106;p20"/>
            <p:cNvSpPr/>
            <p:nvPr/>
          </p:nvSpPr>
          <p:spPr>
            <a:xfrm>
              <a:off x="0" y="1241640"/>
              <a:ext cx="1757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Create the Analysis Environment &amp; Import the Raw Data</a:t>
              </a:r>
              <a:endParaRPr b="0" lang="en-US" sz="10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03" name="Google Shape;107;p20"/>
          <p:cNvGrpSpPr/>
          <p:nvPr/>
        </p:nvGrpSpPr>
        <p:grpSpPr>
          <a:xfrm>
            <a:off x="1757520" y="572760"/>
            <a:ext cx="2162160" cy="3284280"/>
            <a:chOff x="1757520" y="572760"/>
            <a:chExt cx="2162160" cy="3284280"/>
          </a:xfrm>
        </p:grpSpPr>
        <p:sp>
          <p:nvSpPr>
            <p:cNvPr id="104" name="Google Shape;108;p20"/>
            <p:cNvSpPr/>
            <p:nvPr/>
          </p:nvSpPr>
          <p:spPr>
            <a:xfrm>
              <a:off x="1757520" y="5727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f6b2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Process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38761d"/>
                  </a:solidFill>
                  <a:latin typeface="Roboto"/>
                  <a:ea typeface="Roboto"/>
                </a:rPr>
                <a:t>(Complete)</a:t>
              </a: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05" name="Google Shape;109;p20"/>
            <p:cNvSpPr/>
            <p:nvPr/>
          </p:nvSpPr>
          <p:spPr>
            <a:xfrm>
              <a:off x="1757520" y="124164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Manipulate the Data to be Conducive to Analysis</a:t>
              </a:r>
              <a:endParaRPr b="0" lang="en-US" sz="10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06" name="Google Shape;110;p20"/>
          <p:cNvGrpSpPr/>
          <p:nvPr/>
        </p:nvGrpSpPr>
        <p:grpSpPr>
          <a:xfrm>
            <a:off x="3490920" y="572760"/>
            <a:ext cx="2162160" cy="3284280"/>
            <a:chOff x="3490920" y="572760"/>
            <a:chExt cx="2162160" cy="3284280"/>
          </a:xfrm>
        </p:grpSpPr>
        <p:sp>
          <p:nvSpPr>
            <p:cNvPr id="107" name="Google Shape;111;p20"/>
            <p:cNvSpPr/>
            <p:nvPr/>
          </p:nvSpPr>
          <p:spPr>
            <a:xfrm>
              <a:off x="3490920" y="5727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e69138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Analyze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38761d"/>
                  </a:solidFill>
                  <a:latin typeface="Roboto"/>
                  <a:ea typeface="Roboto"/>
                </a:rPr>
                <a:t>(First Phase Complete)</a:t>
              </a: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08" name="Google Shape;112;p20"/>
            <p:cNvSpPr/>
            <p:nvPr/>
          </p:nvSpPr>
          <p:spPr>
            <a:xfrm>
              <a:off x="3490920" y="124164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Descriptive Statistics Completeness of Individual Attributes and Whole Dataset</a:t>
              </a:r>
              <a:endParaRPr b="0" lang="en-US" sz="10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09" name="Google Shape;113;p20"/>
          <p:cNvGrpSpPr/>
          <p:nvPr/>
        </p:nvGrpSpPr>
        <p:grpSpPr>
          <a:xfrm>
            <a:off x="5240520" y="572760"/>
            <a:ext cx="2162160" cy="3284280"/>
            <a:chOff x="5240520" y="572760"/>
            <a:chExt cx="2162160" cy="3284280"/>
          </a:xfrm>
        </p:grpSpPr>
        <p:sp>
          <p:nvSpPr>
            <p:cNvPr id="110" name="Google Shape;114;p20"/>
            <p:cNvSpPr/>
            <p:nvPr/>
          </p:nvSpPr>
          <p:spPr>
            <a:xfrm>
              <a:off x="5240520" y="5727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ff9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Visualize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38761d"/>
                  </a:solidFill>
                  <a:latin typeface="Roboto"/>
                  <a:ea typeface="Roboto"/>
                </a:rPr>
                <a:t>(First Phase Complete)</a:t>
              </a: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11" name="Google Shape;115;p20"/>
            <p:cNvSpPr/>
            <p:nvPr/>
          </p:nvSpPr>
          <p:spPr>
            <a:xfrm>
              <a:off x="5240520" y="124164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Create Visualizations of Analysis Findings</a:t>
              </a:r>
              <a:endParaRPr b="0" lang="en-US" sz="10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12" name="Google Shape;116;p20"/>
          <p:cNvGrpSpPr/>
          <p:nvPr/>
        </p:nvGrpSpPr>
        <p:grpSpPr>
          <a:xfrm>
            <a:off x="6981480" y="572760"/>
            <a:ext cx="2162160" cy="3284280"/>
            <a:chOff x="6981480" y="572760"/>
            <a:chExt cx="2162160" cy="3284280"/>
          </a:xfrm>
        </p:grpSpPr>
        <p:sp>
          <p:nvSpPr>
            <p:cNvPr id="113" name="Google Shape;117;p20"/>
            <p:cNvSpPr/>
            <p:nvPr/>
          </p:nvSpPr>
          <p:spPr>
            <a:xfrm>
              <a:off x="6981480" y="5727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b45f0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Publish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200" spc="-1" strike="noStrike">
                  <a:solidFill>
                    <a:srgbClr val="38761d"/>
                  </a:solidFill>
                  <a:latin typeface="Roboto"/>
                  <a:ea typeface="Roboto"/>
                </a:rPr>
                <a:t>(Iterative)</a:t>
              </a: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14" name="Google Shape;118;p20"/>
            <p:cNvSpPr/>
            <p:nvPr/>
          </p:nvSpPr>
          <p:spPr>
            <a:xfrm>
              <a:off x="6981480" y="124164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Updated on GitHub Upon Completion of Major Phases</a:t>
              </a:r>
              <a:endParaRPr b="0" lang="en-US" sz="10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sp>
        <p:nvSpPr>
          <p:cNvPr id="115" name="Google Shape;119;p20"/>
          <p:cNvSpPr/>
          <p:nvPr/>
        </p:nvSpPr>
        <p:spPr>
          <a:xfrm>
            <a:off x="0" y="1834920"/>
            <a:ext cx="9143640" cy="1885680"/>
          </a:xfrm>
          <a:prstGeom prst="flowChartDecision">
            <a:avLst/>
          </a:prstGeom>
          <a:solidFill>
            <a:schemeClr val="dk1"/>
          </a:soli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eeeeee"/>
                </a:solidFill>
                <a:latin typeface="Arial"/>
                <a:ea typeface="Arial"/>
              </a:rPr>
              <a:t>Documentation</a:t>
            </a:r>
            <a:endParaRPr b="0" lang="en-US" sz="2300" spc="-1" strike="noStrike">
              <a:solidFill>
                <a:srgbClr val="127622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000" spc="-1" strike="noStrike">
                <a:solidFill>
                  <a:srgbClr val="eeeeee"/>
                </a:solidFill>
                <a:latin typeface="Arial"/>
                <a:ea typeface="Arial"/>
              </a:rPr>
              <a:t>(Entire Project is Extensively Documented in MarkDown on GitHub)</a:t>
            </a:r>
            <a:endParaRPr b="0" lang="en-US" sz="1000" spc="-1" strike="noStrike">
              <a:solidFill>
                <a:srgbClr val="127622"/>
              </a:solidFill>
              <a:latin typeface="Arial"/>
            </a:endParaRPr>
          </a:p>
        </p:txBody>
      </p:sp>
      <p:grpSp>
        <p:nvGrpSpPr>
          <p:cNvPr id="116" name="Google Shape;120;p20"/>
          <p:cNvGrpSpPr/>
          <p:nvPr/>
        </p:nvGrpSpPr>
        <p:grpSpPr>
          <a:xfrm>
            <a:off x="0" y="3720960"/>
            <a:ext cx="2161800" cy="3284640"/>
            <a:chOff x="0" y="3720960"/>
            <a:chExt cx="2161800" cy="3284640"/>
          </a:xfrm>
        </p:grpSpPr>
        <p:sp>
          <p:nvSpPr>
            <p:cNvPr id="117" name="Google Shape;121;p20"/>
            <p:cNvSpPr/>
            <p:nvPr/>
          </p:nvSpPr>
          <p:spPr>
            <a:xfrm>
              <a:off x="0" y="3720960"/>
              <a:ext cx="2161800" cy="668520"/>
            </a:xfrm>
            <a:prstGeom prst="homePlate">
              <a:avLst>
                <a:gd name="adj" fmla="val 50000"/>
              </a:avLst>
            </a:prstGeom>
            <a:solidFill>
              <a:srgbClr val="b4a7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Prepare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18" name="Google Shape;122;p20"/>
            <p:cNvSpPr/>
            <p:nvPr/>
          </p:nvSpPr>
          <p:spPr>
            <a:xfrm>
              <a:off x="0" y="4390200"/>
              <a:ext cx="1757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Build a Webscraper in Python and Gather Historical News Headlines From Selected News Sites</a:t>
              </a:r>
              <a:endParaRPr b="0" lang="en-US" sz="8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19" name="Google Shape;123;p20"/>
          <p:cNvGrpSpPr/>
          <p:nvPr/>
        </p:nvGrpSpPr>
        <p:grpSpPr>
          <a:xfrm>
            <a:off x="1757520" y="3720960"/>
            <a:ext cx="2162160" cy="3284640"/>
            <a:chOff x="1757520" y="3720960"/>
            <a:chExt cx="2162160" cy="3284640"/>
          </a:xfrm>
        </p:grpSpPr>
        <p:sp>
          <p:nvSpPr>
            <p:cNvPr id="120" name="Google Shape;124;p20"/>
            <p:cNvSpPr/>
            <p:nvPr/>
          </p:nvSpPr>
          <p:spPr>
            <a:xfrm>
              <a:off x="1757520" y="37209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8e7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Process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21" name="Google Shape;125;p20"/>
            <p:cNvSpPr/>
            <p:nvPr/>
          </p:nvSpPr>
          <p:spPr>
            <a:xfrm>
              <a:off x="1757520" y="439020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Quantize Density &amp; Concentration of News Headlines Regarding mRNA Vaccine over Time</a:t>
              </a:r>
              <a:endParaRPr b="0" lang="en-US" sz="8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22" name="Google Shape;126;p20"/>
          <p:cNvGrpSpPr/>
          <p:nvPr/>
        </p:nvGrpSpPr>
        <p:grpSpPr>
          <a:xfrm>
            <a:off x="3490920" y="3720960"/>
            <a:ext cx="2162160" cy="3284640"/>
            <a:chOff x="3490920" y="3720960"/>
            <a:chExt cx="2162160" cy="3284640"/>
          </a:xfrm>
        </p:grpSpPr>
        <p:sp>
          <p:nvSpPr>
            <p:cNvPr id="123" name="Google Shape;127;p20"/>
            <p:cNvSpPr/>
            <p:nvPr/>
          </p:nvSpPr>
          <p:spPr>
            <a:xfrm>
              <a:off x="3490920" y="37209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674ea7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Analyze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24" name="Google Shape;128;p20"/>
            <p:cNvSpPr/>
            <p:nvPr/>
          </p:nvSpPr>
          <p:spPr>
            <a:xfrm>
              <a:off x="3490920" y="439020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Correlate Headline Quantitations with Propensity for Incomplete &amp; Unreliable VAERS Reports</a:t>
              </a:r>
              <a:endParaRPr b="0" lang="en-US" sz="8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25" name="Google Shape;129;p20"/>
          <p:cNvGrpSpPr/>
          <p:nvPr/>
        </p:nvGrpSpPr>
        <p:grpSpPr>
          <a:xfrm>
            <a:off x="5240520" y="3720960"/>
            <a:ext cx="2162160" cy="3284640"/>
            <a:chOff x="5240520" y="3720960"/>
            <a:chExt cx="2162160" cy="3284640"/>
          </a:xfrm>
        </p:grpSpPr>
        <p:sp>
          <p:nvSpPr>
            <p:cNvPr id="126" name="Google Shape;130;p20"/>
            <p:cNvSpPr/>
            <p:nvPr/>
          </p:nvSpPr>
          <p:spPr>
            <a:xfrm>
              <a:off x="5240520" y="37209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99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Visualize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27" name="Google Shape;131;p20"/>
            <p:cNvSpPr/>
            <p:nvPr/>
          </p:nvSpPr>
          <p:spPr>
            <a:xfrm>
              <a:off x="5240520" y="439020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Incorporate Into Existing Time-Series Graphs to Inform Possible Causation</a:t>
              </a:r>
              <a:endParaRPr b="0" lang="en-US" sz="8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  <p:grpSp>
        <p:nvGrpSpPr>
          <p:cNvPr id="128" name="Google Shape;132;p20"/>
          <p:cNvGrpSpPr/>
          <p:nvPr/>
        </p:nvGrpSpPr>
        <p:grpSpPr>
          <a:xfrm>
            <a:off x="6981480" y="3720960"/>
            <a:ext cx="2162160" cy="3284640"/>
            <a:chOff x="6981480" y="3720960"/>
            <a:chExt cx="2162160" cy="3284640"/>
          </a:xfrm>
        </p:grpSpPr>
        <p:sp>
          <p:nvSpPr>
            <p:cNvPr id="129" name="Google Shape;133;p20"/>
            <p:cNvSpPr/>
            <p:nvPr/>
          </p:nvSpPr>
          <p:spPr>
            <a:xfrm>
              <a:off x="6981480" y="3720960"/>
              <a:ext cx="2162160" cy="668520"/>
            </a:xfrm>
            <a:prstGeom prst="chevron">
              <a:avLst>
                <a:gd name="adj" fmla="val 50000"/>
              </a:avLst>
            </a:prstGeom>
            <a:solidFill>
              <a:srgbClr val="351c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4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Publish</a:t>
              </a:r>
              <a:endParaRPr b="0" lang="en-US" sz="1400" spc="-1" strike="noStrike">
                <a:solidFill>
                  <a:srgbClr val="127622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endParaRPr b="0" lang="en-US" sz="1200" spc="-1" strike="noStrike">
                <a:solidFill>
                  <a:srgbClr val="127622"/>
                </a:solidFill>
                <a:latin typeface="Arial"/>
              </a:endParaRPr>
            </a:p>
          </p:txBody>
        </p:sp>
        <p:sp>
          <p:nvSpPr>
            <p:cNvPr id="130" name="Google Shape;134;p20"/>
            <p:cNvSpPr/>
            <p:nvPr/>
          </p:nvSpPr>
          <p:spPr>
            <a:xfrm>
              <a:off x="6981480" y="4390200"/>
              <a:ext cx="1856160" cy="261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15000"/>
                </a:lnSpc>
                <a:buNone/>
                <a:tabLst>
                  <a:tab algn="l" pos="0"/>
                </a:tabLst>
              </a:pPr>
              <a:r>
                <a:rPr b="0" lang="en" sz="8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Stretch Goals will Likely be Dependent on Community Interest &amp; Contribution</a:t>
              </a:r>
              <a:endParaRPr b="0" lang="en-US" sz="800" spc="-1" strike="noStrike">
                <a:solidFill>
                  <a:srgbClr val="127622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Prepare the Environment for Data Manipulation and Analysis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(Main Goals Complete)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40;p21"/>
          <p:cNvSpPr/>
          <p:nvPr/>
        </p:nvSpPr>
        <p:spPr>
          <a:xfrm>
            <a:off x="198360" y="578880"/>
            <a:ext cx="120168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GET THE DATA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33" name="Google Shape;141;p21"/>
          <p:cNvSpPr/>
          <p:nvPr/>
        </p:nvSpPr>
        <p:spPr>
          <a:xfrm>
            <a:off x="197280" y="78840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Download the VAERS Archives for 2021 &amp; 2022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34" name="Google Shape;142;p21"/>
          <p:cNvSpPr/>
          <p:nvPr/>
        </p:nvSpPr>
        <p:spPr>
          <a:xfrm>
            <a:off x="370440" y="90576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Google Shape;143;p21"/>
          <p:cNvSpPr/>
          <p:nvPr/>
        </p:nvSpPr>
        <p:spPr>
          <a:xfrm>
            <a:off x="198360" y="1113120"/>
            <a:ext cx="188460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CREATE THE DATABASE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36" name="Google Shape;144;p21"/>
          <p:cNvSpPr/>
          <p:nvPr/>
        </p:nvSpPr>
        <p:spPr>
          <a:xfrm>
            <a:off x="197280" y="132228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SQLite3 Database that Mirrors the Original Archives with Proper Data Types and Relational Keys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37" name="Google Shape;145;p21"/>
          <p:cNvSpPr/>
          <p:nvPr/>
        </p:nvSpPr>
        <p:spPr>
          <a:xfrm>
            <a:off x="370440" y="144000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Google Shape;146;p21"/>
          <p:cNvSpPr/>
          <p:nvPr/>
        </p:nvSpPr>
        <p:spPr>
          <a:xfrm>
            <a:off x="198360" y="1676880"/>
            <a:ext cx="269028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IMPORT THE DATA FROM ARCHIVES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39" name="Google Shape;147;p21"/>
          <p:cNvSpPr/>
          <p:nvPr/>
        </p:nvSpPr>
        <p:spPr>
          <a:xfrm>
            <a:off x="197280" y="188604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Import the VAERS Archive Datasets to the Created Database. Verify Row and Bit Counts for Accuracy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0" name="Google Shape;148;p21"/>
          <p:cNvSpPr/>
          <p:nvPr/>
        </p:nvSpPr>
        <p:spPr>
          <a:xfrm>
            <a:off x="370440" y="200340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Google Shape;149;p21"/>
          <p:cNvSpPr/>
          <p:nvPr/>
        </p:nvSpPr>
        <p:spPr>
          <a:xfrm>
            <a:off x="198360" y="3447000"/>
            <a:ext cx="168408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BUILD WEBSCRAPER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2" name="Google Shape;150;p21"/>
          <p:cNvSpPr/>
          <p:nvPr/>
        </p:nvSpPr>
        <p:spPr>
          <a:xfrm>
            <a:off x="197280" y="365652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Use Python to Build Webscraper(s) to for pulling mRNA-Related Headlines from Selected News Archives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3" name="Google Shape;151;p21"/>
          <p:cNvSpPr/>
          <p:nvPr/>
        </p:nvSpPr>
        <p:spPr>
          <a:xfrm>
            <a:off x="198360" y="4147920"/>
            <a:ext cx="302184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SCRAPE VACCINE-RELATED HEADLINES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4" name="Google Shape;152;p21"/>
          <p:cNvSpPr/>
          <p:nvPr/>
        </p:nvSpPr>
        <p:spPr>
          <a:xfrm>
            <a:off x="197280" y="4357440"/>
            <a:ext cx="874944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Get the Headlines of relevant news reports and the dates published from the most popular &amp; reputable new agencies.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Also get the total number of news reports published per selected platform to inform subject newscycle domination.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Preprocess, Organize, and Format the Data to Enable Analysis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(Main Goals In Progress)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158;p22"/>
          <p:cNvSpPr/>
          <p:nvPr/>
        </p:nvSpPr>
        <p:spPr>
          <a:xfrm>
            <a:off x="198360" y="601560"/>
            <a:ext cx="260352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COMBINE REDUNDANT METRICS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7" name="Google Shape;159;p22"/>
          <p:cNvSpPr/>
          <p:nvPr/>
        </p:nvSpPr>
        <p:spPr>
          <a:xfrm>
            <a:off x="197280" y="81072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Similar Report Fields between Forms 1.0 &amp; 2.0 Must be Combined.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48" name="Google Shape;160;p22"/>
          <p:cNvSpPr/>
          <p:nvPr/>
        </p:nvSpPr>
        <p:spPr>
          <a:xfrm>
            <a:off x="370440" y="92844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Google Shape;161;p22"/>
          <p:cNvSpPr/>
          <p:nvPr/>
        </p:nvSpPr>
        <p:spPr>
          <a:xfrm>
            <a:off x="198360" y="1135440"/>
            <a:ext cx="346716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REMOVE REDUNDANT &amp; IRRELEVANT FIELDS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0" name="Google Shape;162;p22"/>
          <p:cNvSpPr/>
          <p:nvPr/>
        </p:nvSpPr>
        <p:spPr>
          <a:xfrm>
            <a:off x="197280" y="134460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Information from the Archives that are not within Scope of this Project will be Removed.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1" name="Google Shape;163;p22"/>
          <p:cNvSpPr/>
          <p:nvPr/>
        </p:nvSpPr>
        <p:spPr>
          <a:xfrm>
            <a:off x="198360" y="1699200"/>
            <a:ext cx="445212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ADDRESS MISSING &amp; OUTLYING VALUES WHERE POSSIBLE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2" name="Google Shape;164;p22"/>
          <p:cNvSpPr/>
          <p:nvPr/>
        </p:nvSpPr>
        <p:spPr>
          <a:xfrm>
            <a:off x="197280" y="1908360"/>
            <a:ext cx="874944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Due to the nature of VAERS, some missing and inaccurate points of data can be informed from free-text descriptions.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Minimal Cleaning will be done due to focus  on missing data and outlier correlation.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3" name="Google Shape;165;p22"/>
          <p:cNvSpPr/>
          <p:nvPr/>
        </p:nvSpPr>
        <p:spPr>
          <a:xfrm>
            <a:off x="198360" y="3447000"/>
            <a:ext cx="212076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QUANTIZE HEADLINE DATA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4" name="Google Shape;166;p22"/>
          <p:cNvSpPr/>
          <p:nvPr/>
        </p:nvSpPr>
        <p:spPr>
          <a:xfrm>
            <a:off x="197280" y="365652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Calculate the Density &amp; Concentration of mRNA-related news reports over time per selected agency.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5" name="Google Shape;167;p22"/>
          <p:cNvSpPr/>
          <p:nvPr/>
        </p:nvSpPr>
        <p:spPr>
          <a:xfrm>
            <a:off x="198360" y="4147920"/>
            <a:ext cx="349200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IMPORT QUANTIZED DATA TO THE DATABASE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6" name="Google Shape;168;p22"/>
          <p:cNvSpPr/>
          <p:nvPr/>
        </p:nvSpPr>
        <p:spPr>
          <a:xfrm>
            <a:off x="197280" y="4357440"/>
            <a:ext cx="87494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Create a table for the quantized headline metrics and relate it to VAERS tables using ‘date of metic’ -&gt; ‘report date’.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7" name="Google Shape;169;p22"/>
          <p:cNvSpPr/>
          <p:nvPr/>
        </p:nvSpPr>
        <p:spPr>
          <a:xfrm>
            <a:off x="198360" y="2382120"/>
            <a:ext cx="534672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VERIFY DATA INTEGRITY AND SEPARATE COVID-19 RELATED REPORTS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8" name="Google Shape;170;p22"/>
          <p:cNvSpPr/>
          <p:nvPr/>
        </p:nvSpPr>
        <p:spPr>
          <a:xfrm>
            <a:off x="197280" y="2591280"/>
            <a:ext cx="874944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Verify that the Remaining Cleaned Reports Constitute an Acceptable Sample Size of the Full Archived Data.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Copy Only Reports that were filed post COVID Vaccination to New Working Database (Approx. 90% of full dataset).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59" name="Google Shape;171;p22"/>
          <p:cNvSpPr/>
          <p:nvPr/>
        </p:nvSpPr>
        <p:spPr>
          <a:xfrm>
            <a:off x="370440" y="146052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Google Shape;172;p22"/>
          <p:cNvSpPr/>
          <p:nvPr/>
        </p:nvSpPr>
        <p:spPr>
          <a:xfrm>
            <a:off x="379800" y="202032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Google Shape;173;p22"/>
          <p:cNvSpPr/>
          <p:nvPr/>
        </p:nvSpPr>
        <p:spPr>
          <a:xfrm>
            <a:off x="371160" y="221580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Google Shape;174;p22"/>
          <p:cNvSpPr/>
          <p:nvPr/>
        </p:nvSpPr>
        <p:spPr>
          <a:xfrm>
            <a:off x="377640" y="271476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Google Shape;175;p22"/>
          <p:cNvSpPr/>
          <p:nvPr/>
        </p:nvSpPr>
        <p:spPr>
          <a:xfrm>
            <a:off x="392760" y="288432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the COVID-Related Missing and Outlying Values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(Not Started)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181;p23"/>
          <p:cNvSpPr/>
          <p:nvPr/>
        </p:nvSpPr>
        <p:spPr>
          <a:xfrm>
            <a:off x="198360" y="601560"/>
            <a:ext cx="276480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STATISTICS ON COMPLETENESS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66" name="Google Shape;182;p23"/>
          <p:cNvSpPr/>
          <p:nvPr/>
        </p:nvSpPr>
        <p:spPr>
          <a:xfrm>
            <a:off x="197280" y="81072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Find the Proportion of Missing Values and Extreme Outliers for each Key Report Attribute.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67" name="Google Shape;183;p23"/>
          <p:cNvSpPr/>
          <p:nvPr/>
        </p:nvSpPr>
        <p:spPr>
          <a:xfrm>
            <a:off x="198360" y="1186200"/>
            <a:ext cx="441504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CORRELATIONS TO OTHER REPORT ATTRIBUTES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68" name="Google Shape;184;p23"/>
          <p:cNvSpPr/>
          <p:nvPr/>
        </p:nvSpPr>
        <p:spPr>
          <a:xfrm>
            <a:off x="197280" y="1395360"/>
            <a:ext cx="8749440" cy="103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Are reports from certain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States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more likely to have missing/outlying key information?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about reports with a higher number of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Days Between Vaccination and Symptom Onset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Length of Freetext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Symptom Descriptions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 Symptom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Severity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Are </a:t>
            </a: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Fatalities &amp; Life-Threatening Reports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 more or less likely to include all key information and conform to 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normal distribution</a:t>
            </a: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69" name="Google Shape;185;p23"/>
          <p:cNvSpPr/>
          <p:nvPr/>
        </p:nvSpPr>
        <p:spPr>
          <a:xfrm>
            <a:off x="198360" y="2591280"/>
            <a:ext cx="477936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ANALYZE CORRELATION OF NEWS REPORTS TO VAERS DATA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0" name="Google Shape;186;p23"/>
          <p:cNvSpPr/>
          <p:nvPr/>
        </p:nvSpPr>
        <p:spPr>
          <a:xfrm>
            <a:off x="197280" y="2804400"/>
            <a:ext cx="8749440" cy="61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Distribution of headline metrics over time vs proportion of incomplete/unreliable reports per day.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Does mRNA newscycle domination strongly correlate with VAERS missing and outlying data?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1" name="Google Shape;187;p23"/>
          <p:cNvSpPr/>
          <p:nvPr/>
        </p:nvSpPr>
        <p:spPr>
          <a:xfrm>
            <a:off x="197280" y="3503880"/>
            <a:ext cx="592812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SEEK DOMAIN EXPERTISE TO FURTHER DEVELOP CRITERIA FOR RELIABILITY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2" name="Google Shape;188;p23"/>
          <p:cNvSpPr/>
          <p:nvPr/>
        </p:nvSpPr>
        <p:spPr>
          <a:xfrm>
            <a:off x="197280" y="3801240"/>
            <a:ext cx="8749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What do Vaccine Experts and high-level healthcare workers think is the most useful set of metrics to determine the likelihood that a report is reliable &amp; contains all necessary information?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3" name="Google Shape;189;p23"/>
          <p:cNvSpPr/>
          <p:nvPr/>
        </p:nvSpPr>
        <p:spPr>
          <a:xfrm>
            <a:off x="198360" y="4351320"/>
            <a:ext cx="856152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BUILD A NLP MODEL TO ANALYZE FREETEXT SYMPTOM DESCRIPTIONS ACCORDING TO DOMAIN EXPERTISE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4" name="Google Shape;190;p23"/>
          <p:cNvSpPr/>
          <p:nvPr/>
        </p:nvSpPr>
        <p:spPr>
          <a:xfrm>
            <a:off x="197280" y="4564440"/>
            <a:ext cx="8749440" cy="5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The dataset is too large for this task to be completed manually.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Circle back to beginning of analysis phase, and recalculate statistics for ‘reliability’ of reports with informed metrics.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75" name="Google Shape;191;p23"/>
          <p:cNvSpPr/>
          <p:nvPr/>
        </p:nvSpPr>
        <p:spPr>
          <a:xfrm>
            <a:off x="371160" y="93888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Google Shape;192;p23"/>
          <p:cNvSpPr/>
          <p:nvPr/>
        </p:nvSpPr>
        <p:spPr>
          <a:xfrm>
            <a:off x="371160" y="169380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Google Shape;193;p23"/>
          <p:cNvSpPr/>
          <p:nvPr/>
        </p:nvSpPr>
        <p:spPr>
          <a:xfrm>
            <a:off x="371160" y="1871640"/>
            <a:ext cx="145080" cy="122760"/>
          </a:xfrm>
          <a:prstGeom prst="mathMultiply">
            <a:avLst>
              <a:gd name="adj1" fmla="val 23520"/>
            </a:avLst>
          </a:prstGeom>
          <a:solidFill>
            <a:srgbClr val="38761d"/>
          </a:solidFill>
          <a:ln w="9525">
            <a:solidFill>
              <a:srgbClr val="38761d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0" y="6480"/>
            <a:ext cx="9143640" cy="324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500" spc="-1" strike="noStrike">
                <a:solidFill>
                  <a:srgbClr val="000000"/>
                </a:solidFill>
                <a:latin typeface="Questrial"/>
                <a:ea typeface="Questrial"/>
              </a:rPr>
              <a:t>Visualize &amp; Publish (Iterative)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99;p24"/>
          <p:cNvSpPr/>
          <p:nvPr/>
        </p:nvSpPr>
        <p:spPr>
          <a:xfrm>
            <a:off x="198360" y="372960"/>
            <a:ext cx="8749440" cy="212760"/>
          </a:xfrm>
          <a:prstGeom prst="rect">
            <a:avLst/>
          </a:prstGeom>
          <a:solidFill>
            <a:srgbClr val="e6913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UPDATES WILL BE PUBLISHED ON GITHUB UPON COMPLETION OF MILESTONES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80" name="Google Shape;200;p24"/>
          <p:cNvSpPr/>
          <p:nvPr/>
        </p:nvSpPr>
        <p:spPr>
          <a:xfrm>
            <a:off x="197280" y="58212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Time-series Graphs of cleaned post-COVID Vaccination Reports. Focus on reports with missing data &amp; outliers.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81" name="Google Shape;201;p24"/>
          <p:cNvSpPr/>
          <p:nvPr/>
        </p:nvSpPr>
        <p:spPr>
          <a:xfrm>
            <a:off x="179280" y="906840"/>
            <a:ext cx="8749440" cy="212760"/>
          </a:xfrm>
          <a:prstGeom prst="rect">
            <a:avLst/>
          </a:prstGeom>
          <a:solidFill>
            <a:srgbClr val="674ea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1200" spc="-1" strike="noStrike">
                <a:solidFill>
                  <a:srgbClr val="000000"/>
                </a:solidFill>
                <a:latin typeface="Questrial"/>
                <a:ea typeface="Questrial"/>
              </a:rPr>
              <a:t>NEW VISUALIZATIONS UPON COMPLETION OF STRETCH GOALS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82" name="Google Shape;202;p24"/>
          <p:cNvSpPr/>
          <p:nvPr/>
        </p:nvSpPr>
        <p:spPr>
          <a:xfrm>
            <a:off x="198360" y="1119600"/>
            <a:ext cx="8749440" cy="32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❏"/>
            </a:pPr>
            <a:r>
              <a:rPr b="0" lang="en" sz="1200" spc="-1" strike="noStrike">
                <a:solidFill>
                  <a:srgbClr val="000000"/>
                </a:solidFill>
                <a:latin typeface="Arial"/>
                <a:ea typeface="Arial"/>
              </a:rPr>
              <a:t>Visualize possible correlation between inaccurate or less reliable reports, and mRNA domination of newscycles.</a:t>
            </a:r>
            <a:endParaRPr b="0" lang="en-US" sz="1200" spc="-1" strike="noStrike">
              <a:solidFill>
                <a:srgbClr val="127622"/>
              </a:solidFill>
              <a:latin typeface="Arial"/>
            </a:endParaRPr>
          </a:p>
        </p:txBody>
      </p:sp>
      <p:pic>
        <p:nvPicPr>
          <p:cNvPr id="183" name="Google Shape;203;p24" descr=""/>
          <p:cNvPicPr/>
          <p:nvPr/>
        </p:nvPicPr>
        <p:blipFill>
          <a:blip r:embed="rId1"/>
          <a:stretch/>
        </p:blipFill>
        <p:spPr>
          <a:xfrm>
            <a:off x="1319400" y="1444320"/>
            <a:ext cx="5983560" cy="3698640"/>
          </a:xfrm>
          <a:prstGeom prst="rect">
            <a:avLst/>
          </a:prstGeom>
          <a:ln w="0">
            <a:noFill/>
          </a:ln>
        </p:spPr>
      </p:pic>
      <p:sp>
        <p:nvSpPr>
          <p:cNvPr id="184" name="Google Shape;204;p24"/>
          <p:cNvSpPr/>
          <p:nvPr/>
        </p:nvSpPr>
        <p:spPr>
          <a:xfrm>
            <a:off x="5527080" y="2944440"/>
            <a:ext cx="1379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Increase in Outliers after 6 month Interval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85" name="Google Shape;205;p24"/>
          <p:cNvSpPr/>
          <p:nvPr/>
        </p:nvSpPr>
        <p:spPr>
          <a:xfrm rot="5400000">
            <a:off x="5702040" y="3746880"/>
            <a:ext cx="947520" cy="183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Google Shape;206;p24"/>
          <p:cNvSpPr/>
          <p:nvPr/>
        </p:nvSpPr>
        <p:spPr>
          <a:xfrm>
            <a:off x="7570440" y="4312800"/>
            <a:ext cx="137952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900" spc="-1" strike="noStrike">
                <a:solidFill>
                  <a:srgbClr val="000000"/>
                </a:solidFill>
                <a:latin typeface="Arial"/>
                <a:ea typeface="Arial"/>
              </a:rPr>
              <a:t>Likely entry errors and miscalculations</a:t>
            </a:r>
            <a:endParaRPr b="0" lang="en-US" sz="900" spc="-1" strike="noStrike">
              <a:solidFill>
                <a:srgbClr val="127622"/>
              </a:solidFill>
              <a:latin typeface="Arial"/>
            </a:endParaRPr>
          </a:p>
        </p:txBody>
      </p:sp>
      <p:sp>
        <p:nvSpPr>
          <p:cNvPr id="187" name="Google Shape;207;p24"/>
          <p:cNvSpPr/>
          <p:nvPr/>
        </p:nvSpPr>
        <p:spPr>
          <a:xfrm rot="10800000">
            <a:off x="6954480" y="4468680"/>
            <a:ext cx="693000" cy="174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74ea7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2024-03-18T02:49:35Z</dcterms:modified>
  <cp:revision>3</cp:revision>
  <dc:subject/>
  <dc:title/>
</cp:coreProperties>
</file>