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9F51254-B353-40E6-8251-6DD44C1615A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381240" y="685800"/>
            <a:ext cx="6095880" cy="3428640"/>
          </a:xfrm>
          <a:prstGeom prst="rect">
            <a:avLst/>
          </a:prstGeom>
          <a:ln w="0">
            <a:noFill/>
          </a:ln>
        </p:spPr>
      </p:sp>
      <p:sp>
        <p:nvSpPr>
          <p:cNvPr id="12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15000"/>
              </a:lnSpc>
              <a:spcBef>
                <a:spcPts val="1199"/>
              </a:spcBef>
              <a:buClr>
                <a:srgbClr val="000000"/>
              </a:buClr>
              <a:buFont typeface="Wingdings" charset="2"/>
              <a:buChar char=""/>
            </a:pPr>
            <a:r>
              <a:rPr b="0" lang="en" sz="1100" spc="-1" strike="noStrike">
                <a:latin typeface="Arial"/>
              </a:rPr>
              <a:t>I am Jared White, an entry-level data analysts with a background in statistics, LLM Q&amp;A Annotation, and technical writing.</a:t>
            </a:r>
            <a:endParaRPr b="0" lang="en-US" sz="1100" spc="-1" strike="noStrike">
              <a:latin typeface="Arial"/>
            </a:endParaRPr>
          </a:p>
          <a:p>
            <a:pPr marL="457200" indent="-298440">
              <a:lnSpc>
                <a:spcPct val="115000"/>
              </a:lnSpc>
              <a:buClr>
                <a:srgbClr val="000000"/>
              </a:buClr>
              <a:buFont typeface="Wingdings" charset="2"/>
              <a:buChar char=""/>
            </a:pPr>
            <a:r>
              <a:rPr b="0" lang="en" sz="1100" spc="-1" strike="noStrike">
                <a:latin typeface="Arial"/>
              </a:rPr>
              <a:t>This presentation will Identify the gap between the current and ideal states of VAERS' ability to provide important and accurate information to public safety and vaccine R&amp;D initiatives during pandemics and times of heightened public awareness.</a:t>
            </a:r>
            <a:br>
              <a:rPr sz="1100"/>
            </a:br>
            <a:r>
              <a:rPr b="0" lang="en" sz="1100" spc="-1" strike="noStrike">
                <a:latin typeface="Arial"/>
              </a:rPr>
              <a:t> </a:t>
            </a:r>
            <a:endParaRPr b="0" lang="en-US" sz="1100" spc="-1" strike="noStrike">
              <a:latin typeface="Arial"/>
            </a:endParaRPr>
          </a:p>
          <a:p>
            <a:pPr marL="457200" indent="-298440">
              <a:lnSpc>
                <a:spcPct val="115000"/>
              </a:lnSpc>
              <a:buClr>
                <a:srgbClr val="000000"/>
              </a:buClr>
              <a:buFont typeface="Wingdings" charset="2"/>
              <a:buChar char=""/>
            </a:pPr>
            <a:r>
              <a:rPr b="0" lang="en" sz="1100" spc="-1" strike="noStrike">
                <a:latin typeface="Arial"/>
              </a:rPr>
              <a:t>By identifying correlations with incomplete and outlying reports, actionable recommendations are made to improve the usefulness of VAERS to the public and to vaccine manufacturers.</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381240" y="685800"/>
            <a:ext cx="6095520" cy="3428640"/>
          </a:xfrm>
          <a:prstGeom prst="rect">
            <a:avLst/>
          </a:prstGeom>
          <a:ln w="0">
            <a:noFill/>
          </a:ln>
        </p:spPr>
      </p:sp>
      <p:sp>
        <p:nvSpPr>
          <p:cNvPr id="12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15000"/>
              </a:lnSpc>
              <a:spcBef>
                <a:spcPts val="1199"/>
              </a:spcBef>
              <a:buClr>
                <a:srgbClr val="000000"/>
              </a:buClr>
              <a:buFont typeface="Wingdings" charset="2"/>
              <a:buChar char=""/>
            </a:pPr>
            <a:r>
              <a:rPr b="0" lang="en" sz="1100" spc="-1" strike="noStrike">
                <a:latin typeface="Arial"/>
              </a:rPr>
              <a:t>VAERS is the Vaccine Adverse Event Reporting System. It is a passive, anonymous, and public-facing reporting system developed and maintained by the CDC for people who experience adverse events or symptoms following vaccination.</a:t>
            </a:r>
            <a:endParaRPr b="0" lang="en-US" sz="1100" spc="-1" strike="noStrike">
              <a:latin typeface="Arial"/>
            </a:endParaRPr>
          </a:p>
          <a:p>
            <a:pPr lvl="1" marL="914400" indent="-298440">
              <a:lnSpc>
                <a:spcPct val="115000"/>
              </a:lnSpc>
              <a:buClr>
                <a:srgbClr val="000000"/>
              </a:buClr>
              <a:buFont typeface="StarSymbol"/>
              <a:buAutoNum type="alphaLcPeriod"/>
            </a:pPr>
            <a:r>
              <a:rPr b="0" lang="en" sz="1100" spc="-1" strike="noStrike">
                <a:latin typeface="Arial"/>
              </a:rPr>
              <a:t>Private citizens are not required to report to VAERS, but many healthcare providers are. Under-reporting is a major factor of all passive reporting systems.</a:t>
            </a:r>
            <a:br>
              <a:rPr sz="1100"/>
            </a:br>
            <a:r>
              <a:rPr b="0" lang="en" sz="1100" spc="-1" strike="noStrike">
                <a:latin typeface="Arial"/>
              </a:rPr>
              <a:t> </a:t>
            </a:r>
            <a:endParaRPr b="0" lang="en-US" sz="1100" spc="-1" strike="noStrike">
              <a:latin typeface="Arial"/>
            </a:endParaRPr>
          </a:p>
          <a:p>
            <a:pPr lvl="1" marL="914400" indent="-298440">
              <a:lnSpc>
                <a:spcPct val="115000"/>
              </a:lnSpc>
              <a:buClr>
                <a:srgbClr val="000000"/>
              </a:buClr>
              <a:buFont typeface="StarSymbol"/>
              <a:buAutoNum type="alphaLcPeriod"/>
            </a:pPr>
            <a:r>
              <a:rPr b="0" lang="en" sz="1100" spc="-1" strike="noStrike">
                <a:latin typeface="Arial"/>
              </a:rPr>
              <a:t>Anyone can easily file a VAERS report online. It is a federal crime to knowingly file a false VAERS report.</a:t>
            </a:r>
            <a:br>
              <a:rPr sz="1100"/>
            </a:br>
            <a:r>
              <a:rPr b="0" lang="en" sz="1100" spc="-1" strike="noStrike">
                <a:latin typeface="Arial"/>
              </a:rPr>
              <a:t> </a:t>
            </a:r>
            <a:endParaRPr b="0" lang="en-US" sz="1100" spc="-1" strike="noStrike">
              <a:latin typeface="Arial"/>
            </a:endParaRPr>
          </a:p>
          <a:p>
            <a:pPr lvl="1" marL="914400" indent="-298440">
              <a:lnSpc>
                <a:spcPct val="115000"/>
              </a:lnSpc>
              <a:buClr>
                <a:srgbClr val="000000"/>
              </a:buClr>
              <a:buFont typeface="StarSymbol"/>
              <a:buAutoNum type="alphaLcPeriod"/>
            </a:pPr>
            <a:r>
              <a:rPr b="0" lang="en" sz="1100" spc="-1" strike="noStrike">
                <a:latin typeface="Arial"/>
              </a:rPr>
              <a:t>The public VAERS archives are completely anonymized, but otherwise uncleaned.</a:t>
            </a:r>
            <a:br>
              <a:rPr sz="1100"/>
            </a:br>
            <a:r>
              <a:rPr b="0" lang="en" sz="1100" spc="-1" strike="noStrike">
                <a:latin typeface="Arial"/>
              </a:rPr>
              <a:t> </a:t>
            </a:r>
            <a:endParaRPr b="0" lang="en-US" sz="1100" spc="-1" strike="noStrike">
              <a:latin typeface="Arial"/>
            </a:endParaRPr>
          </a:p>
          <a:p>
            <a:pPr lvl="1" marL="914400" indent="-298440">
              <a:lnSpc>
                <a:spcPct val="115000"/>
              </a:lnSpc>
              <a:buClr>
                <a:srgbClr val="000000"/>
              </a:buClr>
              <a:buFont typeface="StarSymbol"/>
              <a:buAutoNum type="alphaLcPeriod"/>
            </a:pPr>
            <a:r>
              <a:rPr b="0" lang="en" sz="1100" spc="-1" strike="noStrike">
                <a:latin typeface="Arial"/>
              </a:rPr>
              <a:t>Any given VAERS report cannot prove a causal link between an adverse event and a vaccine or manufacturer, but trends in reporting can show correlations between a vaccine and an increase in adverse events.</a:t>
            </a:r>
            <a:br>
              <a:rPr sz="1100"/>
            </a:br>
            <a:r>
              <a:rPr b="0" lang="en" sz="1100" spc="-1" strike="noStrike">
                <a:latin typeface="Arial"/>
              </a:rPr>
              <a:t> </a:t>
            </a:r>
            <a:endParaRPr b="0" lang="en-US" sz="1100" spc="-1" strike="noStrike">
              <a:latin typeface="Arial"/>
            </a:endParaRPr>
          </a:p>
          <a:p>
            <a:pPr>
              <a:lnSpc>
                <a:spcPct val="100000"/>
              </a:lnSpc>
              <a:spcBef>
                <a:spcPts val="1199"/>
              </a:spcBef>
              <a:buNone/>
              <a:tabLst>
                <a:tab algn="l" pos="0"/>
              </a:tabLst>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381240" y="685800"/>
            <a:ext cx="6095520" cy="3428640"/>
          </a:xfrm>
          <a:prstGeom prst="rect">
            <a:avLst/>
          </a:prstGeom>
          <a:ln w="0">
            <a:noFill/>
          </a:ln>
        </p:spPr>
      </p:sp>
      <p:sp>
        <p:nvSpPr>
          <p:cNvPr id="13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15000"/>
              </a:lnSpc>
              <a:spcBef>
                <a:spcPts val="1199"/>
              </a:spcBef>
              <a:buClr>
                <a:srgbClr val="000000"/>
              </a:buClr>
              <a:buFont typeface="Wingdings" charset="2"/>
              <a:buChar char=""/>
            </a:pPr>
            <a:r>
              <a:rPr b="1" lang="en" sz="1100" spc="-1" strike="noStrike">
                <a:solidFill>
                  <a:srgbClr val="000000"/>
                </a:solidFill>
                <a:latin typeface="Arial"/>
              </a:rPr>
              <a:t>Why does it matter?</a:t>
            </a:r>
            <a:endParaRPr b="0" lang="en-US" sz="1100" spc="-1" strike="noStrike">
              <a:latin typeface="Arial"/>
            </a:endParaRPr>
          </a:p>
          <a:p>
            <a:pPr lvl="1" marL="914400" indent="-298440">
              <a:lnSpc>
                <a:spcPct val="115000"/>
              </a:lnSpc>
              <a:buClr>
                <a:srgbClr val="000000"/>
              </a:buClr>
              <a:buFont typeface="Wingdings 2" charset="2"/>
              <a:buChar char=""/>
            </a:pPr>
            <a:r>
              <a:rPr b="0" lang="en" sz="1100" spc="-1" strike="noStrike">
                <a:solidFill>
                  <a:srgbClr val="000000"/>
                </a:solidFill>
                <a:latin typeface="Arial"/>
              </a:rPr>
              <a:t>Accurate and complete records of post vaccination adverse events and symptoms are essential for informing public safety and vaccine R&amp;D.</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From 2020 to 2021, the number of post-vaccination adverse event reports increased by over 400%.</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Approximately 92% of all VAERS reports made during 2021 &amp; 2022 were filed after the subject received a COVID-19 vaccination.</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Wingdings" charset="2"/>
              <a:buChar char=""/>
            </a:pPr>
            <a:r>
              <a:rPr b="1" lang="en" sz="1100" spc="-1" strike="noStrike">
                <a:solidFill>
                  <a:srgbClr val="000000"/>
                </a:solidFill>
                <a:latin typeface="Arial"/>
              </a:rPr>
              <a:t>What is the key information in the data?</a:t>
            </a:r>
            <a:endParaRPr b="0" lang="en-US" sz="1100" spc="-1" strike="noStrike">
              <a:latin typeface="Arial"/>
            </a:endParaRPr>
          </a:p>
          <a:p>
            <a:pPr lvl="1" marL="914400" indent="-298440">
              <a:lnSpc>
                <a:spcPct val="115000"/>
              </a:lnSpc>
              <a:buClr>
                <a:srgbClr val="000000"/>
              </a:buClr>
              <a:buFont typeface="Wingdings 2" charset="2"/>
              <a:buChar char=""/>
            </a:pPr>
            <a:r>
              <a:rPr b="1" lang="en" sz="1100" spc="-1" strike="noStrike">
                <a:solidFill>
                  <a:srgbClr val="000000"/>
                </a:solidFill>
                <a:latin typeface="Arial"/>
              </a:rPr>
              <a:t>Dates:</a:t>
            </a:r>
            <a:r>
              <a:rPr b="0" lang="en" sz="1100" spc="-1" strike="noStrike">
                <a:solidFill>
                  <a:srgbClr val="000000"/>
                </a:solidFill>
                <a:latin typeface="Arial"/>
              </a:rPr>
              <a:t> Vaccination, symptom onset, and report filing, as well as interval between vaccination and symptom onset.</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54,823 Reports with missing / Outlying Information.</a:t>
            </a:r>
            <a:endParaRPr b="0" lang="en-US" sz="1100" spc="-1" strike="noStrike">
              <a:latin typeface="Arial"/>
            </a:endParaRPr>
          </a:p>
          <a:p>
            <a:pPr lvl="1" marL="914400" indent="-298440">
              <a:lnSpc>
                <a:spcPct val="115000"/>
              </a:lnSpc>
              <a:buClr>
                <a:srgbClr val="000000"/>
              </a:buClr>
              <a:buFont typeface="Wingdings 2" charset="2"/>
              <a:buChar char=""/>
            </a:pPr>
            <a:r>
              <a:rPr b="1" lang="en" sz="1100" spc="-1" strike="noStrike">
                <a:solidFill>
                  <a:srgbClr val="000000"/>
                </a:solidFill>
                <a:latin typeface="Arial"/>
              </a:rPr>
              <a:t>Demographic &amp; Geographic:</a:t>
            </a:r>
            <a:r>
              <a:rPr b="0" lang="en" sz="1100" spc="-1" strike="noStrike">
                <a:solidFill>
                  <a:srgbClr val="000000"/>
                </a:solidFill>
                <a:latin typeface="Arial"/>
              </a:rPr>
              <a:t> subject age, sex, and state of residence</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226,058 Reports with missing / outlying values.</a:t>
            </a:r>
            <a:endParaRPr b="0" lang="en-US" sz="1100" spc="-1" strike="noStrike">
              <a:latin typeface="Arial"/>
            </a:endParaRPr>
          </a:p>
          <a:p>
            <a:pPr lvl="1" marL="914400" indent="-298440">
              <a:lnSpc>
                <a:spcPct val="115000"/>
              </a:lnSpc>
              <a:buClr>
                <a:srgbClr val="000000"/>
              </a:buClr>
              <a:buFont typeface="Wingdings 2" charset="2"/>
              <a:buChar char=""/>
            </a:pPr>
            <a:r>
              <a:rPr b="1" lang="en" sz="1100" spc="-1" strike="noStrike">
                <a:solidFill>
                  <a:srgbClr val="000000"/>
                </a:solidFill>
                <a:latin typeface="Arial"/>
              </a:rPr>
              <a:t>Lot Number</a:t>
            </a:r>
            <a:r>
              <a:rPr b="0" lang="en" sz="1100" spc="-1" strike="noStrike">
                <a:solidFill>
                  <a:srgbClr val="000000"/>
                </a:solidFill>
                <a:latin typeface="Arial"/>
              </a:rPr>
              <a:t> of the vaccine the subject received.</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280,844 Reports with missing / outlying values.</a:t>
            </a:r>
            <a:endParaRPr b="0" lang="en-US" sz="1100" spc="-1" strike="noStrike">
              <a:latin typeface="Arial"/>
            </a:endParaRPr>
          </a:p>
          <a:p>
            <a:pPr lvl="1" marL="914400" indent="-298440">
              <a:lnSpc>
                <a:spcPct val="115000"/>
              </a:lnSpc>
              <a:buClr>
                <a:srgbClr val="000000"/>
              </a:buClr>
              <a:buFont typeface="Wingdings 2" charset="2"/>
              <a:buChar char=""/>
            </a:pPr>
            <a:r>
              <a:rPr b="1" lang="en" sz="1100" spc="-1" strike="noStrike">
                <a:solidFill>
                  <a:srgbClr val="000000"/>
                </a:solidFill>
                <a:latin typeface="Arial"/>
              </a:rPr>
              <a:t>Symptom Description:</a:t>
            </a:r>
            <a:r>
              <a:rPr b="0" lang="en" sz="1100" spc="-1" strike="noStrike">
                <a:solidFill>
                  <a:srgbClr val="000000"/>
                </a:solidFill>
                <a:latin typeface="Arial"/>
              </a:rPr>
              <a:t> These are free-text fields describing the event, the length of which is analyzed in correlation to other factors. These are highly unstructured and concatenated between self-experience descriptions, healthcare provider comments, vaccine manufacture comments, and follow-up notes from subsequent processing and contacts by VAERS employees.</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Wingdings" charset="2"/>
              <a:buChar char=""/>
            </a:pPr>
            <a:r>
              <a:rPr b="1" lang="en" sz="1100" spc="-1" strike="noStrike">
                <a:solidFill>
                  <a:srgbClr val="000000"/>
                </a:solidFill>
                <a:latin typeface="Arial"/>
              </a:rPr>
              <a:t>How did you verify the data?</a:t>
            </a:r>
            <a:endParaRPr b="0" lang="en-US" sz="1100" spc="-1" strike="noStrike">
              <a:latin typeface="Arial"/>
            </a:endParaRPr>
          </a:p>
          <a:p>
            <a:pPr lvl="1" marL="914400" indent="-298440">
              <a:lnSpc>
                <a:spcPct val="115000"/>
              </a:lnSpc>
              <a:buClr>
                <a:srgbClr val="000000"/>
              </a:buClr>
              <a:buFont typeface="Wingdings 2" charset="2"/>
              <a:buChar char=""/>
            </a:pPr>
            <a:r>
              <a:rPr b="0" lang="en" sz="1100" spc="-1" strike="noStrike">
                <a:solidFill>
                  <a:srgbClr val="000000"/>
                </a:solidFill>
                <a:latin typeface="Arial"/>
              </a:rPr>
              <a:t>This analysis focuses solely on COVID-19 vax related reports.</a:t>
            </a:r>
            <a:endParaRPr b="0" lang="en-US" sz="1100" spc="-1" strike="noStrike">
              <a:latin typeface="Arial"/>
            </a:endParaRPr>
          </a:p>
          <a:p>
            <a:pPr lvl="1" marL="914400" indent="-298440">
              <a:lnSpc>
                <a:spcPct val="115000"/>
              </a:lnSpc>
              <a:buClr>
                <a:srgbClr val="000000"/>
              </a:buClr>
              <a:buFont typeface="Wingdings 2" charset="2"/>
              <a:buChar char=""/>
            </a:pPr>
            <a:r>
              <a:rPr b="0" lang="en" sz="1100" spc="-1" strike="noStrike">
                <a:solidFill>
                  <a:srgbClr val="000000"/>
                </a:solidFill>
                <a:latin typeface="Arial"/>
              </a:rPr>
              <a:t>10,830 duplicates, and 3,638 obvious entry errors (dates before first EUA) were removed.</a:t>
            </a:r>
            <a:endParaRPr b="0" lang="en-US" sz="1100" spc="-1" strike="noStrike">
              <a:latin typeface="Arial"/>
            </a:endParaRPr>
          </a:p>
          <a:p>
            <a:pPr lvl="1" marL="914400" indent="-298440">
              <a:lnSpc>
                <a:spcPct val="115000"/>
              </a:lnSpc>
              <a:buClr>
                <a:srgbClr val="000000"/>
              </a:buClr>
              <a:buFont typeface="Wingdings 2" charset="2"/>
              <a:buChar char=""/>
            </a:pPr>
            <a:r>
              <a:rPr b="0" lang="en" sz="1100" spc="-1" strike="noStrike">
                <a:solidFill>
                  <a:srgbClr val="000000"/>
                </a:solidFill>
                <a:latin typeface="Arial"/>
              </a:rPr>
              <a:t>After cleaning, 899,423 post COVID-19 Vaccination reports were analyzed.</a:t>
            </a:r>
            <a:endParaRPr b="0" lang="en-US" sz="1100" spc="-1" strike="noStrike">
              <a:latin typeface="Arial"/>
            </a:endParaRPr>
          </a:p>
          <a:p>
            <a:pPr lvl="2" marL="1371600" indent="-298440">
              <a:lnSpc>
                <a:spcPct val="115000"/>
              </a:lnSpc>
              <a:buClr>
                <a:srgbClr val="000000"/>
              </a:buClr>
              <a:buFont typeface="StarSymbol"/>
              <a:buChar char="■"/>
            </a:pPr>
            <a:r>
              <a:rPr b="0" lang="en" sz="1100" spc="-1" strike="noStrike">
                <a:solidFill>
                  <a:srgbClr val="000000"/>
                </a:solidFill>
                <a:latin typeface="Arial"/>
              </a:rPr>
              <a:t>Approximately 56% of these reports contain no outlying or missing key pieces of information.</a:t>
            </a:r>
            <a:endParaRPr b="0" lang="en-US" sz="1100" spc="-1" strike="noStrike">
              <a:latin typeface="Arial"/>
            </a:endParaRPr>
          </a:p>
          <a:p>
            <a:pPr>
              <a:lnSpc>
                <a:spcPct val="100000"/>
              </a:lnSpc>
              <a:spcBef>
                <a:spcPts val="1199"/>
              </a:spcBef>
              <a:buNone/>
              <a:tabLst>
                <a:tab algn="l" pos="0"/>
              </a:tabLst>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381240" y="685800"/>
            <a:ext cx="6095520" cy="3428640"/>
          </a:xfrm>
          <a:prstGeom prst="rect">
            <a:avLst/>
          </a:prstGeom>
          <a:ln w="0">
            <a:noFill/>
          </a:ln>
        </p:spPr>
      </p:sp>
      <p:sp>
        <p:nvSpPr>
          <p:cNvPr id="13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15000"/>
              </a:lnSpc>
              <a:spcBef>
                <a:spcPts val="1199"/>
              </a:spcBef>
              <a:buNone/>
              <a:tabLst>
                <a:tab algn="l" pos="0"/>
              </a:tabLst>
            </a:pPr>
            <a:r>
              <a:rPr b="0" lang="en" sz="1100" spc="-1" strike="noStrike">
                <a:solidFill>
                  <a:srgbClr val="000000"/>
                </a:solidFill>
                <a:latin typeface="Arial"/>
              </a:rPr>
              <a:t>PAUSE FOR 5 SECONDS</a:t>
            </a:r>
            <a:endParaRPr b="0" lang="en-US" sz="1100" spc="-1" strike="noStrike">
              <a:latin typeface="Arial"/>
            </a:endParaRPr>
          </a:p>
          <a:p>
            <a:pPr marL="457200" indent="-298440">
              <a:lnSpc>
                <a:spcPct val="115000"/>
              </a:lnSpc>
              <a:spcBef>
                <a:spcPts val="1199"/>
              </a:spcBef>
              <a:buClr>
                <a:srgbClr val="000000"/>
              </a:buClr>
              <a:buFont typeface="Arial"/>
              <a:buChar char="●"/>
              <a:tabLst>
                <a:tab algn="l" pos="0"/>
              </a:tabLst>
            </a:pPr>
            <a:r>
              <a:rPr b="1" lang="en" sz="1100" spc="-1" strike="noStrike">
                <a:solidFill>
                  <a:srgbClr val="000000"/>
                </a:solidFill>
                <a:latin typeface="Arial"/>
              </a:rPr>
              <a:t>What am I looking at?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This is a time-series chart that shows the monthly number of missing values as well as complete reports.</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Due to the drastically large number of reports missing the vaccine lot number, this category is not included in this time series, and these missing values are included in the 'complete reports' category.</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It's important to note that the colored lines represent counts of individual missing or outlying values, and the black line, for complete reports, represents a number of reports.</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There can be more than one missing value per report.</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The complete reports line is used to give context to the overall trend of reporting.</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Char char="●"/>
              <a:tabLst>
                <a:tab algn="l" pos="0"/>
              </a:tabLst>
            </a:pPr>
            <a:r>
              <a:rPr b="1" lang="en" sz="1100" spc="-1" strike="noStrike">
                <a:solidFill>
                  <a:srgbClr val="000000"/>
                </a:solidFill>
                <a:latin typeface="Arial"/>
              </a:rPr>
              <a:t>What should I be noticing?</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first spike of reports (April of '21) show a much lower number of incomplete and outlying information than the second spike (July of '21)</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The second spike also coincides with the first noticeable number of illogical date time time-lines and outlying intervals between vaccination and first experience of adverse symptoms.</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This second spike could suggest a negative correlation between report quality and public sentiment.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Following the second spike, the number of complete and accurate reports decreases more quickly than the missing &amp; outlying values.</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Overall, complete reports trend downward while ‘bad’ reports remain relatively constant.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Smaller spikes in spring and fall of ‘22 show similar correlation on a much larger scale.</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381240" y="685800"/>
            <a:ext cx="6095520" cy="3428640"/>
          </a:xfrm>
          <a:prstGeom prst="rect">
            <a:avLst/>
          </a:prstGeom>
          <a:ln w="0">
            <a:noFill/>
          </a:ln>
        </p:spPr>
      </p:sp>
      <p:sp>
        <p:nvSpPr>
          <p:cNvPr id="134"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15000"/>
              </a:lnSpc>
              <a:spcBef>
                <a:spcPts val="1199"/>
              </a:spcBef>
              <a:buNone/>
              <a:tabLst>
                <a:tab algn="l" pos="0"/>
              </a:tabLst>
            </a:pPr>
            <a:r>
              <a:rPr b="0" lang="en" sz="1100" spc="-1" strike="noStrike">
                <a:solidFill>
                  <a:srgbClr val="000000"/>
                </a:solidFill>
                <a:latin typeface="Arial"/>
              </a:rPr>
              <a:t>PAUSE FOR 5 SECONDS</a:t>
            </a:r>
            <a:endParaRPr b="0" lang="en-US" sz="1100" spc="-1" strike="noStrike">
              <a:latin typeface="Arial"/>
            </a:endParaRPr>
          </a:p>
          <a:p>
            <a:pPr marL="457200" indent="-298440">
              <a:lnSpc>
                <a:spcPct val="115000"/>
              </a:lnSpc>
              <a:spcBef>
                <a:spcPts val="1199"/>
              </a:spcBef>
              <a:buClr>
                <a:srgbClr val="000000"/>
              </a:buClr>
              <a:buFont typeface="Arial"/>
              <a:buChar char="●"/>
              <a:tabLst>
                <a:tab algn="l" pos="0"/>
              </a:tabLst>
            </a:pPr>
            <a:r>
              <a:rPr b="1" lang="en" sz="1100" spc="-1" strike="noStrike">
                <a:solidFill>
                  <a:srgbClr val="000000"/>
                </a:solidFill>
                <a:latin typeface="Arial"/>
              </a:rPr>
              <a:t>What am I looking at?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These columns display the proportion of missing &amp; outlying values between the categories.</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completeness of the dataset changes drastically once Vaccine Lot Number is taken into account.</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Char char="●"/>
              <a:tabLst>
                <a:tab algn="l" pos="0"/>
              </a:tabLst>
            </a:pPr>
            <a:r>
              <a:rPr b="1" lang="en" sz="1100" spc="-1" strike="noStrike">
                <a:solidFill>
                  <a:srgbClr val="000000"/>
                </a:solidFill>
                <a:latin typeface="Arial"/>
              </a:rPr>
              <a:t>What should I be noticing?</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number of reports missing Lot Number is twice that of the next largest category.</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ability to link an increase in adverse events to a specific vaccine lot or manufacturing batch is essential to informing quality control and further research for vaccine manufacturers.</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The two two key pieces of information in identifying whether a specific vaccine batch may have quality control issues (lot number and state) account for approximately 70% of the missing or outlying information.</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The vaccine lot number is specified on the individual's proof of vaccination card.</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This information can also be informed from the records of the facility where the vaccination was received.</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Age of the reported, the next most medically significant piece of information, is the third largest category of outlying and missing information.</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81240" y="685800"/>
            <a:ext cx="6095520" cy="3428640"/>
          </a:xfrm>
          <a:prstGeom prst="rect">
            <a:avLst/>
          </a:prstGeom>
          <a:ln w="0">
            <a:noFill/>
          </a:ln>
        </p:spPr>
      </p:sp>
      <p:sp>
        <p:nvSpPr>
          <p:cNvPr id="13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15000"/>
              </a:lnSpc>
              <a:spcBef>
                <a:spcPts val="1199"/>
              </a:spcBef>
              <a:buNone/>
              <a:tabLst>
                <a:tab algn="l" pos="0"/>
              </a:tabLst>
            </a:pPr>
            <a:r>
              <a:rPr b="0" lang="en" sz="1100" spc="-1" strike="noStrike">
                <a:solidFill>
                  <a:srgbClr val="000000"/>
                </a:solidFill>
                <a:latin typeface="Arial"/>
              </a:rPr>
              <a:t>PAUSE FOR 5 SECONDS</a:t>
            </a:r>
            <a:endParaRPr b="0" lang="en-US" sz="1100" spc="-1" strike="noStrike">
              <a:latin typeface="Arial"/>
            </a:endParaRPr>
          </a:p>
          <a:p>
            <a:pPr marL="457200" indent="-298440">
              <a:lnSpc>
                <a:spcPct val="115000"/>
              </a:lnSpc>
              <a:spcBef>
                <a:spcPts val="1199"/>
              </a:spcBef>
              <a:buClr>
                <a:srgbClr val="000000"/>
              </a:buClr>
              <a:buFont typeface="Arial"/>
              <a:buChar char="●"/>
              <a:tabLst>
                <a:tab algn="l" pos="0"/>
              </a:tabLst>
            </a:pPr>
            <a:r>
              <a:rPr b="1" lang="en" sz="1100" spc="-1" strike="noStrike">
                <a:solidFill>
                  <a:srgbClr val="000000"/>
                </a:solidFill>
                <a:latin typeface="Arial"/>
              </a:rPr>
              <a:t>What is that?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This chart plots the character length of each reports' free-text symptom descriptions with its category of incomplete or outlying information.</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Each point represents either one missing value or one complete report, and that point's height shows how long the symptom description field is for that report.</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As with the other charts, there may be more than one missing value per report, and that will result in a point in each of the corresponding categories, except for the category of each report.</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Char char="●"/>
              <a:tabLst>
                <a:tab algn="l" pos="0"/>
              </a:tabLst>
            </a:pPr>
            <a:r>
              <a:rPr b="1" lang="en" sz="1100" spc="-1" strike="noStrike">
                <a:solidFill>
                  <a:srgbClr val="000000"/>
                </a:solidFill>
                <a:latin typeface="Arial"/>
              </a:rPr>
              <a:t>Its pretty, but what does it mean?</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vast majority of all reports fall underneath the 5,000 character range.</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Reports missing the sex of the reporter are much less likely to contain a symptom description greater than 5,000 characters.</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Interestingly, otherwise complete and non-outlying reports contain the shortest average symptom descriptions, and have drastically more reports with no description than all other categories.</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This could be due to the presence of separate fields for symptom information in MedDRA terms. This is used by healthcare providers to quickly and concisely record medical descriptions in a proprietary linguistic encoding system.</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This could suggest that healthcare facilities are more likely to provide complete and accurate reports than individuals.</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The symptom description field is also concatenated between multiple sources of information, is highly unstructured, and not clearly delineated. It may also be repetitive due to automating processing.</a:t>
            </a:r>
            <a:endParaRPr b="0" lang="en-US" sz="1100" spc="-1" strike="noStrike">
              <a:latin typeface="Arial"/>
            </a:endParaRPr>
          </a:p>
          <a:p>
            <a:pPr lvl="2" marL="1371600" indent="-298440">
              <a:lnSpc>
                <a:spcPct val="115000"/>
              </a:lnSpc>
              <a:buClr>
                <a:srgbClr val="000000"/>
              </a:buClr>
              <a:buFont typeface="StarSymbol"/>
              <a:buChar char="■"/>
              <a:tabLst>
                <a:tab algn="l" pos="0"/>
              </a:tabLst>
            </a:pPr>
            <a:r>
              <a:rPr b="0" lang="en" sz="1100" spc="-1" strike="noStrike">
                <a:solidFill>
                  <a:srgbClr val="000000"/>
                </a:solidFill>
                <a:latin typeface="Arial"/>
              </a:rPr>
              <a:t>As it may include additional notes from subsequent correspondence with the subject, this suggest minimal effectiveness of these follow-up notes in addressing key pieces of outlying and missing information.</a:t>
            </a:r>
            <a:endParaRPr b="0" lang="en-US" sz="1100" spc="-1" strike="noStrike">
              <a:latin typeface="Arial"/>
            </a:endParaRPr>
          </a:p>
          <a:p>
            <a:pPr lvl="1" marL="914400" indent="-298440">
              <a:lnSpc>
                <a:spcPct val="115000"/>
              </a:lnSpc>
              <a:buClr>
                <a:srgbClr val="000000"/>
              </a:buClr>
              <a:buFont typeface="Wingdings 2" charset="2"/>
              <a:buChar char=""/>
              <a:tabLst>
                <a:tab algn="l" pos="0"/>
              </a:tabLst>
            </a:pPr>
            <a:r>
              <a:rPr b="0" lang="en" sz="1100" spc="-1" strike="noStrike">
                <a:solidFill>
                  <a:srgbClr val="000000"/>
                </a:solidFill>
                <a:latin typeface="Arial"/>
              </a:rPr>
              <a:t>A distinct cluster of outliers forms at the 27,000 to 30,000 character range. This could be a starting point for further investigation into effectiveness of automated text processing on the symptom descriptions.</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381240" y="685800"/>
            <a:ext cx="6095520" cy="3428640"/>
          </a:xfrm>
          <a:prstGeom prst="rect">
            <a:avLst/>
          </a:prstGeom>
          <a:ln w="0">
            <a:noFill/>
          </a:ln>
        </p:spPr>
      </p:sp>
      <p:sp>
        <p:nvSpPr>
          <p:cNvPr id="13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15000"/>
              </a:lnSpc>
              <a:spcBef>
                <a:spcPts val="1199"/>
              </a:spcBef>
              <a:buNone/>
              <a:tabLst>
                <a:tab algn="l" pos="0"/>
              </a:tabLst>
            </a:pPr>
            <a:r>
              <a:rPr b="1" lang="en" sz="1100" spc="-1" strike="noStrike">
                <a:solidFill>
                  <a:srgbClr val="000000"/>
                </a:solidFill>
                <a:latin typeface="Arial"/>
              </a:rPr>
              <a:t>Immediate Improvements:</a:t>
            </a:r>
            <a:endParaRPr b="0" lang="en-US" sz="1100" spc="-1" strike="noStrike">
              <a:latin typeface="Arial"/>
            </a:endParaRPr>
          </a:p>
          <a:p>
            <a:pPr marL="457200" indent="-298440">
              <a:lnSpc>
                <a:spcPct val="115000"/>
              </a:lnSpc>
              <a:spcBef>
                <a:spcPts val="1199"/>
              </a:spcBef>
              <a:buClr>
                <a:srgbClr val="000000"/>
              </a:buClr>
              <a:buFont typeface="Arial"/>
              <a:buAutoNum type="arabicPeriod"/>
              <a:tabLst>
                <a:tab algn="l" pos="0"/>
              </a:tabLst>
            </a:pPr>
            <a:r>
              <a:rPr b="0" lang="en" sz="1100" spc="-1" strike="noStrike">
                <a:solidFill>
                  <a:srgbClr val="000000"/>
                </a:solidFill>
                <a:latin typeface="Arial"/>
              </a:rPr>
              <a:t>Incorporate a simple 'Reported By' field, wherein the source of the report is either selected or generated. This will clearly delineate reports filed online by individuals, by qualified healthcare officials, or other sources implemented as needed.</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AutoNum type="arabicPeriod"/>
              <a:tabLst>
                <a:tab algn="l" pos="0"/>
              </a:tabLst>
            </a:pPr>
            <a:r>
              <a:rPr b="0" lang="en" sz="1100" spc="-1" strike="noStrike">
                <a:solidFill>
                  <a:srgbClr val="000000"/>
                </a:solidFill>
                <a:latin typeface="Arial"/>
              </a:rPr>
              <a:t>Develop standardized procedures for follow-ups with subjects or healthcare providers to inform/confirm missing &amp; possibly incorrect values. Separate the notes from these follow-ups from the initial symptom descriptions. This will make the database more usefully structured and easily searchable. If new information on a report is gained, add it to the appropriate field.</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AutoNum type="arabicPeriod"/>
              <a:tabLst>
                <a:tab algn="l" pos="0"/>
              </a:tabLst>
            </a:pPr>
            <a:r>
              <a:rPr b="0" lang="en" sz="1100" spc="-1" strike="noStrike">
                <a:solidFill>
                  <a:srgbClr val="000000"/>
                </a:solidFill>
                <a:latin typeface="Arial"/>
              </a:rPr>
              <a:t>Develop an API system integrated with healthcare facility records to automatically inform key pieces of information such as vaccine lot number. This can be done securely with pre-anonymized information. This will drastically cut the amount of missing key information needed to inform the public and manufacturers on vaccine safety.</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AutoNum type="arabicPeriod"/>
              <a:tabLst>
                <a:tab algn="l" pos="0"/>
              </a:tabLst>
            </a:pPr>
            <a:r>
              <a:rPr b="0" lang="en" sz="1100" spc="-1" strike="noStrike">
                <a:solidFill>
                  <a:srgbClr val="000000"/>
                </a:solidFill>
                <a:latin typeface="Arial"/>
              </a:rPr>
              <a:t>Develop fall-back quality assurance protocols to be implemented during times of peak reporting to maintain report quality and completeness. This includes commonsense checks on dates and numeric values and required key information fields.</a:t>
            </a:r>
            <a:br>
              <a:rPr sz="1100"/>
            </a:br>
            <a:r>
              <a:rPr b="0" lang="en" sz="1100" spc="-1" strike="noStrike">
                <a:solidFill>
                  <a:srgbClr val="000000"/>
                </a:solidFill>
                <a:latin typeface="Arial"/>
              </a:rPr>
              <a:t> </a:t>
            </a:r>
            <a:endParaRPr b="0" lang="en-US" sz="1100" spc="-1" strike="noStrike">
              <a:latin typeface="Arial"/>
            </a:endParaRPr>
          </a:p>
          <a:p>
            <a:pPr>
              <a:lnSpc>
                <a:spcPct val="115000"/>
              </a:lnSpc>
              <a:spcBef>
                <a:spcPts val="1199"/>
              </a:spcBef>
              <a:buNone/>
              <a:tabLst>
                <a:tab algn="l" pos="0"/>
              </a:tabLst>
            </a:pPr>
            <a:r>
              <a:rPr b="1" lang="en" sz="1100" spc="-1" strike="noStrike">
                <a:solidFill>
                  <a:srgbClr val="000000"/>
                </a:solidFill>
                <a:latin typeface="Arial"/>
              </a:rPr>
              <a:t>Further Investigation (Next Steps of the Project):</a:t>
            </a:r>
            <a:endParaRPr b="0" lang="en-US" sz="1100" spc="-1" strike="noStrike">
              <a:latin typeface="Arial"/>
            </a:endParaRPr>
          </a:p>
          <a:p>
            <a:pPr marL="457200" indent="-298440">
              <a:lnSpc>
                <a:spcPct val="115000"/>
              </a:lnSpc>
              <a:spcBef>
                <a:spcPts val="1199"/>
              </a:spcBef>
              <a:buClr>
                <a:srgbClr val="000000"/>
              </a:buClr>
              <a:buFont typeface="Arial"/>
              <a:buAutoNum type="arabicPeriod"/>
              <a:tabLst>
                <a:tab algn="l" pos="0"/>
              </a:tabLst>
            </a:pPr>
            <a:r>
              <a:rPr b="0" lang="en" sz="1100" spc="-1" strike="noStrike">
                <a:solidFill>
                  <a:srgbClr val="000000"/>
                </a:solidFill>
                <a:latin typeface="Arial"/>
              </a:rPr>
              <a:t>Develop quantitative data on the density of COVID-19 Vaccine subject reporting in the news cycles during the later phase of the pandemic. Analyze this alongside time-series of incomplete &amp; outlying reports to further inform correlations.</a:t>
            </a:r>
            <a:br>
              <a:rPr sz="1100"/>
            </a:br>
            <a:r>
              <a:rPr b="0" lang="en" sz="1100" spc="-1" strike="noStrike">
                <a:solidFill>
                  <a:srgbClr val="000000"/>
                </a:solidFill>
                <a:latin typeface="Arial"/>
              </a:rPr>
              <a:t> </a:t>
            </a:r>
            <a:endParaRPr b="0" lang="en-US" sz="1100" spc="-1" strike="noStrike">
              <a:latin typeface="Arial"/>
            </a:endParaRPr>
          </a:p>
          <a:p>
            <a:pPr marL="457200" indent="-298440">
              <a:lnSpc>
                <a:spcPct val="115000"/>
              </a:lnSpc>
              <a:buClr>
                <a:srgbClr val="000000"/>
              </a:buClr>
              <a:buFont typeface="Arial"/>
              <a:buAutoNum type="arabicPeriod"/>
              <a:tabLst>
                <a:tab algn="l" pos="0"/>
              </a:tabLst>
            </a:pPr>
            <a:r>
              <a:rPr b="0" lang="en" sz="1100" spc="-1" strike="noStrike">
                <a:solidFill>
                  <a:srgbClr val="000000"/>
                </a:solidFill>
                <a:latin typeface="Arial"/>
              </a:rPr>
              <a:t>Build and train a NLP model to process free-text symptom description fields to further inform the reliability of any given report.</a:t>
            </a:r>
            <a:br>
              <a:rPr sz="1100"/>
            </a:br>
            <a:r>
              <a:rPr b="0" lang="en" sz="1100" spc="-1" strike="noStrike">
                <a:solidFill>
                  <a:srgbClr val="000000"/>
                </a:solidFill>
                <a:latin typeface="Arial"/>
              </a:rPr>
              <a:t> </a:t>
            </a:r>
            <a:endParaRPr b="0" lang="en-US" sz="1100" spc="-1" strike="noStrike">
              <a:latin typeface="Arial"/>
            </a:endParaRPr>
          </a:p>
          <a:p>
            <a:pPr>
              <a:lnSpc>
                <a:spcPct val="100000"/>
              </a:lnSpc>
              <a:spcBef>
                <a:spcPts val="1199"/>
              </a:spcBef>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CFDF9E4-9FF8-44A1-B39E-7127646B23B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6435DE6-F9A7-4F73-9A08-AFB37C9FA21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D575B248-9252-456B-91F6-EE86C27FBA5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A7E2F43C-6429-4570-A666-7A94F47A9F3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3A2EAE3-7287-4CEA-A99E-86DECCA2CF1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C10A27D2-D863-4A28-9E96-F914FCE65BD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F2E81962-810F-4E28-B7B3-28B691F13B2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5A0CF3F6-615F-4012-912B-60EC85573F7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3E0B4534-B450-4DE6-B0EA-CAC8671785C1}"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8300A432-A6F9-4C0A-A3DF-E38D630FC04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7DF841B4-DD81-4360-B479-D57DEA69837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12293CE2-33B0-4096-B61F-AE8435D8B5E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18D7D673-AF23-4C54-B527-60EB347BD95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B41D7F56-CAF2-4F14-8E77-F4C987E7888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20C0D9FC-789C-44FB-B69A-668B7B4C624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E4A34094-4836-4D3B-83F5-17C452EB723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E54E5ACC-2DEE-417A-BCF8-3FF297AFCAE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A9B11349-2377-48D1-9C9D-44E97F76CD6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8E687351-A012-48D7-A2B7-1B22685E5BB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5E840BE9-44CF-4F9E-8651-E35D62ACEA2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DD57353-9507-4B8A-9A0E-0A8131EC7D8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6629A513-EF1F-48F7-8DD7-1752C293D7F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BC3E942-29E0-4B3B-9106-197343B2634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825DBA2E-29F2-4DF0-AFA3-03B6BCFCD9E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D113277-3C6C-4270-8C00-CD6FA61DBDB2}"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832732B-5444-4D02-AAEF-0D63658761C3}"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5960"/>
            <a:ext cx="8520120" cy="739800"/>
          </a:xfrm>
          <a:prstGeom prst="rect">
            <a:avLst/>
          </a:prstGeom>
          <a:noFill/>
          <a:ln w="0">
            <a:noFill/>
          </a:ln>
        </p:spPr>
        <p:txBody>
          <a:bodyPr tIns="91440" bIns="91440" anchor="b">
            <a:normAutofit fontScale="87000"/>
          </a:bodyPr>
          <a:p>
            <a:pPr algn="ctr">
              <a:lnSpc>
                <a:spcPct val="100000"/>
              </a:lnSpc>
              <a:buNone/>
              <a:tabLst>
                <a:tab algn="l" pos="0"/>
              </a:tabLst>
            </a:pPr>
            <a:r>
              <a:rPr b="0" lang="en" sz="4200" spc="-1" strike="noStrike">
                <a:solidFill>
                  <a:srgbClr val="000000"/>
                </a:solidFill>
                <a:latin typeface="Arial"/>
                <a:ea typeface="Arial"/>
              </a:rPr>
              <a:t>VAERS 2021 - 2022 Gap Analysis</a:t>
            </a:r>
            <a:endParaRPr b="0" lang="en-US" sz="4200" spc="-1" strike="noStrike">
              <a:solidFill>
                <a:srgbClr val="000000"/>
              </a:solidFill>
              <a:latin typeface="Arial"/>
            </a:endParaRPr>
          </a:p>
        </p:txBody>
      </p:sp>
      <p:sp>
        <p:nvSpPr>
          <p:cNvPr id="85" name="PlaceHolder 2"/>
          <p:cNvSpPr>
            <a:spLocks noGrp="1"/>
          </p:cNvSpPr>
          <p:nvPr>
            <p:ph type="subTitle"/>
          </p:nvPr>
        </p:nvSpPr>
        <p:spPr>
          <a:xfrm>
            <a:off x="311760" y="815760"/>
            <a:ext cx="8520120" cy="945360"/>
          </a:xfrm>
          <a:prstGeom prst="rect">
            <a:avLst/>
          </a:prstGeom>
          <a:noFill/>
          <a:ln w="0">
            <a:noFill/>
          </a:ln>
        </p:spPr>
        <p:txBody>
          <a:bodyPr tIns="91440" bIns="91440" anchor="t">
            <a:normAutofit/>
          </a:bodyPr>
          <a:p>
            <a:pPr algn="ctr">
              <a:lnSpc>
                <a:spcPct val="80000"/>
              </a:lnSpc>
              <a:buNone/>
              <a:tabLst>
                <a:tab algn="l" pos="0"/>
              </a:tabLst>
            </a:pPr>
            <a:r>
              <a:rPr b="0" lang="en" sz="2600" spc="-1" strike="noStrike">
                <a:solidFill>
                  <a:srgbClr val="000000"/>
                </a:solidFill>
                <a:latin typeface="Arial"/>
                <a:ea typeface="Arial"/>
              </a:rPr>
              <a:t>Descriptive Statistics, Missing Values &amp; Outlier Correlations</a:t>
            </a:r>
            <a:endParaRPr b="0" lang="en-US" sz="2600" spc="-1" strike="noStrike">
              <a:latin typeface="Arial"/>
            </a:endParaRPr>
          </a:p>
        </p:txBody>
      </p:sp>
      <p:sp>
        <p:nvSpPr>
          <p:cNvPr id="86" name="Google Shape;56;p13"/>
          <p:cNvSpPr/>
          <p:nvPr/>
        </p:nvSpPr>
        <p:spPr>
          <a:xfrm>
            <a:off x="0" y="1600200"/>
            <a:ext cx="9143640" cy="1780200"/>
          </a:xfrm>
          <a:prstGeom prst="rect">
            <a:avLst/>
          </a:prstGeom>
          <a:solidFill>
            <a:schemeClr val="accent4"/>
          </a:solidFill>
          <a:ln w="0">
            <a:noFill/>
          </a:ln>
        </p:spPr>
        <p:style>
          <a:lnRef idx="0"/>
          <a:fillRef idx="0"/>
          <a:effectRef idx="0"/>
          <a:fontRef idx="minor"/>
        </p:style>
        <p:txBody>
          <a:bodyPr tIns="91440" bIns="91440" anchor="t">
            <a:spAutoFit/>
          </a:bodyPr>
          <a:p>
            <a:pPr algn="ctr">
              <a:lnSpc>
                <a:spcPct val="100000"/>
              </a:lnSpc>
              <a:buNone/>
              <a:tabLst>
                <a:tab algn="l" pos="0"/>
              </a:tabLst>
            </a:pPr>
            <a:r>
              <a:rPr b="0" lang="en" sz="1500" spc="-1" strike="noStrike">
                <a:solidFill>
                  <a:srgbClr val="000000"/>
                </a:solidFill>
                <a:latin typeface="Questrial"/>
                <a:ea typeface="Questrial"/>
              </a:rPr>
              <a:t>Identify the gap between the current and ideal State of VAERS.</a:t>
            </a:r>
            <a:endParaRPr b="0" lang="en-US" sz="1500" spc="-1" strike="noStrike">
              <a:latin typeface="Arial"/>
            </a:endParaRPr>
          </a:p>
          <a:p>
            <a:pPr algn="ctr">
              <a:lnSpc>
                <a:spcPct val="100000"/>
              </a:lnSpc>
              <a:buNone/>
              <a:tabLst>
                <a:tab algn="l" pos="0"/>
              </a:tabLst>
            </a:pPr>
            <a:endParaRPr b="0" lang="en-US" sz="1500" spc="-1" strike="noStrike">
              <a:latin typeface="Arial"/>
            </a:endParaRPr>
          </a:p>
          <a:p>
            <a:pPr algn="ctr">
              <a:lnSpc>
                <a:spcPct val="100000"/>
              </a:lnSpc>
              <a:buNone/>
              <a:tabLst>
                <a:tab algn="l" pos="0"/>
              </a:tabLst>
            </a:pPr>
            <a:r>
              <a:rPr b="0" lang="en" sz="1500" spc="-1" strike="noStrike">
                <a:solidFill>
                  <a:srgbClr val="000000"/>
                </a:solidFill>
                <a:latin typeface="Questrial"/>
                <a:ea typeface="Questrial"/>
              </a:rPr>
              <a:t>Reliability to provide accurate information to vaccine manufacturers and the public during pandemics.</a:t>
            </a:r>
            <a:endParaRPr b="0" lang="en-US" sz="1500" spc="-1" strike="noStrike">
              <a:latin typeface="Arial"/>
            </a:endParaRPr>
          </a:p>
          <a:p>
            <a:pPr algn="ctr">
              <a:lnSpc>
                <a:spcPct val="100000"/>
              </a:lnSpc>
              <a:buNone/>
              <a:tabLst>
                <a:tab algn="l" pos="0"/>
              </a:tabLst>
            </a:pPr>
            <a:endParaRPr b="0" lang="en-US" sz="1500" spc="-1" strike="noStrike">
              <a:latin typeface="Arial"/>
            </a:endParaRPr>
          </a:p>
          <a:p>
            <a:pPr algn="ctr">
              <a:lnSpc>
                <a:spcPct val="100000"/>
              </a:lnSpc>
              <a:buNone/>
              <a:tabLst>
                <a:tab algn="l" pos="0"/>
              </a:tabLst>
            </a:pPr>
            <a:r>
              <a:rPr b="0" lang="en" sz="1500" spc="-1" strike="noStrike">
                <a:solidFill>
                  <a:srgbClr val="000000"/>
                </a:solidFill>
                <a:latin typeface="Questrial"/>
                <a:ea typeface="Questrial"/>
              </a:rPr>
              <a:t>Provide recommendations to improve report quality and completeness.</a:t>
            </a:r>
            <a:endParaRPr b="0" lang="en-US" sz="1500" spc="-1" strike="noStrike">
              <a:latin typeface="Arial"/>
            </a:endParaRPr>
          </a:p>
          <a:p>
            <a:pPr algn="ctr">
              <a:lnSpc>
                <a:spcPct val="100000"/>
              </a:lnSpc>
              <a:buNone/>
              <a:tabLst>
                <a:tab algn="l" pos="0"/>
              </a:tabLst>
            </a:pPr>
            <a:endParaRPr b="0" lang="en-US" sz="1500" spc="-1" strike="noStrike">
              <a:latin typeface="Arial"/>
            </a:endParaRPr>
          </a:p>
        </p:txBody>
      </p:sp>
      <p:sp>
        <p:nvSpPr>
          <p:cNvPr id="87" name="Google Shape;57;p13"/>
          <p:cNvSpPr/>
          <p:nvPr/>
        </p:nvSpPr>
        <p:spPr>
          <a:xfrm>
            <a:off x="0" y="3146760"/>
            <a:ext cx="9143640" cy="974520"/>
          </a:xfrm>
          <a:prstGeom prst="rect">
            <a:avLst/>
          </a:prstGeom>
          <a:solidFill>
            <a:srgbClr val="674ea7"/>
          </a:solidFill>
          <a:ln w="0">
            <a:noFill/>
          </a:ln>
        </p:spPr>
        <p:style>
          <a:lnRef idx="0"/>
          <a:fillRef idx="0"/>
          <a:effectRef idx="0"/>
          <a:fontRef idx="minor"/>
        </p:style>
        <p:txBody>
          <a:bodyPr tIns="91440" bIns="91440" anchor="t">
            <a:spAutoFit/>
          </a:bodyPr>
          <a:p>
            <a:pPr algn="ctr">
              <a:lnSpc>
                <a:spcPct val="100000"/>
              </a:lnSpc>
              <a:buNone/>
              <a:tabLst>
                <a:tab algn="l" pos="0"/>
              </a:tabLst>
            </a:pPr>
            <a:r>
              <a:rPr b="1" lang="en" sz="1300" spc="-1" strike="noStrike">
                <a:solidFill>
                  <a:srgbClr val="000000"/>
                </a:solidFill>
                <a:latin typeface="Questrial"/>
                <a:ea typeface="Questrial"/>
              </a:rPr>
              <a:t>Created by: Jared White</a:t>
            </a:r>
            <a:endParaRPr b="0" lang="en-US" sz="1300" spc="-1" strike="noStrike">
              <a:latin typeface="Arial"/>
            </a:endParaRPr>
          </a:p>
          <a:p>
            <a:pPr algn="ctr">
              <a:lnSpc>
                <a:spcPct val="100000"/>
              </a:lnSpc>
              <a:buNone/>
              <a:tabLst>
                <a:tab algn="l" pos="0"/>
              </a:tabLst>
            </a:pPr>
            <a:endParaRPr b="0" lang="en-US" sz="1300" spc="-1" strike="noStrike">
              <a:latin typeface="Arial"/>
            </a:endParaRPr>
          </a:p>
          <a:p>
            <a:pPr>
              <a:lnSpc>
                <a:spcPct val="100000"/>
              </a:lnSpc>
              <a:buNone/>
              <a:tabLst>
                <a:tab algn="l" pos="0"/>
              </a:tabLst>
            </a:pPr>
            <a:endParaRPr b="0" lang="en-US" sz="1300" spc="-1" strike="noStrike">
              <a:latin typeface="Arial"/>
            </a:endParaRPr>
          </a:p>
          <a:p>
            <a:pPr algn="ctr">
              <a:lnSpc>
                <a:spcPct val="100000"/>
              </a:lnSpc>
              <a:buNone/>
              <a:tabLst>
                <a:tab algn="l" pos="0"/>
              </a:tabLst>
            </a:pPr>
            <a:r>
              <a:rPr b="1" lang="en" sz="1300" spc="-1" strike="noStrike">
                <a:solidFill>
                  <a:srgbClr val="000000"/>
                </a:solidFill>
                <a:latin typeface="Questrial"/>
                <a:ea typeface="Questrial"/>
              </a:rPr>
              <a:t>Last Updated: March 18th, 2024</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62;p14"/>
          <p:cNvSpPr/>
          <p:nvPr/>
        </p:nvSpPr>
        <p:spPr>
          <a:xfrm>
            <a:off x="0" y="240120"/>
            <a:ext cx="9143640" cy="1579680"/>
          </a:xfrm>
          <a:prstGeom prst="rect">
            <a:avLst/>
          </a:prstGeom>
          <a:solidFill>
            <a:schemeClr val="accent4"/>
          </a:solid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4600" spc="-1" strike="noStrike">
                <a:solidFill>
                  <a:srgbClr val="000000"/>
                </a:solidFill>
                <a:latin typeface="Arial"/>
                <a:ea typeface="Arial"/>
              </a:rPr>
              <a:t>UNDERSTAND THE DATA</a:t>
            </a:r>
            <a:endParaRPr b="0" lang="en-US" sz="4600" spc="-1" strike="noStrike">
              <a:latin typeface="Arial"/>
            </a:endParaRPr>
          </a:p>
          <a:p>
            <a:pPr algn="ctr">
              <a:lnSpc>
                <a:spcPct val="100000"/>
              </a:lnSpc>
              <a:buNone/>
              <a:tabLst>
                <a:tab algn="l" pos="0"/>
              </a:tabLst>
            </a:pPr>
            <a:r>
              <a:rPr b="0" lang="en" sz="2200" spc="-1" strike="noStrike">
                <a:solidFill>
                  <a:srgbClr val="000000"/>
                </a:solidFill>
                <a:latin typeface="Arial"/>
                <a:ea typeface="Arial"/>
              </a:rPr>
              <a:t>Read the Project Documentation and The Data Use Guide Included in the GitHub</a:t>
            </a:r>
            <a:endParaRPr b="0" lang="en-US" sz="2200" spc="-1" strike="noStrike">
              <a:latin typeface="Arial"/>
            </a:endParaRPr>
          </a:p>
        </p:txBody>
      </p:sp>
      <p:sp>
        <p:nvSpPr>
          <p:cNvPr id="89" name="Google Shape;63;p14"/>
          <p:cNvSpPr/>
          <p:nvPr/>
        </p:nvSpPr>
        <p:spPr>
          <a:xfrm>
            <a:off x="0" y="1820160"/>
            <a:ext cx="9143640" cy="486000"/>
          </a:xfrm>
          <a:prstGeom prst="rect">
            <a:avLst/>
          </a:prstGeom>
          <a:solidFill>
            <a:srgbClr val="674ea7"/>
          </a:solidFill>
          <a:ln w="0">
            <a:noFill/>
          </a:ln>
        </p:spPr>
        <p:style>
          <a:lnRef idx="0"/>
          <a:fillRef idx="0"/>
          <a:effectRef idx="0"/>
          <a:fontRef idx="minor"/>
        </p:style>
        <p:txBody>
          <a:bodyPr tIns="91440" bIns="91440" anchor="t">
            <a:noAutofit/>
          </a:bodyPr>
          <a:p>
            <a:pPr algn="ctr">
              <a:lnSpc>
                <a:spcPct val="115000"/>
              </a:lnSpc>
              <a:spcBef>
                <a:spcPts val="1199"/>
              </a:spcBef>
              <a:buNone/>
              <a:tabLst>
                <a:tab algn="l" pos="0"/>
              </a:tabLst>
            </a:pPr>
            <a:r>
              <a:rPr b="0" lang="en" sz="1800" spc="-1" strike="noStrike">
                <a:solidFill>
                  <a:srgbClr val="000000"/>
                </a:solidFill>
                <a:latin typeface="Arial"/>
                <a:ea typeface="Arial"/>
              </a:rPr>
              <a:t>VAERS is the Vaccine Adverse Event Reporting System.</a:t>
            </a:r>
            <a:endParaRPr b="0" lang="en-US" sz="1800" spc="-1" strike="noStrike">
              <a:latin typeface="Arial"/>
            </a:endParaRPr>
          </a:p>
          <a:p>
            <a:pPr>
              <a:lnSpc>
                <a:spcPct val="100000"/>
              </a:lnSpc>
              <a:spcBef>
                <a:spcPts val="1199"/>
              </a:spcBef>
              <a:buNone/>
              <a:tabLst>
                <a:tab algn="l" pos="0"/>
              </a:tabLst>
            </a:pPr>
            <a:endParaRPr b="0" lang="en-US" sz="1800" spc="-1" strike="noStrike">
              <a:latin typeface="Arial"/>
            </a:endParaRPr>
          </a:p>
        </p:txBody>
      </p:sp>
      <p:sp>
        <p:nvSpPr>
          <p:cNvPr id="90" name="Google Shape;64;p14"/>
          <p:cNvSpPr/>
          <p:nvPr/>
        </p:nvSpPr>
        <p:spPr>
          <a:xfrm>
            <a:off x="0" y="2743560"/>
            <a:ext cx="9143640" cy="1929240"/>
          </a:xfrm>
          <a:prstGeom prst="rect">
            <a:avLst/>
          </a:prstGeom>
          <a:noFill/>
          <a:ln w="0">
            <a:noFill/>
          </a:ln>
        </p:spPr>
        <p:style>
          <a:lnRef idx="0"/>
          <a:fillRef idx="0"/>
          <a:effectRef idx="0"/>
          <a:fontRef idx="minor"/>
        </p:style>
        <p:txBody>
          <a:bodyPr tIns="91440" bIns="91440" anchor="t">
            <a:noAutofit/>
          </a:bodyPr>
          <a:p>
            <a:pPr marL="457200" indent="-349200">
              <a:lnSpc>
                <a:spcPct val="150000"/>
              </a:lnSpc>
              <a:buClr>
                <a:srgbClr val="000000"/>
              </a:buClr>
              <a:buFont typeface="Arial"/>
              <a:buChar char="●"/>
            </a:pPr>
            <a:r>
              <a:rPr b="0" lang="en" sz="1900" spc="-1" strike="noStrike">
                <a:solidFill>
                  <a:srgbClr val="000000"/>
                </a:solidFill>
                <a:latin typeface="Arial"/>
                <a:ea typeface="Arial"/>
              </a:rPr>
              <a:t>Likely Under-reported</a:t>
            </a:r>
            <a:endParaRPr b="0" lang="en-US" sz="1900" spc="-1" strike="noStrike">
              <a:latin typeface="Arial"/>
            </a:endParaRPr>
          </a:p>
          <a:p>
            <a:pPr marL="457200" indent="-349200">
              <a:lnSpc>
                <a:spcPct val="150000"/>
              </a:lnSpc>
              <a:buClr>
                <a:srgbClr val="000000"/>
              </a:buClr>
              <a:buFont typeface="Arial"/>
              <a:buChar char="●"/>
            </a:pPr>
            <a:r>
              <a:rPr b="0" lang="en" sz="1900" spc="-1" strike="noStrike">
                <a:solidFill>
                  <a:srgbClr val="000000"/>
                </a:solidFill>
                <a:latin typeface="Arial"/>
                <a:ea typeface="Arial"/>
              </a:rPr>
              <a:t>Unrestricted &amp; Completely Anonymous</a:t>
            </a:r>
            <a:endParaRPr b="0" lang="en-US" sz="1900" spc="-1" strike="noStrike">
              <a:latin typeface="Arial"/>
            </a:endParaRPr>
          </a:p>
          <a:p>
            <a:pPr marL="457200" indent="-349200">
              <a:lnSpc>
                <a:spcPct val="150000"/>
              </a:lnSpc>
              <a:buClr>
                <a:srgbClr val="000000"/>
              </a:buClr>
              <a:buFont typeface="Arial"/>
              <a:buChar char="●"/>
            </a:pPr>
            <a:r>
              <a:rPr b="0" lang="en" sz="1900" spc="-1" strike="noStrike">
                <a:solidFill>
                  <a:srgbClr val="000000"/>
                </a:solidFill>
                <a:latin typeface="Arial"/>
                <a:ea typeface="Arial"/>
              </a:rPr>
              <a:t>Uncleaned Archives</a:t>
            </a:r>
            <a:endParaRPr b="0" lang="en-US" sz="1900" spc="-1" strike="noStrike">
              <a:latin typeface="Arial"/>
            </a:endParaRPr>
          </a:p>
          <a:p>
            <a:pPr marL="457200" indent="-349200">
              <a:lnSpc>
                <a:spcPct val="150000"/>
              </a:lnSpc>
              <a:buClr>
                <a:srgbClr val="000000"/>
              </a:buClr>
              <a:buFont typeface="Arial"/>
              <a:buChar char="●"/>
            </a:pPr>
            <a:r>
              <a:rPr b="0" lang="en" sz="1900" spc="-1" strike="noStrike">
                <a:solidFill>
                  <a:srgbClr val="000000"/>
                </a:solidFill>
                <a:latin typeface="Arial"/>
                <a:ea typeface="Arial"/>
              </a:rPr>
              <a:t>Correlation, not Causation</a:t>
            </a: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80640"/>
            <a:ext cx="9143640" cy="502920"/>
          </a:xfrm>
          <a:prstGeom prst="rect">
            <a:avLst/>
          </a:prstGeom>
          <a:solidFill>
            <a:srgbClr val="674ea7"/>
          </a:solidFill>
          <a:ln w="0">
            <a:noFill/>
          </a:ln>
        </p:spPr>
        <p:txBody>
          <a:bodyPr tIns="91440" bIns="91440" anchor="t">
            <a:normAutofit fontScale="75000"/>
          </a:bodyPr>
          <a:p>
            <a:pPr algn="ctr">
              <a:lnSpc>
                <a:spcPct val="100000"/>
              </a:lnSpc>
              <a:buNone/>
              <a:tabLst>
                <a:tab algn="l" pos="0"/>
              </a:tabLst>
            </a:pPr>
            <a:r>
              <a:rPr b="0" lang="en" sz="2800" spc="-1" strike="noStrike">
                <a:solidFill>
                  <a:srgbClr val="000000"/>
                </a:solidFill>
                <a:latin typeface="Arial"/>
                <a:ea typeface="Arial"/>
              </a:rPr>
              <a:t>Key Information</a:t>
            </a:r>
            <a:endParaRPr b="0" lang="en-US" sz="2800" spc="-1" strike="noStrike">
              <a:solidFill>
                <a:srgbClr val="000000"/>
              </a:solidFill>
              <a:latin typeface="Arial"/>
            </a:endParaRPr>
          </a:p>
        </p:txBody>
      </p:sp>
      <p:sp>
        <p:nvSpPr>
          <p:cNvPr id="92" name="PlaceHolder 2"/>
          <p:cNvSpPr>
            <a:spLocks noGrp="1"/>
          </p:cNvSpPr>
          <p:nvPr>
            <p:ph/>
          </p:nvPr>
        </p:nvSpPr>
        <p:spPr>
          <a:xfrm>
            <a:off x="0" y="1712880"/>
            <a:ext cx="9143640" cy="2555640"/>
          </a:xfrm>
          <a:prstGeom prst="rect">
            <a:avLst/>
          </a:prstGeom>
          <a:noFill/>
          <a:ln w="0">
            <a:noFill/>
          </a:ln>
        </p:spPr>
        <p:txBody>
          <a:bodyPr tIns="91440" bIns="91440" anchor="t">
            <a:normAutofit/>
          </a:bodyPr>
          <a:p>
            <a:pPr marL="457200" indent="-343080">
              <a:lnSpc>
                <a:spcPct val="115000"/>
              </a:lnSpc>
              <a:buClr>
                <a:srgbClr val="000000"/>
              </a:buClr>
              <a:buFont typeface="Arial"/>
              <a:buChar char="●"/>
            </a:pPr>
            <a:r>
              <a:rPr b="1" lang="en" sz="1800" spc="-1" strike="noStrike">
                <a:solidFill>
                  <a:srgbClr val="000000"/>
                </a:solidFill>
                <a:latin typeface="Arial"/>
                <a:ea typeface="Arial"/>
              </a:rPr>
              <a:t>Dates of: </a:t>
            </a:r>
            <a:r>
              <a:rPr b="0" lang="en" sz="1800" spc="-1" strike="noStrike">
                <a:solidFill>
                  <a:srgbClr val="000000"/>
                </a:solidFill>
                <a:latin typeface="Arial"/>
                <a:ea typeface="Arial"/>
              </a:rPr>
              <a:t>Vaccination, Symptom Onset, and Report Filing</a:t>
            </a:r>
            <a:endParaRPr b="0" lang="en-US" sz="1800" spc="-1" strike="noStrike">
              <a:solidFill>
                <a:srgbClr val="000000"/>
              </a:solidFill>
              <a:latin typeface="Arial"/>
            </a:endParaRPr>
          </a:p>
          <a:p>
            <a:pPr lvl="1" marL="914400" indent="-317520">
              <a:lnSpc>
                <a:spcPct val="115000"/>
              </a:lnSpc>
              <a:buClr>
                <a:srgbClr val="000000"/>
              </a:buClr>
              <a:buFont typeface="Arial"/>
              <a:buChar char="○"/>
            </a:pPr>
            <a:r>
              <a:rPr b="0" lang="en" sz="1400" spc="-1" strike="noStrike">
                <a:solidFill>
                  <a:srgbClr val="000000"/>
                </a:solidFill>
                <a:latin typeface="Arial"/>
                <a:ea typeface="Arial"/>
              </a:rPr>
              <a:t>54,823 Missing / Outlying Values</a:t>
            </a:r>
            <a:endParaRPr b="0" lang="en-US" sz="1400" spc="-1" strike="noStrike">
              <a:solidFill>
                <a:srgbClr val="000000"/>
              </a:solidFill>
              <a:latin typeface="Arial"/>
            </a:endParaRPr>
          </a:p>
          <a:p>
            <a:pPr marL="457200" indent="-343080">
              <a:lnSpc>
                <a:spcPct val="115000"/>
              </a:lnSpc>
              <a:buClr>
                <a:srgbClr val="000000"/>
              </a:buClr>
              <a:buFont typeface="Arial"/>
              <a:buChar char="●"/>
            </a:pPr>
            <a:r>
              <a:rPr b="1" lang="en" sz="1800" spc="-1" strike="noStrike">
                <a:solidFill>
                  <a:srgbClr val="000000"/>
                </a:solidFill>
                <a:latin typeface="Arial"/>
                <a:ea typeface="Arial"/>
              </a:rPr>
              <a:t>Demographics: </a:t>
            </a:r>
            <a:r>
              <a:rPr b="0" lang="en" sz="1800" spc="-1" strike="noStrike">
                <a:solidFill>
                  <a:srgbClr val="000000"/>
                </a:solidFill>
                <a:latin typeface="Arial"/>
                <a:ea typeface="Arial"/>
              </a:rPr>
              <a:t>Age, Sex, State of Residence</a:t>
            </a:r>
            <a:endParaRPr b="0" lang="en-US" sz="1800" spc="-1" strike="noStrike">
              <a:solidFill>
                <a:srgbClr val="000000"/>
              </a:solidFill>
              <a:latin typeface="Arial"/>
            </a:endParaRPr>
          </a:p>
          <a:p>
            <a:pPr lvl="1" marL="914400" indent="-317520">
              <a:lnSpc>
                <a:spcPct val="115000"/>
              </a:lnSpc>
              <a:buClr>
                <a:srgbClr val="000000"/>
              </a:buClr>
              <a:buFont typeface="Arial"/>
              <a:buChar char="○"/>
            </a:pPr>
            <a:r>
              <a:rPr b="0" lang="en" sz="1400" spc="-1" strike="noStrike">
                <a:solidFill>
                  <a:srgbClr val="000000"/>
                </a:solidFill>
                <a:latin typeface="Arial"/>
                <a:ea typeface="Arial"/>
              </a:rPr>
              <a:t>226,058 Missing / Outlying Values</a:t>
            </a:r>
            <a:endParaRPr b="0" lang="en-US" sz="1400" spc="-1" strike="noStrike">
              <a:solidFill>
                <a:srgbClr val="000000"/>
              </a:solidFill>
              <a:latin typeface="Arial"/>
            </a:endParaRPr>
          </a:p>
          <a:p>
            <a:pPr marL="457200" indent="-343080">
              <a:lnSpc>
                <a:spcPct val="115000"/>
              </a:lnSpc>
              <a:buClr>
                <a:srgbClr val="000000"/>
              </a:buClr>
              <a:buFont typeface="Arial"/>
              <a:buChar char="●"/>
            </a:pPr>
            <a:r>
              <a:rPr b="1" lang="en" sz="1800" spc="-1" strike="noStrike">
                <a:solidFill>
                  <a:srgbClr val="000000"/>
                </a:solidFill>
                <a:latin typeface="Arial"/>
                <a:ea typeface="Arial"/>
              </a:rPr>
              <a:t>Vaccine Lot Number: </a:t>
            </a:r>
            <a:r>
              <a:rPr b="0" lang="en" sz="1800" spc="-1" strike="noStrike">
                <a:solidFill>
                  <a:srgbClr val="000000"/>
                </a:solidFill>
                <a:latin typeface="Arial"/>
                <a:ea typeface="Arial"/>
              </a:rPr>
              <a:t>Identifies specific vaccine batch</a:t>
            </a:r>
            <a:endParaRPr b="0" lang="en-US" sz="1800" spc="-1" strike="noStrike">
              <a:solidFill>
                <a:srgbClr val="000000"/>
              </a:solidFill>
              <a:latin typeface="Arial"/>
            </a:endParaRPr>
          </a:p>
          <a:p>
            <a:pPr lvl="1" marL="914400" indent="-317520">
              <a:lnSpc>
                <a:spcPct val="115000"/>
              </a:lnSpc>
              <a:buClr>
                <a:srgbClr val="000000"/>
              </a:buClr>
              <a:buFont typeface="Arial"/>
              <a:buChar char="○"/>
            </a:pPr>
            <a:r>
              <a:rPr b="0" lang="en" sz="1400" spc="-1" strike="noStrike">
                <a:solidFill>
                  <a:srgbClr val="000000"/>
                </a:solidFill>
                <a:latin typeface="Arial"/>
                <a:ea typeface="Arial"/>
              </a:rPr>
              <a:t>280,844 Missing / Outlying Values</a:t>
            </a:r>
            <a:endParaRPr b="0" lang="en-US" sz="1400" spc="-1" strike="noStrike">
              <a:solidFill>
                <a:srgbClr val="000000"/>
              </a:solidFill>
              <a:latin typeface="Arial"/>
            </a:endParaRPr>
          </a:p>
          <a:p>
            <a:pPr marL="457200" indent="-343080">
              <a:lnSpc>
                <a:spcPct val="115000"/>
              </a:lnSpc>
              <a:buClr>
                <a:srgbClr val="000000"/>
              </a:buClr>
              <a:buFont typeface="Arial"/>
              <a:buChar char="●"/>
            </a:pPr>
            <a:r>
              <a:rPr b="1" lang="en" sz="1800" spc="-1" strike="noStrike">
                <a:solidFill>
                  <a:srgbClr val="000000"/>
                </a:solidFill>
                <a:latin typeface="Arial"/>
                <a:ea typeface="Arial"/>
              </a:rPr>
              <a:t>Symptom Descriptions: </a:t>
            </a:r>
            <a:r>
              <a:rPr b="0" lang="en" sz="1800" spc="-1" strike="noStrike">
                <a:solidFill>
                  <a:srgbClr val="000000"/>
                </a:solidFill>
                <a:latin typeface="Arial"/>
                <a:ea typeface="Arial"/>
              </a:rPr>
              <a:t>Free-text reports</a:t>
            </a:r>
            <a:endParaRPr b="0" lang="en-US" sz="1800" spc="-1" strike="noStrike">
              <a:solidFill>
                <a:srgbClr val="000000"/>
              </a:solidFill>
              <a:latin typeface="Arial"/>
            </a:endParaRPr>
          </a:p>
          <a:p>
            <a:pPr lvl="1" marL="914400" indent="-317520">
              <a:lnSpc>
                <a:spcPct val="115000"/>
              </a:lnSpc>
              <a:buClr>
                <a:srgbClr val="000000"/>
              </a:buClr>
              <a:buFont typeface="Arial"/>
              <a:buChar char="○"/>
            </a:pPr>
            <a:r>
              <a:rPr b="0" lang="en" sz="1400" spc="-1" strike="noStrike">
                <a:solidFill>
                  <a:srgbClr val="000000"/>
                </a:solidFill>
                <a:latin typeface="Arial"/>
                <a:ea typeface="Arial"/>
              </a:rPr>
              <a:t>Highly unstructured and not delineated</a:t>
            </a:r>
            <a:endParaRPr b="0" lang="en-US" sz="1400" spc="-1" strike="noStrike">
              <a:solidFill>
                <a:srgbClr val="000000"/>
              </a:solidFill>
              <a:latin typeface="Arial"/>
            </a:endParaRPr>
          </a:p>
        </p:txBody>
      </p:sp>
      <p:sp>
        <p:nvSpPr>
          <p:cNvPr id="93" name="Google Shape;71;p15"/>
          <p:cNvSpPr/>
          <p:nvPr/>
        </p:nvSpPr>
        <p:spPr>
          <a:xfrm>
            <a:off x="1841760" y="907920"/>
            <a:ext cx="1170720" cy="572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 sz="3100" spc="-1" strike="noStrike">
                <a:solidFill>
                  <a:srgbClr val="000000"/>
                </a:solidFill>
                <a:latin typeface="Arial"/>
                <a:ea typeface="Arial"/>
              </a:rPr>
              <a:t>2020</a:t>
            </a:r>
            <a:endParaRPr b="0" lang="en-US" sz="3100" spc="-1" strike="noStrike">
              <a:latin typeface="Arial"/>
            </a:endParaRPr>
          </a:p>
        </p:txBody>
      </p:sp>
      <p:sp>
        <p:nvSpPr>
          <p:cNvPr id="94" name="Google Shape;72;p15"/>
          <p:cNvSpPr/>
          <p:nvPr/>
        </p:nvSpPr>
        <p:spPr>
          <a:xfrm>
            <a:off x="3178800" y="721080"/>
            <a:ext cx="2786040" cy="991800"/>
          </a:xfrm>
          <a:prstGeom prst="rightArrow">
            <a:avLst>
              <a:gd name="adj1" fmla="val 50000"/>
              <a:gd name="adj2" fmla="val 50000"/>
            </a:avLst>
          </a:prstGeom>
          <a:solidFill>
            <a:schemeClr val="accent4"/>
          </a:solidFill>
          <a:ln w="9525">
            <a:solidFill>
              <a:srgbClr val="595959"/>
            </a:solidFill>
            <a:round/>
          </a:ln>
        </p:spPr>
        <p:style>
          <a:lnRef idx="0"/>
          <a:fillRef idx="0"/>
          <a:effectRef idx="0"/>
          <a:fontRef idx="minor"/>
        </p:style>
        <p:txBody>
          <a:bodyPr tIns="91440" bIns="91440" anchor="ctr">
            <a:noAutofit/>
          </a:bodyPr>
          <a:p>
            <a:pPr marL="457200">
              <a:lnSpc>
                <a:spcPct val="100000"/>
              </a:lnSpc>
              <a:buNone/>
              <a:tabLst>
                <a:tab algn="l" pos="0"/>
              </a:tabLst>
            </a:pPr>
            <a:r>
              <a:rPr b="0" lang="en" sz="1800" spc="-1" strike="noStrike">
                <a:solidFill>
                  <a:srgbClr val="000000"/>
                </a:solidFill>
                <a:latin typeface="Arial"/>
                <a:ea typeface="Arial"/>
              </a:rPr>
              <a:t>+400% Reports</a:t>
            </a:r>
            <a:endParaRPr b="0" lang="en-US" sz="1800" spc="-1" strike="noStrike">
              <a:latin typeface="Arial"/>
            </a:endParaRPr>
          </a:p>
        </p:txBody>
      </p:sp>
      <p:sp>
        <p:nvSpPr>
          <p:cNvPr id="95" name="Google Shape;73;p15"/>
          <p:cNvSpPr/>
          <p:nvPr/>
        </p:nvSpPr>
        <p:spPr>
          <a:xfrm>
            <a:off x="6261480" y="907920"/>
            <a:ext cx="1170720" cy="572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 sz="3100" spc="-1" strike="noStrike">
                <a:solidFill>
                  <a:srgbClr val="000000"/>
                </a:solidFill>
                <a:latin typeface="Arial"/>
                <a:ea typeface="Arial"/>
              </a:rPr>
              <a:t>2021</a:t>
            </a:r>
            <a:endParaRPr b="0" lang="en-US" sz="3100" spc="-1" strike="noStrike">
              <a:latin typeface="Arial"/>
            </a:endParaRPr>
          </a:p>
        </p:txBody>
      </p:sp>
      <p:sp>
        <p:nvSpPr>
          <p:cNvPr id="96" name="PlaceHolder 3"/>
          <p:cNvSpPr>
            <a:spLocks noGrp="1"/>
          </p:cNvSpPr>
          <p:nvPr>
            <p:ph type="title"/>
          </p:nvPr>
        </p:nvSpPr>
        <p:spPr>
          <a:xfrm>
            <a:off x="0" y="4203000"/>
            <a:ext cx="9143640" cy="428400"/>
          </a:xfrm>
          <a:prstGeom prst="rect">
            <a:avLst/>
          </a:prstGeom>
          <a:solidFill>
            <a:srgbClr val="674ea7"/>
          </a:solidFill>
          <a:ln w="0">
            <a:noFill/>
          </a:ln>
        </p:spPr>
        <p:txBody>
          <a:bodyPr tIns="91440" bIns="91440" anchor="t">
            <a:normAutofit fontScale="84000"/>
          </a:bodyPr>
          <a:p>
            <a:pPr algn="ctr">
              <a:lnSpc>
                <a:spcPct val="100000"/>
              </a:lnSpc>
              <a:buNone/>
              <a:tabLst>
                <a:tab algn="l" pos="0"/>
              </a:tabLst>
            </a:pPr>
            <a:r>
              <a:rPr b="0" lang="en" sz="1920" spc="-1" strike="noStrike">
                <a:solidFill>
                  <a:srgbClr val="000000"/>
                </a:solidFill>
                <a:latin typeface="Arial"/>
                <a:ea typeface="Arial"/>
              </a:rPr>
              <a:t>14,469 Duplicates &amp; Errors Removed.</a:t>
            </a:r>
            <a:endParaRPr b="0" lang="en-US" sz="1920" spc="-1" strike="noStrike">
              <a:solidFill>
                <a:srgbClr val="000000"/>
              </a:solidFill>
              <a:latin typeface="Arial"/>
            </a:endParaRPr>
          </a:p>
        </p:txBody>
      </p:sp>
      <p:sp>
        <p:nvSpPr>
          <p:cNvPr id="97" name="PlaceHolder 4"/>
          <p:cNvSpPr>
            <a:spLocks noGrp="1"/>
          </p:cNvSpPr>
          <p:nvPr>
            <p:ph type="title"/>
          </p:nvPr>
        </p:nvSpPr>
        <p:spPr>
          <a:xfrm>
            <a:off x="0" y="4631760"/>
            <a:ext cx="9143640" cy="428400"/>
          </a:xfrm>
          <a:prstGeom prst="rect">
            <a:avLst/>
          </a:prstGeom>
          <a:solidFill>
            <a:srgbClr val="ffab40"/>
          </a:solidFill>
          <a:ln w="0">
            <a:noFill/>
          </a:ln>
        </p:spPr>
        <p:txBody>
          <a:bodyPr tIns="91440" bIns="91440" anchor="t">
            <a:normAutofit fontScale="84000"/>
          </a:bodyPr>
          <a:p>
            <a:pPr algn="ctr">
              <a:lnSpc>
                <a:spcPct val="100000"/>
              </a:lnSpc>
              <a:buNone/>
              <a:tabLst>
                <a:tab algn="l" pos="0"/>
              </a:tabLst>
            </a:pPr>
            <a:r>
              <a:rPr b="0" lang="en" sz="1920" spc="-1" strike="noStrike">
                <a:solidFill>
                  <a:srgbClr val="000000"/>
                </a:solidFill>
                <a:latin typeface="Arial"/>
                <a:ea typeface="Arial"/>
              </a:rPr>
              <a:t>54% of Analyzed Reports Were Complete and Non-outlying.</a:t>
            </a:r>
            <a:endParaRPr b="0" lang="en-US" sz="19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311760" y="1152360"/>
            <a:ext cx="8520120" cy="341604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pic>
        <p:nvPicPr>
          <p:cNvPr id="99" name="Google Shape;81;p16" descr=""/>
          <p:cNvPicPr/>
          <p:nvPr/>
        </p:nvPicPr>
        <p:blipFill>
          <a:blip r:embed="rId1"/>
          <a:stretch/>
        </p:blipFill>
        <p:spPr>
          <a:xfrm>
            <a:off x="0" y="147600"/>
            <a:ext cx="9143640" cy="4847760"/>
          </a:xfrm>
          <a:prstGeom prst="rect">
            <a:avLst/>
          </a:prstGeom>
          <a:ln w="0">
            <a:noFill/>
          </a:ln>
        </p:spPr>
      </p:pic>
      <p:sp>
        <p:nvSpPr>
          <p:cNvPr id="100" name="Google Shape;82;p16"/>
          <p:cNvSpPr/>
          <p:nvPr/>
        </p:nvSpPr>
        <p:spPr>
          <a:xfrm>
            <a:off x="1009440" y="2571840"/>
            <a:ext cx="1242720" cy="77652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300" spc="-1" strike="noStrike">
                <a:solidFill>
                  <a:srgbClr val="000000"/>
                </a:solidFill>
                <a:latin typeface="Arial"/>
                <a:ea typeface="Arial"/>
              </a:rPr>
              <a:t>First Spike, Fewer ‘bad’ Reports</a:t>
            </a:r>
            <a:endParaRPr b="0" lang="en-US" sz="1300" spc="-1" strike="noStrike">
              <a:latin typeface="Arial"/>
            </a:endParaRPr>
          </a:p>
        </p:txBody>
      </p:sp>
      <p:sp>
        <p:nvSpPr>
          <p:cNvPr id="101" name="Google Shape;83;p16"/>
          <p:cNvSpPr/>
          <p:nvPr/>
        </p:nvSpPr>
        <p:spPr>
          <a:xfrm flipH="1" rot="10800000">
            <a:off x="1268640" y="1805400"/>
            <a:ext cx="205560" cy="803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02" name="Google Shape;84;p16"/>
          <p:cNvSpPr/>
          <p:nvPr/>
        </p:nvSpPr>
        <p:spPr>
          <a:xfrm>
            <a:off x="1249920" y="3380400"/>
            <a:ext cx="218520" cy="3916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03" name="Google Shape;85;p16"/>
          <p:cNvSpPr/>
          <p:nvPr/>
        </p:nvSpPr>
        <p:spPr>
          <a:xfrm>
            <a:off x="3232440" y="2227680"/>
            <a:ext cx="1242720" cy="687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000000"/>
                </a:solidFill>
                <a:latin typeface="Arial"/>
                <a:ea typeface="Arial"/>
              </a:rPr>
              <a:t>Second Spike, Larger Correlation</a:t>
            </a:r>
            <a:endParaRPr b="0" lang="en-US" sz="1200" spc="-1" strike="noStrike">
              <a:latin typeface="Arial"/>
            </a:endParaRPr>
          </a:p>
        </p:txBody>
      </p:sp>
      <p:sp>
        <p:nvSpPr>
          <p:cNvPr id="104" name="Google Shape;86;p16"/>
          <p:cNvSpPr/>
          <p:nvPr/>
        </p:nvSpPr>
        <p:spPr>
          <a:xfrm rot="10800000">
            <a:off x="2934720" y="1432800"/>
            <a:ext cx="359640" cy="6616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05" name="Google Shape;87;p16"/>
          <p:cNvSpPr/>
          <p:nvPr/>
        </p:nvSpPr>
        <p:spPr>
          <a:xfrm flipH="1">
            <a:off x="2927880" y="3103920"/>
            <a:ext cx="231120" cy="4305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06" name="Google Shape;88;p16"/>
          <p:cNvSpPr/>
          <p:nvPr/>
        </p:nvSpPr>
        <p:spPr>
          <a:xfrm>
            <a:off x="4805280" y="3161880"/>
            <a:ext cx="1362960" cy="533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000000"/>
                </a:solidFill>
                <a:latin typeface="Arial"/>
                <a:ea typeface="Arial"/>
              </a:rPr>
              <a:t>Relative Change in Slope</a:t>
            </a:r>
            <a:endParaRPr b="0" lang="en-US" sz="1200" spc="-1" strike="noStrike">
              <a:latin typeface="Arial"/>
            </a:endParaRPr>
          </a:p>
        </p:txBody>
      </p:sp>
      <p:sp>
        <p:nvSpPr>
          <p:cNvPr id="107" name="Google Shape;89;p16"/>
          <p:cNvSpPr/>
          <p:nvPr/>
        </p:nvSpPr>
        <p:spPr>
          <a:xfrm>
            <a:off x="3763800" y="3258360"/>
            <a:ext cx="932040" cy="5205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08" name="Google Shape;90;p16"/>
          <p:cNvSpPr/>
          <p:nvPr/>
        </p:nvSpPr>
        <p:spPr>
          <a:xfrm>
            <a:off x="4059360" y="3984840"/>
            <a:ext cx="745560" cy="1087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xit" presetID="1">
                                  <p:stCondLst>
                                    <p:cond delay="0"/>
                                  </p:stCondLst>
                                  <p:childTnLst>
                                    <p:set>
                                      <p:cBhvr>
                                        <p:cTn id="14" dur="1" fill="hold">
                                          <p:stCondLst>
                                            <p:cond delay="0"/>
                                          </p:stCondLst>
                                        </p:cTn>
                                        <p:tgtEl>
                                          <p:spTgt spid="100"/>
                                        </p:tgtEl>
                                        <p:attrNameLst>
                                          <p:attrName>style.visibility</p:attrName>
                                        </p:attrNameLst>
                                      </p:cBhvr>
                                      <p:to>
                                        <p:strVal val="hidden"/>
                                      </p:to>
                                    </p:set>
                                  </p:childTnLst>
                                </p:cTn>
                              </p:par>
                              <p:par>
                                <p:cTn id="15" nodeType="withEffect" fill="hold" presetClass="exit" presetID="1">
                                  <p:stCondLst>
                                    <p:cond delay="0"/>
                                  </p:stCondLst>
                                  <p:childTnLst>
                                    <p:set>
                                      <p:cBhvr>
                                        <p:cTn id="16" dur="1" fill="hold">
                                          <p:stCondLst>
                                            <p:cond delay="0"/>
                                          </p:stCondLst>
                                        </p:cTn>
                                        <p:tgtEl>
                                          <p:spTgt spid="101"/>
                                        </p:tgtEl>
                                        <p:attrNameLst>
                                          <p:attrName>style.visibility</p:attrName>
                                        </p:attrNameLst>
                                      </p:cBhvr>
                                      <p:to>
                                        <p:strVal val="hidden"/>
                                      </p:to>
                                    </p:set>
                                  </p:childTnLst>
                                </p:cTn>
                              </p:par>
                              <p:par>
                                <p:cTn id="17" nodeType="withEffect" fill="hold" presetClass="exit" presetID="1">
                                  <p:stCondLst>
                                    <p:cond delay="0"/>
                                  </p:stCondLst>
                                  <p:childTnLst>
                                    <p:set>
                                      <p:cBhvr>
                                        <p:cTn id="18" dur="1" fill="hold">
                                          <p:stCondLst>
                                            <p:cond delay="0"/>
                                          </p:stCondLst>
                                        </p:cTn>
                                        <p:tgtEl>
                                          <p:spTgt spid="10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xit" presetID="1">
                                  <p:stCondLst>
                                    <p:cond delay="0"/>
                                  </p:stCondLst>
                                  <p:childTnLst>
                                    <p:set>
                                      <p:cBhvr>
                                        <p:cTn id="30" dur="1" fill="hold">
                                          <p:stCondLst>
                                            <p:cond delay="0"/>
                                          </p:stCondLst>
                                        </p:cTn>
                                        <p:tgtEl>
                                          <p:spTgt spid="103"/>
                                        </p:tgtEl>
                                        <p:attrNameLst>
                                          <p:attrName>style.visibility</p:attrName>
                                        </p:attrNameLst>
                                      </p:cBhvr>
                                      <p:to>
                                        <p:strVal val="hidden"/>
                                      </p:to>
                                    </p:set>
                                  </p:childTnLst>
                                </p:cTn>
                              </p:par>
                              <p:par>
                                <p:cTn id="31" nodeType="withEffect" fill="hold" presetClass="exit" presetID="1">
                                  <p:stCondLst>
                                    <p:cond delay="0"/>
                                  </p:stCondLst>
                                  <p:childTnLst>
                                    <p:set>
                                      <p:cBhvr>
                                        <p:cTn id="32" dur="1" fill="hold">
                                          <p:stCondLst>
                                            <p:cond delay="0"/>
                                          </p:stCondLst>
                                        </p:cTn>
                                        <p:tgtEl>
                                          <p:spTgt spid="104"/>
                                        </p:tgtEl>
                                        <p:attrNameLst>
                                          <p:attrName>style.visibility</p:attrName>
                                        </p:attrNameLst>
                                      </p:cBhvr>
                                      <p:to>
                                        <p:strVal val="hidden"/>
                                      </p:to>
                                    </p:set>
                                  </p:childTnLst>
                                </p:cTn>
                              </p:par>
                              <p:par>
                                <p:cTn id="33" nodeType="withEffect" fill="hold" presetClass="exit" presetID="1">
                                  <p:stCondLst>
                                    <p:cond delay="0"/>
                                  </p:stCondLst>
                                  <p:childTnLst>
                                    <p:set>
                                      <p:cBhvr>
                                        <p:cTn id="34" dur="1" fill="hold">
                                          <p:stCondLst>
                                            <p:cond delay="0"/>
                                          </p:stCondLst>
                                        </p:cTn>
                                        <p:tgtEl>
                                          <p:spTgt spid="10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xit" presetID="1">
                                  <p:stCondLst>
                                    <p:cond delay="0"/>
                                  </p:stCondLst>
                                  <p:childTnLst>
                                    <p:set>
                                      <p:cBhvr>
                                        <p:cTn id="46" dur="1" fill="hold">
                                          <p:stCondLst>
                                            <p:cond delay="0"/>
                                          </p:stCondLst>
                                        </p:cTn>
                                        <p:tgtEl>
                                          <p:spTgt spid="107"/>
                                        </p:tgtEl>
                                        <p:attrNameLst>
                                          <p:attrName>style.visibility</p:attrName>
                                        </p:attrNameLst>
                                      </p:cBhvr>
                                      <p:to>
                                        <p:strVal val="hidden"/>
                                      </p:to>
                                    </p:set>
                                  </p:childTnLst>
                                </p:cTn>
                              </p:par>
                              <p:par>
                                <p:cTn id="47" nodeType="withEffect" fill="hold" presetClass="exit" presetID="1">
                                  <p:stCondLst>
                                    <p:cond delay="0"/>
                                  </p:stCondLst>
                                  <p:childTnLst>
                                    <p:set>
                                      <p:cBhvr>
                                        <p:cTn id="48" dur="1" fill="hold">
                                          <p:stCondLst>
                                            <p:cond delay="0"/>
                                          </p:stCondLst>
                                        </p:cTn>
                                        <p:tgtEl>
                                          <p:spTgt spid="108"/>
                                        </p:tgtEl>
                                        <p:attrNameLst>
                                          <p:attrName>style.visibility</p:attrName>
                                        </p:attrNameLst>
                                      </p:cBhvr>
                                      <p:to>
                                        <p:strVal val="hidden"/>
                                      </p:to>
                                    </p:set>
                                  </p:childTnLst>
                                </p:cTn>
                              </p:par>
                              <p:par>
                                <p:cTn id="49" nodeType="withEffect" fill="hold" presetClass="exit" presetID="1">
                                  <p:stCondLst>
                                    <p:cond delay="0"/>
                                  </p:stCondLst>
                                  <p:childTnLst>
                                    <p:set>
                                      <p:cBhvr>
                                        <p:cTn id="50" dur="1" fill="hold">
                                          <p:stCondLst>
                                            <p:cond delay="0"/>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Google Shape;95;p17" descr=""/>
          <p:cNvPicPr/>
          <p:nvPr/>
        </p:nvPicPr>
        <p:blipFill>
          <a:blip r:embed="rId1"/>
          <a:stretch/>
        </p:blipFill>
        <p:spPr>
          <a:xfrm>
            <a:off x="0" y="71640"/>
            <a:ext cx="9143640" cy="4847760"/>
          </a:xfrm>
          <a:prstGeom prst="rect">
            <a:avLst/>
          </a:prstGeom>
          <a:ln w="0">
            <a:noFill/>
          </a:ln>
        </p:spPr>
      </p:pic>
      <p:sp>
        <p:nvSpPr>
          <p:cNvPr id="110" name="Google Shape;96;p17"/>
          <p:cNvSpPr/>
          <p:nvPr/>
        </p:nvSpPr>
        <p:spPr>
          <a:xfrm>
            <a:off x="2894040" y="982080"/>
            <a:ext cx="2301120" cy="821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Only Information Capable of Identifying Specific Vaccine Batches</a:t>
            </a:r>
            <a:endParaRPr b="0" lang="en-US" sz="1400" spc="-1" strike="noStrike">
              <a:latin typeface="Arial"/>
            </a:endParaRPr>
          </a:p>
        </p:txBody>
      </p:sp>
      <p:sp>
        <p:nvSpPr>
          <p:cNvPr id="111" name="Google Shape;97;p17"/>
          <p:cNvSpPr/>
          <p:nvPr/>
        </p:nvSpPr>
        <p:spPr>
          <a:xfrm rot="10800000">
            <a:off x="1911960" y="1329120"/>
            <a:ext cx="803520" cy="3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112" name="Google Shape;98;p17"/>
          <p:cNvSpPr/>
          <p:nvPr/>
        </p:nvSpPr>
        <p:spPr>
          <a:xfrm flipH="1">
            <a:off x="2541960" y="1798560"/>
            <a:ext cx="327600" cy="533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xit" presetID="1">
                                  <p:stCondLst>
                                    <p:cond delay="0"/>
                                  </p:stCondLst>
                                  <p:childTnLst>
                                    <p:set>
                                      <p:cBhvr>
                                        <p:cTn id="64" dur="1" fill="hold">
                                          <p:stCondLst>
                                            <p:cond delay="0"/>
                                          </p:stCondLst>
                                        </p:cTn>
                                        <p:tgtEl>
                                          <p:spTgt spid="110"/>
                                        </p:tgtEl>
                                        <p:attrNameLst>
                                          <p:attrName>style.visibility</p:attrName>
                                        </p:attrNameLst>
                                      </p:cBhvr>
                                      <p:to>
                                        <p:strVal val="hidden"/>
                                      </p:to>
                                    </p:set>
                                  </p:childTnLst>
                                </p:cTn>
                              </p:par>
                              <p:par>
                                <p:cTn id="65" nodeType="withEffect" fill="hold" presetClass="exit" presetID="1">
                                  <p:stCondLst>
                                    <p:cond delay="0"/>
                                  </p:stCondLst>
                                  <p:childTnLst>
                                    <p:set>
                                      <p:cBhvr>
                                        <p:cTn id="66" dur="1" fill="hold">
                                          <p:stCondLst>
                                            <p:cond delay="0"/>
                                          </p:stCondLst>
                                        </p:cTn>
                                        <p:tgtEl>
                                          <p:spTgt spid="112"/>
                                        </p:tgtEl>
                                        <p:attrNameLst>
                                          <p:attrName>style.visibility</p:attrName>
                                        </p:attrNameLst>
                                      </p:cBhvr>
                                      <p:to>
                                        <p:strVal val="hidden"/>
                                      </p:to>
                                    </p:set>
                                  </p:childTnLst>
                                </p:cTn>
                              </p:par>
                              <p:par>
                                <p:cTn id="67" nodeType="withEffect" fill="hold" presetClass="exit" presetID="1">
                                  <p:stCondLst>
                                    <p:cond delay="0"/>
                                  </p:stCondLst>
                                  <p:childTnLst>
                                    <p:set>
                                      <p:cBhvr>
                                        <p:cTn id="68"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03;p18" descr=""/>
          <p:cNvPicPr/>
          <p:nvPr/>
        </p:nvPicPr>
        <p:blipFill>
          <a:blip r:embed="rId1"/>
          <a:stretch/>
        </p:blipFill>
        <p:spPr>
          <a:xfrm>
            <a:off x="0" y="71640"/>
            <a:ext cx="9143640" cy="4847760"/>
          </a:xfrm>
          <a:prstGeom prst="rect">
            <a:avLst/>
          </a:prstGeom>
          <a:ln w="0">
            <a:noFill/>
          </a:ln>
        </p:spPr>
      </p:pic>
      <p:sp>
        <p:nvSpPr>
          <p:cNvPr id="114" name="Google Shape;104;p18"/>
          <p:cNvSpPr/>
          <p:nvPr/>
        </p:nvSpPr>
        <p:spPr>
          <a:xfrm>
            <a:off x="514080" y="3042720"/>
            <a:ext cx="7583760" cy="616320"/>
          </a:xfrm>
          <a:prstGeom prst="roundRect">
            <a:avLst>
              <a:gd name="adj" fmla="val 16667"/>
            </a:avLst>
          </a:prstGeom>
          <a:solidFill>
            <a:srgbClr val="a7a7a7">
              <a:alpha val="60000"/>
            </a:srgbClr>
          </a:solidFill>
          <a:ln w="9525">
            <a:solidFill>
              <a:srgbClr val="000000"/>
            </a:solidFill>
            <a:round/>
          </a:ln>
        </p:spPr>
        <p:style>
          <a:lnRef idx="0"/>
          <a:fillRef idx="0"/>
          <a:effectRef idx="0"/>
          <a:fontRef idx="minor"/>
        </p:style>
      </p:sp>
      <p:sp>
        <p:nvSpPr>
          <p:cNvPr id="115" name="Google Shape;105;p18"/>
          <p:cNvSpPr/>
          <p:nvPr/>
        </p:nvSpPr>
        <p:spPr>
          <a:xfrm>
            <a:off x="2049480" y="3762000"/>
            <a:ext cx="5044680" cy="4568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800" spc="-1" strike="noStrike">
                <a:solidFill>
                  <a:srgbClr val="ffab40"/>
                </a:solidFill>
                <a:highlight>
                  <a:srgbClr val="999999"/>
                </a:highlight>
                <a:latin typeface="Arial"/>
                <a:ea typeface="Arial"/>
              </a:rPr>
              <a:t>Similar Dissipation Zones, Different Rates</a:t>
            </a:r>
            <a:endParaRPr b="0" lang="en-US" sz="1800" spc="-1" strike="noStrike">
              <a:latin typeface="Arial"/>
            </a:endParaRPr>
          </a:p>
        </p:txBody>
      </p:sp>
      <p:sp>
        <p:nvSpPr>
          <p:cNvPr id="116" name="Google Shape;106;p18"/>
          <p:cNvSpPr/>
          <p:nvPr/>
        </p:nvSpPr>
        <p:spPr>
          <a:xfrm>
            <a:off x="2902320" y="1074600"/>
            <a:ext cx="2742120" cy="1338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 sz="1800" spc="-1" strike="noStrike">
                <a:solidFill>
                  <a:srgbClr val="ffab40"/>
                </a:solidFill>
                <a:latin typeface="Arial"/>
                <a:ea typeface="Arial"/>
              </a:rPr>
              <a:t>Negative Corr. </a:t>
            </a:r>
            <a:endParaRPr b="0" lang="en-US" sz="1800" spc="-1" strike="noStrike">
              <a:latin typeface="Arial"/>
            </a:endParaRPr>
          </a:p>
          <a:p>
            <a:pPr>
              <a:lnSpc>
                <a:spcPct val="100000"/>
              </a:lnSpc>
              <a:buNone/>
              <a:tabLst>
                <a:tab algn="l" pos="0"/>
              </a:tabLst>
            </a:pPr>
            <a:r>
              <a:rPr b="1" lang="en" sz="1800" spc="-1" strike="noStrike">
                <a:solidFill>
                  <a:srgbClr val="ffab40"/>
                </a:solidFill>
                <a:latin typeface="Arial"/>
                <a:ea typeface="Arial"/>
              </a:rPr>
              <a:t>between Symp-Desc length &amp; Completeness of other fields</a:t>
            </a:r>
            <a:endParaRPr b="0" lang="en-US" sz="1800" spc="-1" strike="noStrike">
              <a:latin typeface="Arial"/>
            </a:endParaRPr>
          </a:p>
        </p:txBody>
      </p:sp>
      <p:sp>
        <p:nvSpPr>
          <p:cNvPr id="117" name="Google Shape;107;p18"/>
          <p:cNvSpPr/>
          <p:nvPr/>
        </p:nvSpPr>
        <p:spPr>
          <a:xfrm>
            <a:off x="1970640" y="995760"/>
            <a:ext cx="314640" cy="301320"/>
          </a:xfrm>
          <a:prstGeom prst="ellipse">
            <a:avLst/>
          </a:prstGeom>
          <a:noFill/>
          <a:ln w="38100">
            <a:solidFill>
              <a:srgbClr val="ffab40"/>
            </a:solidFill>
            <a:round/>
          </a:ln>
        </p:spPr>
        <p:style>
          <a:lnRef idx="0"/>
          <a:fillRef idx="0"/>
          <a:effectRef idx="0"/>
          <a:fontRef idx="minor"/>
        </p:style>
      </p:sp>
      <p:sp>
        <p:nvSpPr>
          <p:cNvPr id="118" name="Google Shape;108;p18"/>
          <p:cNvSpPr/>
          <p:nvPr/>
        </p:nvSpPr>
        <p:spPr>
          <a:xfrm>
            <a:off x="1970640" y="4198680"/>
            <a:ext cx="314640" cy="301320"/>
          </a:xfrm>
          <a:prstGeom prst="ellipse">
            <a:avLst/>
          </a:prstGeom>
          <a:noFill/>
          <a:ln w="38100">
            <a:solidFill>
              <a:srgbClr val="ffab40"/>
            </a:solidFill>
            <a:round/>
          </a:ln>
        </p:spPr>
        <p:style>
          <a:lnRef idx="0"/>
          <a:fillRef idx="0"/>
          <a:effectRef idx="0"/>
          <a:fontRef idx="minor"/>
        </p:style>
      </p:sp>
      <p:sp>
        <p:nvSpPr>
          <p:cNvPr id="119" name="Google Shape;109;p18"/>
          <p:cNvSpPr/>
          <p:nvPr/>
        </p:nvSpPr>
        <p:spPr>
          <a:xfrm>
            <a:off x="6036120" y="748800"/>
            <a:ext cx="2061720" cy="548280"/>
          </a:xfrm>
          <a:prstGeom prst="roundRect">
            <a:avLst>
              <a:gd name="adj" fmla="val 16667"/>
            </a:avLst>
          </a:prstGeom>
          <a:solidFill>
            <a:srgbClr val="a7a7a7">
              <a:alpha val="47000"/>
            </a:srgbClr>
          </a:solidFill>
          <a:ln w="9525">
            <a:solidFill>
              <a:srgbClr val="000000"/>
            </a:solidFill>
            <a:round/>
          </a:ln>
        </p:spPr>
        <p:style>
          <a:lnRef idx="0"/>
          <a:fillRef idx="0"/>
          <a:effectRef idx="0"/>
          <a:fontRef idx="minor"/>
        </p:style>
      </p:sp>
      <p:sp>
        <p:nvSpPr>
          <p:cNvPr id="120" name="Google Shape;110;p18"/>
          <p:cNvSpPr/>
          <p:nvPr/>
        </p:nvSpPr>
        <p:spPr>
          <a:xfrm>
            <a:off x="5440320" y="1297440"/>
            <a:ext cx="2742120" cy="4860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 sz="1800" spc="-1" strike="noStrike">
                <a:solidFill>
                  <a:srgbClr val="ffab40"/>
                </a:solidFill>
                <a:latin typeface="Arial"/>
                <a:ea typeface="Arial"/>
              </a:rPr>
              <a:t>Similar Outlier Clusters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14"/>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11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xit" presetID="1">
                                  <p:stCondLst>
                                    <p:cond delay="0"/>
                                  </p:stCondLst>
                                  <p:childTnLst>
                                    <p:set>
                                      <p:cBhvr>
                                        <p:cTn id="80" dur="1" fill="hold">
                                          <p:stCondLst>
                                            <p:cond delay="0"/>
                                          </p:stCondLst>
                                        </p:cTn>
                                        <p:tgtEl>
                                          <p:spTgt spid="114"/>
                                        </p:tgtEl>
                                        <p:attrNameLst>
                                          <p:attrName>style.visibility</p:attrName>
                                        </p:attrNameLst>
                                      </p:cBhvr>
                                      <p:to>
                                        <p:strVal val="hidden"/>
                                      </p:to>
                                    </p:set>
                                  </p:childTnLst>
                                </p:cTn>
                              </p:par>
                              <p:par>
                                <p:cTn id="81" nodeType="withEffect" fill="hold" presetClass="exit" presetID="1">
                                  <p:stCondLst>
                                    <p:cond delay="0"/>
                                  </p:stCondLst>
                                  <p:childTnLst>
                                    <p:set>
                                      <p:cBhvr>
                                        <p:cTn id="82" dur="1" fill="hold">
                                          <p:stCondLst>
                                            <p:cond delay="0"/>
                                          </p:stCondLst>
                                        </p:cTn>
                                        <p:tgtEl>
                                          <p:spTgt spid="1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6"/>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17"/>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xit" presetID="1">
                                  <p:stCondLst>
                                    <p:cond delay="0"/>
                                  </p:stCondLst>
                                  <p:childTnLst>
                                    <p:set>
                                      <p:cBhvr>
                                        <p:cTn id="94" dur="1" fill="hold">
                                          <p:stCondLst>
                                            <p:cond delay="0"/>
                                          </p:stCondLst>
                                        </p:cTn>
                                        <p:tgtEl>
                                          <p:spTgt spid="116"/>
                                        </p:tgtEl>
                                        <p:attrNameLst>
                                          <p:attrName>style.visibility</p:attrName>
                                        </p:attrNameLst>
                                      </p:cBhvr>
                                      <p:to>
                                        <p:strVal val="hidden"/>
                                      </p:to>
                                    </p:set>
                                  </p:childTnLst>
                                </p:cTn>
                              </p:par>
                              <p:par>
                                <p:cTn id="95" nodeType="withEffect" fill="hold" presetClass="exit" presetID="1">
                                  <p:stCondLst>
                                    <p:cond delay="0"/>
                                  </p:stCondLst>
                                  <p:childTnLst>
                                    <p:set>
                                      <p:cBhvr>
                                        <p:cTn id="96" dur="1" fill="hold">
                                          <p:stCondLst>
                                            <p:cond delay="0"/>
                                          </p:stCondLst>
                                        </p:cTn>
                                        <p:tgtEl>
                                          <p:spTgt spid="117"/>
                                        </p:tgtEl>
                                        <p:attrNameLst>
                                          <p:attrName>style.visibility</p:attrName>
                                        </p:attrNameLst>
                                      </p:cBhvr>
                                      <p:to>
                                        <p:strVal val="hidden"/>
                                      </p:to>
                                    </p:set>
                                  </p:childTnLst>
                                </p:cTn>
                              </p:par>
                              <p:par>
                                <p:cTn id="97" nodeType="withEffect" fill="hold" presetClass="exit" presetID="1">
                                  <p:stCondLst>
                                    <p:cond delay="0"/>
                                  </p:stCondLst>
                                  <p:childTnLst>
                                    <p:set>
                                      <p:cBhvr>
                                        <p:cTn id="98" dur="1" fill="hold">
                                          <p:stCondLst>
                                            <p:cond delay="0"/>
                                          </p:stCondLst>
                                        </p:cTn>
                                        <p:tgtEl>
                                          <p:spTgt spid="11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20"/>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xit" presetID="1">
                                  <p:stCondLst>
                                    <p:cond delay="0"/>
                                  </p:stCondLst>
                                  <p:childTnLst>
                                    <p:set>
                                      <p:cBhvr>
                                        <p:cTn id="108" dur="1" fill="hold">
                                          <p:stCondLst>
                                            <p:cond delay="0"/>
                                          </p:stCondLst>
                                        </p:cTn>
                                        <p:tgtEl>
                                          <p:spTgt spid="120"/>
                                        </p:tgtEl>
                                        <p:attrNameLst>
                                          <p:attrName>style.visibility</p:attrName>
                                        </p:attrNameLst>
                                      </p:cBhvr>
                                      <p:to>
                                        <p:strVal val="hidden"/>
                                      </p:to>
                                    </p:set>
                                  </p:childTnLst>
                                </p:cTn>
                              </p:par>
                              <p:par>
                                <p:cTn id="109" nodeType="withEffect" fill="hold" presetClass="exit" presetID="1">
                                  <p:stCondLst>
                                    <p:cond delay="0"/>
                                  </p:stCondLst>
                                  <p:childTnLst>
                                    <p:set>
                                      <p:cBhvr>
                                        <p:cTn id="110" dur="1" fill="hold">
                                          <p:stCondLst>
                                            <p:cond delay="0"/>
                                          </p:stCondLst>
                                        </p:cTn>
                                        <p:tgtEl>
                                          <p:spTgt spid="1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0"/>
            <a:ext cx="9143640" cy="572400"/>
          </a:xfrm>
          <a:prstGeom prst="rect">
            <a:avLst/>
          </a:prstGeom>
          <a:solidFill>
            <a:srgbClr val="ffab40"/>
          </a:solid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Immediate Recommendations</a:t>
            </a:r>
            <a:endParaRPr b="0" lang="en-US" sz="2800" spc="-1" strike="noStrike">
              <a:solidFill>
                <a:srgbClr val="000000"/>
              </a:solidFill>
              <a:latin typeface="Arial"/>
            </a:endParaRPr>
          </a:p>
        </p:txBody>
      </p:sp>
      <p:sp>
        <p:nvSpPr>
          <p:cNvPr id="122" name="PlaceHolder 2"/>
          <p:cNvSpPr>
            <a:spLocks noGrp="1"/>
          </p:cNvSpPr>
          <p:nvPr>
            <p:ph/>
          </p:nvPr>
        </p:nvSpPr>
        <p:spPr>
          <a:xfrm>
            <a:off x="0" y="572760"/>
            <a:ext cx="8520120" cy="2771280"/>
          </a:xfrm>
          <a:prstGeom prst="rect">
            <a:avLst/>
          </a:prstGeom>
          <a:noFill/>
          <a:ln w="0">
            <a:noFill/>
          </a:ln>
        </p:spPr>
        <p:txBody>
          <a:bodyPr tIns="91440" bIns="91440" anchor="t">
            <a:normAutofit fontScale="88000"/>
          </a:bodyPr>
          <a:p>
            <a:pPr marL="457200" indent="-343080">
              <a:lnSpc>
                <a:spcPct val="150000"/>
              </a:lnSpc>
              <a:buClr>
                <a:srgbClr val="000000"/>
              </a:buClr>
              <a:buFont typeface="Arial"/>
              <a:buChar char="●"/>
            </a:pPr>
            <a:r>
              <a:rPr b="0" lang="en" sz="1800" spc="-1" strike="noStrike">
                <a:solidFill>
                  <a:srgbClr val="000000"/>
                </a:solidFill>
                <a:latin typeface="Arial"/>
                <a:ea typeface="Arial"/>
              </a:rPr>
              <a:t>Incorporate a ‘Reported By’ Field</a:t>
            </a:r>
            <a:endParaRPr b="0" lang="en-US" sz="1800" spc="-1" strike="noStrike">
              <a:solidFill>
                <a:srgbClr val="000000"/>
              </a:solidFill>
              <a:latin typeface="Arial"/>
            </a:endParaRPr>
          </a:p>
          <a:p>
            <a:pPr lvl="1" marL="914400" indent="-317520">
              <a:lnSpc>
                <a:spcPct val="150000"/>
              </a:lnSpc>
              <a:buClr>
                <a:srgbClr val="000000"/>
              </a:buClr>
              <a:buFont typeface="Arial"/>
              <a:buChar char="○"/>
            </a:pPr>
            <a:r>
              <a:rPr b="0" lang="en" sz="1400" spc="-1" strike="noStrike">
                <a:solidFill>
                  <a:srgbClr val="000000"/>
                </a:solidFill>
                <a:latin typeface="Arial"/>
                <a:ea typeface="Arial"/>
              </a:rPr>
              <a:t>Clearly identify source of a report</a:t>
            </a:r>
            <a:endParaRPr b="0" lang="en-US" sz="1400" spc="-1" strike="noStrike">
              <a:solidFill>
                <a:srgbClr val="000000"/>
              </a:solidFill>
              <a:latin typeface="Arial"/>
            </a:endParaRPr>
          </a:p>
          <a:p>
            <a:pPr marL="457200" indent="-343080">
              <a:lnSpc>
                <a:spcPct val="150000"/>
              </a:lnSpc>
              <a:buClr>
                <a:srgbClr val="000000"/>
              </a:buClr>
              <a:buFont typeface="Arial"/>
              <a:buChar char="●"/>
            </a:pPr>
            <a:r>
              <a:rPr b="0" lang="en" sz="1800" spc="-1" strike="noStrike">
                <a:solidFill>
                  <a:srgbClr val="000000"/>
                </a:solidFill>
                <a:latin typeface="Arial"/>
                <a:ea typeface="Arial"/>
              </a:rPr>
              <a:t>Standardize Follow-Up &amp; Report Update Procedures</a:t>
            </a:r>
            <a:endParaRPr b="0" lang="en-US" sz="1800" spc="-1" strike="noStrike">
              <a:solidFill>
                <a:srgbClr val="000000"/>
              </a:solidFill>
              <a:latin typeface="Arial"/>
            </a:endParaRPr>
          </a:p>
          <a:p>
            <a:pPr lvl="1" marL="914400" indent="-317520">
              <a:lnSpc>
                <a:spcPct val="150000"/>
              </a:lnSpc>
              <a:buClr>
                <a:srgbClr val="000000"/>
              </a:buClr>
              <a:buFont typeface="Arial"/>
              <a:buChar char="○"/>
            </a:pPr>
            <a:r>
              <a:rPr b="0" lang="en" sz="1400" spc="-1" strike="noStrike">
                <a:solidFill>
                  <a:srgbClr val="000000"/>
                </a:solidFill>
                <a:latin typeface="Arial"/>
                <a:ea typeface="Arial"/>
              </a:rPr>
              <a:t>Update missing / outlying fields with reporter or healthcare facility</a:t>
            </a:r>
            <a:endParaRPr b="0" lang="en-US" sz="1400" spc="-1" strike="noStrike">
              <a:solidFill>
                <a:srgbClr val="000000"/>
              </a:solidFill>
              <a:latin typeface="Arial"/>
            </a:endParaRPr>
          </a:p>
          <a:p>
            <a:pPr marL="457200" indent="-343080">
              <a:lnSpc>
                <a:spcPct val="150000"/>
              </a:lnSpc>
              <a:buClr>
                <a:srgbClr val="000000"/>
              </a:buClr>
              <a:buFont typeface="Arial"/>
              <a:buChar char="●"/>
            </a:pPr>
            <a:r>
              <a:rPr b="0" lang="en" sz="1800" spc="-1" strike="noStrike">
                <a:solidFill>
                  <a:srgbClr val="000000"/>
                </a:solidFill>
                <a:latin typeface="Arial"/>
                <a:ea typeface="Arial"/>
              </a:rPr>
              <a:t>API integration with healthcare providers</a:t>
            </a:r>
            <a:endParaRPr b="0" lang="en-US" sz="1800" spc="-1" strike="noStrike">
              <a:solidFill>
                <a:srgbClr val="000000"/>
              </a:solidFill>
              <a:latin typeface="Arial"/>
            </a:endParaRPr>
          </a:p>
          <a:p>
            <a:pPr lvl="1" marL="914400" indent="-317520">
              <a:lnSpc>
                <a:spcPct val="150000"/>
              </a:lnSpc>
              <a:buClr>
                <a:srgbClr val="000000"/>
              </a:buClr>
              <a:buFont typeface="Arial"/>
              <a:buChar char="○"/>
            </a:pPr>
            <a:r>
              <a:rPr b="0" lang="en" sz="1400" spc="-1" strike="noStrike">
                <a:solidFill>
                  <a:srgbClr val="000000"/>
                </a:solidFill>
                <a:latin typeface="Arial"/>
                <a:ea typeface="Arial"/>
              </a:rPr>
              <a:t>Automatically update Lot Number &amp; other key pieces of information</a:t>
            </a:r>
            <a:endParaRPr b="0" lang="en-US" sz="1400" spc="-1" strike="noStrike">
              <a:solidFill>
                <a:srgbClr val="000000"/>
              </a:solidFill>
              <a:latin typeface="Arial"/>
            </a:endParaRPr>
          </a:p>
          <a:p>
            <a:pPr marL="457200" indent="-343080">
              <a:lnSpc>
                <a:spcPct val="150000"/>
              </a:lnSpc>
              <a:buClr>
                <a:srgbClr val="000000"/>
              </a:buClr>
              <a:buFont typeface="Arial"/>
              <a:buChar char="●"/>
            </a:pPr>
            <a:r>
              <a:rPr b="0" lang="en" sz="1800" spc="-1" strike="noStrike">
                <a:solidFill>
                  <a:srgbClr val="000000"/>
                </a:solidFill>
                <a:latin typeface="Arial"/>
                <a:ea typeface="Arial"/>
              </a:rPr>
              <a:t>Fall-Back QA Protocols during spikes in reporting</a:t>
            </a:r>
            <a:endParaRPr b="0" lang="en-US" sz="1800" spc="-1" strike="noStrike">
              <a:solidFill>
                <a:srgbClr val="000000"/>
              </a:solidFill>
              <a:latin typeface="Arial"/>
            </a:endParaRPr>
          </a:p>
          <a:p>
            <a:pPr lvl="1" marL="914400" indent="-317520">
              <a:lnSpc>
                <a:spcPct val="150000"/>
              </a:lnSpc>
              <a:buClr>
                <a:srgbClr val="000000"/>
              </a:buClr>
              <a:buFont typeface="Arial"/>
              <a:buChar char="○"/>
            </a:pPr>
            <a:r>
              <a:rPr b="0" lang="en" sz="1400" spc="-1" strike="noStrike">
                <a:solidFill>
                  <a:srgbClr val="000000"/>
                </a:solidFill>
                <a:latin typeface="Arial"/>
                <a:ea typeface="Arial"/>
              </a:rPr>
              <a:t>Commonsense checks on dates/numeric values &amp; required information fields</a:t>
            </a:r>
            <a:endParaRPr b="0" lang="en-US" sz="1400" spc="-1" strike="noStrike">
              <a:solidFill>
                <a:srgbClr val="000000"/>
              </a:solidFill>
              <a:latin typeface="Arial"/>
            </a:endParaRPr>
          </a:p>
        </p:txBody>
      </p:sp>
      <p:sp>
        <p:nvSpPr>
          <p:cNvPr id="123" name="PlaceHolder 3"/>
          <p:cNvSpPr>
            <a:spLocks noGrp="1"/>
          </p:cNvSpPr>
          <p:nvPr>
            <p:ph type="title"/>
          </p:nvPr>
        </p:nvSpPr>
        <p:spPr>
          <a:xfrm>
            <a:off x="0" y="3250800"/>
            <a:ext cx="9143640" cy="572400"/>
          </a:xfrm>
          <a:prstGeom prst="rect">
            <a:avLst/>
          </a:prstGeom>
          <a:solidFill>
            <a:srgbClr val="674ea7"/>
          </a:solidFill>
          <a:ln w="0">
            <a:noFill/>
          </a:ln>
        </p:spPr>
        <p:txBody>
          <a:bodyPr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Further Investigation</a:t>
            </a:r>
            <a:endParaRPr b="0" lang="en-US" sz="2800" spc="-1" strike="noStrike">
              <a:solidFill>
                <a:srgbClr val="000000"/>
              </a:solidFill>
              <a:latin typeface="Arial"/>
            </a:endParaRPr>
          </a:p>
        </p:txBody>
      </p:sp>
      <p:sp>
        <p:nvSpPr>
          <p:cNvPr id="124" name="PlaceHolder 4"/>
          <p:cNvSpPr>
            <a:spLocks noGrp="1"/>
          </p:cNvSpPr>
          <p:nvPr>
            <p:ph/>
          </p:nvPr>
        </p:nvSpPr>
        <p:spPr>
          <a:xfrm>
            <a:off x="0" y="3823200"/>
            <a:ext cx="8520120" cy="1436760"/>
          </a:xfrm>
          <a:prstGeom prst="rect">
            <a:avLst/>
          </a:prstGeom>
          <a:noFill/>
          <a:ln w="0">
            <a:noFill/>
          </a:ln>
        </p:spPr>
        <p:txBody>
          <a:bodyPr tIns="91440" bIns="91440" anchor="t">
            <a:normAutofit/>
          </a:bodyPr>
          <a:p>
            <a:pPr marL="457200" indent="-343080">
              <a:lnSpc>
                <a:spcPct val="150000"/>
              </a:lnSpc>
              <a:buClr>
                <a:srgbClr val="000000"/>
              </a:buClr>
              <a:buFont typeface="Arial"/>
              <a:buChar char="●"/>
            </a:pPr>
            <a:r>
              <a:rPr b="0" lang="en" sz="1800" spc="-1" strike="noStrike">
                <a:solidFill>
                  <a:srgbClr val="000000"/>
                </a:solidFill>
                <a:latin typeface="Arial"/>
                <a:ea typeface="Arial"/>
              </a:rPr>
              <a:t>Subject News-Cycle domination correlation analysis</a:t>
            </a:r>
            <a:endParaRPr b="0" lang="en-US" sz="1800" spc="-1" strike="noStrike">
              <a:solidFill>
                <a:srgbClr val="000000"/>
              </a:solidFill>
              <a:latin typeface="Arial"/>
            </a:endParaRPr>
          </a:p>
          <a:p>
            <a:pPr marL="457200" indent="-343080">
              <a:lnSpc>
                <a:spcPct val="150000"/>
              </a:lnSpc>
              <a:buClr>
                <a:srgbClr val="000000"/>
              </a:buClr>
              <a:buFont typeface="Arial"/>
              <a:buChar char="●"/>
            </a:pPr>
            <a:r>
              <a:rPr b="0" lang="en" sz="1800" spc="-1" strike="noStrike">
                <a:solidFill>
                  <a:srgbClr val="000000"/>
                </a:solidFill>
                <a:latin typeface="Arial"/>
                <a:ea typeface="Arial"/>
              </a:rPr>
              <a:t>NLP processing of Free-Text Description Fields</a:t>
            </a:r>
            <a:endParaRPr b="0" lang="en-US" sz="1800" spc="-1" strike="noStrike">
              <a:solidFill>
                <a:srgbClr val="000000"/>
              </a:solidFill>
              <a:latin typeface="Arial"/>
            </a:endParaRPr>
          </a:p>
          <a:p>
            <a:pPr marL="457200" indent="-343080">
              <a:lnSpc>
                <a:spcPct val="150000"/>
              </a:lnSpc>
              <a:buClr>
                <a:srgbClr val="000000"/>
              </a:buClr>
              <a:buFont typeface="Arial"/>
              <a:buChar char="●"/>
            </a:pPr>
            <a:r>
              <a:rPr b="0" lang="en" sz="1800" spc="-1" strike="noStrike">
                <a:solidFill>
                  <a:srgbClr val="000000"/>
                </a:solidFill>
                <a:latin typeface="Arial"/>
                <a:ea typeface="Arial"/>
              </a:rPr>
              <a:t>Further outlier &amp; missing value analysis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2024-03-18T02:43:43Z</dcterms:modified>
  <cp:revision>1</cp:revision>
  <dc:subject/>
  <dc:title/>
</cp:coreProperties>
</file>