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08B439-7BAE-45CC-923D-56828671778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B14D62-786A-4FD0-A1E6-AF985DC1561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F036C1-BAC5-4304-8F41-33CC60AB379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F0081B-A628-4DB0-A8C4-E6F34F4390E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8A8DBC-F51B-43B7-B2BD-3C66D95DCBE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F5974C-55B2-4B7D-9F9C-F39AA6B5E14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A267EA-85D1-4375-A421-31FBEAF88D1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68B58C-E38C-4C6B-A149-081953E53AA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9FDC6-6DE6-44A6-A131-B5EE69483AC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8A576C-AE91-43B8-B13D-C49FEC17DA8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C4E805-1964-4CA9-A7CB-599A47FE123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1E3950-CD38-4AD8-96E0-CDB69DD2C8E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6EE271-1A86-4E0A-9949-48D4E829D94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0C8076-58E6-42A3-A422-F6C8112C5B1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91F38B-87CD-4505-8B36-C732664356C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E47B90-D9CE-4AF9-9C37-E53712A0275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A8676B-DBF3-4FEF-8237-8A0BE2413BF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AFCCF9-D617-40DD-9D0E-FA807016EF6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F9A3E2-6A0F-4B8B-9CEA-DD93B82B4AC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73609F-6F8B-463C-9CDA-FB48D2BD44C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910070-78CD-40CD-B7F0-12763CBCCB7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7A0428-8CF5-48CA-8836-8A09F58A951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14F9EA-9430-4014-B52F-2B49434F6A0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ACDF99-D13F-4C92-A908-19E4390A0E2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5E2F362-477B-4029-9552-1022B54605D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B7BDCC6-A23A-42FD-BA1F-B4FF3FD132B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45720"/>
            <a:ext cx="9142920" cy="900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Pr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oj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ec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t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0" y="893160"/>
            <a:ext cx="914292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VAE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RS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2021-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2022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Gap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Analy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sis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Missi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ng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Value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and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Outlie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Corre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" name="Google Shape;68;p16"/>
          <p:cNvSpPr/>
          <p:nvPr/>
        </p:nvSpPr>
        <p:spPr>
          <a:xfrm>
            <a:off x="0" y="2503440"/>
            <a:ext cx="9142920" cy="117252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Identify the gap between the current and ideal US </a:t>
            </a:r>
            <a:r>
              <a:rPr b="1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Vaccine Adverse Event Reporting System</a:t>
            </a: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 during </a:t>
            </a:r>
            <a:r>
              <a:rPr b="1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pandemics</a:t>
            </a: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 and times of extreme </a:t>
            </a:r>
            <a:r>
              <a:rPr b="1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heightened public awareness</a:t>
            </a: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.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Created by: Jared White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Last Updated: March 3rd, 2024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1" name="Google Shape;69;p16"/>
          <p:cNvSpPr/>
          <p:nvPr/>
        </p:nvSpPr>
        <p:spPr>
          <a:xfrm>
            <a:off x="0" y="3223080"/>
            <a:ext cx="9142920" cy="77652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Created by: Jared White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Last Updated: March 3rd, 2024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205;p25"/>
          <p:cNvSpPr/>
          <p:nvPr/>
        </p:nvSpPr>
        <p:spPr>
          <a:xfrm>
            <a:off x="5581800" y="1174320"/>
            <a:ext cx="3537000" cy="261000"/>
          </a:xfrm>
          <a:prstGeom prst="chevron">
            <a:avLst>
              <a:gd name="adj" fmla="val 50000"/>
            </a:avLst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24360" y="250560"/>
            <a:ext cx="184860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Six Month Timeline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3" name="Google Shape;207;p25"/>
          <p:cNvSpPr/>
          <p:nvPr/>
        </p:nvSpPr>
        <p:spPr>
          <a:xfrm>
            <a:off x="-21600" y="1173240"/>
            <a:ext cx="5603760" cy="262800"/>
          </a:xfrm>
          <a:prstGeom prst="rect">
            <a:avLst/>
          </a:prstGeom>
          <a:solidFill>
            <a:srgbClr val="ff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Google Shape;208;p25"/>
          <p:cNvSpPr/>
          <p:nvPr/>
        </p:nvSpPr>
        <p:spPr>
          <a:xfrm>
            <a:off x="908640" y="1233720"/>
            <a:ext cx="919440" cy="1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February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5" name="Google Shape;209;p25"/>
          <p:cNvSpPr/>
          <p:nvPr/>
        </p:nvSpPr>
        <p:spPr>
          <a:xfrm>
            <a:off x="790200" y="1265400"/>
            <a:ext cx="78480" cy="784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210;p25"/>
          <p:cNvSpPr/>
          <p:nvPr/>
        </p:nvSpPr>
        <p:spPr>
          <a:xfrm>
            <a:off x="5453280" y="1174320"/>
            <a:ext cx="276120" cy="26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6aa84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211;p25"/>
          <p:cNvSpPr/>
          <p:nvPr/>
        </p:nvSpPr>
        <p:spPr>
          <a:xfrm>
            <a:off x="2252520" y="1233720"/>
            <a:ext cx="718560" cy="1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March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8" name="Google Shape;212;p25"/>
          <p:cNvSpPr/>
          <p:nvPr/>
        </p:nvSpPr>
        <p:spPr>
          <a:xfrm>
            <a:off x="3596400" y="1233720"/>
            <a:ext cx="974880" cy="1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March - April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9" name="Google Shape;213;p25"/>
          <p:cNvSpPr/>
          <p:nvPr/>
        </p:nvSpPr>
        <p:spPr>
          <a:xfrm>
            <a:off x="3477960" y="1265400"/>
            <a:ext cx="78480" cy="784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214;p25"/>
          <p:cNvSpPr/>
          <p:nvPr/>
        </p:nvSpPr>
        <p:spPr>
          <a:xfrm>
            <a:off x="4787640" y="1233720"/>
            <a:ext cx="759240" cy="1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Early June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1" name="Google Shape;215;p25"/>
          <p:cNvSpPr/>
          <p:nvPr/>
        </p:nvSpPr>
        <p:spPr>
          <a:xfrm>
            <a:off x="4669560" y="1265400"/>
            <a:ext cx="78480" cy="784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216;p25"/>
          <p:cNvSpPr/>
          <p:nvPr/>
        </p:nvSpPr>
        <p:spPr>
          <a:xfrm>
            <a:off x="6283800" y="1233720"/>
            <a:ext cx="1030680" cy="1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June - July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3" name="Google Shape;217;p25"/>
          <p:cNvSpPr/>
          <p:nvPr/>
        </p:nvSpPr>
        <p:spPr>
          <a:xfrm>
            <a:off x="7627680" y="1233720"/>
            <a:ext cx="1287000" cy="1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September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4" name="Google Shape;218;p25"/>
          <p:cNvSpPr/>
          <p:nvPr/>
        </p:nvSpPr>
        <p:spPr>
          <a:xfrm>
            <a:off x="7509600" y="1265400"/>
            <a:ext cx="78480" cy="784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219;p25"/>
          <p:cNvSpPr/>
          <p:nvPr/>
        </p:nvSpPr>
        <p:spPr>
          <a:xfrm rot="10800000">
            <a:off x="2173680" y="790200"/>
            <a:ext cx="360" cy="50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oogle Shape;220;p25"/>
          <p:cNvSpPr/>
          <p:nvPr/>
        </p:nvSpPr>
        <p:spPr>
          <a:xfrm>
            <a:off x="2316600" y="887040"/>
            <a:ext cx="1050480" cy="6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Deadline: March 21st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750" spc="-1" strike="noStrike">
              <a:latin typeface="Arial"/>
            </a:endParaRPr>
          </a:p>
        </p:txBody>
      </p:sp>
      <p:sp>
        <p:nvSpPr>
          <p:cNvPr id="197" name="Google Shape;221;p25"/>
          <p:cNvSpPr/>
          <p:nvPr/>
        </p:nvSpPr>
        <p:spPr>
          <a:xfrm rot="10800000">
            <a:off x="4707720" y="479160"/>
            <a:ext cx="360" cy="81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222;p25"/>
          <p:cNvSpPr/>
          <p:nvPr/>
        </p:nvSpPr>
        <p:spPr>
          <a:xfrm>
            <a:off x="4848120" y="587880"/>
            <a:ext cx="110232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Time-series and 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Correlation Charts.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Full Report and Documentation.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750" spc="-1" strike="noStrike">
              <a:latin typeface="Arial"/>
            </a:endParaRPr>
          </a:p>
        </p:txBody>
      </p:sp>
      <p:sp>
        <p:nvSpPr>
          <p:cNvPr id="199" name="Google Shape;223;p25"/>
          <p:cNvSpPr/>
          <p:nvPr/>
        </p:nvSpPr>
        <p:spPr>
          <a:xfrm>
            <a:off x="466560" y="2081880"/>
            <a:ext cx="121356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Initial Preparation.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Exploring &amp; Understanding the Data.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COMPLETE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00" name="Google Shape;224;p25"/>
          <p:cNvSpPr/>
          <p:nvPr/>
        </p:nvSpPr>
        <p:spPr>
          <a:xfrm rot="10800000">
            <a:off x="6204960" y="1346040"/>
            <a:ext cx="360" cy="61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226;p25"/>
          <p:cNvSpPr/>
          <p:nvPr/>
        </p:nvSpPr>
        <p:spPr>
          <a:xfrm>
            <a:off x="6345360" y="2102400"/>
            <a:ext cx="189072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Build Python Webscraper.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Begin Headline Scraping &amp; Quantization.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Develop extensive Report Reliability Criteria from Domain Expert Consultation.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Manually Annotate a Statistically Significant Sample of Free Text Symptom Descriptions.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750" spc="-1" strike="noStrike">
              <a:latin typeface="Arial"/>
            </a:endParaRPr>
          </a:p>
        </p:txBody>
      </p:sp>
      <p:sp>
        <p:nvSpPr>
          <p:cNvPr id="202" name="Google Shape;227;p25"/>
          <p:cNvSpPr/>
          <p:nvPr/>
        </p:nvSpPr>
        <p:spPr>
          <a:xfrm>
            <a:off x="2134080" y="1265400"/>
            <a:ext cx="78480" cy="784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25;p25"/>
          <p:cNvSpPr/>
          <p:nvPr/>
        </p:nvSpPr>
        <p:spPr>
          <a:xfrm>
            <a:off x="6165720" y="1265400"/>
            <a:ext cx="78480" cy="784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228;p25"/>
          <p:cNvSpPr/>
          <p:nvPr/>
        </p:nvSpPr>
        <p:spPr>
          <a:xfrm>
            <a:off x="2318400" y="685080"/>
            <a:ext cx="169200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Prepare the 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5" name="Google Shape;229;p25"/>
          <p:cNvSpPr/>
          <p:nvPr/>
        </p:nvSpPr>
        <p:spPr>
          <a:xfrm>
            <a:off x="4848120" y="309960"/>
            <a:ext cx="1692000" cy="2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Visualize &amp; Report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6" name="Google Shape;230;p25"/>
          <p:cNvSpPr/>
          <p:nvPr/>
        </p:nvSpPr>
        <p:spPr>
          <a:xfrm>
            <a:off x="6345360" y="1874880"/>
            <a:ext cx="169200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Pivot to Long Term Goals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7" name="Google Shape;231;p25"/>
          <p:cNvSpPr/>
          <p:nvPr/>
        </p:nvSpPr>
        <p:spPr>
          <a:xfrm>
            <a:off x="441360" y="1886400"/>
            <a:ext cx="169200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Project Start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8" name="Google Shape;232;p25"/>
          <p:cNvSpPr/>
          <p:nvPr/>
        </p:nvSpPr>
        <p:spPr>
          <a:xfrm rot="10800000">
            <a:off x="829800" y="1292040"/>
            <a:ext cx="360" cy="6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oogle Shape;233;p25"/>
          <p:cNvSpPr/>
          <p:nvPr/>
        </p:nvSpPr>
        <p:spPr>
          <a:xfrm>
            <a:off x="3161520" y="2081880"/>
            <a:ext cx="158616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Answer Main Scope Questions.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Missing Data &amp; Outlier Correlation.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Deadline: April 30th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10" name="Google Shape;234;p25"/>
          <p:cNvSpPr/>
          <p:nvPr/>
        </p:nvSpPr>
        <p:spPr>
          <a:xfrm>
            <a:off x="3136320" y="1886400"/>
            <a:ext cx="169200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Analysis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1" name="Google Shape;235;p25"/>
          <p:cNvSpPr/>
          <p:nvPr/>
        </p:nvSpPr>
        <p:spPr>
          <a:xfrm rot="10800000">
            <a:off x="3517560" y="1292040"/>
            <a:ext cx="360" cy="6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236;p25"/>
          <p:cNvSpPr/>
          <p:nvPr/>
        </p:nvSpPr>
        <p:spPr>
          <a:xfrm flipH="1" rot="10800000">
            <a:off x="7548840" y="496800"/>
            <a:ext cx="1800" cy="76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237;p25"/>
          <p:cNvSpPr/>
          <p:nvPr/>
        </p:nvSpPr>
        <p:spPr>
          <a:xfrm>
            <a:off x="7539840" y="285840"/>
            <a:ext cx="1603440" cy="1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Begin NLP Training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4" name="Google Shape;238;p25"/>
          <p:cNvSpPr/>
          <p:nvPr/>
        </p:nvSpPr>
        <p:spPr>
          <a:xfrm>
            <a:off x="7590240" y="488160"/>
            <a:ext cx="1553040" cy="6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Develop Model - Likely LLaMa 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Train on Annotated Sample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Quantize between 1 and 3 Bits</a:t>
            </a:r>
            <a:endParaRPr b="0" lang="en-US" sz="75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Evaluate &amp; Iterate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215" name="Google Shape;239;p25"/>
          <p:cNvSpPr/>
          <p:nvPr/>
        </p:nvSpPr>
        <p:spPr>
          <a:xfrm>
            <a:off x="5547600" y="1278360"/>
            <a:ext cx="78480" cy="784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240;p25"/>
          <p:cNvSpPr/>
          <p:nvPr/>
        </p:nvSpPr>
        <p:spPr>
          <a:xfrm rot="10800000">
            <a:off x="5586840" y="1304640"/>
            <a:ext cx="360" cy="6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241;p25"/>
          <p:cNvSpPr/>
          <p:nvPr/>
        </p:nvSpPr>
        <p:spPr>
          <a:xfrm>
            <a:off x="5252760" y="1946520"/>
            <a:ext cx="65124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 algn="ctr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(breath)</a:t>
            </a:r>
            <a:endParaRPr b="0" lang="en-US" sz="750" spc="-1" strike="noStrike">
              <a:latin typeface="Arial"/>
            </a:endParaRPr>
          </a:p>
        </p:txBody>
      </p:sp>
      <p:pic>
        <p:nvPicPr>
          <p:cNvPr id="218" name="Google Shape;242;p25" descr=""/>
          <p:cNvPicPr/>
          <p:nvPr/>
        </p:nvPicPr>
        <p:blipFill>
          <a:blip r:embed="rId1"/>
          <a:stretch/>
        </p:blipFill>
        <p:spPr>
          <a:xfrm>
            <a:off x="4540680" y="2678760"/>
            <a:ext cx="1489680" cy="2235240"/>
          </a:xfrm>
          <a:prstGeom prst="rect">
            <a:avLst/>
          </a:prstGeom>
          <a:ln w="3810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40120"/>
            <a:ext cx="8519400" cy="2284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G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O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SI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S.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2569320"/>
            <a:ext cx="851940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Read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Proje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ct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Docu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ment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ation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and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Data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Use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Guid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Inclu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ded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in the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GitH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ub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Google Shape;76;p17"/>
          <p:cNvSpPr/>
          <p:nvPr/>
        </p:nvSpPr>
        <p:spPr>
          <a:xfrm>
            <a:off x="311760" y="3964680"/>
            <a:ext cx="4259160" cy="667800"/>
          </a:xfrm>
          <a:prstGeom prst="chevron">
            <a:avLst>
              <a:gd name="adj" fmla="val 50000"/>
            </a:avLst>
          </a:prstGeom>
          <a:solidFill>
            <a:srgbClr val="ff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UNDERSTAND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Google Shape;77;p17"/>
          <p:cNvSpPr/>
          <p:nvPr/>
        </p:nvSpPr>
        <p:spPr>
          <a:xfrm>
            <a:off x="4233240" y="3964680"/>
            <a:ext cx="4442040" cy="667800"/>
          </a:xfrm>
          <a:prstGeom prst="chevron">
            <a:avLst>
              <a:gd name="adj" fmla="val 50000"/>
            </a:avLst>
          </a:prstGeom>
          <a:solidFill>
            <a:srgbClr val="99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ANALYZE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rgbClr val="000000"/>
                </a:solidFill>
                <a:latin typeface="Questrial"/>
                <a:ea typeface="Questrial"/>
              </a:rPr>
              <a:t>Immedi</a:t>
            </a:r>
            <a:r>
              <a:rPr b="1" lang="en" sz="3400" spc="-1" strike="noStrike">
                <a:solidFill>
                  <a:srgbClr val="000000"/>
                </a:solidFill>
                <a:latin typeface="Questrial"/>
                <a:ea typeface="Questrial"/>
              </a:rPr>
              <a:t>ate </a:t>
            </a:r>
            <a:r>
              <a:rPr b="1" lang="en" sz="3400" spc="-1" strike="noStrike">
                <a:solidFill>
                  <a:srgbClr val="000000"/>
                </a:solidFill>
                <a:latin typeface="Questrial"/>
                <a:ea typeface="Questrial"/>
              </a:rPr>
              <a:t>Focus </a:t>
            </a:r>
            <a:r>
              <a:rPr b="1" lang="en" sz="3400" spc="-1" strike="noStrike">
                <a:solidFill>
                  <a:srgbClr val="000000"/>
                </a:solidFill>
                <a:latin typeface="Questrial"/>
                <a:ea typeface="Questrial"/>
              </a:rPr>
              <a:t>and </a:t>
            </a:r>
            <a:r>
              <a:rPr b="1" lang="en" sz="3400" spc="-1" strike="noStrike">
                <a:solidFill>
                  <a:srgbClr val="000000"/>
                </a:solidFill>
                <a:latin typeface="Questrial"/>
                <a:ea typeface="Questrial"/>
              </a:rPr>
              <a:t>Scope:</a:t>
            </a:r>
            <a:endParaRPr b="0" lang="en-US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87" name="Google Shape;83;p18"/>
          <p:cNvSpPr/>
          <p:nvPr/>
        </p:nvSpPr>
        <p:spPr>
          <a:xfrm>
            <a:off x="0" y="999360"/>
            <a:ext cx="9172800" cy="187560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What is the current state of completeness for the dataset?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 missing and outlying key data points correlate with other categories or attributes within the dataset?</a:t>
            </a:r>
            <a:endParaRPr b="0" lang="en-US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Geographic and Demographic information</a:t>
            </a:r>
            <a:endParaRPr b="0" lang="en-US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Length of freetext self-reported symptom descriptions</a:t>
            </a:r>
            <a:endParaRPr b="0" lang="en-US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Reported fatalities and life-threatening reactions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Google Shape;84;p18"/>
          <p:cNvSpPr/>
          <p:nvPr/>
        </p:nvSpPr>
        <p:spPr>
          <a:xfrm>
            <a:off x="1996560" y="2414160"/>
            <a:ext cx="496800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85;p18"/>
          <p:cNvSpPr/>
          <p:nvPr/>
        </p:nvSpPr>
        <p:spPr>
          <a:xfrm>
            <a:off x="-14760" y="3664800"/>
            <a:ext cx="9172800" cy="147780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Consult Domain Experts to develop criteria for determining reliability of a report.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Deploy NLP to use freetext symptom descriptions to estimate report source.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Investigate possible correlations of incomplete &amp; unreliable reports with pandemic new cycles &amp; density of publications on mRNA vaccines.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Google Shape;86;p18"/>
          <p:cNvSpPr/>
          <p:nvPr/>
        </p:nvSpPr>
        <p:spPr>
          <a:xfrm>
            <a:off x="3600" y="2871360"/>
            <a:ext cx="914292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" sz="3400" spc="-1" strike="noStrike">
                <a:solidFill>
                  <a:srgbClr val="000000"/>
                </a:solidFill>
                <a:latin typeface="Arial"/>
                <a:ea typeface="Arial"/>
              </a:rPr>
              <a:t>Long Term Goals: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6480"/>
            <a:ext cx="914292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Initial Exploratory Analysis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(Not Indicative of Final Results. VAERS is an Anonymous, Passive Reporting System)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143000" y="578880"/>
            <a:ext cx="640008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UNCLEANED DATA: USED ONLY TO INFORM DIRECTION OF ANALYSIS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0" y="738720"/>
            <a:ext cx="914292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992,513 Adverse Event Reports were filed in years 2021 and 2022 collectively.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898,551 (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90.53%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of total) reports were filed after the subject received a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COVID-19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Vaccination.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0" y="1154160"/>
            <a:ext cx="914292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271,112 (27.32%) of Reports Missing Key Data Fields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Google Shape;95;p19" descr=""/>
          <p:cNvPicPr/>
          <p:nvPr/>
        </p:nvPicPr>
        <p:blipFill>
          <a:blip r:embed="rId1"/>
          <a:stretch/>
        </p:blipFill>
        <p:spPr>
          <a:xfrm>
            <a:off x="-152280" y="1457280"/>
            <a:ext cx="4202640" cy="315180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96;p19" descr=""/>
          <p:cNvPicPr/>
          <p:nvPr/>
        </p:nvPicPr>
        <p:blipFill>
          <a:blip r:embed="rId2"/>
          <a:stretch/>
        </p:blipFill>
        <p:spPr>
          <a:xfrm>
            <a:off x="4051440" y="1514520"/>
            <a:ext cx="5075280" cy="315180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429120" y="4610160"/>
            <a:ext cx="31212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Percents of total Reports Missing Key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3969720" y="4610160"/>
            <a:ext cx="51570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*interval = number of days between vaccination and symptom onset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estrial"/>
                <a:ea typeface="Questrial"/>
              </a:rPr>
              <a:t>High Level Process Overview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00" name="Google Shape;104;p20"/>
          <p:cNvGrpSpPr/>
          <p:nvPr/>
        </p:nvGrpSpPr>
        <p:grpSpPr>
          <a:xfrm>
            <a:off x="0" y="572760"/>
            <a:ext cx="2161080" cy="3283560"/>
            <a:chOff x="0" y="572760"/>
            <a:chExt cx="2161080" cy="3283560"/>
          </a:xfrm>
        </p:grpSpPr>
        <p:sp>
          <p:nvSpPr>
            <p:cNvPr id="101" name="Google Shape;105;p20"/>
            <p:cNvSpPr/>
            <p:nvPr/>
          </p:nvSpPr>
          <p:spPr>
            <a:xfrm>
              <a:off x="0" y="572760"/>
              <a:ext cx="2161080" cy="667800"/>
            </a:xfrm>
            <a:prstGeom prst="homePlate">
              <a:avLst>
                <a:gd name="adj" fmla="val 50000"/>
              </a:avLst>
            </a:prstGeom>
            <a:solidFill>
              <a:srgbClr val="f9cb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Prepare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595959"/>
                  </a:solidFill>
                  <a:latin typeface="Roboto"/>
                  <a:ea typeface="Roboto"/>
                </a:rPr>
                <a:t>(Complete)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02" name="Google Shape;106;p20"/>
            <p:cNvSpPr/>
            <p:nvPr/>
          </p:nvSpPr>
          <p:spPr>
            <a:xfrm>
              <a:off x="0" y="1241640"/>
              <a:ext cx="1756440" cy="261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Create the Analysis Environment &amp; Import the Raw Data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103" name="Google Shape;107;p20"/>
          <p:cNvGrpSpPr/>
          <p:nvPr/>
        </p:nvGrpSpPr>
        <p:grpSpPr>
          <a:xfrm>
            <a:off x="1757520" y="572760"/>
            <a:ext cx="2161440" cy="3283560"/>
            <a:chOff x="1757520" y="572760"/>
            <a:chExt cx="2161440" cy="3283560"/>
          </a:xfrm>
        </p:grpSpPr>
        <p:sp>
          <p:nvSpPr>
            <p:cNvPr id="104" name="Google Shape;108;p20"/>
            <p:cNvSpPr/>
            <p:nvPr/>
          </p:nvSpPr>
          <p:spPr>
            <a:xfrm>
              <a:off x="1757520" y="572760"/>
              <a:ext cx="2161440" cy="667800"/>
            </a:xfrm>
            <a:prstGeom prst="chevron">
              <a:avLst>
                <a:gd name="adj" fmla="val 50000"/>
              </a:avLst>
            </a:pr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Process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595959"/>
                  </a:solidFill>
                  <a:latin typeface="Roboto"/>
                  <a:ea typeface="Roboto"/>
                </a:rPr>
                <a:t>(In Progress)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05" name="Google Shape;109;p20"/>
            <p:cNvSpPr/>
            <p:nvPr/>
          </p:nvSpPr>
          <p:spPr>
            <a:xfrm>
              <a:off x="1757520" y="1241640"/>
              <a:ext cx="1855440" cy="261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Manipulate the Data to be Conducive to Analysis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106" name="Google Shape;110;p20"/>
          <p:cNvGrpSpPr/>
          <p:nvPr/>
        </p:nvGrpSpPr>
        <p:grpSpPr>
          <a:xfrm>
            <a:off x="3490920" y="572760"/>
            <a:ext cx="2161440" cy="3283560"/>
            <a:chOff x="3490920" y="572760"/>
            <a:chExt cx="2161440" cy="3283560"/>
          </a:xfrm>
        </p:grpSpPr>
        <p:sp>
          <p:nvSpPr>
            <p:cNvPr id="107" name="Google Shape;111;p20"/>
            <p:cNvSpPr/>
            <p:nvPr/>
          </p:nvSpPr>
          <p:spPr>
            <a:xfrm>
              <a:off x="3490920" y="572760"/>
              <a:ext cx="2161440" cy="667800"/>
            </a:xfrm>
            <a:prstGeom prst="chevron">
              <a:avLst>
                <a:gd name="adj" fmla="val 50000"/>
              </a:avLst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Analyze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595959"/>
                  </a:solidFill>
                  <a:latin typeface="Roboto"/>
                  <a:ea typeface="Roboto"/>
                </a:rPr>
                <a:t>(Not Started)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08" name="Google Shape;112;p20"/>
            <p:cNvSpPr/>
            <p:nvPr/>
          </p:nvSpPr>
          <p:spPr>
            <a:xfrm>
              <a:off x="3490920" y="1241640"/>
              <a:ext cx="1855440" cy="261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Descriptive Statistics Completeness of Individual Attributes and Whole Dataset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109" name="Google Shape;113;p20"/>
          <p:cNvGrpSpPr/>
          <p:nvPr/>
        </p:nvGrpSpPr>
        <p:grpSpPr>
          <a:xfrm>
            <a:off x="5240520" y="572760"/>
            <a:ext cx="2161440" cy="3283560"/>
            <a:chOff x="5240520" y="572760"/>
            <a:chExt cx="2161440" cy="3283560"/>
          </a:xfrm>
        </p:grpSpPr>
        <p:sp>
          <p:nvSpPr>
            <p:cNvPr id="110" name="Google Shape;114;p20"/>
            <p:cNvSpPr/>
            <p:nvPr/>
          </p:nvSpPr>
          <p:spPr>
            <a:xfrm>
              <a:off x="5240520" y="572760"/>
              <a:ext cx="2161440" cy="667800"/>
            </a:xfrm>
            <a:prstGeom prst="chevron">
              <a:avLst>
                <a:gd name="adj" fmla="val 50000"/>
              </a:avLst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Visualize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595959"/>
                  </a:solidFill>
                  <a:latin typeface="Roboto"/>
                  <a:ea typeface="Roboto"/>
                </a:rPr>
                <a:t>(Preliminary)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11" name="Google Shape;115;p20"/>
            <p:cNvSpPr/>
            <p:nvPr/>
          </p:nvSpPr>
          <p:spPr>
            <a:xfrm>
              <a:off x="5240520" y="1241640"/>
              <a:ext cx="1855440" cy="261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Create Visualizations of Analysis Findings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112" name="Google Shape;116;p20"/>
          <p:cNvGrpSpPr/>
          <p:nvPr/>
        </p:nvGrpSpPr>
        <p:grpSpPr>
          <a:xfrm>
            <a:off x="6981480" y="572760"/>
            <a:ext cx="2161440" cy="3283560"/>
            <a:chOff x="6981480" y="572760"/>
            <a:chExt cx="2161440" cy="3283560"/>
          </a:xfrm>
        </p:grpSpPr>
        <p:sp>
          <p:nvSpPr>
            <p:cNvPr id="113" name="Google Shape;117;p20"/>
            <p:cNvSpPr/>
            <p:nvPr/>
          </p:nvSpPr>
          <p:spPr>
            <a:xfrm>
              <a:off x="6981480" y="572760"/>
              <a:ext cx="2161440" cy="667800"/>
            </a:xfrm>
            <a:prstGeom prst="chevron">
              <a:avLst>
                <a:gd name="adj" fmla="val 50000"/>
              </a:avLst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Publish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595959"/>
                  </a:solidFill>
                  <a:latin typeface="Roboto"/>
                  <a:ea typeface="Roboto"/>
                </a:rPr>
                <a:t>(Iterative)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14" name="Google Shape;118;p20"/>
            <p:cNvSpPr/>
            <p:nvPr/>
          </p:nvSpPr>
          <p:spPr>
            <a:xfrm>
              <a:off x="6981480" y="1241640"/>
              <a:ext cx="1855440" cy="261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Updated on GitHub Upon Completion of Major Phases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115" name="Google Shape;119;p20"/>
          <p:cNvSpPr/>
          <p:nvPr/>
        </p:nvSpPr>
        <p:spPr>
          <a:xfrm>
            <a:off x="0" y="2286000"/>
            <a:ext cx="9142920" cy="1142280"/>
          </a:xfrm>
          <a:prstGeom prst="flowChartDecision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eeeeee"/>
                </a:solidFill>
                <a:latin typeface="Arial"/>
                <a:ea typeface="Arial"/>
              </a:rPr>
              <a:t>Documentation</a:t>
            </a:r>
            <a:endParaRPr b="0" lang="en-US" sz="2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eeeeee"/>
                </a:solidFill>
                <a:latin typeface="Arial"/>
                <a:ea typeface="Arial"/>
              </a:rPr>
              <a:t>(Entire Project is Extensively Documented in MarkDown on GitHub)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16" name="Google Shape;120;p20"/>
          <p:cNvGrpSpPr/>
          <p:nvPr/>
        </p:nvGrpSpPr>
        <p:grpSpPr>
          <a:xfrm>
            <a:off x="0" y="3720960"/>
            <a:ext cx="2161080" cy="3283920"/>
            <a:chOff x="0" y="3720960"/>
            <a:chExt cx="2161080" cy="3283920"/>
          </a:xfrm>
        </p:grpSpPr>
        <p:sp>
          <p:nvSpPr>
            <p:cNvPr id="117" name="Google Shape;121;p20"/>
            <p:cNvSpPr/>
            <p:nvPr/>
          </p:nvSpPr>
          <p:spPr>
            <a:xfrm>
              <a:off x="0" y="3720960"/>
              <a:ext cx="2161080" cy="667800"/>
            </a:xfrm>
            <a:prstGeom prst="homePlate">
              <a:avLst>
                <a:gd name="adj" fmla="val 50000"/>
              </a:avLst>
            </a:prstGeom>
            <a:solidFill>
              <a:srgbClr val="b4a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Prepare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18" name="Google Shape;122;p20"/>
            <p:cNvSpPr/>
            <p:nvPr/>
          </p:nvSpPr>
          <p:spPr>
            <a:xfrm>
              <a:off x="0" y="4390200"/>
              <a:ext cx="1756440" cy="261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Build a Webscraper in Python and Gather Historical News Headlines From Selected News Sites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119" name="Google Shape;123;p20"/>
          <p:cNvGrpSpPr/>
          <p:nvPr/>
        </p:nvGrpSpPr>
        <p:grpSpPr>
          <a:xfrm>
            <a:off x="1757520" y="3720960"/>
            <a:ext cx="2161440" cy="3283920"/>
            <a:chOff x="1757520" y="3720960"/>
            <a:chExt cx="2161440" cy="3283920"/>
          </a:xfrm>
        </p:grpSpPr>
        <p:sp>
          <p:nvSpPr>
            <p:cNvPr id="120" name="Google Shape;124;p20"/>
            <p:cNvSpPr/>
            <p:nvPr/>
          </p:nvSpPr>
          <p:spPr>
            <a:xfrm>
              <a:off x="1757520" y="3720960"/>
              <a:ext cx="2161440" cy="667800"/>
            </a:xfrm>
            <a:prstGeom prst="chevron">
              <a:avLst>
                <a:gd name="adj" fmla="val 50000"/>
              </a:avLst>
            </a:prstGeom>
            <a:solidFill>
              <a:srgbClr val="8e7c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Process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21" name="Google Shape;125;p20"/>
            <p:cNvSpPr/>
            <p:nvPr/>
          </p:nvSpPr>
          <p:spPr>
            <a:xfrm>
              <a:off x="1757520" y="4390200"/>
              <a:ext cx="1855440" cy="261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Quantize Density &amp; Concentration of News Headlines Regarding mRNA Vaccine over Time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122" name="Google Shape;126;p20"/>
          <p:cNvGrpSpPr/>
          <p:nvPr/>
        </p:nvGrpSpPr>
        <p:grpSpPr>
          <a:xfrm>
            <a:off x="3490920" y="3720960"/>
            <a:ext cx="2161440" cy="3283920"/>
            <a:chOff x="3490920" y="3720960"/>
            <a:chExt cx="2161440" cy="3283920"/>
          </a:xfrm>
        </p:grpSpPr>
        <p:sp>
          <p:nvSpPr>
            <p:cNvPr id="123" name="Google Shape;127;p20"/>
            <p:cNvSpPr/>
            <p:nvPr/>
          </p:nvSpPr>
          <p:spPr>
            <a:xfrm>
              <a:off x="3490920" y="3720960"/>
              <a:ext cx="2161440" cy="667800"/>
            </a:xfrm>
            <a:prstGeom prst="chevron">
              <a:avLst>
                <a:gd name="adj" fmla="val 50000"/>
              </a:avLst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Analyze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24" name="Google Shape;128;p20"/>
            <p:cNvSpPr/>
            <p:nvPr/>
          </p:nvSpPr>
          <p:spPr>
            <a:xfrm>
              <a:off x="3490920" y="4390200"/>
              <a:ext cx="1855440" cy="261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Correlate Headline Quantitations with Propensity for Incomplete &amp; Unreliable VAERS Reports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125" name="Google Shape;129;p20"/>
          <p:cNvGrpSpPr/>
          <p:nvPr/>
        </p:nvGrpSpPr>
        <p:grpSpPr>
          <a:xfrm>
            <a:off x="5240520" y="3720960"/>
            <a:ext cx="2161440" cy="3283920"/>
            <a:chOff x="5240520" y="3720960"/>
            <a:chExt cx="2161440" cy="3283920"/>
          </a:xfrm>
        </p:grpSpPr>
        <p:sp>
          <p:nvSpPr>
            <p:cNvPr id="126" name="Google Shape;130;p20"/>
            <p:cNvSpPr/>
            <p:nvPr/>
          </p:nvSpPr>
          <p:spPr>
            <a:xfrm>
              <a:off x="5240520" y="3720960"/>
              <a:ext cx="2161440" cy="667800"/>
            </a:xfrm>
            <a:prstGeom prst="chevron">
              <a:avLst>
                <a:gd name="adj" fmla="val 50000"/>
              </a:avLst>
            </a:prstGeom>
            <a:solidFill>
              <a:srgbClr val="99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Visualize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27" name="Google Shape;131;p20"/>
            <p:cNvSpPr/>
            <p:nvPr/>
          </p:nvSpPr>
          <p:spPr>
            <a:xfrm>
              <a:off x="5240520" y="4390200"/>
              <a:ext cx="1855440" cy="261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Incorporate Into Existing Time-Series Graphs to Inform Possible Causation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128" name="Google Shape;132;p20"/>
          <p:cNvGrpSpPr/>
          <p:nvPr/>
        </p:nvGrpSpPr>
        <p:grpSpPr>
          <a:xfrm>
            <a:off x="6981480" y="3720960"/>
            <a:ext cx="2161440" cy="3283920"/>
            <a:chOff x="6981480" y="3720960"/>
            <a:chExt cx="2161440" cy="3283920"/>
          </a:xfrm>
        </p:grpSpPr>
        <p:sp>
          <p:nvSpPr>
            <p:cNvPr id="129" name="Google Shape;133;p20"/>
            <p:cNvSpPr/>
            <p:nvPr/>
          </p:nvSpPr>
          <p:spPr>
            <a:xfrm>
              <a:off x="6981480" y="3720960"/>
              <a:ext cx="2161440" cy="667800"/>
            </a:xfrm>
            <a:prstGeom prst="chevron">
              <a:avLst>
                <a:gd name="adj" fmla="val 50000"/>
              </a:avLst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Publish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30" name="Google Shape;134;p20"/>
            <p:cNvSpPr/>
            <p:nvPr/>
          </p:nvSpPr>
          <p:spPr>
            <a:xfrm>
              <a:off x="6981480" y="4390200"/>
              <a:ext cx="1855440" cy="261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Stretch Goals will Likely be Dependent on Community Interest &amp; Contribution</a:t>
              </a:r>
              <a:endParaRPr b="0" lang="en-U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6480"/>
            <a:ext cx="914292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Prepare the Environment for Data Manipulation and Analysis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(Main Goals Complete)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2" name="Google Shape;140;p21"/>
          <p:cNvSpPr/>
          <p:nvPr/>
        </p:nvSpPr>
        <p:spPr>
          <a:xfrm>
            <a:off x="198360" y="578880"/>
            <a:ext cx="140112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GET THE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Google Shape;141;p21"/>
          <p:cNvSpPr/>
          <p:nvPr/>
        </p:nvSpPr>
        <p:spPr>
          <a:xfrm>
            <a:off x="197280" y="788400"/>
            <a:ext cx="874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4000" bIns="32400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Download the VAERS Archives for 2021 &amp; 2022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Google Shape;142;p21"/>
          <p:cNvSpPr/>
          <p:nvPr/>
        </p:nvSpPr>
        <p:spPr>
          <a:xfrm>
            <a:off x="442440" y="977760"/>
            <a:ext cx="144360" cy="12204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43;p21"/>
          <p:cNvSpPr/>
          <p:nvPr/>
        </p:nvSpPr>
        <p:spPr>
          <a:xfrm>
            <a:off x="198360" y="1113120"/>
            <a:ext cx="231552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CREATE THE DATABASE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Google Shape;144;p21"/>
          <p:cNvSpPr/>
          <p:nvPr/>
        </p:nvSpPr>
        <p:spPr>
          <a:xfrm>
            <a:off x="197280" y="1322280"/>
            <a:ext cx="874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4000" bIns="32400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SQLite3 Database that Mirrors the Original Archives with Proper Data Types and Relational Keys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" name="Google Shape;145;p21"/>
          <p:cNvSpPr/>
          <p:nvPr/>
        </p:nvSpPr>
        <p:spPr>
          <a:xfrm>
            <a:off x="442440" y="1512000"/>
            <a:ext cx="144360" cy="12204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146;p21"/>
          <p:cNvSpPr/>
          <p:nvPr/>
        </p:nvSpPr>
        <p:spPr>
          <a:xfrm>
            <a:off x="198360" y="1676880"/>
            <a:ext cx="345852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IMPORT THE DATA FROM ARCHIVES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Google Shape;147;p21"/>
          <p:cNvSpPr/>
          <p:nvPr/>
        </p:nvSpPr>
        <p:spPr>
          <a:xfrm>
            <a:off x="197280" y="1886040"/>
            <a:ext cx="874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4000" bIns="32400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Import the VAERS Archive Datasets to the Created Database. Verify Row and Bit Counts for Accuracy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Google Shape;148;p21"/>
          <p:cNvSpPr/>
          <p:nvPr/>
        </p:nvSpPr>
        <p:spPr>
          <a:xfrm>
            <a:off x="442440" y="2075400"/>
            <a:ext cx="144360" cy="12204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49;p21"/>
          <p:cNvSpPr/>
          <p:nvPr/>
        </p:nvSpPr>
        <p:spPr>
          <a:xfrm>
            <a:off x="198360" y="3447000"/>
            <a:ext cx="2315520" cy="21204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BUILD WEBSCRAPER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Google Shape;150;p21"/>
          <p:cNvSpPr/>
          <p:nvPr/>
        </p:nvSpPr>
        <p:spPr>
          <a:xfrm>
            <a:off x="197280" y="3656520"/>
            <a:ext cx="874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4000" bIns="32400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Use Python to Build Webscraper(s) to for pulling mRNA-Related Headlines from Selected News Archives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Google Shape;151;p21"/>
          <p:cNvSpPr/>
          <p:nvPr/>
        </p:nvSpPr>
        <p:spPr>
          <a:xfrm>
            <a:off x="198360" y="4147920"/>
            <a:ext cx="3687120" cy="21204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SCRAPE VACCINE-RELATED HEADLINES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Google Shape;152;p21"/>
          <p:cNvSpPr/>
          <p:nvPr/>
        </p:nvSpPr>
        <p:spPr>
          <a:xfrm>
            <a:off x="197280" y="4357440"/>
            <a:ext cx="874872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Get the Headlines of relevant news reports and the dates published from the most popular &amp; reputable new agencies.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Also get the total number of news reports published per selected platform to inform subject newscycle domination.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6480"/>
            <a:ext cx="914292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Preprocess, Organize, and Format the Data to Enable Analysis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(Main Goals In Progress)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6" name="Google Shape;158;p22"/>
          <p:cNvSpPr/>
          <p:nvPr/>
        </p:nvSpPr>
        <p:spPr>
          <a:xfrm>
            <a:off x="198360" y="601560"/>
            <a:ext cx="300132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COMBINE REDUNDANT METRICS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Google Shape;159;p22"/>
          <p:cNvSpPr/>
          <p:nvPr/>
        </p:nvSpPr>
        <p:spPr>
          <a:xfrm>
            <a:off x="197280" y="810720"/>
            <a:ext cx="874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4000" bIns="32400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Similar Report Fields between Forms 1.0 &amp; 2.0 Must be Combined.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Google Shape;160;p22"/>
          <p:cNvSpPr/>
          <p:nvPr/>
        </p:nvSpPr>
        <p:spPr>
          <a:xfrm>
            <a:off x="442440" y="1000440"/>
            <a:ext cx="144360" cy="12204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161;p22"/>
          <p:cNvSpPr/>
          <p:nvPr/>
        </p:nvSpPr>
        <p:spPr>
          <a:xfrm>
            <a:off x="198360" y="1135440"/>
            <a:ext cx="414432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REMOVE REDUNDANT &amp; IRRELEVANT FIELDS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Google Shape;162;p22"/>
          <p:cNvSpPr/>
          <p:nvPr/>
        </p:nvSpPr>
        <p:spPr>
          <a:xfrm>
            <a:off x="197280" y="1344600"/>
            <a:ext cx="874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4000" bIns="32400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Information from the Archives that are not within Scope of this Project will be Removed.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Google Shape;163;p22"/>
          <p:cNvSpPr/>
          <p:nvPr/>
        </p:nvSpPr>
        <p:spPr>
          <a:xfrm>
            <a:off x="198360" y="1699200"/>
            <a:ext cx="528732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ADDRESS MISSING &amp; OUTLYING VALUES WHERE POSSIBLE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Google Shape;164;p22"/>
          <p:cNvSpPr/>
          <p:nvPr/>
        </p:nvSpPr>
        <p:spPr>
          <a:xfrm>
            <a:off x="197280" y="1908360"/>
            <a:ext cx="874872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Due to the nature of VAERS, some missing and inaccurate points of data can be informed from free-text descriptions.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Minimal Cleaning will be done due to focus  on missing data and outlier correlation.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Google Shape;165;p22"/>
          <p:cNvSpPr/>
          <p:nvPr/>
        </p:nvSpPr>
        <p:spPr>
          <a:xfrm>
            <a:off x="198360" y="3447000"/>
            <a:ext cx="2772720" cy="21204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QUANTIZE HEADLINE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Google Shape;166;p22"/>
          <p:cNvSpPr/>
          <p:nvPr/>
        </p:nvSpPr>
        <p:spPr>
          <a:xfrm>
            <a:off x="197280" y="3656520"/>
            <a:ext cx="874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4000" bIns="32400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Calculate the Density &amp; Concentration of mRNA-related news reports over time per selected agency.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5" name="Google Shape;167;p22"/>
          <p:cNvSpPr/>
          <p:nvPr/>
        </p:nvSpPr>
        <p:spPr>
          <a:xfrm>
            <a:off x="198360" y="4147920"/>
            <a:ext cx="4144320" cy="21204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IMPORT QUANTIZED DATA TO THE DATABASE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Google Shape;168;p22"/>
          <p:cNvSpPr/>
          <p:nvPr/>
        </p:nvSpPr>
        <p:spPr>
          <a:xfrm>
            <a:off x="197280" y="4357440"/>
            <a:ext cx="87487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59280" bIns="3592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table for the quantized headline metrics and relate it to VAERS tables using ‘date of metic’ -&gt; ‘report date’.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7" name="Google Shape;169;p22"/>
          <p:cNvSpPr/>
          <p:nvPr/>
        </p:nvSpPr>
        <p:spPr>
          <a:xfrm>
            <a:off x="198360" y="2382120"/>
            <a:ext cx="643032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VERIFY DATA INTEGRITY AND SEPARATE COVID-19 RELATED REPORTS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Google Shape;170;p22"/>
          <p:cNvSpPr/>
          <p:nvPr/>
        </p:nvSpPr>
        <p:spPr>
          <a:xfrm>
            <a:off x="197280" y="2591280"/>
            <a:ext cx="874872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Verify that the Remaining Cleaned Reports Constitute an Acceptable Sample Size of the Full Archived Data.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Copy Only Reports that were filed post COVID Vaccination to New Working Database (Approx. 90% of full dataset).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Google Shape;171;p22"/>
          <p:cNvSpPr/>
          <p:nvPr/>
        </p:nvSpPr>
        <p:spPr>
          <a:xfrm>
            <a:off x="442440" y="1532520"/>
            <a:ext cx="144360" cy="12204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0" y="6480"/>
            <a:ext cx="914292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Analyze the COVID-Related Missing and Outlying Values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(Not Started)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1" name="Google Shape;177;p23"/>
          <p:cNvSpPr/>
          <p:nvPr/>
        </p:nvSpPr>
        <p:spPr>
          <a:xfrm>
            <a:off x="198360" y="601560"/>
            <a:ext cx="345852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STATISTICS ON COMPLETENESS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" name="Google Shape;178;p23"/>
          <p:cNvSpPr/>
          <p:nvPr/>
        </p:nvSpPr>
        <p:spPr>
          <a:xfrm>
            <a:off x="197280" y="810720"/>
            <a:ext cx="874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4000" bIns="32400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Find the Proportion of Missing Values and Extreme Outliers for each Key Report Attribute.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Google Shape;179;p23"/>
          <p:cNvSpPr/>
          <p:nvPr/>
        </p:nvSpPr>
        <p:spPr>
          <a:xfrm>
            <a:off x="198360" y="1186200"/>
            <a:ext cx="551592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ANALYZE CORRELATIONS TO OTHER REPORT ATTRIBUTES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Google Shape;180;p23"/>
          <p:cNvSpPr/>
          <p:nvPr/>
        </p:nvSpPr>
        <p:spPr>
          <a:xfrm>
            <a:off x="197280" y="1395360"/>
            <a:ext cx="874872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Are reports from certain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States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more likely to have missing/outlying key information?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What about reports with a higher number of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Days Between Vaccination and Symptom Onset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Length of Freetext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Symptom Descriptions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 Symptom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Severity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Are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Fatalities &amp; Life-Threatening Reports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more or less likely to include all key information and conform to 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normal distribution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" name="Google Shape;181;p23"/>
          <p:cNvSpPr/>
          <p:nvPr/>
        </p:nvSpPr>
        <p:spPr>
          <a:xfrm>
            <a:off x="198360" y="2591280"/>
            <a:ext cx="5515920" cy="21204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ANALYZE CORRELATION OF NEWS REPORTS TO VAERS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Google Shape;182;p23"/>
          <p:cNvSpPr/>
          <p:nvPr/>
        </p:nvSpPr>
        <p:spPr>
          <a:xfrm>
            <a:off x="197280" y="2804400"/>
            <a:ext cx="8748720" cy="61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Distribution of headline metrics over time vs proportion of incomplete/unreliable reports per day.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Does mRNA newscycle domination strongly correlate with VAERS missing and outlying data?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Google Shape;183;p23"/>
          <p:cNvSpPr/>
          <p:nvPr/>
        </p:nvSpPr>
        <p:spPr>
          <a:xfrm>
            <a:off x="197280" y="3503880"/>
            <a:ext cx="6888600" cy="21204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SEEK DOMAIN EXPERTISE TO FURTHER DEVELOP CRITERIA FOR RELIABILITY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Google Shape;184;p23"/>
          <p:cNvSpPr/>
          <p:nvPr/>
        </p:nvSpPr>
        <p:spPr>
          <a:xfrm>
            <a:off x="197280" y="3801240"/>
            <a:ext cx="874872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What do Vaccine Experts and high-level healthcare workers think is the most useful set of metrics to determine the likelihood that a report is reliable &amp; contains all necessary information?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" name="Google Shape;185;p23"/>
          <p:cNvSpPr/>
          <p:nvPr/>
        </p:nvSpPr>
        <p:spPr>
          <a:xfrm>
            <a:off x="198360" y="4351320"/>
            <a:ext cx="8944920" cy="21204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BUILD A NLP MODEL TO ANALYZE FREETEXT SYMPTOM DESCRIPTIONS ACCORDING TO DOMAIN EXPERTISE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" name="Google Shape;186;p23"/>
          <p:cNvSpPr/>
          <p:nvPr/>
        </p:nvSpPr>
        <p:spPr>
          <a:xfrm>
            <a:off x="197280" y="4564440"/>
            <a:ext cx="874872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The dataset is too large for this task to be completed manually.</a:t>
            </a:r>
            <a:endParaRPr b="0" lang="en-US" sz="1200" spc="-1" strike="noStrike"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Circle back to beginning of analysis phase, and recalculate statistics for ‘reliability’ of reports with informed metrics.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0" y="6480"/>
            <a:ext cx="9142920" cy="323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Visualize &amp; Publish (Iterative)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72" name="Google Shape;192;p24"/>
          <p:cNvSpPr/>
          <p:nvPr/>
        </p:nvSpPr>
        <p:spPr>
          <a:xfrm>
            <a:off x="198360" y="372960"/>
            <a:ext cx="8748720" cy="21204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UPDATES WILL BE PUBLISHED ON GITHUB UPON COMPLETION OF MILESTONES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" name="Google Shape;193;p24"/>
          <p:cNvSpPr/>
          <p:nvPr/>
        </p:nvSpPr>
        <p:spPr>
          <a:xfrm>
            <a:off x="197280" y="582120"/>
            <a:ext cx="874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4000" bIns="32400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Time-series Graphs of cleaned post-COVID Vaccination Reports. Focus on reports with missing data &amp; outliers.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" name="Google Shape;194;p24"/>
          <p:cNvSpPr/>
          <p:nvPr/>
        </p:nvSpPr>
        <p:spPr>
          <a:xfrm>
            <a:off x="179280" y="906840"/>
            <a:ext cx="8748720" cy="21204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NEW VISUALIZATIONS UPON COMPLETION OF STRETCH GOALS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Google Shape;195;p24"/>
          <p:cNvSpPr/>
          <p:nvPr/>
        </p:nvSpPr>
        <p:spPr>
          <a:xfrm>
            <a:off x="198360" y="1119600"/>
            <a:ext cx="87487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4000" bIns="32400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Visualize possible correlation between inaccurate or less reliable reports, and mRNA domination of newscycles.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6" name="Google Shape;196;p24" descr=""/>
          <p:cNvPicPr/>
          <p:nvPr/>
        </p:nvPicPr>
        <p:blipFill>
          <a:blip r:embed="rId1"/>
          <a:stretch/>
        </p:blipFill>
        <p:spPr>
          <a:xfrm>
            <a:off x="1319400" y="1444320"/>
            <a:ext cx="5982840" cy="3697920"/>
          </a:xfrm>
          <a:prstGeom prst="rect">
            <a:avLst/>
          </a:prstGeom>
          <a:ln w="0">
            <a:noFill/>
          </a:ln>
        </p:spPr>
      </p:pic>
      <p:sp>
        <p:nvSpPr>
          <p:cNvPr id="177" name="Google Shape;197;p24"/>
          <p:cNvSpPr/>
          <p:nvPr/>
        </p:nvSpPr>
        <p:spPr>
          <a:xfrm>
            <a:off x="5527080" y="2944440"/>
            <a:ext cx="13788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Increase in Outliers after 6 month Interval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8" name="Google Shape;198;p24"/>
          <p:cNvSpPr/>
          <p:nvPr/>
        </p:nvSpPr>
        <p:spPr>
          <a:xfrm rot="5400000">
            <a:off x="5702760" y="3746880"/>
            <a:ext cx="946800" cy="18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Google Shape;199;p24"/>
          <p:cNvSpPr/>
          <p:nvPr/>
        </p:nvSpPr>
        <p:spPr>
          <a:xfrm>
            <a:off x="7570440" y="4312800"/>
            <a:ext cx="13788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Likely entry errors and miscalculations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0" name="Google Shape;200;p24"/>
          <p:cNvSpPr/>
          <p:nvPr/>
        </p:nvSpPr>
        <p:spPr>
          <a:xfrm rot="10800000">
            <a:off x="6955200" y="4469400"/>
            <a:ext cx="692280" cy="17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2024-03-03T17:37:34Z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