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ster\Bayes_in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0282002305469"/>
          <c:y val="7.8654957304191156E-2"/>
          <c:w val="0.86068966381360223"/>
          <c:h val="0.89195046427655733"/>
        </c:manualLayout>
      </c:layout>
      <c:scatterChart>
        <c:scatterStyle val="lineMarker"/>
        <c:varyColors val="0"/>
        <c:ser>
          <c:idx val="1"/>
          <c:order val="0"/>
          <c:xVal>
            <c:numRef>
              <c:f>INPUT!$A$5:$A$50</c:f>
              <c:numCache>
                <c:formatCode>General</c:formatCode>
                <c:ptCount val="4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INPUT!$F$5:$F$50</c:f>
              <c:numCache>
                <c:formatCode>General</c:formatCode>
                <c:ptCount val="46"/>
                <c:pt idx="0">
                  <c:v>0.76095077780105846</c:v>
                </c:pt>
                <c:pt idx="1">
                  <c:v>1.4374133889953682</c:v>
                </c:pt>
                <c:pt idx="2">
                  <c:v>-0.21508243810325145</c:v>
                </c:pt>
                <c:pt idx="3">
                  <c:v>0.77646533002825358</c:v>
                </c:pt>
                <c:pt idx="4">
                  <c:v>1.5657606939161526</c:v>
                </c:pt>
                <c:pt idx="5">
                  <c:v>0.5282988229672001</c:v>
                </c:pt>
                <c:pt idx="6">
                  <c:v>0.97560487258457718</c:v>
                </c:pt>
                <c:pt idx="7">
                  <c:v>1.8470489642219829</c:v>
                </c:pt>
                <c:pt idx="8">
                  <c:v>0.47532302333054044</c:v>
                </c:pt>
                <c:pt idx="9">
                  <c:v>1.9408096998940711</c:v>
                </c:pt>
                <c:pt idx="10">
                  <c:v>2.0317357022365226</c:v>
                </c:pt>
                <c:pt idx="11">
                  <c:v>1.8357521276178503</c:v>
                </c:pt>
                <c:pt idx="12">
                  <c:v>1.5736816137671297</c:v>
                </c:pt>
                <c:pt idx="13">
                  <c:v>1.4092594972900077</c:v>
                </c:pt>
                <c:pt idx="14">
                  <c:v>2.5008078448437967</c:v>
                </c:pt>
                <c:pt idx="15">
                  <c:v>1.8272643509038602</c:v>
                </c:pt>
                <c:pt idx="16">
                  <c:v>2.6325805799906674</c:v>
                </c:pt>
                <c:pt idx="17">
                  <c:v>2.3831201108418107</c:v>
                </c:pt>
                <c:pt idx="18">
                  <c:v>2.0531965552402154</c:v>
                </c:pt>
                <c:pt idx="19">
                  <c:v>0.28374387759179265</c:v>
                </c:pt>
                <c:pt idx="20">
                  <c:v>2.0755654282414353</c:v>
                </c:pt>
                <c:pt idx="21">
                  <c:v>2.5982222004597526</c:v>
                </c:pt>
                <c:pt idx="22">
                  <c:v>2.6293919702028949</c:v>
                </c:pt>
                <c:pt idx="23">
                  <c:v>2.6200661933603806</c:v>
                </c:pt>
                <c:pt idx="24">
                  <c:v>2.6354064018419825</c:v>
                </c:pt>
                <c:pt idx="25">
                  <c:v>0.40421011575203564</c:v>
                </c:pt>
                <c:pt idx="26">
                  <c:v>0.88062083944944591</c:v>
                </c:pt>
                <c:pt idx="27">
                  <c:v>2.6299685597234079</c:v>
                </c:pt>
                <c:pt idx="28">
                  <c:v>2.6217659110563183</c:v>
                </c:pt>
                <c:pt idx="29">
                  <c:v>2.630048195949223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1E-4653-8125-3C8521422603}"/>
            </c:ext>
          </c:extLst>
        </c:ser>
        <c:ser>
          <c:idx val="2"/>
          <c:order val="1"/>
          <c:spPr>
            <a:ln w="19050" cap="rnd">
              <a:noFill/>
              <a:round/>
            </a:ln>
            <a:effectLst/>
          </c:spPr>
          <c:xVal>
            <c:numRef>
              <c:f>INPUT!$A$5:$A$9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INPUT!$F$5:$F$9</c:f>
              <c:numCache>
                <c:formatCode>General</c:formatCode>
                <c:ptCount val="5"/>
                <c:pt idx="0">
                  <c:v>0.76095077780105846</c:v>
                </c:pt>
                <c:pt idx="1">
                  <c:v>1.4374133889953682</c:v>
                </c:pt>
                <c:pt idx="2">
                  <c:v>-0.21508243810325145</c:v>
                </c:pt>
                <c:pt idx="3">
                  <c:v>0.77646533002825358</c:v>
                </c:pt>
                <c:pt idx="4">
                  <c:v>1.5657606939161526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A1E-4653-8125-3C8521422603}"/>
            </c:ext>
          </c:extLst>
        </c:ser>
        <c:ser>
          <c:idx val="0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INPUT!$A$29</c:f>
              <c:numCache>
                <c:formatCode>General</c:formatCode>
                <c:ptCount val="1"/>
                <c:pt idx="0">
                  <c:v>25</c:v>
                </c:pt>
              </c:numCache>
            </c:numRef>
          </c:xVal>
          <c:yVal>
            <c:numRef>
              <c:f>INPUT!$F$29</c:f>
              <c:numCache>
                <c:formatCode>General</c:formatCode>
                <c:ptCount val="1"/>
                <c:pt idx="0">
                  <c:v>2.6354064018419825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A1E-4653-8125-3C8521422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126720"/>
        <c:axId val="77534000"/>
      </c:scatterChart>
      <c:valAx>
        <c:axId val="303126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534000"/>
        <c:crosses val="autoZero"/>
        <c:crossBetween val="midCat"/>
      </c:valAx>
      <c:valAx>
        <c:axId val="7753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0312672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19539-D7BB-48EE-B5F4-A67D58BC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673A0E-6398-4619-95F1-CE22B5CE7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311F7-29BF-44CB-AA65-4BE396BB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E9923-89CC-4620-9C86-3ADA992D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EE941-E35E-4508-82A4-202D6211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6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591FB-2596-4DB4-92DC-0DE748B5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0608E-52DA-4F7B-B391-EC54EF0A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7ED41-3458-4260-AB96-2262AA30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DC23A-380D-405F-9A65-F26BAB36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91169-8FA9-440C-AA83-C02B0475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2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062AD-0BC0-481E-8231-5D6F1E10E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5D4FD-AED1-4556-B58F-2A3836A3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A9FB2-F34D-4BA5-8EBE-DAB1F1A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EDB4B-759E-4A29-8BF3-817E6E4F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16804-ECB2-4F93-BCE0-A454A181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0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E64F1-2F9C-4A1A-960F-7462171C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49C6C-26C0-4BEC-B69A-2ADCD24F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8F15E-F178-4477-B6A7-1930E96C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EBBDB-F785-4C60-BD6E-749DAD2B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16B43-D8B8-4E92-97DB-45EBC901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8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A3F54-7589-4E7B-AF0D-800F93FA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93B20-3663-4469-9343-9B40D8AB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D5E25-E540-46A0-A9D6-D5B1CAED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76A73-0B89-4B7F-B1AB-A7AB4A5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7D8A5-CAB8-40B9-B136-29C9EC66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8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46D41-1D66-4910-96F0-2781D0AC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4B12B-961E-4050-8B97-69740A60C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3B5F3-42A4-46B9-B9CC-975268C58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220BE-EA70-4DFC-B2DA-1B5A4FB6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1A87E-5AEB-4B2B-A849-C78A3FCC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2E46C-69F6-422B-AB9B-57157D8C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D1A1-48DA-45F9-B287-1F048541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A656E-4B5E-46D5-8848-29B4B3DB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49C2D-8FBA-4998-BE91-1EB2CD1DA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1AD5B0-5F09-4C75-AB9C-EACD6C88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A9FC2-B54A-4426-9AC1-9727A9640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163C75-4F5C-4896-A629-C0F2F30D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9B621-BA87-42D6-86F3-80FB53B1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F5E00-517D-4813-9119-AEEFC187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632E-38D4-4D2D-B0F5-082B97FC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86B4C-D2B2-4566-BE47-7CC8DB9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A3FE00-F29B-4A9E-A3A1-259E8CDF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E39DB-0520-47F3-9BEF-2846DA0C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4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3B6BF8-42E6-45A8-A8FC-6584C03C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41AAA7-8339-4C47-8E0A-7CDC9BE6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73A9A8-5661-45F0-B835-15DDE071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AE6C8-0213-4CFE-B108-319B7C58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FEBCA-B27B-43AB-9ED9-AD2A08EC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6129E0-1EBD-4263-AA23-66107D120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7F0814-3EF2-4248-8E89-4D9C4F46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8C0378-8EF5-404D-9E49-7EF998C0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C61A9-19E4-4FCD-8498-B0183DAE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B6203-E9AF-45A1-85B7-F836D426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7061-1FDF-4AC9-8B78-F0FC34D67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91DB9-28A4-49D9-9582-813B57A6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41C1D-C2DB-4872-98D6-B9595B3A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FA29-9C5C-4ADD-B651-AB8C873A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CFD1F-FCEE-4E13-A711-B0EF67D4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0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0E4C96-BF61-458A-A46B-FE3A1BD0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BE651-F933-4958-A879-8D7D9D85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8122A-FD59-4862-BCFC-F5F654141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475D-B310-45F3-AE72-07B7373AD24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8430D-3221-4D42-A07C-3BD94164C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91F31-3221-44F8-98F7-005848DD0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DBAB-1CF0-415F-A82B-BF907EEAE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8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6.wmf"/><Relationship Id="rId9" Type="http://schemas.openxmlformats.org/officeDocument/2006/relationships/image" Target="../media/image12.png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875CFA-D25C-4AC0-994C-2D4D647B8AB3}"/>
              </a:ext>
            </a:extLst>
          </p:cNvPr>
          <p:cNvSpPr txBox="1"/>
          <p:nvPr/>
        </p:nvSpPr>
        <p:spPr>
          <a:xfrm>
            <a:off x="0" y="0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공학분야 연구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개발에서 흔히 나타나는 탐색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FFC98-72DD-41CF-8FCC-A8DC01568A97}"/>
              </a:ext>
            </a:extLst>
          </p:cNvPr>
          <p:cNvSpPr txBox="1"/>
          <p:nvPr/>
        </p:nvSpPr>
        <p:spPr>
          <a:xfrm>
            <a:off x="130629" y="588679"/>
            <a:ext cx="779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 결정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조성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온도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공정 시간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형태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강도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…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연속적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다변수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: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‘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차원의 저주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‘</a:t>
            </a:r>
            <a:endParaRPr lang="en-US" altLang="ko-KR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물성 측정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점도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강성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저항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반응률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속도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…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	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물성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/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성능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‘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최적화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’</a:t>
            </a:r>
            <a:endParaRPr lang="en-US" altLang="ko-KR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평가 및 실험 재설계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요구 물성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/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성능 만족 여부 판단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실험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‘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반복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3F4AE-B225-492B-986B-253DB59F39F7}"/>
              </a:ext>
            </a:extLst>
          </p:cNvPr>
          <p:cNvSpPr txBox="1"/>
          <p:nvPr/>
        </p:nvSpPr>
        <p:spPr>
          <a:xfrm>
            <a:off x="308758" y="1824658"/>
            <a:ext cx="3191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Model-based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Heuristic / physics / insight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825D1-82DA-4619-801E-733F2337DA50}"/>
              </a:ext>
            </a:extLst>
          </p:cNvPr>
          <p:cNvSpPr txBox="1"/>
          <p:nvPr/>
        </p:nvSpPr>
        <p:spPr>
          <a:xfrm>
            <a:off x="5118265" y="2055490"/>
            <a:ext cx="42723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(Input) Parameter Searching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8BE5D-419A-4FB8-9AEF-A0B8D220352A}"/>
              </a:ext>
            </a:extLst>
          </p:cNvPr>
          <p:cNvSpPr txBox="1"/>
          <p:nvPr/>
        </p:nvSpPr>
        <p:spPr>
          <a:xfrm>
            <a:off x="2879091" y="3429000"/>
            <a:ext cx="825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Q.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물리적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/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경험적 통찰이 없을 때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측정된 데이터로부터 다음 실험을 어떻게 설계하는가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F1A9D-E4CA-4FB5-8498-9F4B780BFE89}"/>
              </a:ext>
            </a:extLst>
          </p:cNvPr>
          <p:cNvSpPr txBox="1"/>
          <p:nvPr/>
        </p:nvSpPr>
        <p:spPr>
          <a:xfrm>
            <a:off x="2879091" y="486416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Ans: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데이터 기반 모델링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!</a:t>
            </a:r>
          </a:p>
        </p:txBody>
      </p:sp>
      <p:pic>
        <p:nvPicPr>
          <p:cNvPr id="13" name="Picture 8" descr="Blackbox function">
            <a:extLst>
              <a:ext uri="{FF2B5EF4-FFF2-40B4-BE49-F238E27FC236}">
                <a16:creationId xmlns:a16="http://schemas.microsoft.com/office/drawing/2014/main" id="{791508D2-D4CF-407E-A3B2-249EB207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3013985"/>
            <a:ext cx="2928930" cy="194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lackbox function">
            <a:extLst>
              <a:ext uri="{FF2B5EF4-FFF2-40B4-BE49-F238E27FC236}">
                <a16:creationId xmlns:a16="http://schemas.microsoft.com/office/drawing/2014/main" id="{27EF67C2-D6BB-4869-B148-B3B736398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7"/>
          <a:stretch/>
        </p:blipFill>
        <p:spPr bwMode="auto">
          <a:xfrm>
            <a:off x="5577514" y="4392746"/>
            <a:ext cx="2454842" cy="226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F26D27-51EC-4020-823E-407662A612E2}"/>
              </a:ext>
            </a:extLst>
          </p:cNvPr>
          <p:cNvSpPr txBox="1"/>
          <p:nvPr/>
        </p:nvSpPr>
        <p:spPr>
          <a:xfrm>
            <a:off x="8176974" y="3925830"/>
            <a:ext cx="3445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Grid search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효율적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문제의 종류에 비의존적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일관성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데이터의 경향성 파악 가능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5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defined">
            <a:extLst>
              <a:ext uri="{FF2B5EF4-FFF2-40B4-BE49-F238E27FC236}">
                <a16:creationId xmlns:a16="http://schemas.microsoft.com/office/drawing/2014/main" id="{7D2D5936-E5EC-45DA-A491-32F407DB45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90" y="23532"/>
            <a:ext cx="4014445" cy="452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A31E9-2655-4386-A135-7AE9B4846ED0}"/>
              </a:ext>
            </a:extLst>
          </p:cNvPr>
          <p:cNvSpPr txBox="1"/>
          <p:nvPr/>
        </p:nvSpPr>
        <p:spPr>
          <a:xfrm>
            <a:off x="0" y="4101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Bayesian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5CCF6-624B-48F5-9F39-2959A13A013F}"/>
              </a:ext>
            </a:extLst>
          </p:cNvPr>
          <p:cNvSpPr txBox="1"/>
          <p:nvPr/>
        </p:nvSpPr>
        <p:spPr>
          <a:xfrm>
            <a:off x="0" y="843585"/>
            <a:ext cx="64171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Given observed data (score vs. parameter)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Conduct GPR (mean &amp; variance)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Calculate acquisition function (expected improvement, EI)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exploring &amp; exploiting issue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Sample maximum EI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Measure score for suggested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Repeat 1-5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F1444-2F95-498E-BAB0-2DD3A3E4615A}"/>
              </a:ext>
            </a:extLst>
          </p:cNvPr>
          <p:cNvSpPr txBox="1"/>
          <p:nvPr/>
        </p:nvSpPr>
        <p:spPr>
          <a:xfrm>
            <a:off x="0" y="46576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B7A54-CB09-42FC-8280-A33EE3A14884}"/>
              </a:ext>
            </a:extLst>
          </p:cNvPr>
          <p:cNvSpPr txBox="1"/>
          <p:nvPr/>
        </p:nvSpPr>
        <p:spPr>
          <a:xfrm>
            <a:off x="0" y="5342590"/>
            <a:ext cx="5130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Multi-objective problem?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Weighted sum of each score (Field knowledge)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Multi-objective optimization (Pareto front)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EAC6C-447C-4B78-84A1-E82CBA60ABA3}"/>
              </a:ext>
            </a:extLst>
          </p:cNvPr>
          <p:cNvSpPr txBox="1"/>
          <p:nvPr/>
        </p:nvSpPr>
        <p:spPr>
          <a:xfrm>
            <a:off x="-1" y="290417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Expected improvement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56CB6189-D1B8-4070-9A72-2DE03A5F370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2135" y="3304084"/>
          <a:ext cx="3770067" cy="173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4736880" imgH="2184120" progId="Equation.DSMT4">
                  <p:embed/>
                </p:oleObj>
              </mc:Choice>
              <mc:Fallback>
                <p:oleObj name="Equation" r:id="rId4" imgW="4736880" imgH="218412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56CB6189-D1B8-4070-9A72-2DE03A5F37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135" y="3304084"/>
                        <a:ext cx="3770067" cy="1738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BEE880-C876-4BF0-A2D7-F3CD42B68C4A}"/>
              </a:ext>
            </a:extLst>
          </p:cNvPr>
          <p:cNvSpPr/>
          <p:nvPr/>
        </p:nvSpPr>
        <p:spPr>
          <a:xfrm>
            <a:off x="771949" y="4340695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Cumulative normal distribution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D47D78-52AD-4789-B045-1FA4B5490E68}"/>
              </a:ext>
            </a:extLst>
          </p:cNvPr>
          <p:cNvSpPr/>
          <p:nvPr/>
        </p:nvSpPr>
        <p:spPr>
          <a:xfrm>
            <a:off x="771949" y="470380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Normal distribution</a:t>
            </a:r>
            <a:endParaRPr lang="ko-KR" altLang="en-US" dirty="0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DE168CAF-853E-4A50-BE51-1AD9E2E2C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496565"/>
              </p:ext>
            </p:extLst>
          </p:nvPr>
        </p:nvGraphicFramePr>
        <p:xfrm>
          <a:off x="4555996" y="2210154"/>
          <a:ext cx="3496494" cy="209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7B66F2D-2F5C-487C-B329-DA1B1B28C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657" y="4703802"/>
            <a:ext cx="6653290" cy="196186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F11095-D785-408E-922D-BCA4BA1594B3}"/>
              </a:ext>
            </a:extLst>
          </p:cNvPr>
          <p:cNvSpPr/>
          <p:nvPr/>
        </p:nvSpPr>
        <p:spPr>
          <a:xfrm>
            <a:off x="5888904" y="4120263"/>
            <a:ext cx="830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Iteration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B31145-9830-44D3-A3BE-13CDB1BEDDDA}"/>
              </a:ext>
            </a:extLst>
          </p:cNvPr>
          <p:cNvSpPr/>
          <p:nvPr/>
        </p:nvSpPr>
        <p:spPr>
          <a:xfrm rot="16200000">
            <a:off x="4186688" y="3105213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44010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6A1C3-D158-4649-A849-B40E68BFBA9A}"/>
              </a:ext>
            </a:extLst>
          </p:cNvPr>
          <p:cNvSpPr txBox="1"/>
          <p:nvPr/>
        </p:nvSpPr>
        <p:spPr>
          <a:xfrm>
            <a:off x="0" y="4101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Gaussian process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188E9-A92F-4241-A9D7-A0D7C7A26796}"/>
              </a:ext>
            </a:extLst>
          </p:cNvPr>
          <p:cNvSpPr txBox="1"/>
          <p:nvPr/>
        </p:nvSpPr>
        <p:spPr>
          <a:xfrm>
            <a:off x="0" y="46576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Multivariate normal distribution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89F3EE92-55D8-44F7-AF4E-AA350E13D57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2875" y="835025"/>
          <a:ext cx="6845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6845040" imgH="863280" progId="Equation.DSMT4">
                  <p:embed/>
                </p:oleObj>
              </mc:Choice>
              <mc:Fallback>
                <p:oleObj name="Equation" r:id="rId3" imgW="6845040" imgH="8632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89F3EE92-55D8-44F7-AF4E-AA350E13D5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75" y="835025"/>
                        <a:ext cx="68453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00F4A304-E274-4578-9698-83B2F2E30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78" y="109105"/>
            <a:ext cx="4202314" cy="317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221840-0084-4CBD-9B49-7D9D207B0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671" y="4096100"/>
            <a:ext cx="3437850" cy="2557291"/>
          </a:xfrm>
          <a:prstGeom prst="rect">
            <a:avLst/>
          </a:prstGeom>
        </p:spPr>
      </p:pic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2C73D766-E627-406D-A86D-9A990CDF87A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1819" y="3714523"/>
          <a:ext cx="259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7" imgW="2590560" imgH="380880" progId="Equation.DSMT4">
                  <p:embed/>
                </p:oleObj>
              </mc:Choice>
              <mc:Fallback>
                <p:oleObj name="Equation" r:id="rId7" imgW="2590560" imgH="38088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2C73D766-E627-406D-A86D-9A990CDF8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819" y="3714523"/>
                        <a:ext cx="2590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852FCC-0E75-4535-BD6C-BF7DBCB6FE64}"/>
              </a:ext>
            </a:extLst>
          </p:cNvPr>
          <p:cNvSpPr txBox="1"/>
          <p:nvPr/>
        </p:nvSpPr>
        <p:spPr>
          <a:xfrm rot="16200000">
            <a:off x="-572478" y="519007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15 samples of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031E19-84F2-4A44-BD2E-3A62C76920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2668" y="4100728"/>
            <a:ext cx="3487710" cy="2633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BA0695-98C2-4EB4-8067-FBF1529FCE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5691" y="4100728"/>
            <a:ext cx="3656514" cy="2633276"/>
          </a:xfrm>
          <a:prstGeom prst="rect">
            <a:avLst/>
          </a:prstGeom>
        </p:spPr>
      </p:pic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6DEAF11B-BD83-4892-9ECB-AA9A9F6AA87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988748" y="3694113"/>
          <a:ext cx="375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1" imgW="3759120" imgH="419040" progId="Equation.DSMT4">
                  <p:embed/>
                </p:oleObj>
              </mc:Choice>
              <mc:Fallback>
                <p:oleObj name="Equation" r:id="rId11" imgW="3759120" imgH="41904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6DEAF11B-BD83-4892-9ECB-AA9A9F6AA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88748" y="3694113"/>
                        <a:ext cx="3759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1AE8ABB-0478-47CA-9A9C-D312268C18BD}"/>
              </a:ext>
            </a:extLst>
          </p:cNvPr>
          <p:cNvSpPr txBox="1"/>
          <p:nvPr/>
        </p:nvSpPr>
        <p:spPr>
          <a:xfrm>
            <a:off x="0" y="2006248"/>
            <a:ext cx="55595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 sampling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Sampling from infinite dimensional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Covariance based on distance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smooth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Observed data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conditional sampling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Prediction w/ mean &amp; variance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C64B9A80-9626-4F13-BCC8-429DF7AA506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64847" y="3694504"/>
          <a:ext cx="179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3" imgW="1790640" imgH="380880" progId="Equation.DSMT4">
                  <p:embed/>
                </p:oleObj>
              </mc:Choice>
              <mc:Fallback>
                <p:oleObj name="Equation" r:id="rId13" imgW="1790640" imgH="38088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C64B9A80-9626-4F13-BCC8-429DF7AA50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64847" y="3694504"/>
                        <a:ext cx="1790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18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D1C4C-B8BF-4D1E-B07D-2B17B4C97CB5}"/>
              </a:ext>
            </a:extLst>
          </p:cNvPr>
          <p:cNvSpPr txBox="1"/>
          <p:nvPr/>
        </p:nvSpPr>
        <p:spPr>
          <a:xfrm>
            <a:off x="0" y="4101"/>
            <a:ext cx="565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Multi objective Bayesian optimization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C3243E-3ACC-4867-9D31-24F752F1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75" y="4123340"/>
            <a:ext cx="8250650" cy="25755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E8C5CA-B588-4BA3-B88B-631B559A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8" y="835098"/>
            <a:ext cx="2907912" cy="2200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0BC58B-A8BF-4AA1-A2CA-90DC54DF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85" y="892732"/>
            <a:ext cx="2860757" cy="2142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0052EA6-5731-4A39-812E-604B39A5E946}"/>
                  </a:ext>
                </a:extLst>
              </p:cNvPr>
              <p:cNvSpPr/>
              <p:nvPr/>
            </p:nvSpPr>
            <p:spPr>
              <a:xfrm rot="16200000">
                <a:off x="-263280" y="1781500"/>
                <a:ext cx="9769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Score2(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𝜽</m:t>
                    </m:r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0052EA6-5731-4A39-812E-604B39A5E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63280" y="1781500"/>
                <a:ext cx="976999" cy="307777"/>
              </a:xfrm>
              <a:prstGeom prst="rect">
                <a:avLst/>
              </a:prstGeom>
              <a:blipFill>
                <a:blip r:embed="rId5"/>
                <a:stretch>
                  <a:fillRect l="-4000" t="-1242" r="-20000" b="-1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4779167-FC1D-43B9-B40B-58EA91099FE4}"/>
                  </a:ext>
                </a:extLst>
              </p:cNvPr>
              <p:cNvSpPr/>
              <p:nvPr/>
            </p:nvSpPr>
            <p:spPr>
              <a:xfrm>
                <a:off x="1344564" y="3030449"/>
                <a:ext cx="9769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Score1(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𝜽</m:t>
                    </m:r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4779167-FC1D-43B9-B40B-58EA91099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564" y="3030449"/>
                <a:ext cx="976999" cy="307777"/>
              </a:xfrm>
              <a:prstGeom prst="rect">
                <a:avLst/>
              </a:prstGeom>
              <a:blipFill>
                <a:blip r:embed="rId6"/>
                <a:stretch>
                  <a:fillRect l="-1875" t="-3922" r="-1875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7FD1849-3F8D-4B1D-B2B3-A733DFFA8E53}"/>
                  </a:ext>
                </a:extLst>
              </p:cNvPr>
              <p:cNvSpPr/>
              <p:nvPr/>
            </p:nvSpPr>
            <p:spPr>
              <a:xfrm rot="16200000">
                <a:off x="3443649" y="1781500"/>
                <a:ext cx="9769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Score2(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𝜽</m:t>
                    </m:r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7FD1849-3F8D-4B1D-B2B3-A733DFFA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43649" y="1781500"/>
                <a:ext cx="976999" cy="307777"/>
              </a:xfrm>
              <a:prstGeom prst="rect">
                <a:avLst/>
              </a:prstGeom>
              <a:blipFill>
                <a:blip r:embed="rId5"/>
                <a:stretch>
                  <a:fillRect l="-4000" t="-1242" r="-20000" b="-1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D0240AD-D928-450E-A18B-1F126B1D990B}"/>
                  </a:ext>
                </a:extLst>
              </p:cNvPr>
              <p:cNvSpPr/>
              <p:nvPr/>
            </p:nvSpPr>
            <p:spPr>
              <a:xfrm>
                <a:off x="5051493" y="3030449"/>
                <a:ext cx="9769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Score1(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𝜽</m:t>
                    </m:r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D0240AD-D928-450E-A18B-1F126B1D9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93" y="3030449"/>
                <a:ext cx="976999" cy="307777"/>
              </a:xfrm>
              <a:prstGeom prst="rect">
                <a:avLst/>
              </a:prstGeom>
              <a:blipFill>
                <a:blip r:embed="rId6"/>
                <a:stretch>
                  <a:fillRect l="-1875" t="-3922" r="-1875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904549-A33C-4E34-9C80-72B424E25BF2}"/>
              </a:ext>
            </a:extLst>
          </p:cNvPr>
          <p:cNvSpPr txBox="1"/>
          <p:nvPr/>
        </p:nvSpPr>
        <p:spPr>
          <a:xfrm>
            <a:off x="0" y="46576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Pareto front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402F9-985C-4419-85F7-687C58917421}"/>
              </a:ext>
            </a:extLst>
          </p:cNvPr>
          <p:cNvSpPr txBox="1"/>
          <p:nvPr/>
        </p:nvSpPr>
        <p:spPr>
          <a:xfrm>
            <a:off x="0" y="3653301"/>
            <a:ext cx="514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Expected Hyper Volume Improvement (EHVI)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1F575-55A2-4172-A602-40035DDDB86F}"/>
              </a:ext>
            </a:extLst>
          </p:cNvPr>
          <p:cNvSpPr txBox="1"/>
          <p:nvPr/>
        </p:nvSpPr>
        <p:spPr>
          <a:xfrm>
            <a:off x="6988151" y="843585"/>
            <a:ext cx="4916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Given observed data (score vs. parameter)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Conduct GPR for every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Calculate acquisition function :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EHVI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Sample maximum EHVI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Measure scores for suggested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Repeat 1-5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47472-1F08-475F-9500-6C327A02D463}"/>
              </a:ext>
            </a:extLst>
          </p:cNvPr>
          <p:cNvSpPr txBox="1"/>
          <p:nvPr/>
        </p:nvSpPr>
        <p:spPr>
          <a:xfrm>
            <a:off x="6988151" y="46576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2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8232</TotalTime>
  <Words>295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KoPubWorld돋움체 Medium</vt:lpstr>
      <vt:lpstr>맑은 고딕</vt:lpstr>
      <vt:lpstr>Arial</vt:lpstr>
      <vt:lpstr>Cambria Math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22</cp:revision>
  <dcterms:created xsi:type="dcterms:W3CDTF">2025-01-16T08:17:09Z</dcterms:created>
  <dcterms:modified xsi:type="dcterms:W3CDTF">2025-01-22T05:04:27Z</dcterms:modified>
</cp:coreProperties>
</file>