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7afbda0a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7afbda0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7afbda0a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7afbda0a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518d8f5b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518d8f5b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518d8f5b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518d8f5b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518d8f5b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518d8f5b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518d8f5b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518d8f5b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518d8f5b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518d8f5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518d8f5b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518d8f5b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518d8f5b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518d8f5b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518d8f5b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518d8f5b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afbda0a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afbda0a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518d8f5b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518d8f5b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518d8f5b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518d8f5b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afbda0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afbda0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518d8f5b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518d8f5b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7afbda0a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7afbda0a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7afbda0a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7afbda0a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518d8f5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518d8f5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7afbda0a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7afbda0a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7afbda0a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7afbda0a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pravda.com.ua/cdn/covid-19/cpa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50">
                <a:latin typeface="Georgia"/>
                <a:ea typeface="Georgia"/>
                <a:cs typeface="Georgia"/>
                <a:sym typeface="Georgia"/>
              </a:rPr>
              <a:t>Simpson's paradox</a:t>
            </a:r>
            <a:endParaRPr sz="415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924" y="1144800"/>
            <a:ext cx="5598150" cy="39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Survivorship</a:t>
            </a:r>
            <a:r>
              <a:rPr lang="en"/>
              <a:t> bias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768" y="1152475"/>
            <a:ext cx="5360454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Causality </a:t>
            </a:r>
            <a:r>
              <a:rPr lang="en"/>
              <a:t>use cases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Choosing treatment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Any time you have only observational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eliminate network effects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etc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Versus Causation 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P(Y ∈ A|X = x)</a:t>
            </a:r>
            <a:endParaRPr sz="2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the probability that Y ∈ A given that we observe that X is equal to x</a:t>
            </a:r>
            <a:endParaRPr sz="2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P(Y ∈ A|set X = x)</a:t>
            </a:r>
            <a:endParaRPr sz="2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the probability that Y ∈ A given that we set X equal to x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Correlation isn’t causation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812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P(Y ∈ A|X = x) ≠ P(Y ∈ A|set X = x)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 graphs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1385888"/>
            <a:ext cx="27432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cause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1614488"/>
            <a:ext cx="41910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1614475"/>
            <a:ext cx="4191000" cy="191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9"/>
          <p:cNvCxnSpPr/>
          <p:nvPr/>
        </p:nvCxnSpPr>
        <p:spPr>
          <a:xfrm>
            <a:off x="4793475" y="2316425"/>
            <a:ext cx="7500" cy="50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4" name="Google Shape;164;p29"/>
          <p:cNvSpPr txBox="1"/>
          <p:nvPr/>
        </p:nvSpPr>
        <p:spPr>
          <a:xfrm>
            <a:off x="4793475" y="2375625"/>
            <a:ext cx="1087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Correlated</a:t>
            </a:r>
            <a:endParaRPr sz="1200"/>
          </a:p>
        </p:txBody>
      </p:sp>
      <p:cxnSp>
        <p:nvCxnSpPr>
          <p:cNvPr id="165" name="Google Shape;165;p29"/>
          <p:cNvCxnSpPr/>
          <p:nvPr/>
        </p:nvCxnSpPr>
        <p:spPr>
          <a:xfrm>
            <a:off x="2264625" y="2116600"/>
            <a:ext cx="444000" cy="79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9"/>
          <p:cNvSpPr txBox="1"/>
          <p:nvPr/>
        </p:nvSpPr>
        <p:spPr>
          <a:xfrm>
            <a:off x="1406125" y="1672575"/>
            <a:ext cx="1731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correlation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“</a:t>
            </a:r>
            <a:r>
              <a:rPr lang="en" sz="2400">
                <a:solidFill>
                  <a:srgbClr val="000000"/>
                </a:solidFill>
                <a:highlight>
                  <a:srgbClr val="F2F0F0"/>
                </a:highlight>
              </a:rPr>
              <a:t>There is no correlation without causation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”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 Layer Causal Hierarchy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 rotWithShape="1">
          <a:blip r:embed="rId3">
            <a:alphaModFix/>
          </a:blip>
          <a:srcRect b="22379" l="30201" r="31049" t="31324"/>
          <a:stretch/>
        </p:blipFill>
        <p:spPr>
          <a:xfrm>
            <a:off x="1105572" y="1152475"/>
            <a:ext cx="703846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stats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People doesn’t know what correlation means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Stat term are hard to think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People assume wrong causes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in differences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https://www.pravda.com.ua/cdn/covid-19/cpa/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Thank you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isn’t causation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8" y="1478325"/>
            <a:ext cx="9093592" cy="36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Correlation isn’t causation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7"/>
            <a:ext cx="9144002" cy="3604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Correlation isn’t causation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Endless list of news: meat causes X, fruits cause Y, sleep cause Z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Double check them!!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Monty Hall problem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41332" l="0" r="63902" t="10258"/>
          <a:stretch/>
        </p:blipFill>
        <p:spPr>
          <a:xfrm>
            <a:off x="1771988" y="1335112"/>
            <a:ext cx="5600013" cy="305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Monty Hall problem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26194" l="19020" r="26510" t="52688"/>
          <a:stretch/>
        </p:blipFill>
        <p:spPr>
          <a:xfrm>
            <a:off x="311701" y="1900750"/>
            <a:ext cx="8559853" cy="13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latin typeface="Georgia"/>
                <a:ea typeface="Georgia"/>
                <a:cs typeface="Georgia"/>
                <a:sym typeface="Georgia"/>
              </a:rPr>
              <a:t>Simpson's paradox</a:t>
            </a:r>
            <a:endParaRPr sz="415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30176" l="38687" r="20764" t="19420"/>
          <a:stretch/>
        </p:blipFill>
        <p:spPr>
          <a:xfrm>
            <a:off x="1189348" y="1152475"/>
            <a:ext cx="676529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latin typeface="Georgia"/>
                <a:ea typeface="Georgia"/>
                <a:cs typeface="Georgia"/>
                <a:sym typeface="Georgia"/>
              </a:rPr>
              <a:t>Simpson's paradox</a:t>
            </a:r>
            <a:endParaRPr sz="415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30176" l="38687" r="20764" t="19420"/>
          <a:stretch/>
        </p:blipFill>
        <p:spPr>
          <a:xfrm>
            <a:off x="1189348" y="1152475"/>
            <a:ext cx="6765293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1756050" y="81400"/>
            <a:ext cx="56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</a:rPr>
              <a:t>A or B?</a:t>
            </a:r>
            <a:endParaRPr sz="2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