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Cambria Math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wNR6ab9Hhm9Ns89t3latVZuJ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ambriaMath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7d5fcf8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17d5fcf88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17d5fcf88_0_5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717d5fcf88_0_5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717d5fcf88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17d5fcf88_0_8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717d5fcf88_0_8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717d5fcf88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17d5fcf88_0_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7d5fcf88_0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717d5fcf88_0_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F0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F0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F0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B0F0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717d5fcf88_0_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717d5fcf88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17d5fcf88_0_5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717d5fcf88_0_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17d5fcf88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717d5fcf88_0_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717d5fcf88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17d5fcf88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717d5fcf88_0_6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717d5fcf88_0_6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717d5fcf88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17d5fcf88_0_7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717d5fcf88_0_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17d5fcf88_0_7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717d5fcf88_0_7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717d5fcf88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17d5fcf88_0_7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717d5fcf88_0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17d5fcf88_0_8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717d5fcf88_0_8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717d5fcf88_0_8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717d5fcf88_0_8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717d5fcf88_0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17d5fcf88_0_8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717d5fcf88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17d5fcf88_0_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717d5fcf88_0_5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717d5fcf88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ruceoutdoors.wordpress.com/tag/machine-learning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blog.paperspace.com/intro-to-optimization-in-deep-learning-gradient-descent/" TargetMode="External"/><Relationship Id="rId10" Type="http://schemas.openxmlformats.org/officeDocument/2006/relationships/hyperlink" Target="https://blog.paperspace.com/intro-to-optimization-in-deep-learning-gradient-descent/" TargetMode="Externa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log.paperspace.com/intro-to-optimization-in-deep-learning-gradient-descent/" TargetMode="External"/><Relationship Id="rId4" Type="http://schemas.openxmlformats.org/officeDocument/2006/relationships/hyperlink" Target="https://blog.paperspace.com/intro-to-optimization-in-deep-learning-gradient-descent/" TargetMode="External"/><Relationship Id="rId9" Type="http://schemas.openxmlformats.org/officeDocument/2006/relationships/hyperlink" Target="https://blog.paperspace.com/intro-to-optimization-in-deep-learning-gradient-descent/" TargetMode="External"/><Relationship Id="rId5" Type="http://schemas.openxmlformats.org/officeDocument/2006/relationships/hyperlink" Target="https://blog.paperspace.com/intro-to-optimization-in-deep-learning-gradient-descent/" TargetMode="External"/><Relationship Id="rId6" Type="http://schemas.openxmlformats.org/officeDocument/2006/relationships/hyperlink" Target="https://blog.paperspace.com/intro-to-optimization-in-deep-learning-gradient-descent/" TargetMode="External"/><Relationship Id="rId7" Type="http://schemas.openxmlformats.org/officeDocument/2006/relationships/hyperlink" Target="https://blog.paperspace.com/intro-to-optimization-in-deep-learning-gradient-descent/" TargetMode="External"/><Relationship Id="rId8" Type="http://schemas.openxmlformats.org/officeDocument/2006/relationships/hyperlink" Target="https://blog.paperspace.com/intro-to-optimization-in-deep-learning-gradient-descen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Linear and Logistic Regression recap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Descent: algorithm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898585" y="1756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Repeat until convergence: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j=0, 1 - feature index number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α – learning rate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Correct way to do GD is by simultaneous update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095" y="2610210"/>
            <a:ext cx="5665809" cy="132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Descent: how it works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536276" y="5154096"/>
            <a:ext cx="10619117" cy="18840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77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606" y="1609546"/>
            <a:ext cx="5665809" cy="13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638" y="1334571"/>
            <a:ext cx="4849791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/>
          <p:nvPr/>
        </p:nvSpPr>
        <p:spPr>
          <a:xfrm>
            <a:off x="5386067" y="3244334"/>
            <a:ext cx="6647782" cy="120032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273" l="-2843" r="0" t="-76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Descent: learning rate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6188978" y="1423492"/>
            <a:ext cx="5589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α too small  =&gt; GD is too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α too big =&gt; GD overshoots min, won’t converge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We can adjust α online, but GD will converge with fixed α, too – it will take smaller steps near local minimum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Image: bruceoutdoors.wordpress.com/tag/machine-learning/</a:t>
            </a:r>
            <a:endParaRPr sz="16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1" y="1423492"/>
            <a:ext cx="5176706" cy="435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Descent: update rules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Gradient for single example: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d3c33hcgiwev3.cloudfront.net/imageAssetProxy.v1/QFpooaaaEea7TQ6MHcgMPA_cc3c276df7991b1072b2afb142a78da1_Screenshot-2016-11-09-08.30.54.png?expiry=1534032000000&amp;hmac=Yr5VyigxW5Mf7HDxomnzpfZyDo-03LO9I_zthJxCfac"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530" y="2386102"/>
            <a:ext cx="7134939" cy="385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Descent: update rules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=&gt; Update rules for univariate GD: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437" y="2292109"/>
            <a:ext cx="8613125" cy="29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Multiple Features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06" r="0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Multiple Features: vectorization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rPr lang="en-US" sz="3200"/>
              <a:t>Multivariate LR in Vectorized form: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510" y="2391223"/>
            <a:ext cx="8590980" cy="22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Multiple Features: update rules</a:t>
            </a:r>
            <a:endParaRPr/>
          </a:p>
        </p:txBody>
      </p:sp>
      <p:pic>
        <p:nvPicPr>
          <p:cNvPr id="185" name="Google Shape;18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879" y="1532716"/>
            <a:ext cx="6112983" cy="398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Multiple Features: update rules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Or simply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86" y="2479645"/>
            <a:ext cx="9867427" cy="21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5. Practical considerations: Gradient Descent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600"/>
              <a:buNone/>
            </a:pPr>
            <a:r>
              <a:t/>
            </a:r>
            <a:endParaRPr sz="6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6600"/>
              <a:buNone/>
            </a:pPr>
            <a:r>
              <a:rPr lang="en-US" sz="6600">
                <a:solidFill>
                  <a:srgbClr val="000000"/>
                </a:solidFill>
              </a:rPr>
              <a:t>I. Linear Regression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600"/>
              <a:buNone/>
            </a:pPr>
            <a:r>
              <a:t/>
            </a:r>
            <a:endParaRPr sz="6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6600"/>
              <a:buNone/>
            </a:pPr>
            <a:r>
              <a:rPr lang="en-US" sz="6600"/>
              <a:t>II. Logistic Regression</a:t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1. Regression vs Classification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38199" y="1595798"/>
            <a:ext cx="107470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lang="en-US"/>
              <a:t>Regression</a:t>
            </a:r>
            <a:r>
              <a:rPr lang="en-US"/>
              <a:t>: find real values for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						&gt;&gt;&gt; Linear regression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lang="en-US"/>
              <a:t>Classification</a:t>
            </a:r>
            <a:r>
              <a:rPr lang="en-US"/>
              <a:t>: find discrete values (classes, categories, labels) for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						&gt;&gt;&gt; Logistic regression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1. Binary Classification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38200" y="1595798"/>
            <a:ext cx="105918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8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 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../../_images/sphx_glr_plot_logistic_001.png"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8303" t="0"/>
          <a:stretch/>
        </p:blipFill>
        <p:spPr>
          <a:xfrm>
            <a:off x="762000" y="1771616"/>
            <a:ext cx="4446864" cy="363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1. Binary Classification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Representation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753" y="2467769"/>
            <a:ext cx="2917436" cy="2360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3c33hcgiwev3.cloudfront.net/imageAssetProxy.v1/1WFqZHntEead-BJkoDOYOw_2413fbec8ff9fa1f19aaf78265b8a33b_Logistic_function.png?expiry=1534032000000&amp;hmac=LdTeHbTRFKzmCJY74RzLcC3HBr_6MFjM3T4n-Xxsk_s" id="238" name="Google Shape;23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9700" y="5092700"/>
            <a:ext cx="78676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Representation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9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Decision Boundary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06" r="-693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796651"/>
            <a:ext cx="1810109" cy="113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9410" y="4761781"/>
            <a:ext cx="3817191" cy="131984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Decision Boundary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674298" y="15409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With linear regression we had only linear boundaries (or hyperplanes).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Logistic regression allows for </a:t>
            </a:r>
            <a:r>
              <a:rPr b="1" lang="en-US"/>
              <a:t>non-linear decision boundaries</a:t>
            </a:r>
            <a:r>
              <a:rPr lang="en-US"/>
              <a:t>, depending on the parameters and polynomial order.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400"/>
              <a:buNone/>
            </a:pPr>
            <a:r>
              <a:t/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Image result for logistic regression decision boundary" id="262" name="Google Shape;262;p31"/>
          <p:cNvPicPr preferRelativeResize="0"/>
          <p:nvPr/>
        </p:nvPicPr>
        <p:blipFill rotWithShape="1">
          <a:blip r:embed="rId3">
            <a:alphaModFix/>
          </a:blip>
          <a:srcRect b="2156" l="3343" r="5200" t="1112"/>
          <a:stretch/>
        </p:blipFill>
        <p:spPr>
          <a:xfrm>
            <a:off x="5545124" y="2790696"/>
            <a:ext cx="4073237" cy="3227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d" id="263" name="Google Shape;263;p31"/>
          <p:cNvPicPr preferRelativeResize="0"/>
          <p:nvPr/>
        </p:nvPicPr>
        <p:blipFill rotWithShape="1">
          <a:blip r:embed="rId4">
            <a:alphaModFix/>
          </a:blip>
          <a:srcRect b="613" l="5106" r="7291" t="7478"/>
          <a:stretch/>
        </p:blipFill>
        <p:spPr>
          <a:xfrm>
            <a:off x="1111933" y="2866516"/>
            <a:ext cx="4073237" cy="322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Cost Function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Linear regression cost function will not be convex for sigmoid.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Better cost function: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48806"/>
            <a:ext cx="6537170" cy="181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gistic regression cost function"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454" y="2485837"/>
            <a:ext cx="36480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Cost Function: combined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82" y="3838021"/>
            <a:ext cx="1080723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1.Univariate Linear Regression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829574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48" r="0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Cost Function: vectorization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3374" y="3332670"/>
            <a:ext cx="8225252" cy="1084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Gradient Descent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1482304"/>
            <a:ext cx="10515600" cy="4832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General update rule: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=&gt; for logistic regression: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Note: update rule identical to linear regression case!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015" y="1414493"/>
            <a:ext cx="3156956" cy="16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015" y="3316856"/>
            <a:ext cx="5773720" cy="194669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Gradient Descent: Vectorization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Update rule for logistic regression in vector form: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1284" y="2484408"/>
            <a:ext cx="6189432" cy="1264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5. Multi-class Classification 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7" y="3214424"/>
            <a:ext cx="3383254" cy="192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2766" y="5270176"/>
            <a:ext cx="4275759" cy="86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5445" y="399541"/>
            <a:ext cx="2590552" cy="231888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600"/>
              <a:buNone/>
            </a:pPr>
            <a:r>
              <a:t/>
            </a:r>
            <a:endParaRPr sz="6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6600"/>
              <a:buNone/>
            </a:pPr>
            <a:r>
              <a:rPr lang="en-US" sz="6600"/>
              <a:t>III. Overfitting</a:t>
            </a:r>
            <a:endParaRPr/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1. Poor models</a:t>
            </a:r>
            <a:endParaRPr/>
          </a:p>
        </p:txBody>
      </p:sp>
      <p:pic>
        <p:nvPicPr>
          <p:cNvPr descr="Image result for underfitting and overfitting" id="329" name="Google Shape;32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73916"/>
            <a:ext cx="10515600" cy="3654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Overfitting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1. Reduce the number of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Manually select which features to keep.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Use a model selection algorithm.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2. Regularization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Keep all the features, but reduce the magnitude of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Regularization works well when we have a lot of slightly useful features.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Modifying the Cost Function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To reduce weight of some terms, increase their cost: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Let’s get rid of high weight for last two terms: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06" y="4001294"/>
            <a:ext cx="8724187" cy="120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3599" y="2285626"/>
            <a:ext cx="4658703" cy="94477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4. Regularization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838199" y="179974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We could also regularize </a:t>
            </a:r>
            <a:r>
              <a:rPr b="1" lang="en-US"/>
              <a:t>all</a:t>
            </a:r>
            <a:r>
              <a:rPr lang="en-US"/>
              <a:t> of our theta parameters: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λ – regularization parameter (example of hyperparams, together with learning rate)</a:t>
            </a:r>
            <a:endParaRPr/>
          </a:p>
        </p:txBody>
      </p:sp>
      <p:pic>
        <p:nvPicPr>
          <p:cNvPr id="353" name="Google Shape;3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106" y="2320504"/>
            <a:ext cx="9221787" cy="125945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5. Regularized Linear Regression</a:t>
            </a:r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838200" y="1463315"/>
            <a:ext cx="10515600" cy="502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Update rules for GD with regularization: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Or: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i="1" lang="en-US"/>
              <a:t>(1−αλ/m) </a:t>
            </a:r>
            <a:r>
              <a:rPr lang="en-US"/>
              <a:t>is always &lt; 1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/>
              <a:t>Normal equation: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160" y="1895539"/>
            <a:ext cx="8555966" cy="222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088" y="4075204"/>
            <a:ext cx="7917604" cy="95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4319" y="5537086"/>
            <a:ext cx="4397548" cy="76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72418" y="5132267"/>
            <a:ext cx="2557914" cy="158590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Cost Function</a:t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756" y="2572061"/>
            <a:ext cx="9528488" cy="17138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7d5fcf88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Cost Function</a:t>
            </a:r>
            <a:endParaRPr/>
          </a:p>
        </p:txBody>
      </p:sp>
      <p:pic>
        <p:nvPicPr>
          <p:cNvPr id="89" name="Google Shape;89;g717d5fcf88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756" y="2572073"/>
            <a:ext cx="9528488" cy="17138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717d5fcf88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g717d5fcf88_0_111"/>
          <p:cNvSpPr txBox="1"/>
          <p:nvPr/>
        </p:nvSpPr>
        <p:spPr>
          <a:xfrm>
            <a:off x="4881900" y="1469700"/>
            <a:ext cx="33357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Why 2 in </a:t>
            </a:r>
            <a:r>
              <a:rPr lang="en-US" sz="2400"/>
              <a:t>denominator</a:t>
            </a:r>
            <a:r>
              <a:rPr lang="en-US" sz="2400"/>
              <a:t>?</a:t>
            </a:r>
            <a:endParaRPr sz="2400"/>
          </a:p>
        </p:txBody>
      </p:sp>
      <p:cxnSp>
        <p:nvCxnSpPr>
          <p:cNvPr id="92" name="Google Shape;92;g717d5fcf88_0_111"/>
          <p:cNvCxnSpPr>
            <a:stCxn id="91" idx="2"/>
          </p:cNvCxnSpPr>
          <p:nvPr/>
        </p:nvCxnSpPr>
        <p:spPr>
          <a:xfrm>
            <a:off x="6549750" y="2198100"/>
            <a:ext cx="50490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717d5fcf88_0_111"/>
          <p:cNvSpPr/>
          <p:nvPr/>
        </p:nvSpPr>
        <p:spPr>
          <a:xfrm>
            <a:off x="7016098" y="3540025"/>
            <a:ext cx="319578" cy="478355"/>
          </a:xfrm>
          <a:custGeom>
            <a:rect b="b" l="l" r="r" t="t"/>
            <a:pathLst>
              <a:path extrusionOk="0" h="22182" w="16305">
                <a:moveTo>
                  <a:pt x="11826" y="0"/>
                </a:moveTo>
                <a:cubicBezTo>
                  <a:pt x="8105" y="620"/>
                  <a:pt x="2778" y="204"/>
                  <a:pt x="1090" y="3578"/>
                </a:cubicBezTo>
                <a:cubicBezTo>
                  <a:pt x="-1828" y="9411"/>
                  <a:pt x="1409" y="20399"/>
                  <a:pt x="7736" y="21981"/>
                </a:cubicBezTo>
                <a:cubicBezTo>
                  <a:pt x="10946" y="22783"/>
                  <a:pt x="15266" y="19602"/>
                  <a:pt x="15915" y="16358"/>
                </a:cubicBezTo>
                <a:cubicBezTo>
                  <a:pt x="16982" y="11019"/>
                  <a:pt x="15737" y="1022"/>
                  <a:pt x="10292" y="102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Cost Function: plots</a:t>
            </a:r>
            <a:endParaRPr/>
          </a:p>
        </p:txBody>
      </p:sp>
      <p:pic>
        <p:nvPicPr>
          <p:cNvPr descr="(2) First step in searching for the correct parameters, i.e. gradient Descent Step 1" id="99" name="Google Shape;9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756" y="1501520"/>
            <a:ext cx="9596820" cy="465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2. Cost Function: plots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t/>
            </a:r>
            <a:endParaRPr sz="1600" u="sng">
              <a:solidFill>
                <a:schemeClr val="hlink"/>
              </a:solidFill>
              <a:hlinkClick r:id="rId10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t/>
            </a:r>
            <a:endParaRPr sz="1600" u="sng">
              <a:solidFill>
                <a:schemeClr val="hlink"/>
              </a:solidFill>
              <a:hlinkClick r:id="rId11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00B0F0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12">
            <a:alphaModFix/>
          </a:blip>
          <a:srcRect b="2731" l="15213" r="13454" t="11303"/>
          <a:stretch/>
        </p:blipFill>
        <p:spPr>
          <a:xfrm>
            <a:off x="2562736" y="1469107"/>
            <a:ext cx="6047864" cy="416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838200" y="1690700"/>
            <a:ext cx="102240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Having some cost function J(θ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 θ</a:t>
            </a:r>
            <a:r>
              <a:rPr baseline="-25000" lang="en-US" sz="2400">
                <a:solidFill>
                  <a:schemeClr val="dk2"/>
                </a:solidFill>
              </a:rPr>
              <a:t>1</a:t>
            </a:r>
            <a:r>
              <a:rPr lang="en-US" sz="2400">
                <a:solidFill>
                  <a:schemeClr val="dk2"/>
                </a:solidFill>
              </a:rPr>
              <a:t>) We want to find minJ(θ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,θ</a:t>
            </a:r>
            <a:r>
              <a:rPr baseline="-25000" lang="en-US" sz="2400">
                <a:solidFill>
                  <a:schemeClr val="dk2"/>
                </a:solidFill>
              </a:rPr>
              <a:t>1</a:t>
            </a:r>
            <a:r>
              <a:rPr lang="en-US" sz="2400">
                <a:solidFill>
                  <a:schemeClr val="dk2"/>
                </a:solidFill>
              </a:rPr>
              <a:t>)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Start with random θ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 θ</a:t>
            </a:r>
            <a:r>
              <a:rPr baseline="-25000" lang="en-US" sz="2400">
                <a:solidFill>
                  <a:schemeClr val="dk2"/>
                </a:solidFill>
              </a:rPr>
              <a:t>1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Keep changing θ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 θ</a:t>
            </a:r>
            <a:r>
              <a:rPr baseline="-25000" lang="en-US" sz="2400">
                <a:solidFill>
                  <a:schemeClr val="dk2"/>
                </a:solidFill>
              </a:rPr>
              <a:t>1</a:t>
            </a:r>
            <a:r>
              <a:rPr lang="en-US" sz="2400">
                <a:solidFill>
                  <a:schemeClr val="dk2"/>
                </a:solidFill>
              </a:rPr>
              <a:t> to reduce J(θ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 θ</a:t>
            </a:r>
            <a:r>
              <a:rPr baseline="-25000" lang="en-US" sz="2400">
                <a:solidFill>
                  <a:schemeClr val="dk2"/>
                </a:solidFill>
              </a:rPr>
              <a:t>1</a:t>
            </a:r>
            <a:r>
              <a:rPr lang="en-US" sz="2400">
                <a:solidFill>
                  <a:schemeClr val="dk2"/>
                </a:solidFill>
              </a:rPr>
              <a:t>) until we find minimum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/>
              <a:t>3. Gradient Descent</a:t>
            </a:r>
            <a:endParaRPr/>
          </a:p>
        </p:txBody>
      </p:sp>
      <p:pic>
        <p:nvPicPr>
          <p:cNvPr descr="https://d3c33hcgiwev3.cloudfront.net/imageAssetProxy.v1/bn9SyaDIEeav5QpTGIv-Pg_0d06dca3d225f3de8b5a4a7e92254153_Screenshot-2016-11-01-23.48.26.png?expiry=1534032000000&amp;hmac=YwWUHF_F7Fialh1xMSckddNALh34SJhYDwtSkjSFNlg" id="121" name="Google Shape;12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42" y="1317378"/>
            <a:ext cx="9090115" cy="4824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2018-08-09T23:54:24Z</dcterms:created>
  <dc:creator>Vitaliy Konyk</dc:creator>
</cp:coreProperties>
</file>