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0B9C38B-48B2-49F1-A19E-8367390F5AD2}">
  <a:tblStyle styleId="{B0B9C38B-48B2-49F1-A19E-8367390F5AD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362eb53b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362eb53b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362eb53b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362eb53b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362eb53b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62eb53b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362eb53b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362eb53b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362eb53b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362eb53b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362eb53b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362eb53b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362eb53b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362eb53b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7362eb53b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7362eb53b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362eb53b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362eb53b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362eb53b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362eb53b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2db176c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2db176c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362eb53b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362eb53b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362eb53b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362eb53b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7362eb53b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362eb53b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362eb53be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362eb53be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7362eb53b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62eb53b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362eb53b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362eb53b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362eb53b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362eb53b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362eb53be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362eb53b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362eb53be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362eb53be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362eb53b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362eb53b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2db176cb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2db176cb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362eb53b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362eb53b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362eb53be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362eb53be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7362eb53be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7362eb53be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7362eb53be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362eb53be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362eb53be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362eb53be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362eb53be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362eb53be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7362eb53be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362eb53be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362eb53be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362eb53be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362eb53b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362eb53b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748b38a4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48b38a4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2db176cb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2db176cb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362eb53be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362eb53be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7362eb53be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7362eb53be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7362eb53b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362eb53b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7362eb53be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7362eb53be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7362eb53be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362eb53be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7362eb53be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362eb53be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7362eb53be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7362eb53be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7362eb53be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7362eb53be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2db176cb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2db176cb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2db176cb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2db176cb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2db176cb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2db176cb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362eb53b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7362eb53b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362eb53b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362eb53b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openai.com/projects/fiv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openai.com/projects/fiv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kopoLzvh5jY" TargetMode="External"/><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openai.com/projects/fiv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youtube.com/watch?v=gn4nRCC9TwQ" TargetMode="External"/><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openai.com/projects/fiv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Reinforcement learning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Dota 2 </a:t>
            </a:r>
            <a:r>
              <a:rPr lang="en" sz="2400" u="sng">
                <a:solidFill>
                  <a:schemeClr val="accent5"/>
                </a:solidFill>
                <a:hlinkClick r:id="rId3"/>
              </a:rPr>
              <a:t>https://openai.com/projects/five/</a:t>
            </a:r>
            <a:endParaRPr sz="2400"/>
          </a:p>
          <a:p>
            <a:pPr indent="-381000" lvl="0" marL="457200" rtl="0" algn="l">
              <a:spcBef>
                <a:spcPts val="0"/>
              </a:spcBef>
              <a:spcAft>
                <a:spcPts val="0"/>
              </a:spcAft>
              <a:buClr>
                <a:srgbClr val="000000"/>
              </a:buClr>
              <a:buSzPts val="2400"/>
              <a:buChar char="●"/>
            </a:pPr>
            <a:r>
              <a:rPr lang="en" sz="2400">
                <a:solidFill>
                  <a:srgbClr val="000000"/>
                </a:solidFill>
              </a:rPr>
              <a:t>AlphaGo</a:t>
            </a:r>
            <a:endParaRPr sz="2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23"/>
          <p:cNvPicPr preferRelativeResize="0"/>
          <p:nvPr/>
        </p:nvPicPr>
        <p:blipFill rotWithShape="1">
          <a:blip r:embed="rId3">
            <a:alphaModFix/>
          </a:blip>
          <a:srcRect b="5621" l="14268" r="15025" t="5291"/>
          <a:stretch/>
        </p:blipFill>
        <p:spPr>
          <a:xfrm>
            <a:off x="919750" y="0"/>
            <a:ext cx="7257845"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Dota 2 </a:t>
            </a:r>
            <a:r>
              <a:rPr lang="en" sz="2400" u="sng">
                <a:solidFill>
                  <a:schemeClr val="accent5"/>
                </a:solidFill>
                <a:hlinkClick r:id="rId3"/>
              </a:rPr>
              <a:t>https://openai.com/projects/five/</a:t>
            </a:r>
            <a:endParaRPr sz="2400"/>
          </a:p>
          <a:p>
            <a:pPr indent="-381000" lvl="0" marL="457200" rtl="0" algn="l">
              <a:spcBef>
                <a:spcPts val="0"/>
              </a:spcBef>
              <a:spcAft>
                <a:spcPts val="0"/>
              </a:spcAft>
              <a:buClr>
                <a:srgbClr val="000000"/>
              </a:buClr>
              <a:buSzPts val="2400"/>
              <a:buChar char="●"/>
            </a:pPr>
            <a:r>
              <a:rPr lang="en" sz="2400">
                <a:solidFill>
                  <a:srgbClr val="000000"/>
                </a:solidFill>
              </a:rPr>
              <a:t>AlphaGo</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Hide&amp;Seek</a:t>
            </a:r>
            <a:endParaRPr sz="24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We’ve observed agents discovering progressively more complex tool use while playing a simple game of hide-and-seek. Through training in our new simulated hide-and-seek environment, agents build a series of six distinct strategies and counterstrategies, some of which we did not know our environment supported. The self-supervised emergent complexity in this simple environment further suggests that multi-agent co-adaptation may one day produce extremely complex and intelligent behavior.&#10;&#10;Learn more: https://openai.com/blog/emergent-tool-use/" id="133" name="Google Shape;133;p25" title="Multi-Agent Hide and Seek">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 sz="2400">
                <a:solidFill>
                  <a:schemeClr val="dk1"/>
                </a:solidFill>
              </a:rPr>
              <a:t>Dota 2 </a:t>
            </a:r>
            <a:r>
              <a:rPr lang="en" sz="2400" u="sng">
                <a:solidFill>
                  <a:schemeClr val="accent5"/>
                </a:solidFill>
                <a:hlinkClick r:id="rId3"/>
              </a:rPr>
              <a:t>https://openai.com/projects/five/</a:t>
            </a:r>
            <a:endParaRPr sz="2400"/>
          </a:p>
          <a:p>
            <a:pPr indent="-381000" lvl="0" marL="457200" rtl="0" algn="l">
              <a:spcBef>
                <a:spcPts val="0"/>
              </a:spcBef>
              <a:spcAft>
                <a:spcPts val="0"/>
              </a:spcAft>
              <a:buClr>
                <a:srgbClr val="000000"/>
              </a:buClr>
              <a:buSzPts val="2400"/>
              <a:buChar char="●"/>
            </a:pPr>
            <a:r>
              <a:rPr lang="en" sz="2400">
                <a:solidFill>
                  <a:srgbClr val="000000"/>
                </a:solidFill>
              </a:rPr>
              <a:t>AlphaGo</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Hide&amp;Seek</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Learn how to walk</a:t>
            </a:r>
            <a:endParaRPr sz="24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Google's artificial intelligence company, DeepMind, has developed an AI that has managed to learn how to walk, run, jump, and climb without any prior guidance. The result is as impressive as it is goofy.&#10;&#10;Read more: http://www.businessinsider.com/sai&#10;&#10;FACEBOOK: https://www.facebook.com/techinsider&#10;TWITTER: https://twitter.com/techinsider&#10;INSTAGRAM: https://www.instagram.com/businessinsider/&#10;TUMBLR: http://businessinsider.tumblr.com/" id="146" name="Google Shape;146;p27" title="Google's DeepMind AI Just Taught Itself To Walk">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world</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What is the shortest sequence of actions to go from START to GOAL?</a:t>
            </a:r>
            <a:endParaRPr>
              <a:solidFill>
                <a:srgbClr val="000000"/>
              </a:solidFill>
            </a:endParaRPr>
          </a:p>
        </p:txBody>
      </p:sp>
      <p:graphicFrame>
        <p:nvGraphicFramePr>
          <p:cNvPr id="153" name="Google Shape;153;p28"/>
          <p:cNvGraphicFramePr/>
          <p:nvPr/>
        </p:nvGraphicFramePr>
        <p:xfrm>
          <a:off x="952500" y="2000250"/>
          <a:ext cx="3000000" cy="3000000"/>
        </p:xfrm>
        <a:graphic>
          <a:graphicData uri="http://schemas.openxmlformats.org/drawingml/2006/table">
            <a:tbl>
              <a:tblPr>
                <a:noFill/>
                <a:tableStyleId>{B0B9C38B-48B2-49F1-A19E-8367390F5AD2}</a:tableStyleId>
              </a:tblPr>
              <a:tblGrid>
                <a:gridCol w="997400"/>
                <a:gridCol w="997400"/>
                <a:gridCol w="997400"/>
                <a:gridCol w="997400"/>
              </a:tblGrid>
              <a:tr h="749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GOAL</a:t>
                      </a:r>
                      <a:endParaRPr/>
                    </a:p>
                  </a:txBody>
                  <a:tcPr marT="91425" marB="91425" marR="91425" marL="91425" anchor="ctr">
                    <a:solidFill>
                      <a:srgbClr val="B6D7A8"/>
                    </a:solidFill>
                  </a:tcPr>
                </a:tc>
              </a:tr>
              <a:tr h="749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999999"/>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EA9999"/>
                    </a:solidFill>
                  </a:tcPr>
                </a:tc>
              </a:tr>
              <a:tr h="749825">
                <a:tc>
                  <a:txBody>
                    <a:bodyPr/>
                    <a:lstStyle/>
                    <a:p>
                      <a:pPr indent="0" lvl="0" marL="0" rtl="0" algn="ctr">
                        <a:spcBef>
                          <a:spcPts val="0"/>
                        </a:spcBef>
                        <a:spcAft>
                          <a:spcPts val="0"/>
                        </a:spcAft>
                        <a:buNone/>
                      </a:pPr>
                      <a:r>
                        <a:rPr lang="en"/>
                        <a:t>START</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54" name="Google Shape;154;p28"/>
          <p:cNvSpPr txBox="1"/>
          <p:nvPr/>
        </p:nvSpPr>
        <p:spPr>
          <a:xfrm>
            <a:off x="5632800" y="2000288"/>
            <a:ext cx="2843400" cy="22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UP, DOWN, RIGHT, LEFT</a:t>
            </a:r>
            <a:endParaRPr b="1"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world</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What is the shortest sequence of actions to go from START to GOAL?</a:t>
            </a:r>
            <a:endParaRPr>
              <a:solidFill>
                <a:srgbClr val="000000"/>
              </a:solidFill>
            </a:endParaRPr>
          </a:p>
        </p:txBody>
      </p:sp>
      <p:graphicFrame>
        <p:nvGraphicFramePr>
          <p:cNvPr id="161" name="Google Shape;161;p29"/>
          <p:cNvGraphicFramePr/>
          <p:nvPr/>
        </p:nvGraphicFramePr>
        <p:xfrm>
          <a:off x="952500" y="2000250"/>
          <a:ext cx="3000000" cy="3000000"/>
        </p:xfrm>
        <a:graphic>
          <a:graphicData uri="http://schemas.openxmlformats.org/drawingml/2006/table">
            <a:tbl>
              <a:tblPr>
                <a:noFill/>
                <a:tableStyleId>{B0B9C38B-48B2-49F1-A19E-8367390F5AD2}</a:tableStyleId>
              </a:tblPr>
              <a:tblGrid>
                <a:gridCol w="997400"/>
                <a:gridCol w="997400"/>
                <a:gridCol w="997400"/>
                <a:gridCol w="997400"/>
              </a:tblGrid>
              <a:tr h="749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GOAL</a:t>
                      </a:r>
                      <a:endParaRPr/>
                    </a:p>
                  </a:txBody>
                  <a:tcPr marT="91425" marB="91425" marR="91425" marL="91425" anchor="ctr">
                    <a:solidFill>
                      <a:srgbClr val="B6D7A8"/>
                    </a:solidFill>
                  </a:tcPr>
                </a:tc>
              </a:tr>
              <a:tr h="749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999999"/>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EA9999"/>
                    </a:solidFill>
                  </a:tcPr>
                </a:tc>
              </a:tr>
              <a:tr h="74982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cxnSp>
        <p:nvCxnSpPr>
          <p:cNvPr id="162" name="Google Shape;162;p29"/>
          <p:cNvCxnSpPr/>
          <p:nvPr/>
        </p:nvCxnSpPr>
        <p:spPr>
          <a:xfrm rot="10800000">
            <a:off x="3387050" y="3644750"/>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163" name="Google Shape;163;p29"/>
          <p:cNvCxnSpPr/>
          <p:nvPr/>
        </p:nvCxnSpPr>
        <p:spPr>
          <a:xfrm rot="10800000">
            <a:off x="3387050" y="2882750"/>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164" name="Google Shape;164;p29"/>
          <p:cNvCxnSpPr/>
          <p:nvPr/>
        </p:nvCxnSpPr>
        <p:spPr>
          <a:xfrm rot="10800000">
            <a:off x="1405850" y="2882750"/>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165" name="Google Shape;165;p29"/>
          <p:cNvCxnSpPr/>
          <p:nvPr/>
        </p:nvCxnSpPr>
        <p:spPr>
          <a:xfrm rot="10800000">
            <a:off x="3387192" y="2120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166" name="Google Shape;166;p29"/>
          <p:cNvCxnSpPr/>
          <p:nvPr/>
        </p:nvCxnSpPr>
        <p:spPr>
          <a:xfrm rot="10800000">
            <a:off x="2396592" y="2120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167" name="Google Shape;167;p29"/>
          <p:cNvCxnSpPr/>
          <p:nvPr/>
        </p:nvCxnSpPr>
        <p:spPr>
          <a:xfrm rot="10800000">
            <a:off x="1482192" y="2120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168" name="Google Shape;168;p29"/>
          <p:cNvCxnSpPr/>
          <p:nvPr/>
        </p:nvCxnSpPr>
        <p:spPr>
          <a:xfrm rot="10800000">
            <a:off x="2472792" y="3644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169" name="Google Shape;169;p29"/>
          <p:cNvCxnSpPr/>
          <p:nvPr/>
        </p:nvCxnSpPr>
        <p:spPr>
          <a:xfrm rot="10800000">
            <a:off x="1482192" y="3644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170" name="Google Shape;170;p29"/>
          <p:cNvCxnSpPr/>
          <p:nvPr/>
        </p:nvCxnSpPr>
        <p:spPr>
          <a:xfrm rot="10800000">
            <a:off x="1405997" y="3568515"/>
            <a:ext cx="0" cy="416700"/>
          </a:xfrm>
          <a:prstGeom prst="straightConnector1">
            <a:avLst/>
          </a:prstGeom>
          <a:noFill/>
          <a:ln cap="flat" cmpd="sng" w="19050">
            <a:solidFill>
              <a:srgbClr val="000000"/>
            </a:solidFill>
            <a:prstDash val="solid"/>
            <a:round/>
            <a:headEnd len="med" w="med" type="none"/>
            <a:tailEnd len="med" w="med" type="triangle"/>
          </a:ln>
        </p:spPr>
      </p:cxnSp>
      <p:sp>
        <p:nvSpPr>
          <p:cNvPr id="171" name="Google Shape;171;p29"/>
          <p:cNvSpPr txBox="1"/>
          <p:nvPr/>
        </p:nvSpPr>
        <p:spPr>
          <a:xfrm>
            <a:off x="5632800" y="2000288"/>
            <a:ext cx="2843400" cy="22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UP, DOWN, RIGHT, LEFT</a:t>
            </a:r>
            <a:endParaRPr b="1"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world</a:t>
            </a:r>
            <a:endParaRPr/>
          </a:p>
        </p:txBody>
      </p:sp>
      <p:sp>
        <p:nvSpPr>
          <p:cNvPr id="177" name="Google Shape;17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What is the shortest sequence of actions to go from START to GOAL?</a:t>
            </a:r>
            <a:endParaRPr>
              <a:solidFill>
                <a:srgbClr val="000000"/>
              </a:solidFill>
            </a:endParaRPr>
          </a:p>
        </p:txBody>
      </p:sp>
      <p:graphicFrame>
        <p:nvGraphicFramePr>
          <p:cNvPr id="178" name="Google Shape;178;p30"/>
          <p:cNvGraphicFramePr/>
          <p:nvPr/>
        </p:nvGraphicFramePr>
        <p:xfrm>
          <a:off x="952500" y="2000250"/>
          <a:ext cx="3000000" cy="3000000"/>
        </p:xfrm>
        <a:graphic>
          <a:graphicData uri="http://schemas.openxmlformats.org/drawingml/2006/table">
            <a:tbl>
              <a:tblPr>
                <a:noFill/>
                <a:tableStyleId>{B0B9C38B-48B2-49F1-A19E-8367390F5AD2}</a:tableStyleId>
              </a:tblPr>
              <a:tblGrid>
                <a:gridCol w="997400"/>
                <a:gridCol w="997400"/>
                <a:gridCol w="997400"/>
                <a:gridCol w="997400"/>
              </a:tblGrid>
              <a:tr h="749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GOAL</a:t>
                      </a:r>
                      <a:endParaRPr/>
                    </a:p>
                  </a:txBody>
                  <a:tcPr marT="91425" marB="91425" marR="91425" marL="91425" anchor="ctr">
                    <a:solidFill>
                      <a:srgbClr val="B6D7A8"/>
                    </a:solidFill>
                  </a:tcPr>
                </a:tc>
              </a:tr>
              <a:tr h="749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999999"/>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EA9999"/>
                    </a:solidFill>
                  </a:tcPr>
                </a:tc>
              </a:tr>
              <a:tr h="74982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cxnSp>
        <p:nvCxnSpPr>
          <p:cNvPr id="179" name="Google Shape;179;p30"/>
          <p:cNvCxnSpPr/>
          <p:nvPr/>
        </p:nvCxnSpPr>
        <p:spPr>
          <a:xfrm rot="10800000">
            <a:off x="3387050" y="3644750"/>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180" name="Google Shape;180;p30"/>
          <p:cNvCxnSpPr/>
          <p:nvPr/>
        </p:nvCxnSpPr>
        <p:spPr>
          <a:xfrm rot="10800000">
            <a:off x="3387050" y="2882750"/>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181" name="Google Shape;181;p30"/>
          <p:cNvCxnSpPr/>
          <p:nvPr/>
        </p:nvCxnSpPr>
        <p:spPr>
          <a:xfrm rot="10800000">
            <a:off x="1405850" y="2882750"/>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182" name="Google Shape;182;p30"/>
          <p:cNvCxnSpPr/>
          <p:nvPr/>
        </p:nvCxnSpPr>
        <p:spPr>
          <a:xfrm rot="10800000">
            <a:off x="3387192" y="2120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183" name="Google Shape;183;p30"/>
          <p:cNvCxnSpPr/>
          <p:nvPr/>
        </p:nvCxnSpPr>
        <p:spPr>
          <a:xfrm rot="10800000">
            <a:off x="2396592" y="2120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184" name="Google Shape;184;p30"/>
          <p:cNvCxnSpPr/>
          <p:nvPr/>
        </p:nvCxnSpPr>
        <p:spPr>
          <a:xfrm rot="10800000">
            <a:off x="1482192" y="2120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185" name="Google Shape;185;p30"/>
          <p:cNvCxnSpPr/>
          <p:nvPr/>
        </p:nvCxnSpPr>
        <p:spPr>
          <a:xfrm rot="10800000">
            <a:off x="2472792" y="3644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186" name="Google Shape;186;p30"/>
          <p:cNvCxnSpPr/>
          <p:nvPr/>
        </p:nvCxnSpPr>
        <p:spPr>
          <a:xfrm rot="10800000">
            <a:off x="1482192" y="3644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187" name="Google Shape;187;p30"/>
          <p:cNvCxnSpPr/>
          <p:nvPr/>
        </p:nvCxnSpPr>
        <p:spPr>
          <a:xfrm rot="10800000">
            <a:off x="1405997" y="3568515"/>
            <a:ext cx="0" cy="416700"/>
          </a:xfrm>
          <a:prstGeom prst="straightConnector1">
            <a:avLst/>
          </a:prstGeom>
          <a:noFill/>
          <a:ln cap="flat" cmpd="sng" w="19050">
            <a:solidFill>
              <a:srgbClr val="000000"/>
            </a:solidFill>
            <a:prstDash val="solid"/>
            <a:round/>
            <a:headEnd len="med" w="med" type="none"/>
            <a:tailEnd len="med" w="med" type="triangle"/>
          </a:ln>
        </p:spPr>
      </p:cxnSp>
      <p:sp>
        <p:nvSpPr>
          <p:cNvPr id="188" name="Google Shape;188;p30"/>
          <p:cNvSpPr txBox="1"/>
          <p:nvPr/>
        </p:nvSpPr>
        <p:spPr>
          <a:xfrm>
            <a:off x="5632800" y="2000288"/>
            <a:ext cx="2843400" cy="22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UP, DOWN, RIGHT, LEFT</a:t>
            </a:r>
            <a:endParaRPr b="1"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world</a:t>
            </a:r>
            <a:endParaRPr/>
          </a:p>
        </p:txBody>
      </p:sp>
      <p:sp>
        <p:nvSpPr>
          <p:cNvPr id="194" name="Google Shape;19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00000"/>
                </a:solidFill>
              </a:rPr>
              <a:t>What is the shortest sequence of actions to go from START to GOAL?</a:t>
            </a:r>
            <a:endParaRPr>
              <a:solidFill>
                <a:srgbClr val="000000"/>
              </a:solidFill>
            </a:endParaRPr>
          </a:p>
        </p:txBody>
      </p:sp>
      <p:graphicFrame>
        <p:nvGraphicFramePr>
          <p:cNvPr id="195" name="Google Shape;195;p31"/>
          <p:cNvGraphicFramePr/>
          <p:nvPr/>
        </p:nvGraphicFramePr>
        <p:xfrm>
          <a:off x="952500" y="2000250"/>
          <a:ext cx="3000000" cy="3000000"/>
        </p:xfrm>
        <a:graphic>
          <a:graphicData uri="http://schemas.openxmlformats.org/drawingml/2006/table">
            <a:tbl>
              <a:tblPr>
                <a:noFill/>
                <a:tableStyleId>{B0B9C38B-48B2-49F1-A19E-8367390F5AD2}</a:tableStyleId>
              </a:tblPr>
              <a:tblGrid>
                <a:gridCol w="997400"/>
                <a:gridCol w="997400"/>
                <a:gridCol w="997400"/>
                <a:gridCol w="997400"/>
              </a:tblGrid>
              <a:tr h="749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GOAL</a:t>
                      </a:r>
                      <a:endParaRPr/>
                    </a:p>
                  </a:txBody>
                  <a:tcPr marT="91425" marB="91425" marR="91425" marL="91425" anchor="ctr">
                    <a:solidFill>
                      <a:srgbClr val="B6D7A8"/>
                    </a:solidFill>
                  </a:tcPr>
                </a:tc>
              </a:tr>
              <a:tr h="749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999999"/>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EA9999"/>
                    </a:solidFill>
                  </a:tcPr>
                </a:tc>
              </a:tr>
              <a:tr h="74982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cxnSp>
        <p:nvCxnSpPr>
          <p:cNvPr id="196" name="Google Shape;196;p31"/>
          <p:cNvCxnSpPr/>
          <p:nvPr/>
        </p:nvCxnSpPr>
        <p:spPr>
          <a:xfrm rot="10800000">
            <a:off x="1405850" y="2882750"/>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197" name="Google Shape;197;p31"/>
          <p:cNvCxnSpPr/>
          <p:nvPr/>
        </p:nvCxnSpPr>
        <p:spPr>
          <a:xfrm rot="10800000">
            <a:off x="3387192" y="2120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198" name="Google Shape;198;p31"/>
          <p:cNvCxnSpPr/>
          <p:nvPr/>
        </p:nvCxnSpPr>
        <p:spPr>
          <a:xfrm rot="10800000">
            <a:off x="2396592" y="2120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199" name="Google Shape;199;p31"/>
          <p:cNvCxnSpPr/>
          <p:nvPr/>
        </p:nvCxnSpPr>
        <p:spPr>
          <a:xfrm rot="10800000">
            <a:off x="1482192" y="2120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200" name="Google Shape;200;p31"/>
          <p:cNvCxnSpPr/>
          <p:nvPr/>
        </p:nvCxnSpPr>
        <p:spPr>
          <a:xfrm rot="10800000">
            <a:off x="1405997" y="3568515"/>
            <a:ext cx="0" cy="416700"/>
          </a:xfrm>
          <a:prstGeom prst="straightConnector1">
            <a:avLst/>
          </a:prstGeom>
          <a:noFill/>
          <a:ln cap="flat" cmpd="sng" w="19050">
            <a:solidFill>
              <a:srgbClr val="000000"/>
            </a:solidFill>
            <a:prstDash val="solid"/>
            <a:round/>
            <a:headEnd len="med" w="med" type="none"/>
            <a:tailEnd len="med" w="med" type="triangle"/>
          </a:ln>
        </p:spPr>
      </p:cxnSp>
      <p:sp>
        <p:nvSpPr>
          <p:cNvPr id="201" name="Google Shape;201;p31"/>
          <p:cNvSpPr txBox="1"/>
          <p:nvPr/>
        </p:nvSpPr>
        <p:spPr>
          <a:xfrm>
            <a:off x="5632800" y="2000300"/>
            <a:ext cx="3423000" cy="22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UP, DOWN, RIGHT, LEFT</a:t>
            </a:r>
            <a:endParaRPr b="1" sz="1800"/>
          </a:p>
          <a:p>
            <a:pPr indent="-342900" lvl="0" marL="457200" rtl="0" algn="l">
              <a:spcBef>
                <a:spcPts val="0"/>
              </a:spcBef>
              <a:spcAft>
                <a:spcPts val="0"/>
              </a:spcAft>
              <a:buSzPts val="1800"/>
              <a:buChar char="●"/>
            </a:pPr>
            <a:r>
              <a:rPr b="1" lang="en" sz="1800"/>
              <a:t>0.8 action executes correctly</a:t>
            </a:r>
            <a:endParaRPr b="1" sz="1800"/>
          </a:p>
          <a:p>
            <a:pPr indent="-342900" lvl="0" marL="457200" rtl="0" algn="l">
              <a:spcBef>
                <a:spcPts val="0"/>
              </a:spcBef>
              <a:spcAft>
                <a:spcPts val="0"/>
              </a:spcAft>
              <a:buSzPts val="1800"/>
              <a:buChar char="●"/>
            </a:pPr>
            <a:r>
              <a:rPr b="1" lang="en" sz="1800"/>
              <a:t>0.2 we go orthogonally instead</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Reinforcement learning</a:t>
            </a:r>
            <a:endParaRPr sz="30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Overview of RL:</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RL vs other forms of learning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RL “API”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Applications </a:t>
            </a:r>
            <a:endParaRPr sz="1800">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Framework: Markov Decision Processes (MDP’s)</a:t>
            </a:r>
            <a:endParaRPr>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Definitions and notations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Policies and Value Functions </a:t>
            </a:r>
            <a:endParaRPr sz="1800">
              <a:solidFill>
                <a:srgbClr val="000000"/>
              </a:solidFill>
            </a:endParaRPr>
          </a:p>
          <a:p>
            <a:pPr indent="-342900" lvl="1" marL="914400" rtl="0" algn="l">
              <a:spcBef>
                <a:spcPts val="0"/>
              </a:spcBef>
              <a:spcAft>
                <a:spcPts val="0"/>
              </a:spcAft>
              <a:buClr>
                <a:srgbClr val="000000"/>
              </a:buClr>
              <a:buSzPts val="1800"/>
              <a:buChar char="○"/>
            </a:pPr>
            <a:r>
              <a:rPr lang="en" sz="1800">
                <a:solidFill>
                  <a:srgbClr val="000000"/>
                </a:solidFill>
              </a:rPr>
              <a:t>Solving MDP’s </a:t>
            </a:r>
            <a:endParaRPr sz="1800">
              <a:solidFill>
                <a:srgbClr val="000000"/>
              </a:solidFill>
            </a:endParaRPr>
          </a:p>
          <a:p>
            <a:pPr indent="-342900" lvl="2" marL="1371600" rtl="0" algn="l">
              <a:spcBef>
                <a:spcPts val="0"/>
              </a:spcBef>
              <a:spcAft>
                <a:spcPts val="0"/>
              </a:spcAft>
              <a:buClr>
                <a:srgbClr val="000000"/>
              </a:buClr>
              <a:buSzPts val="1800"/>
              <a:buChar char="■"/>
            </a:pPr>
            <a:r>
              <a:rPr lang="en" sz="1800">
                <a:solidFill>
                  <a:srgbClr val="000000"/>
                </a:solidFill>
              </a:rPr>
              <a:t>Value Iteration </a:t>
            </a:r>
            <a:endParaRPr sz="1800">
              <a:solidFill>
                <a:srgbClr val="000000"/>
              </a:solidFill>
            </a:endParaRPr>
          </a:p>
          <a:p>
            <a:pPr indent="-342900" lvl="2" marL="1371600" rtl="0" algn="l">
              <a:spcBef>
                <a:spcPts val="0"/>
              </a:spcBef>
              <a:spcAft>
                <a:spcPts val="0"/>
              </a:spcAft>
              <a:buClr>
                <a:srgbClr val="000000"/>
              </a:buClr>
              <a:buSzPts val="1800"/>
              <a:buChar char="■"/>
            </a:pPr>
            <a:r>
              <a:rPr lang="en" sz="1800">
                <a:solidFill>
                  <a:srgbClr val="000000"/>
                </a:solidFill>
              </a:rPr>
              <a:t>Policy Iteration</a:t>
            </a:r>
            <a:endParaRPr sz="1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world</a:t>
            </a:r>
            <a:endParaRPr/>
          </a:p>
        </p:txBody>
      </p:sp>
      <p:sp>
        <p:nvSpPr>
          <p:cNvPr id="207" name="Google Shape;207;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rPr>
              <a:t>What’s the reliability of this sequence of actions?</a:t>
            </a:r>
            <a:endParaRPr>
              <a:solidFill>
                <a:srgbClr val="000000"/>
              </a:solidFill>
            </a:endParaRPr>
          </a:p>
        </p:txBody>
      </p:sp>
      <p:graphicFrame>
        <p:nvGraphicFramePr>
          <p:cNvPr id="208" name="Google Shape;208;p32"/>
          <p:cNvGraphicFramePr/>
          <p:nvPr/>
        </p:nvGraphicFramePr>
        <p:xfrm>
          <a:off x="952500" y="2000250"/>
          <a:ext cx="3000000" cy="3000000"/>
        </p:xfrm>
        <a:graphic>
          <a:graphicData uri="http://schemas.openxmlformats.org/drawingml/2006/table">
            <a:tbl>
              <a:tblPr>
                <a:noFill/>
                <a:tableStyleId>{B0B9C38B-48B2-49F1-A19E-8367390F5AD2}</a:tableStyleId>
              </a:tblPr>
              <a:tblGrid>
                <a:gridCol w="997400"/>
                <a:gridCol w="997400"/>
                <a:gridCol w="997400"/>
                <a:gridCol w="997400"/>
              </a:tblGrid>
              <a:tr h="749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GOAL</a:t>
                      </a:r>
                      <a:endParaRPr/>
                    </a:p>
                  </a:txBody>
                  <a:tcPr marT="91425" marB="91425" marR="91425" marL="91425" anchor="ctr">
                    <a:solidFill>
                      <a:srgbClr val="B6D7A8"/>
                    </a:solidFill>
                  </a:tcPr>
                </a:tc>
              </a:tr>
              <a:tr h="749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999999"/>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EA9999"/>
                    </a:solidFill>
                  </a:tcPr>
                </a:tc>
              </a:tr>
              <a:tr h="74982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cxnSp>
        <p:nvCxnSpPr>
          <p:cNvPr id="209" name="Google Shape;209;p32"/>
          <p:cNvCxnSpPr/>
          <p:nvPr/>
        </p:nvCxnSpPr>
        <p:spPr>
          <a:xfrm rot="10800000">
            <a:off x="1405850" y="2882750"/>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210" name="Google Shape;210;p32"/>
          <p:cNvCxnSpPr/>
          <p:nvPr/>
        </p:nvCxnSpPr>
        <p:spPr>
          <a:xfrm rot="10800000">
            <a:off x="3387192" y="2120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211" name="Google Shape;211;p32"/>
          <p:cNvCxnSpPr/>
          <p:nvPr/>
        </p:nvCxnSpPr>
        <p:spPr>
          <a:xfrm rot="10800000">
            <a:off x="2396592" y="2120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212" name="Google Shape;212;p32"/>
          <p:cNvCxnSpPr/>
          <p:nvPr/>
        </p:nvCxnSpPr>
        <p:spPr>
          <a:xfrm rot="10800000">
            <a:off x="1482192" y="2120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213" name="Google Shape;213;p32"/>
          <p:cNvCxnSpPr/>
          <p:nvPr/>
        </p:nvCxnSpPr>
        <p:spPr>
          <a:xfrm rot="10800000">
            <a:off x="1405997" y="3568515"/>
            <a:ext cx="0" cy="416700"/>
          </a:xfrm>
          <a:prstGeom prst="straightConnector1">
            <a:avLst/>
          </a:prstGeom>
          <a:noFill/>
          <a:ln cap="flat" cmpd="sng" w="19050">
            <a:solidFill>
              <a:srgbClr val="000000"/>
            </a:solidFill>
            <a:prstDash val="solid"/>
            <a:round/>
            <a:headEnd len="med" w="med" type="none"/>
            <a:tailEnd len="med" w="med" type="triangle"/>
          </a:ln>
        </p:spPr>
      </p:cxnSp>
      <p:sp>
        <p:nvSpPr>
          <p:cNvPr id="214" name="Google Shape;214;p32"/>
          <p:cNvSpPr txBox="1"/>
          <p:nvPr/>
        </p:nvSpPr>
        <p:spPr>
          <a:xfrm>
            <a:off x="5632800" y="2000300"/>
            <a:ext cx="3423000" cy="22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UP, DOWN, RIGHT, LEFT</a:t>
            </a:r>
            <a:endParaRPr b="1" sz="1800"/>
          </a:p>
          <a:p>
            <a:pPr indent="-342900" lvl="0" marL="457200" rtl="0" algn="l">
              <a:spcBef>
                <a:spcPts val="0"/>
              </a:spcBef>
              <a:spcAft>
                <a:spcPts val="0"/>
              </a:spcAft>
              <a:buSzPts val="1800"/>
              <a:buChar char="●"/>
            </a:pPr>
            <a:r>
              <a:rPr b="1" lang="en" sz="1800"/>
              <a:t>0.8 action executes correctly</a:t>
            </a:r>
            <a:endParaRPr b="1" sz="1800"/>
          </a:p>
          <a:p>
            <a:pPr indent="-342900" lvl="0" marL="457200" rtl="0" algn="l">
              <a:spcBef>
                <a:spcPts val="0"/>
              </a:spcBef>
              <a:spcAft>
                <a:spcPts val="0"/>
              </a:spcAft>
              <a:buSzPts val="1800"/>
              <a:buChar char="●"/>
            </a:pPr>
            <a:r>
              <a:rPr b="1" lang="en" sz="1800"/>
              <a:t>0.2 we go orthogonally instead</a:t>
            </a:r>
            <a:endParaRPr b="1" sz="1800"/>
          </a:p>
          <a:p>
            <a:pPr indent="0" lvl="0" marL="0" rtl="0" algn="l">
              <a:spcBef>
                <a:spcPts val="0"/>
              </a:spcBef>
              <a:spcAft>
                <a:spcPts val="0"/>
              </a:spcAft>
              <a:buNone/>
            </a:pPr>
            <a:r>
              <a:t/>
            </a:r>
            <a:endParaRPr b="1"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world</a:t>
            </a:r>
            <a:endParaRPr/>
          </a:p>
        </p:txBody>
      </p:sp>
      <p:sp>
        <p:nvSpPr>
          <p:cNvPr id="220" name="Google Shape;22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What’s the reliability of this sequence of actions?</a:t>
            </a:r>
            <a:endParaRPr>
              <a:solidFill>
                <a:schemeClr val="dk1"/>
              </a:solidFill>
            </a:endParaRPr>
          </a:p>
          <a:p>
            <a:pPr indent="0" lvl="0" marL="0" rtl="0" algn="l">
              <a:spcBef>
                <a:spcPts val="1600"/>
              </a:spcBef>
              <a:spcAft>
                <a:spcPts val="1600"/>
              </a:spcAft>
              <a:buNone/>
            </a:pPr>
            <a:r>
              <a:t/>
            </a:r>
            <a:endParaRPr>
              <a:solidFill>
                <a:srgbClr val="000000"/>
              </a:solidFill>
            </a:endParaRPr>
          </a:p>
        </p:txBody>
      </p:sp>
      <p:graphicFrame>
        <p:nvGraphicFramePr>
          <p:cNvPr id="221" name="Google Shape;221;p33"/>
          <p:cNvGraphicFramePr/>
          <p:nvPr/>
        </p:nvGraphicFramePr>
        <p:xfrm>
          <a:off x="952500" y="2000250"/>
          <a:ext cx="3000000" cy="3000000"/>
        </p:xfrm>
        <a:graphic>
          <a:graphicData uri="http://schemas.openxmlformats.org/drawingml/2006/table">
            <a:tbl>
              <a:tblPr>
                <a:noFill/>
                <a:tableStyleId>{B0B9C38B-48B2-49F1-A19E-8367390F5AD2}</a:tableStyleId>
              </a:tblPr>
              <a:tblGrid>
                <a:gridCol w="997400"/>
                <a:gridCol w="997400"/>
                <a:gridCol w="997400"/>
                <a:gridCol w="997400"/>
              </a:tblGrid>
              <a:tr h="749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GOAL</a:t>
                      </a:r>
                      <a:endParaRPr/>
                    </a:p>
                  </a:txBody>
                  <a:tcPr marT="91425" marB="91425" marR="91425" marL="91425" anchor="ctr">
                    <a:solidFill>
                      <a:srgbClr val="B6D7A8"/>
                    </a:solidFill>
                  </a:tcPr>
                </a:tc>
              </a:tr>
              <a:tr h="749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999999"/>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EA9999"/>
                    </a:solidFill>
                  </a:tcPr>
                </a:tc>
              </a:tr>
              <a:tr h="74982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cxnSp>
        <p:nvCxnSpPr>
          <p:cNvPr id="222" name="Google Shape;222;p33"/>
          <p:cNvCxnSpPr/>
          <p:nvPr/>
        </p:nvCxnSpPr>
        <p:spPr>
          <a:xfrm rot="10800000">
            <a:off x="1405850" y="2882750"/>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223" name="Google Shape;223;p33"/>
          <p:cNvCxnSpPr/>
          <p:nvPr/>
        </p:nvCxnSpPr>
        <p:spPr>
          <a:xfrm rot="10800000">
            <a:off x="3387192" y="2120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224" name="Google Shape;224;p33"/>
          <p:cNvCxnSpPr/>
          <p:nvPr/>
        </p:nvCxnSpPr>
        <p:spPr>
          <a:xfrm rot="10800000">
            <a:off x="2396592" y="2120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225" name="Google Shape;225;p33"/>
          <p:cNvCxnSpPr/>
          <p:nvPr/>
        </p:nvCxnSpPr>
        <p:spPr>
          <a:xfrm rot="10800000">
            <a:off x="1482192" y="2120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226" name="Google Shape;226;p33"/>
          <p:cNvCxnSpPr/>
          <p:nvPr/>
        </p:nvCxnSpPr>
        <p:spPr>
          <a:xfrm rot="10800000">
            <a:off x="1405997" y="3568515"/>
            <a:ext cx="0" cy="416700"/>
          </a:xfrm>
          <a:prstGeom prst="straightConnector1">
            <a:avLst/>
          </a:prstGeom>
          <a:noFill/>
          <a:ln cap="flat" cmpd="sng" w="19050">
            <a:solidFill>
              <a:srgbClr val="000000"/>
            </a:solidFill>
            <a:prstDash val="solid"/>
            <a:round/>
            <a:headEnd len="med" w="med" type="none"/>
            <a:tailEnd len="med" w="med" type="triangle"/>
          </a:ln>
        </p:spPr>
      </p:cxnSp>
      <p:sp>
        <p:nvSpPr>
          <p:cNvPr id="227" name="Google Shape;227;p33"/>
          <p:cNvSpPr txBox="1"/>
          <p:nvPr/>
        </p:nvSpPr>
        <p:spPr>
          <a:xfrm>
            <a:off x="5632800" y="2000300"/>
            <a:ext cx="3423000" cy="22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UP, DOWN, RIGHT, LEFT</a:t>
            </a:r>
            <a:endParaRPr b="1" sz="1800"/>
          </a:p>
          <a:p>
            <a:pPr indent="-342900" lvl="0" marL="457200" rtl="0" algn="l">
              <a:spcBef>
                <a:spcPts val="0"/>
              </a:spcBef>
              <a:spcAft>
                <a:spcPts val="0"/>
              </a:spcAft>
              <a:buSzPts val="1800"/>
              <a:buChar char="●"/>
            </a:pPr>
            <a:r>
              <a:rPr b="1" lang="en" sz="1800"/>
              <a:t>0.8 action executes correctly</a:t>
            </a:r>
            <a:endParaRPr b="1" sz="1800"/>
          </a:p>
          <a:p>
            <a:pPr indent="-342900" lvl="0" marL="457200" rtl="0" algn="l">
              <a:spcBef>
                <a:spcPts val="0"/>
              </a:spcBef>
              <a:spcAft>
                <a:spcPts val="0"/>
              </a:spcAft>
              <a:buSzPts val="1800"/>
              <a:buChar char="●"/>
            </a:pPr>
            <a:r>
              <a:rPr b="1" lang="en" sz="1800"/>
              <a:t>0.2 we go orthogonally instead</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0.8*0.8*0.8*0.8*0.8 = 0.32768</a:t>
            </a:r>
            <a:endParaRPr b="1" sz="1800"/>
          </a:p>
          <a:p>
            <a:pPr indent="0" lvl="0" marL="0" rtl="0" algn="l">
              <a:spcBef>
                <a:spcPts val="0"/>
              </a:spcBef>
              <a:spcAft>
                <a:spcPts val="0"/>
              </a:spcAft>
              <a:buClr>
                <a:schemeClr val="dk1"/>
              </a:buClr>
              <a:buSzPts val="1100"/>
              <a:buFont typeface="Arial"/>
              <a:buNone/>
            </a:pPr>
            <a:r>
              <a:t/>
            </a:r>
            <a:endParaRPr b="1" sz="1800"/>
          </a:p>
          <a:p>
            <a:pPr indent="0" lvl="0" marL="0" rtl="0" algn="l">
              <a:spcBef>
                <a:spcPts val="0"/>
              </a:spcBef>
              <a:spcAft>
                <a:spcPts val="0"/>
              </a:spcAft>
              <a:buNone/>
            </a:pPr>
            <a:r>
              <a:t/>
            </a:r>
            <a:endParaRPr b="1"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world</a:t>
            </a:r>
            <a:endParaRPr/>
          </a:p>
        </p:txBody>
      </p:sp>
      <p:sp>
        <p:nvSpPr>
          <p:cNvPr id="233" name="Google Shape;23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What’s the reliability of this sequence of actions?</a:t>
            </a:r>
            <a:endParaRPr>
              <a:solidFill>
                <a:schemeClr val="dk1"/>
              </a:solidFill>
            </a:endParaRPr>
          </a:p>
          <a:p>
            <a:pPr indent="0" lvl="0" marL="0" rtl="0" algn="l">
              <a:spcBef>
                <a:spcPts val="1600"/>
              </a:spcBef>
              <a:spcAft>
                <a:spcPts val="1600"/>
              </a:spcAft>
              <a:buNone/>
            </a:pPr>
            <a:r>
              <a:t/>
            </a:r>
            <a:endParaRPr>
              <a:solidFill>
                <a:srgbClr val="000000"/>
              </a:solidFill>
            </a:endParaRPr>
          </a:p>
        </p:txBody>
      </p:sp>
      <p:graphicFrame>
        <p:nvGraphicFramePr>
          <p:cNvPr id="234" name="Google Shape;234;p34"/>
          <p:cNvGraphicFramePr/>
          <p:nvPr/>
        </p:nvGraphicFramePr>
        <p:xfrm>
          <a:off x="952500" y="2000250"/>
          <a:ext cx="3000000" cy="3000000"/>
        </p:xfrm>
        <a:graphic>
          <a:graphicData uri="http://schemas.openxmlformats.org/drawingml/2006/table">
            <a:tbl>
              <a:tblPr>
                <a:noFill/>
                <a:tableStyleId>{B0B9C38B-48B2-49F1-A19E-8367390F5AD2}</a:tableStyleId>
              </a:tblPr>
              <a:tblGrid>
                <a:gridCol w="997400"/>
                <a:gridCol w="997400"/>
                <a:gridCol w="997400"/>
                <a:gridCol w="997400"/>
              </a:tblGrid>
              <a:tr h="749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GOAL</a:t>
                      </a:r>
                      <a:endParaRPr/>
                    </a:p>
                  </a:txBody>
                  <a:tcPr marT="91425" marB="91425" marR="91425" marL="91425" anchor="ctr">
                    <a:solidFill>
                      <a:srgbClr val="B6D7A8"/>
                    </a:solidFill>
                  </a:tcPr>
                </a:tc>
              </a:tr>
              <a:tr h="749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999999"/>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EA9999"/>
                    </a:solidFill>
                  </a:tcPr>
                </a:tc>
              </a:tr>
              <a:tr h="74982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cxnSp>
        <p:nvCxnSpPr>
          <p:cNvPr id="235" name="Google Shape;235;p34"/>
          <p:cNvCxnSpPr/>
          <p:nvPr/>
        </p:nvCxnSpPr>
        <p:spPr>
          <a:xfrm rot="10800000">
            <a:off x="1405850" y="2882750"/>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236" name="Google Shape;236;p34"/>
          <p:cNvCxnSpPr/>
          <p:nvPr/>
        </p:nvCxnSpPr>
        <p:spPr>
          <a:xfrm rot="10800000">
            <a:off x="3387192" y="2120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237" name="Google Shape;237;p34"/>
          <p:cNvCxnSpPr/>
          <p:nvPr/>
        </p:nvCxnSpPr>
        <p:spPr>
          <a:xfrm rot="10800000">
            <a:off x="2396592" y="2120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238" name="Google Shape;238;p34"/>
          <p:cNvCxnSpPr/>
          <p:nvPr/>
        </p:nvCxnSpPr>
        <p:spPr>
          <a:xfrm rot="10800000">
            <a:off x="1482192" y="2120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239" name="Google Shape;239;p34"/>
          <p:cNvCxnSpPr/>
          <p:nvPr/>
        </p:nvCxnSpPr>
        <p:spPr>
          <a:xfrm rot="10800000">
            <a:off x="1405997" y="3568515"/>
            <a:ext cx="0" cy="416700"/>
          </a:xfrm>
          <a:prstGeom prst="straightConnector1">
            <a:avLst/>
          </a:prstGeom>
          <a:noFill/>
          <a:ln cap="flat" cmpd="sng" w="19050">
            <a:solidFill>
              <a:srgbClr val="000000"/>
            </a:solidFill>
            <a:prstDash val="solid"/>
            <a:round/>
            <a:headEnd len="med" w="med" type="none"/>
            <a:tailEnd len="med" w="med" type="triangle"/>
          </a:ln>
        </p:spPr>
      </p:cxnSp>
      <p:sp>
        <p:nvSpPr>
          <p:cNvPr id="240" name="Google Shape;240;p34"/>
          <p:cNvSpPr txBox="1"/>
          <p:nvPr/>
        </p:nvSpPr>
        <p:spPr>
          <a:xfrm>
            <a:off x="5632800" y="2000300"/>
            <a:ext cx="3423000" cy="22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UP, DOWN, RIGHT, LEFT</a:t>
            </a:r>
            <a:endParaRPr b="1" sz="1800"/>
          </a:p>
          <a:p>
            <a:pPr indent="-342900" lvl="0" marL="457200" rtl="0" algn="l">
              <a:spcBef>
                <a:spcPts val="0"/>
              </a:spcBef>
              <a:spcAft>
                <a:spcPts val="0"/>
              </a:spcAft>
              <a:buSzPts val="1800"/>
              <a:buChar char="●"/>
            </a:pPr>
            <a:r>
              <a:rPr b="1" lang="en" sz="1800"/>
              <a:t>0.8 action executes correctly</a:t>
            </a:r>
            <a:endParaRPr b="1" sz="1800"/>
          </a:p>
          <a:p>
            <a:pPr indent="-342900" lvl="0" marL="457200" rtl="0" algn="l">
              <a:spcBef>
                <a:spcPts val="0"/>
              </a:spcBef>
              <a:spcAft>
                <a:spcPts val="0"/>
              </a:spcAft>
              <a:buSzPts val="1800"/>
              <a:buChar char="●"/>
            </a:pPr>
            <a:r>
              <a:rPr b="1" lang="en" sz="1800"/>
              <a:t>0.2 we go orthogonally instead</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solidFill>
                  <a:srgbClr val="E06666"/>
                </a:solidFill>
              </a:rPr>
              <a:t>0.8*0.8*0.8*0.8*0.8 = 0.32768</a:t>
            </a:r>
            <a:endParaRPr b="1" sz="1800">
              <a:solidFill>
                <a:srgbClr val="E06666"/>
              </a:solidFill>
            </a:endParaRPr>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world</a:t>
            </a:r>
            <a:endParaRPr/>
          </a:p>
        </p:txBody>
      </p:sp>
      <p:sp>
        <p:nvSpPr>
          <p:cNvPr id="246" name="Google Shape;24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What’s the reliability of this sequence of actions?</a:t>
            </a:r>
            <a:endParaRPr>
              <a:solidFill>
                <a:schemeClr val="dk1"/>
              </a:solidFill>
            </a:endParaRPr>
          </a:p>
          <a:p>
            <a:pPr indent="0" lvl="0" marL="0" rtl="0" algn="l">
              <a:spcBef>
                <a:spcPts val="1600"/>
              </a:spcBef>
              <a:spcAft>
                <a:spcPts val="1600"/>
              </a:spcAft>
              <a:buNone/>
            </a:pPr>
            <a:r>
              <a:t/>
            </a:r>
            <a:endParaRPr>
              <a:solidFill>
                <a:srgbClr val="000000"/>
              </a:solidFill>
            </a:endParaRPr>
          </a:p>
        </p:txBody>
      </p:sp>
      <p:graphicFrame>
        <p:nvGraphicFramePr>
          <p:cNvPr id="247" name="Google Shape;247;p35"/>
          <p:cNvGraphicFramePr/>
          <p:nvPr/>
        </p:nvGraphicFramePr>
        <p:xfrm>
          <a:off x="952500" y="2000250"/>
          <a:ext cx="3000000" cy="3000000"/>
        </p:xfrm>
        <a:graphic>
          <a:graphicData uri="http://schemas.openxmlformats.org/drawingml/2006/table">
            <a:tbl>
              <a:tblPr>
                <a:noFill/>
                <a:tableStyleId>{B0B9C38B-48B2-49F1-A19E-8367390F5AD2}</a:tableStyleId>
              </a:tblPr>
              <a:tblGrid>
                <a:gridCol w="997400"/>
                <a:gridCol w="997400"/>
                <a:gridCol w="997400"/>
                <a:gridCol w="997400"/>
              </a:tblGrid>
              <a:tr h="749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GOAL</a:t>
                      </a:r>
                      <a:endParaRPr/>
                    </a:p>
                  </a:txBody>
                  <a:tcPr marT="91425" marB="91425" marR="91425" marL="91425" anchor="ctr">
                    <a:solidFill>
                      <a:srgbClr val="B6D7A8"/>
                    </a:solidFill>
                  </a:tcPr>
                </a:tc>
              </a:tr>
              <a:tr h="749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999999"/>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EA9999"/>
                    </a:solidFill>
                  </a:tcPr>
                </a:tc>
              </a:tr>
              <a:tr h="74982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cxnSp>
        <p:nvCxnSpPr>
          <p:cNvPr id="248" name="Google Shape;248;p35"/>
          <p:cNvCxnSpPr/>
          <p:nvPr/>
        </p:nvCxnSpPr>
        <p:spPr>
          <a:xfrm rot="10800000">
            <a:off x="1405850" y="2882750"/>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249" name="Google Shape;249;p35"/>
          <p:cNvCxnSpPr/>
          <p:nvPr/>
        </p:nvCxnSpPr>
        <p:spPr>
          <a:xfrm rot="10800000">
            <a:off x="3387192" y="2120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250" name="Google Shape;250;p35"/>
          <p:cNvCxnSpPr/>
          <p:nvPr/>
        </p:nvCxnSpPr>
        <p:spPr>
          <a:xfrm rot="10800000">
            <a:off x="2396592" y="2120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251" name="Google Shape;251;p35"/>
          <p:cNvCxnSpPr/>
          <p:nvPr/>
        </p:nvCxnSpPr>
        <p:spPr>
          <a:xfrm rot="10800000">
            <a:off x="1482192" y="2120742"/>
            <a:ext cx="0" cy="416700"/>
          </a:xfrm>
          <a:prstGeom prst="straightConnector1">
            <a:avLst/>
          </a:prstGeom>
          <a:noFill/>
          <a:ln cap="flat" cmpd="sng" w="19050">
            <a:solidFill>
              <a:srgbClr val="000000"/>
            </a:solidFill>
            <a:prstDash val="solid"/>
            <a:round/>
            <a:headEnd len="med" w="med" type="none"/>
            <a:tailEnd len="med" w="med" type="triangle"/>
          </a:ln>
        </p:spPr>
      </p:cxnSp>
      <p:cxnSp>
        <p:nvCxnSpPr>
          <p:cNvPr id="252" name="Google Shape;252;p35"/>
          <p:cNvCxnSpPr/>
          <p:nvPr/>
        </p:nvCxnSpPr>
        <p:spPr>
          <a:xfrm rot="10800000">
            <a:off x="1405997" y="3568515"/>
            <a:ext cx="0" cy="416700"/>
          </a:xfrm>
          <a:prstGeom prst="straightConnector1">
            <a:avLst/>
          </a:prstGeom>
          <a:noFill/>
          <a:ln cap="flat" cmpd="sng" w="19050">
            <a:solidFill>
              <a:srgbClr val="000000"/>
            </a:solidFill>
            <a:prstDash val="solid"/>
            <a:round/>
            <a:headEnd len="med" w="med" type="none"/>
            <a:tailEnd len="med" w="med" type="triangle"/>
          </a:ln>
        </p:spPr>
      </p:cxnSp>
      <p:sp>
        <p:nvSpPr>
          <p:cNvPr id="253" name="Google Shape;253;p35"/>
          <p:cNvSpPr txBox="1"/>
          <p:nvPr/>
        </p:nvSpPr>
        <p:spPr>
          <a:xfrm>
            <a:off x="5632800" y="2000300"/>
            <a:ext cx="3423000" cy="22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UP, DOWN, RIGHT, LEFT</a:t>
            </a:r>
            <a:endParaRPr b="1" sz="1800"/>
          </a:p>
          <a:p>
            <a:pPr indent="-342900" lvl="0" marL="457200" rtl="0" algn="l">
              <a:spcBef>
                <a:spcPts val="0"/>
              </a:spcBef>
              <a:spcAft>
                <a:spcPts val="0"/>
              </a:spcAft>
              <a:buSzPts val="1800"/>
              <a:buChar char="●"/>
            </a:pPr>
            <a:r>
              <a:rPr b="1" lang="en" sz="1800"/>
              <a:t>0.8 action executes correctly</a:t>
            </a:r>
            <a:endParaRPr b="1" sz="1800"/>
          </a:p>
          <a:p>
            <a:pPr indent="-342900" lvl="0" marL="457200" rtl="0" algn="l">
              <a:spcBef>
                <a:spcPts val="0"/>
              </a:spcBef>
              <a:spcAft>
                <a:spcPts val="0"/>
              </a:spcAft>
              <a:buSzPts val="1800"/>
              <a:buChar char="●"/>
            </a:pPr>
            <a:r>
              <a:rPr b="1" lang="en" sz="1800"/>
              <a:t>0.2 we go orthogonally instead</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0.8*0.8*0.8*0.8*0.8 + 0.1*0.1*0.1*0.1*0.8 = 0.32776</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Markov Decision Process</a:t>
            </a:r>
            <a:endParaRPr/>
          </a:p>
        </p:txBody>
      </p:sp>
      <p:sp>
        <p:nvSpPr>
          <p:cNvPr id="259" name="Google Shape;25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States:      S</a:t>
            </a:r>
            <a:endParaRPr>
              <a:solidFill>
                <a:srgbClr val="000000"/>
              </a:solidFill>
            </a:endParaRPr>
          </a:p>
          <a:p>
            <a:pPr indent="0" lvl="0" marL="0" rtl="0" algn="l">
              <a:spcBef>
                <a:spcPts val="1600"/>
              </a:spcBef>
              <a:spcAft>
                <a:spcPts val="0"/>
              </a:spcAft>
              <a:buNone/>
            </a:pPr>
            <a:r>
              <a:rPr lang="en">
                <a:solidFill>
                  <a:srgbClr val="000000"/>
                </a:solidFill>
              </a:rPr>
              <a:t>Actions:    A(s), A</a:t>
            </a:r>
            <a:endParaRPr>
              <a:solidFill>
                <a:srgbClr val="000000"/>
              </a:solidFill>
            </a:endParaRPr>
          </a:p>
          <a:p>
            <a:pPr indent="0" lvl="0" marL="0" rtl="0" algn="l">
              <a:spcBef>
                <a:spcPts val="1600"/>
              </a:spcBef>
              <a:spcAft>
                <a:spcPts val="1600"/>
              </a:spcAft>
              <a:buNone/>
            </a:pPr>
            <a:r>
              <a:rPr lang="en">
                <a:solidFill>
                  <a:srgbClr val="000000"/>
                </a:solidFill>
              </a:rPr>
              <a:t>Model:      T(s, a, s</a:t>
            </a:r>
            <a:r>
              <a:rPr lang="en" sz="2000">
                <a:solidFill>
                  <a:schemeClr val="dk1"/>
                </a:solidFill>
              </a:rPr>
              <a:t>′</a:t>
            </a:r>
            <a:r>
              <a:rPr lang="en">
                <a:solidFill>
                  <a:srgbClr val="000000"/>
                </a:solidFill>
              </a:rPr>
              <a:t>)  ~  Pr(s</a:t>
            </a:r>
            <a:r>
              <a:rPr lang="en" sz="2000">
                <a:solidFill>
                  <a:schemeClr val="dk1"/>
                </a:solidFill>
              </a:rPr>
              <a:t>′</a:t>
            </a:r>
            <a:r>
              <a:rPr lang="en">
                <a:solidFill>
                  <a:srgbClr val="000000"/>
                </a:solidFill>
              </a:rPr>
              <a:t> | s, a)</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Markov Decision Process</a:t>
            </a:r>
            <a:endParaRPr/>
          </a:p>
        </p:txBody>
      </p:sp>
      <p:sp>
        <p:nvSpPr>
          <p:cNvPr id="265" name="Google Shape;26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States:      S										Markovian property:</a:t>
            </a:r>
            <a:endParaRPr>
              <a:solidFill>
                <a:srgbClr val="000000"/>
              </a:solidFill>
            </a:endParaRPr>
          </a:p>
          <a:p>
            <a:pPr indent="0" lvl="0" marL="0" rtl="0" algn="l">
              <a:spcBef>
                <a:spcPts val="1600"/>
              </a:spcBef>
              <a:spcAft>
                <a:spcPts val="0"/>
              </a:spcAft>
              <a:buNone/>
            </a:pPr>
            <a:r>
              <a:rPr lang="en">
                <a:solidFill>
                  <a:srgbClr val="000000"/>
                </a:solidFill>
              </a:rPr>
              <a:t>Actions:    A(s), A									  - only current state matters</a:t>
            </a:r>
            <a:endParaRPr>
              <a:solidFill>
                <a:srgbClr val="000000"/>
              </a:solidFill>
            </a:endParaRPr>
          </a:p>
          <a:p>
            <a:pPr indent="0" lvl="0" marL="0" rtl="0" algn="l">
              <a:spcBef>
                <a:spcPts val="1600"/>
              </a:spcBef>
              <a:spcAft>
                <a:spcPts val="0"/>
              </a:spcAft>
              <a:buNone/>
            </a:pPr>
            <a:r>
              <a:rPr lang="en">
                <a:solidFill>
                  <a:srgbClr val="000000"/>
                </a:solidFill>
              </a:rPr>
              <a:t>Model:      T(s, a, s</a:t>
            </a:r>
            <a:r>
              <a:rPr lang="en" sz="2000">
                <a:solidFill>
                  <a:schemeClr val="dk1"/>
                </a:solidFill>
              </a:rPr>
              <a:t>′</a:t>
            </a:r>
            <a:r>
              <a:rPr lang="en">
                <a:solidFill>
                  <a:srgbClr val="000000"/>
                </a:solidFill>
              </a:rPr>
              <a:t>)  ~  Pr(s</a:t>
            </a:r>
            <a:r>
              <a:rPr lang="en" sz="2000">
                <a:solidFill>
                  <a:schemeClr val="dk1"/>
                </a:solidFill>
              </a:rPr>
              <a:t>′</a:t>
            </a:r>
            <a:r>
              <a:rPr lang="en">
                <a:solidFill>
                  <a:srgbClr val="000000"/>
                </a:solidFill>
              </a:rPr>
              <a:t> | s, a)					  - rules don’t change</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Markov Decision Process</a:t>
            </a:r>
            <a:endParaRPr/>
          </a:p>
        </p:txBody>
      </p:sp>
      <p:sp>
        <p:nvSpPr>
          <p:cNvPr id="271" name="Google Shape;27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States:      S										</a:t>
            </a:r>
            <a:endParaRPr>
              <a:solidFill>
                <a:srgbClr val="000000"/>
              </a:solidFill>
            </a:endParaRPr>
          </a:p>
          <a:p>
            <a:pPr indent="0" lvl="0" marL="0" rtl="0" algn="l">
              <a:spcBef>
                <a:spcPts val="1600"/>
              </a:spcBef>
              <a:spcAft>
                <a:spcPts val="0"/>
              </a:spcAft>
              <a:buNone/>
            </a:pPr>
            <a:r>
              <a:rPr lang="en">
                <a:solidFill>
                  <a:srgbClr val="000000"/>
                </a:solidFill>
              </a:rPr>
              <a:t>Actions:    A(s), A									  </a:t>
            </a:r>
            <a:endParaRPr>
              <a:solidFill>
                <a:srgbClr val="000000"/>
              </a:solidFill>
            </a:endParaRPr>
          </a:p>
          <a:p>
            <a:pPr indent="0" lvl="0" marL="0" rtl="0" algn="l">
              <a:spcBef>
                <a:spcPts val="1600"/>
              </a:spcBef>
              <a:spcAft>
                <a:spcPts val="0"/>
              </a:spcAft>
              <a:buNone/>
            </a:pPr>
            <a:r>
              <a:rPr lang="en">
                <a:solidFill>
                  <a:srgbClr val="000000"/>
                </a:solidFill>
              </a:rPr>
              <a:t>Model:      T(s, a, s</a:t>
            </a:r>
            <a:r>
              <a:rPr lang="en" sz="2000">
                <a:solidFill>
                  <a:schemeClr val="dk1"/>
                </a:solidFill>
              </a:rPr>
              <a:t>′</a:t>
            </a:r>
            <a:r>
              <a:rPr lang="en">
                <a:solidFill>
                  <a:srgbClr val="000000"/>
                </a:solidFill>
              </a:rPr>
              <a:t>)  ~  Pr(s</a:t>
            </a:r>
            <a:r>
              <a:rPr lang="en" sz="2000">
                <a:solidFill>
                  <a:schemeClr val="dk1"/>
                </a:solidFill>
              </a:rPr>
              <a:t>′</a:t>
            </a:r>
            <a:r>
              <a:rPr lang="en">
                <a:solidFill>
                  <a:srgbClr val="000000"/>
                </a:solidFill>
              </a:rPr>
              <a:t> | s, a)					  </a:t>
            </a:r>
            <a:endParaRPr>
              <a:solidFill>
                <a:srgbClr val="000000"/>
              </a:solidFill>
            </a:endParaRPr>
          </a:p>
          <a:p>
            <a:pPr indent="0" lvl="0" marL="0" rtl="0" algn="l">
              <a:spcBef>
                <a:spcPts val="1600"/>
              </a:spcBef>
              <a:spcAft>
                <a:spcPts val="0"/>
              </a:spcAft>
              <a:buNone/>
            </a:pPr>
            <a:r>
              <a:rPr lang="en">
                <a:solidFill>
                  <a:srgbClr val="000000"/>
                </a:solidFill>
              </a:rPr>
              <a:t>Reward:   R(s), R(s, a), R(s, a, s</a:t>
            </a:r>
            <a:r>
              <a:rPr lang="en" sz="2000">
                <a:solidFill>
                  <a:schemeClr val="dk1"/>
                </a:solidFill>
              </a:rPr>
              <a:t>′</a:t>
            </a:r>
            <a:r>
              <a:rPr lang="en">
                <a:solidFill>
                  <a:srgbClr val="000000"/>
                </a:solidFill>
              </a:rPr>
              <a:t>)</a:t>
            </a:r>
            <a:endParaRPr>
              <a:solidFill>
                <a:srgbClr val="000000"/>
              </a:solidFill>
            </a:endParaRPr>
          </a:p>
          <a:p>
            <a:pPr indent="0" lvl="0" marL="0" rtl="0" algn="l">
              <a:spcBef>
                <a:spcPts val="1600"/>
              </a:spcBef>
              <a:spcAft>
                <a:spcPts val="1600"/>
              </a:spcAft>
              <a:buNone/>
            </a:pPr>
            <a:r>
              <a:t/>
            </a:r>
            <a:endParaRPr>
              <a:solidFill>
                <a:srgbClr val="000000"/>
              </a:solidFill>
            </a:endParaRPr>
          </a:p>
        </p:txBody>
      </p:sp>
      <p:graphicFrame>
        <p:nvGraphicFramePr>
          <p:cNvPr id="272" name="Google Shape;272;p38"/>
          <p:cNvGraphicFramePr/>
          <p:nvPr/>
        </p:nvGraphicFramePr>
        <p:xfrm>
          <a:off x="5063700" y="1152475"/>
          <a:ext cx="3000000" cy="3000000"/>
        </p:xfrm>
        <a:graphic>
          <a:graphicData uri="http://schemas.openxmlformats.org/drawingml/2006/table">
            <a:tbl>
              <a:tblPr>
                <a:noFill/>
                <a:tableStyleId>{B0B9C38B-48B2-49F1-A19E-8367390F5AD2}</a:tableStyleId>
              </a:tblPr>
              <a:tblGrid>
                <a:gridCol w="997400"/>
                <a:gridCol w="997400"/>
                <a:gridCol w="997400"/>
                <a:gridCol w="997400"/>
              </a:tblGrid>
              <a:tr h="749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nchor="ctr">
                    <a:solidFill>
                      <a:srgbClr val="B6D7A8"/>
                    </a:solidFill>
                  </a:tcPr>
                </a:tc>
              </a:tr>
              <a:tr h="749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999999"/>
                    </a:solidFill>
                  </a:tcP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nchor="ctr">
                    <a:solidFill>
                      <a:srgbClr val="EA9999"/>
                    </a:solidFill>
                  </a:tcPr>
                </a:tc>
              </a:tr>
              <a:tr h="749825">
                <a:tc>
                  <a:txBody>
                    <a:bodyPr/>
                    <a:lstStyle/>
                    <a:p>
                      <a:pPr indent="0" lvl="0" marL="0" rtl="0" algn="ctr">
                        <a:spcBef>
                          <a:spcPts val="0"/>
                        </a:spcBef>
                        <a:spcAft>
                          <a:spcPts val="0"/>
                        </a:spcAft>
                        <a:buNone/>
                      </a:pPr>
                      <a:r>
                        <a:rPr lang="en"/>
                        <a:t>START</a:t>
                      </a:r>
                      <a:endParaRPr/>
                    </a:p>
                  </a:txBody>
                  <a:tcPr marT="91425" marB="91425" marR="91425" marL="91425" anchor="ctr"/>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Markov Decision Process</a:t>
            </a:r>
            <a:endParaRPr/>
          </a:p>
        </p:txBody>
      </p:sp>
      <p:sp>
        <p:nvSpPr>
          <p:cNvPr id="278" name="Google Shape;278;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States:      S										</a:t>
            </a:r>
            <a:endParaRPr>
              <a:solidFill>
                <a:srgbClr val="000000"/>
              </a:solidFill>
            </a:endParaRPr>
          </a:p>
          <a:p>
            <a:pPr indent="0" lvl="0" marL="0" rtl="0" algn="l">
              <a:spcBef>
                <a:spcPts val="1600"/>
              </a:spcBef>
              <a:spcAft>
                <a:spcPts val="0"/>
              </a:spcAft>
              <a:buNone/>
            </a:pPr>
            <a:r>
              <a:rPr lang="en">
                <a:solidFill>
                  <a:srgbClr val="000000"/>
                </a:solidFill>
              </a:rPr>
              <a:t>Actions:    A(s), A									</a:t>
            </a:r>
            <a:endParaRPr>
              <a:solidFill>
                <a:srgbClr val="000000"/>
              </a:solidFill>
            </a:endParaRPr>
          </a:p>
          <a:p>
            <a:pPr indent="0" lvl="0" marL="0" rtl="0" algn="l">
              <a:spcBef>
                <a:spcPts val="1600"/>
              </a:spcBef>
              <a:spcAft>
                <a:spcPts val="0"/>
              </a:spcAft>
              <a:buNone/>
            </a:pPr>
            <a:r>
              <a:rPr lang="en">
                <a:solidFill>
                  <a:srgbClr val="000000"/>
                </a:solidFill>
              </a:rPr>
              <a:t>Model:      T(s, a, s</a:t>
            </a:r>
            <a:r>
              <a:rPr lang="en" sz="2000">
                <a:solidFill>
                  <a:schemeClr val="dk1"/>
                </a:solidFill>
              </a:rPr>
              <a:t>′</a:t>
            </a:r>
            <a:r>
              <a:rPr lang="en">
                <a:solidFill>
                  <a:srgbClr val="000000"/>
                </a:solidFill>
              </a:rPr>
              <a:t>)  ~  Pr(s</a:t>
            </a:r>
            <a:r>
              <a:rPr lang="en" sz="2000">
                <a:solidFill>
                  <a:schemeClr val="dk1"/>
                </a:solidFill>
              </a:rPr>
              <a:t>′</a:t>
            </a:r>
            <a:r>
              <a:rPr lang="en">
                <a:solidFill>
                  <a:srgbClr val="000000"/>
                </a:solidFill>
              </a:rPr>
              <a:t> | s, a)					</a:t>
            </a:r>
            <a:endParaRPr>
              <a:solidFill>
                <a:srgbClr val="000000"/>
              </a:solidFill>
            </a:endParaRPr>
          </a:p>
          <a:p>
            <a:pPr indent="0" lvl="0" marL="0" rtl="0" algn="l">
              <a:spcBef>
                <a:spcPts val="1600"/>
              </a:spcBef>
              <a:spcAft>
                <a:spcPts val="0"/>
              </a:spcAft>
              <a:buNone/>
            </a:pPr>
            <a:r>
              <a:rPr lang="en">
                <a:solidFill>
                  <a:srgbClr val="000000"/>
                </a:solidFill>
              </a:rPr>
              <a:t>Reward:   R(s), R(s, a), R(s, a, s</a:t>
            </a:r>
            <a:r>
              <a:rPr lang="en" sz="2000">
                <a:solidFill>
                  <a:schemeClr val="dk1"/>
                </a:solidFill>
              </a:rPr>
              <a:t>′</a:t>
            </a:r>
            <a:r>
              <a:rPr lang="en">
                <a:solidFill>
                  <a:srgbClr val="000000"/>
                </a:solidFill>
              </a:rPr>
              <a:t>)</a:t>
            </a:r>
            <a:endParaRPr>
              <a:solidFill>
                <a:srgbClr val="000000"/>
              </a:solidFill>
            </a:endParaRPr>
          </a:p>
          <a:p>
            <a:pPr indent="0" lvl="0" marL="0" rtl="0" algn="l">
              <a:spcBef>
                <a:spcPts val="1600"/>
              </a:spcBef>
              <a:spcAft>
                <a:spcPts val="0"/>
              </a:spcAft>
              <a:buNone/>
            </a:pPr>
            <a:r>
              <a:rPr lang="en">
                <a:solidFill>
                  <a:srgbClr val="000000"/>
                </a:solidFill>
              </a:rPr>
              <a:t>_____________________________________</a:t>
            </a:r>
            <a:endParaRPr>
              <a:solidFill>
                <a:srgbClr val="000000"/>
              </a:solidFill>
            </a:endParaRPr>
          </a:p>
          <a:p>
            <a:pPr indent="0" lvl="0" marL="0" rtl="0" algn="l">
              <a:spcBef>
                <a:spcPts val="1600"/>
              </a:spcBef>
              <a:spcAft>
                <a:spcPts val="0"/>
              </a:spcAft>
              <a:buNone/>
            </a:pPr>
            <a:r>
              <a:rPr lang="en">
                <a:solidFill>
                  <a:srgbClr val="000000"/>
                </a:solidFill>
              </a:rPr>
              <a:t>Policy:      P(s) -&gt; a				</a:t>
            </a:r>
            <a:endParaRPr>
              <a:solidFill>
                <a:srgbClr val="000000"/>
              </a:solidFill>
            </a:endParaRPr>
          </a:p>
          <a:p>
            <a:pPr indent="0" lvl="0" marL="0" rtl="0" algn="l">
              <a:spcBef>
                <a:spcPts val="1600"/>
              </a:spcBef>
              <a:spcAft>
                <a:spcPts val="1600"/>
              </a:spcAft>
              <a:buNone/>
            </a:pPr>
            <a:r>
              <a:rPr lang="en">
                <a:solidFill>
                  <a:srgbClr val="000000"/>
                </a:solidFill>
              </a:rPr>
              <a:t>			P*					</a:t>
            </a:r>
            <a:endParaRPr>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Markov Decision Process</a:t>
            </a:r>
            <a:endParaRPr/>
          </a:p>
        </p:txBody>
      </p:sp>
      <p:sp>
        <p:nvSpPr>
          <p:cNvPr id="284" name="Google Shape;28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States:      S										</a:t>
            </a:r>
            <a:endParaRPr>
              <a:solidFill>
                <a:srgbClr val="000000"/>
              </a:solidFill>
            </a:endParaRPr>
          </a:p>
          <a:p>
            <a:pPr indent="0" lvl="0" marL="0" rtl="0" algn="l">
              <a:spcBef>
                <a:spcPts val="1600"/>
              </a:spcBef>
              <a:spcAft>
                <a:spcPts val="0"/>
              </a:spcAft>
              <a:buNone/>
            </a:pPr>
            <a:r>
              <a:rPr lang="en">
                <a:solidFill>
                  <a:srgbClr val="000000"/>
                </a:solidFill>
              </a:rPr>
              <a:t>Actions:    A(s), A									</a:t>
            </a:r>
            <a:endParaRPr>
              <a:solidFill>
                <a:srgbClr val="000000"/>
              </a:solidFill>
            </a:endParaRPr>
          </a:p>
          <a:p>
            <a:pPr indent="0" lvl="0" marL="0" rtl="0" algn="l">
              <a:spcBef>
                <a:spcPts val="1600"/>
              </a:spcBef>
              <a:spcAft>
                <a:spcPts val="0"/>
              </a:spcAft>
              <a:buNone/>
            </a:pPr>
            <a:r>
              <a:rPr lang="en">
                <a:solidFill>
                  <a:srgbClr val="000000"/>
                </a:solidFill>
              </a:rPr>
              <a:t>Model:      T(s, a, s</a:t>
            </a:r>
            <a:r>
              <a:rPr lang="en" sz="2000">
                <a:solidFill>
                  <a:schemeClr val="dk1"/>
                </a:solidFill>
              </a:rPr>
              <a:t>′</a:t>
            </a:r>
            <a:r>
              <a:rPr lang="en">
                <a:solidFill>
                  <a:srgbClr val="000000"/>
                </a:solidFill>
              </a:rPr>
              <a:t>)  ~  Pr(s</a:t>
            </a:r>
            <a:r>
              <a:rPr lang="en" sz="2000">
                <a:solidFill>
                  <a:schemeClr val="dk1"/>
                </a:solidFill>
              </a:rPr>
              <a:t>′</a:t>
            </a:r>
            <a:r>
              <a:rPr lang="en">
                <a:solidFill>
                  <a:srgbClr val="000000"/>
                </a:solidFill>
              </a:rPr>
              <a:t> | s, a)					</a:t>
            </a:r>
            <a:endParaRPr>
              <a:solidFill>
                <a:srgbClr val="000000"/>
              </a:solidFill>
            </a:endParaRPr>
          </a:p>
          <a:p>
            <a:pPr indent="0" lvl="0" marL="0" rtl="0" algn="l">
              <a:spcBef>
                <a:spcPts val="1600"/>
              </a:spcBef>
              <a:spcAft>
                <a:spcPts val="0"/>
              </a:spcAft>
              <a:buNone/>
            </a:pPr>
            <a:r>
              <a:rPr lang="en">
                <a:solidFill>
                  <a:srgbClr val="000000"/>
                </a:solidFill>
              </a:rPr>
              <a:t>Reward:   R(s), R(s, a), R(s, a, s</a:t>
            </a:r>
            <a:r>
              <a:rPr lang="en" sz="2000">
                <a:solidFill>
                  <a:schemeClr val="dk1"/>
                </a:solidFill>
              </a:rPr>
              <a:t>′</a:t>
            </a:r>
            <a:r>
              <a:rPr lang="en">
                <a:solidFill>
                  <a:srgbClr val="000000"/>
                </a:solidFill>
              </a:rPr>
              <a:t>)</a:t>
            </a:r>
            <a:endParaRPr>
              <a:solidFill>
                <a:srgbClr val="000000"/>
              </a:solidFill>
            </a:endParaRPr>
          </a:p>
          <a:p>
            <a:pPr indent="0" lvl="0" marL="0" rtl="0" algn="l">
              <a:spcBef>
                <a:spcPts val="1600"/>
              </a:spcBef>
              <a:spcAft>
                <a:spcPts val="0"/>
              </a:spcAft>
              <a:buNone/>
            </a:pPr>
            <a:r>
              <a:rPr lang="en">
                <a:solidFill>
                  <a:srgbClr val="000000"/>
                </a:solidFill>
              </a:rPr>
              <a:t>_____________________________________</a:t>
            </a:r>
            <a:endParaRPr>
              <a:solidFill>
                <a:srgbClr val="000000"/>
              </a:solidFill>
            </a:endParaRPr>
          </a:p>
          <a:p>
            <a:pPr indent="0" lvl="0" marL="0" rtl="0" algn="l">
              <a:spcBef>
                <a:spcPts val="1600"/>
              </a:spcBef>
              <a:spcAft>
                <a:spcPts val="0"/>
              </a:spcAft>
              <a:buNone/>
            </a:pPr>
            <a:r>
              <a:rPr lang="en">
                <a:solidFill>
                  <a:srgbClr val="000000"/>
                </a:solidFill>
              </a:rPr>
              <a:t>Policy:      P(s) -&gt; a				Supervised: x = s, y = a</a:t>
            </a:r>
            <a:endParaRPr>
              <a:solidFill>
                <a:srgbClr val="000000"/>
              </a:solidFill>
            </a:endParaRPr>
          </a:p>
          <a:p>
            <a:pPr indent="0" lvl="0" marL="0" rtl="0" algn="l">
              <a:spcBef>
                <a:spcPts val="1600"/>
              </a:spcBef>
              <a:spcAft>
                <a:spcPts val="1600"/>
              </a:spcAft>
              <a:buNone/>
            </a:pPr>
            <a:r>
              <a:rPr lang="en">
                <a:solidFill>
                  <a:srgbClr val="000000"/>
                </a:solidFill>
              </a:rPr>
              <a:t>			P*					Reinforcement: x = s, z = r, y = a, f(x) = P(s)</a:t>
            </a:r>
            <a:endParaRPr>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Reward function</a:t>
            </a:r>
            <a:endParaRPr/>
          </a:p>
        </p:txBody>
      </p:sp>
      <p:sp>
        <p:nvSpPr>
          <p:cNvPr id="290" name="Google Shape;29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Delayed reward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Minor changes to reward matter</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Clr>
                <a:schemeClr val="dk1"/>
              </a:buClr>
              <a:buSzPts val="1100"/>
              <a:buFont typeface="Arial"/>
              <a:buNone/>
            </a:pPr>
            <a:r>
              <a:rPr lang="en">
                <a:solidFill>
                  <a:srgbClr val="000000"/>
                </a:solidFill>
              </a:rPr>
              <a:t>R(s) = -0.04</a:t>
            </a:r>
            <a:endParaRPr>
              <a:solidFill>
                <a:srgbClr val="000000"/>
              </a:solidFill>
            </a:endParaRPr>
          </a:p>
        </p:txBody>
      </p:sp>
      <p:graphicFrame>
        <p:nvGraphicFramePr>
          <p:cNvPr id="291" name="Google Shape;291;p41"/>
          <p:cNvGraphicFramePr/>
          <p:nvPr/>
        </p:nvGraphicFramePr>
        <p:xfrm>
          <a:off x="4842700" y="1447013"/>
          <a:ext cx="3000000" cy="3000000"/>
        </p:xfrm>
        <a:graphic>
          <a:graphicData uri="http://schemas.openxmlformats.org/drawingml/2006/table">
            <a:tbl>
              <a:tblPr>
                <a:noFill/>
                <a:tableStyleId>{B0B9C38B-48B2-49F1-A19E-8367390F5AD2}</a:tableStyleId>
              </a:tblPr>
              <a:tblGrid>
                <a:gridCol w="997400"/>
                <a:gridCol w="997400"/>
                <a:gridCol w="997400"/>
                <a:gridCol w="997400"/>
              </a:tblGrid>
              <a:tr h="749825">
                <a:tc>
                  <a:txBody>
                    <a:bodyPr/>
                    <a:lstStyle/>
                    <a:p>
                      <a:pPr indent="0" lvl="0" marL="0" rtl="0" algn="ctr">
                        <a:spcBef>
                          <a:spcPts val="0"/>
                        </a:spcBef>
                        <a:spcAft>
                          <a:spcPts val="0"/>
                        </a:spcAft>
                        <a:buNone/>
                      </a:pPr>
                      <a:r>
                        <a:rPr lang="en" sz="2400"/>
                        <a:t>→</a:t>
                      </a:r>
                      <a:endParaRPr sz="2400"/>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solidFill>
                      <a:srgbClr val="B6D7A8"/>
                    </a:solidFill>
                  </a:tcPr>
                </a:tc>
              </a:tr>
              <a:tr h="749825">
                <a:tc>
                  <a:txBody>
                    <a:bodyPr/>
                    <a:lstStyle/>
                    <a:p>
                      <a:pPr indent="0" lvl="0" marL="0" rtl="0" algn="ctr">
                        <a:spcBef>
                          <a:spcPts val="0"/>
                        </a:spcBef>
                        <a:spcAft>
                          <a:spcPts val="0"/>
                        </a:spcAft>
                        <a:buClr>
                          <a:schemeClr val="dk1"/>
                        </a:buClr>
                        <a:buSzPts val="1100"/>
                        <a:buFont typeface="Arial"/>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solidFill>
                      <a:srgbClr val="999999"/>
                    </a:solidFill>
                  </a:tcPr>
                </a:tc>
                <a:tc>
                  <a:txBody>
                    <a:bodyPr/>
                    <a:lstStyle/>
                    <a:p>
                      <a:pPr indent="0" lvl="0" marL="0" rtl="0" algn="ctr">
                        <a:spcBef>
                          <a:spcPts val="0"/>
                        </a:spcBef>
                        <a:spcAft>
                          <a:spcPts val="0"/>
                        </a:spcAft>
                        <a:buClr>
                          <a:schemeClr val="dk1"/>
                        </a:buClr>
                        <a:buSzPts val="1100"/>
                        <a:buFont typeface="Arial"/>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solidFill>
                      <a:srgbClr val="EA9999"/>
                    </a:solidFill>
                  </a:tcPr>
                </a:tc>
              </a:tr>
              <a:tr h="749825">
                <a:tc>
                  <a:txBody>
                    <a:bodyPr/>
                    <a:lstStyle/>
                    <a:p>
                      <a:pPr indent="0" lvl="0" marL="0" rtl="0" algn="ctr">
                        <a:spcBef>
                          <a:spcPts val="0"/>
                        </a:spcBef>
                        <a:spcAft>
                          <a:spcPts val="0"/>
                        </a:spcAft>
                        <a:buClr>
                          <a:schemeClr val="dk1"/>
                        </a:buClr>
                        <a:buSzPts val="1100"/>
                        <a:buFont typeface="Arial"/>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sz="2400">
                          <a:solidFill>
                            <a:schemeClr val="dk1"/>
                          </a:solidFill>
                        </a:rPr>
                        <a:t>←</a:t>
                      </a:r>
                      <a:endParaRPr/>
                    </a:p>
                  </a:txBody>
                  <a:tcPr marT="91425" marB="91425" marR="91425" marL="91425"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learning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Supervised learning   			</a:t>
            </a:r>
            <a:r>
              <a:rPr lang="en" sz="2400" u="sng">
                <a:solidFill>
                  <a:srgbClr val="000000"/>
                </a:solidFill>
              </a:rPr>
              <a:t>y </a:t>
            </a:r>
            <a:r>
              <a:rPr lang="en" sz="2400">
                <a:solidFill>
                  <a:srgbClr val="000000"/>
                </a:solidFill>
              </a:rPr>
              <a:t>= </a:t>
            </a:r>
            <a:r>
              <a:rPr b="1" lang="en" sz="2400">
                <a:solidFill>
                  <a:srgbClr val="000000"/>
                </a:solidFill>
              </a:rPr>
              <a:t>f</a:t>
            </a:r>
            <a:r>
              <a:rPr lang="en" sz="2400">
                <a:solidFill>
                  <a:srgbClr val="000000"/>
                </a:solidFill>
              </a:rPr>
              <a:t>(</a:t>
            </a:r>
            <a:r>
              <a:rPr lang="en" sz="2400" u="sng">
                <a:solidFill>
                  <a:srgbClr val="000000"/>
                </a:solidFill>
              </a:rPr>
              <a:t>x</a:t>
            </a:r>
            <a:r>
              <a:rPr lang="en" sz="2400">
                <a:solidFill>
                  <a:srgbClr val="000000"/>
                </a:solidFill>
              </a:rPr>
              <a:t>)</a:t>
            </a:r>
            <a:endParaRPr sz="2400">
              <a:solidFill>
                <a:srgbClr val="000000"/>
              </a:solidFill>
            </a:endParaRPr>
          </a:p>
          <a:p>
            <a:pPr indent="0" lvl="0" marL="4114800" rtl="0" algn="l">
              <a:lnSpc>
                <a:spcPct val="100000"/>
              </a:lnSpc>
              <a:spcBef>
                <a:spcPts val="1600"/>
              </a:spcBef>
              <a:spcAft>
                <a:spcPts val="0"/>
              </a:spcAft>
              <a:buNone/>
            </a:pPr>
            <a:r>
              <a:t/>
            </a:r>
            <a:endParaRPr sz="2400" u="sng">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Reward function</a:t>
            </a:r>
            <a:endParaRPr/>
          </a:p>
          <a:p>
            <a:pPr indent="0" lvl="0" marL="0" rtl="0" algn="l">
              <a:spcBef>
                <a:spcPts val="0"/>
              </a:spcBef>
              <a:spcAft>
                <a:spcPts val="0"/>
              </a:spcAft>
              <a:buNone/>
            </a:pPr>
            <a:r>
              <a:t/>
            </a:r>
            <a:endParaRPr/>
          </a:p>
        </p:txBody>
      </p:sp>
      <p:sp>
        <p:nvSpPr>
          <p:cNvPr id="297" name="Google Shape;297;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Delayed reward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Minor changes to reward matter</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R(s) = +2</a:t>
            </a:r>
            <a:endParaRPr>
              <a:solidFill>
                <a:srgbClr val="000000"/>
              </a:solidFill>
            </a:endParaRPr>
          </a:p>
          <a:p>
            <a:pPr indent="0" lvl="0" marL="0" rtl="0" algn="l">
              <a:spcBef>
                <a:spcPts val="1600"/>
              </a:spcBef>
              <a:spcAft>
                <a:spcPts val="1600"/>
              </a:spcAft>
              <a:buNone/>
            </a:pPr>
            <a:r>
              <a:rPr lang="en">
                <a:solidFill>
                  <a:schemeClr val="dk1"/>
                </a:solidFill>
              </a:rPr>
              <a:t>R(s) = -2</a:t>
            </a:r>
            <a:endParaRPr>
              <a:solidFill>
                <a:srgbClr val="000000"/>
              </a:solidFill>
            </a:endParaRPr>
          </a:p>
        </p:txBody>
      </p:sp>
      <p:graphicFrame>
        <p:nvGraphicFramePr>
          <p:cNvPr id="298" name="Google Shape;298;p42"/>
          <p:cNvGraphicFramePr/>
          <p:nvPr/>
        </p:nvGraphicFramePr>
        <p:xfrm>
          <a:off x="4842700" y="1447013"/>
          <a:ext cx="3000000" cy="3000000"/>
        </p:xfrm>
        <a:graphic>
          <a:graphicData uri="http://schemas.openxmlformats.org/drawingml/2006/table">
            <a:tbl>
              <a:tblPr>
                <a:noFill/>
                <a:tableStyleId>{B0B9C38B-48B2-49F1-A19E-8367390F5AD2}</a:tableStyleId>
              </a:tblPr>
              <a:tblGrid>
                <a:gridCol w="997400"/>
                <a:gridCol w="997400"/>
                <a:gridCol w="997400"/>
                <a:gridCol w="997400"/>
              </a:tblGrid>
              <a:tr h="749825">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solidFill>
                      <a:srgbClr val="B6D7A8"/>
                    </a:solidFill>
                  </a:tcPr>
                </a:tc>
              </a:tr>
              <a:tr h="749825">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solidFill>
                      <a:srgbClr val="999999"/>
                    </a:solidFill>
                  </a:tcP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solidFill>
                      <a:srgbClr val="EA9999"/>
                    </a:solidFill>
                  </a:tcPr>
                </a:tc>
              </a:tr>
              <a:tr h="749825">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a:p>
                  </a:txBody>
                  <a:tcPr marT="91425" marB="91425" marR="91425" marL="91425"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Reward function</a:t>
            </a:r>
            <a:endParaRPr/>
          </a:p>
          <a:p>
            <a:pPr indent="0" lvl="0" marL="0" rtl="0" algn="l">
              <a:spcBef>
                <a:spcPts val="0"/>
              </a:spcBef>
              <a:spcAft>
                <a:spcPts val="0"/>
              </a:spcAft>
              <a:buNone/>
            </a:pPr>
            <a:r>
              <a:t/>
            </a:r>
            <a:endParaRPr/>
          </a:p>
        </p:txBody>
      </p:sp>
      <p:sp>
        <p:nvSpPr>
          <p:cNvPr id="304" name="Google Shape;30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Delayed reward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Minor changes to reward matter</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000000"/>
                </a:solidFill>
              </a:rPr>
              <a:t>R(s) = +2</a:t>
            </a:r>
            <a:endParaRPr>
              <a:solidFill>
                <a:srgbClr val="000000"/>
              </a:solidFill>
            </a:endParaRPr>
          </a:p>
        </p:txBody>
      </p:sp>
      <p:graphicFrame>
        <p:nvGraphicFramePr>
          <p:cNvPr id="305" name="Google Shape;305;p43"/>
          <p:cNvGraphicFramePr/>
          <p:nvPr/>
        </p:nvGraphicFramePr>
        <p:xfrm>
          <a:off x="4842700" y="1447013"/>
          <a:ext cx="3000000" cy="3000000"/>
        </p:xfrm>
        <a:graphic>
          <a:graphicData uri="http://schemas.openxmlformats.org/drawingml/2006/table">
            <a:tbl>
              <a:tblPr>
                <a:noFill/>
                <a:tableStyleId>{B0B9C38B-48B2-49F1-A19E-8367390F5AD2}</a:tableStyleId>
              </a:tblPr>
              <a:tblGrid>
                <a:gridCol w="997400"/>
                <a:gridCol w="997400"/>
                <a:gridCol w="997400"/>
                <a:gridCol w="997400"/>
              </a:tblGrid>
              <a:tr h="749825">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solidFill>
                      <a:srgbClr val="B6D7A8"/>
                    </a:solidFill>
                  </a:tcPr>
                </a:tc>
              </a:tr>
              <a:tr h="749825">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solidFill>
                      <a:srgbClr val="999999"/>
                    </a:solidFill>
                  </a:tcP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solidFill>
                      <a:srgbClr val="EA9999"/>
                    </a:solidFill>
                  </a:tcPr>
                </a:tc>
              </a:tr>
              <a:tr h="749825">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a:p>
                  </a:txBody>
                  <a:tcPr marT="91425" marB="91425" marR="91425" marL="91425" anchor="ctr"/>
                </a:tc>
              </a:tr>
            </a:tbl>
          </a:graphicData>
        </a:graphic>
      </p:graphicFrame>
      <p:sp>
        <p:nvSpPr>
          <p:cNvPr id="306" name="Google Shape;306;p43"/>
          <p:cNvSpPr txBox="1"/>
          <p:nvPr/>
        </p:nvSpPr>
        <p:spPr>
          <a:xfrm>
            <a:off x="6846225" y="2948125"/>
            <a:ext cx="988800" cy="74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chemeClr val="dk1"/>
                </a:solidFill>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Reward function</a:t>
            </a:r>
            <a:endParaRPr/>
          </a:p>
          <a:p>
            <a:pPr indent="0" lvl="0" marL="0" rtl="0" algn="l">
              <a:spcBef>
                <a:spcPts val="0"/>
              </a:spcBef>
              <a:spcAft>
                <a:spcPts val="0"/>
              </a:spcAft>
              <a:buNone/>
            </a:pPr>
            <a:r>
              <a:t/>
            </a:r>
            <a:endParaRPr/>
          </a:p>
        </p:txBody>
      </p:sp>
      <p:sp>
        <p:nvSpPr>
          <p:cNvPr id="312" name="Google Shape;312;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Delayed reward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Minor changes to reward matter</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chemeClr val="dk1"/>
                </a:solidFill>
              </a:rPr>
              <a:t>R(s) = -2</a:t>
            </a:r>
            <a:endParaRPr>
              <a:solidFill>
                <a:srgbClr val="000000"/>
              </a:solidFill>
            </a:endParaRPr>
          </a:p>
        </p:txBody>
      </p:sp>
      <p:graphicFrame>
        <p:nvGraphicFramePr>
          <p:cNvPr id="313" name="Google Shape;313;p44"/>
          <p:cNvGraphicFramePr/>
          <p:nvPr/>
        </p:nvGraphicFramePr>
        <p:xfrm>
          <a:off x="4842700" y="1447013"/>
          <a:ext cx="3000000" cy="3000000"/>
        </p:xfrm>
        <a:graphic>
          <a:graphicData uri="http://schemas.openxmlformats.org/drawingml/2006/table">
            <a:tbl>
              <a:tblPr>
                <a:noFill/>
                <a:tableStyleId>{B0B9C38B-48B2-49F1-A19E-8367390F5AD2}</a:tableStyleId>
              </a:tblPr>
              <a:tblGrid>
                <a:gridCol w="997400"/>
                <a:gridCol w="997400"/>
                <a:gridCol w="997400"/>
                <a:gridCol w="997400"/>
              </a:tblGrid>
              <a:tr h="749825">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solidFill>
                      <a:srgbClr val="B6D7A8"/>
                    </a:solidFill>
                  </a:tcPr>
                </a:tc>
              </a:tr>
              <a:tr h="749825">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solidFill>
                      <a:srgbClr val="999999"/>
                    </a:solidFill>
                  </a:tcP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solidFill>
                      <a:srgbClr val="EA9999"/>
                    </a:solidFill>
                  </a:tcPr>
                </a:tc>
              </a:tr>
              <a:tr h="749825">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a:p>
                  </a:txBody>
                  <a:tcPr marT="91425" marB="91425" marR="91425" marL="91425" anchor="ct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Reward function</a:t>
            </a:r>
            <a:endParaRPr/>
          </a:p>
          <a:p>
            <a:pPr indent="0" lvl="0" marL="0" rtl="0" algn="l">
              <a:spcBef>
                <a:spcPts val="0"/>
              </a:spcBef>
              <a:spcAft>
                <a:spcPts val="0"/>
              </a:spcAft>
              <a:buNone/>
            </a:pPr>
            <a:r>
              <a:t/>
            </a:r>
            <a:endParaRPr/>
          </a:p>
        </p:txBody>
      </p:sp>
      <p:sp>
        <p:nvSpPr>
          <p:cNvPr id="319" name="Google Shape;319;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Delayed reward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Minor changes to reward matter</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chemeClr val="dk1"/>
                </a:solidFill>
              </a:rPr>
              <a:t>R(s) = -2</a:t>
            </a:r>
            <a:endParaRPr>
              <a:solidFill>
                <a:srgbClr val="000000"/>
              </a:solidFill>
            </a:endParaRPr>
          </a:p>
        </p:txBody>
      </p:sp>
      <p:graphicFrame>
        <p:nvGraphicFramePr>
          <p:cNvPr id="320" name="Google Shape;320;p45"/>
          <p:cNvGraphicFramePr/>
          <p:nvPr/>
        </p:nvGraphicFramePr>
        <p:xfrm>
          <a:off x="4842700" y="1447013"/>
          <a:ext cx="3000000" cy="3000000"/>
        </p:xfrm>
        <a:graphic>
          <a:graphicData uri="http://schemas.openxmlformats.org/drawingml/2006/table">
            <a:tbl>
              <a:tblPr>
                <a:noFill/>
                <a:tableStyleId>{B0B9C38B-48B2-49F1-A19E-8367390F5AD2}</a:tableStyleId>
              </a:tblPr>
              <a:tblGrid>
                <a:gridCol w="997400"/>
                <a:gridCol w="997400"/>
                <a:gridCol w="997400"/>
                <a:gridCol w="997400"/>
              </a:tblGrid>
              <a:tr h="749825">
                <a:tc>
                  <a:txBody>
                    <a:bodyPr/>
                    <a:lstStyle/>
                    <a:p>
                      <a:pPr indent="0" lvl="0" marL="0" rtl="0" algn="ctr">
                        <a:spcBef>
                          <a:spcPts val="0"/>
                        </a:spcBef>
                        <a:spcAft>
                          <a:spcPts val="0"/>
                        </a:spcAft>
                        <a:buClr>
                          <a:schemeClr val="dk1"/>
                        </a:buClr>
                        <a:buSzPts val="1100"/>
                        <a:buFont typeface="Arial"/>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solidFill>
                      <a:srgbClr val="B6D7A8"/>
                    </a:solidFill>
                  </a:tcPr>
                </a:tc>
              </a:tr>
              <a:tr h="749825">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solidFill>
                      <a:srgbClr val="999999"/>
                    </a:solidFill>
                  </a:tcP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solidFill>
                      <a:srgbClr val="EA9999"/>
                    </a:solidFill>
                  </a:tcPr>
                </a:tc>
              </a:tr>
              <a:tr h="749825">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a:p>
                  </a:txBody>
                  <a:tcPr marT="91425" marB="91425" marR="91425" marL="91425"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Reward function</a:t>
            </a:r>
            <a:endParaRPr/>
          </a:p>
          <a:p>
            <a:pPr indent="0" lvl="0" marL="0" rtl="0" algn="l">
              <a:spcBef>
                <a:spcPts val="0"/>
              </a:spcBef>
              <a:spcAft>
                <a:spcPts val="0"/>
              </a:spcAft>
              <a:buNone/>
            </a:pPr>
            <a:r>
              <a:t/>
            </a:r>
            <a:endParaRPr/>
          </a:p>
        </p:txBody>
      </p:sp>
      <p:sp>
        <p:nvSpPr>
          <p:cNvPr id="326" name="Google Shape;326;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			  </a:t>
            </a:r>
            <a:r>
              <a:rPr lang="en">
                <a:solidFill>
                  <a:schemeClr val="dk1"/>
                </a:solidFill>
              </a:rPr>
              <a:t>R(s) = -0.04</a:t>
            </a:r>
            <a:r>
              <a:rPr lang="en">
                <a:solidFill>
                  <a:srgbClr val="000000"/>
                </a:solidFill>
              </a:rPr>
              <a:t>								</a:t>
            </a:r>
            <a:r>
              <a:rPr lang="en">
                <a:solidFill>
                  <a:schemeClr val="dk1"/>
                </a:solidFill>
              </a:rPr>
              <a:t>R(s) = -2</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solidFill>
                <a:srgbClr val="000000"/>
              </a:solidFill>
            </a:endParaRPr>
          </a:p>
        </p:txBody>
      </p:sp>
      <p:graphicFrame>
        <p:nvGraphicFramePr>
          <p:cNvPr id="327" name="Google Shape;327;p46"/>
          <p:cNvGraphicFramePr/>
          <p:nvPr/>
        </p:nvGraphicFramePr>
        <p:xfrm>
          <a:off x="4842700" y="1610013"/>
          <a:ext cx="3000000" cy="3000000"/>
        </p:xfrm>
        <a:graphic>
          <a:graphicData uri="http://schemas.openxmlformats.org/drawingml/2006/table">
            <a:tbl>
              <a:tblPr>
                <a:noFill/>
                <a:tableStyleId>{B0B9C38B-48B2-49F1-A19E-8367390F5AD2}</a:tableStyleId>
              </a:tblPr>
              <a:tblGrid>
                <a:gridCol w="997400"/>
                <a:gridCol w="997400"/>
                <a:gridCol w="997400"/>
                <a:gridCol w="997400"/>
              </a:tblGrid>
              <a:tr h="749825">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solidFill>
                      <a:srgbClr val="B6D7A8"/>
                    </a:solidFill>
                  </a:tcPr>
                </a:tc>
              </a:tr>
              <a:tr h="749825">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solidFill>
                      <a:srgbClr val="999999"/>
                    </a:solidFill>
                  </a:tcP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solidFill>
                      <a:srgbClr val="EA9999"/>
                    </a:solidFill>
                  </a:tcPr>
                </a:tc>
              </a:tr>
              <a:tr h="749825">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a:p>
                  </a:txBody>
                  <a:tcPr marT="91425" marB="91425" marR="91425" marL="91425" anchor="ctr"/>
                </a:tc>
              </a:tr>
            </a:tbl>
          </a:graphicData>
        </a:graphic>
      </p:graphicFrame>
      <p:graphicFrame>
        <p:nvGraphicFramePr>
          <p:cNvPr id="328" name="Google Shape;328;p46"/>
          <p:cNvGraphicFramePr/>
          <p:nvPr/>
        </p:nvGraphicFramePr>
        <p:xfrm>
          <a:off x="575500" y="1599413"/>
          <a:ext cx="3000000" cy="3000000"/>
        </p:xfrm>
        <a:graphic>
          <a:graphicData uri="http://schemas.openxmlformats.org/drawingml/2006/table">
            <a:tbl>
              <a:tblPr>
                <a:noFill/>
                <a:tableStyleId>{B0B9C38B-48B2-49F1-A19E-8367390F5AD2}</a:tableStyleId>
              </a:tblPr>
              <a:tblGrid>
                <a:gridCol w="997400"/>
                <a:gridCol w="997400"/>
                <a:gridCol w="997400"/>
                <a:gridCol w="997400"/>
              </a:tblGrid>
              <a:tr h="749825">
                <a:tc>
                  <a:txBody>
                    <a:bodyPr/>
                    <a:lstStyle/>
                    <a:p>
                      <a:pPr indent="0" lvl="0" marL="0" rtl="0" algn="ctr">
                        <a:spcBef>
                          <a:spcPts val="0"/>
                        </a:spcBef>
                        <a:spcAft>
                          <a:spcPts val="0"/>
                        </a:spcAft>
                        <a:buNone/>
                      </a:pPr>
                      <a:r>
                        <a:rPr lang="en" sz="2400"/>
                        <a:t>→</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solidFill>
                      <a:srgbClr val="B6D7A8"/>
                    </a:solidFill>
                  </a:tcPr>
                </a:tc>
              </a:tr>
              <a:tr h="749825">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solidFill>
                      <a:srgbClr val="999999"/>
                    </a:solidFill>
                  </a:tcP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solidFill>
                      <a:srgbClr val="EA9999"/>
                    </a:solidFill>
                  </a:tcPr>
                </a:tc>
              </a:tr>
              <a:tr h="749825">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sz="2400"/>
                    </a:p>
                  </a:txBody>
                  <a:tcPr marT="91425" marB="91425" marR="91425" marL="91425" anchor="ctr"/>
                </a:tc>
                <a:tc>
                  <a:txBody>
                    <a:bodyPr/>
                    <a:lstStyle/>
                    <a:p>
                      <a:pPr indent="0" lvl="0" marL="0" rtl="0" algn="ctr">
                        <a:spcBef>
                          <a:spcPts val="0"/>
                        </a:spcBef>
                        <a:spcAft>
                          <a:spcPts val="0"/>
                        </a:spcAft>
                        <a:buNone/>
                      </a:pPr>
                      <a:r>
                        <a:rPr lang="en" sz="2400">
                          <a:solidFill>
                            <a:schemeClr val="dk1"/>
                          </a:solidFill>
                        </a:rPr>
                        <a:t>←</a:t>
                      </a:r>
                      <a:endParaRPr/>
                    </a:p>
                  </a:txBody>
                  <a:tcPr marT="91425" marB="91425" marR="91425" marL="91425" anchor="ct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334" name="Google Shape;334;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Infinite horizons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Utility of state sequences:</a:t>
            </a:r>
            <a:endParaRPr sz="2400">
              <a:solidFill>
                <a:srgbClr val="000000"/>
              </a:solidFill>
            </a:endParaRPr>
          </a:p>
          <a:p>
            <a:pPr indent="0" lvl="0" marL="0" rtl="0" algn="l">
              <a:spcBef>
                <a:spcPts val="1600"/>
              </a:spcBef>
              <a:spcAft>
                <a:spcPts val="0"/>
              </a:spcAft>
              <a:buNone/>
            </a:pPr>
            <a:r>
              <a:rPr lang="en" sz="2000">
                <a:solidFill>
                  <a:srgbClr val="000000"/>
                </a:solidFill>
              </a:rPr>
              <a:t>If (S0, S1, S2 … ) &gt; (</a:t>
            </a:r>
            <a:r>
              <a:rPr lang="en" sz="2000">
                <a:solidFill>
                  <a:schemeClr val="dk1"/>
                </a:solidFill>
              </a:rPr>
              <a:t>S0, S1′, S2′ … </a:t>
            </a:r>
            <a:r>
              <a:rPr lang="en" sz="2000">
                <a:solidFill>
                  <a:srgbClr val="000000"/>
                </a:solidFill>
              </a:rPr>
              <a:t>) then</a:t>
            </a:r>
            <a:endParaRPr sz="2000">
              <a:solidFill>
                <a:srgbClr val="000000"/>
              </a:solidFill>
            </a:endParaRPr>
          </a:p>
          <a:p>
            <a:pPr indent="0" lvl="0" marL="0" rtl="0" algn="l">
              <a:spcBef>
                <a:spcPts val="1600"/>
              </a:spcBef>
              <a:spcAft>
                <a:spcPts val="1600"/>
              </a:spcAft>
              <a:buClr>
                <a:schemeClr val="dk1"/>
              </a:buClr>
              <a:buSzPts val="1100"/>
              <a:buFont typeface="Arial"/>
              <a:buNone/>
            </a:pPr>
            <a:r>
              <a:rPr lang="en" sz="2000">
                <a:solidFill>
                  <a:schemeClr val="dk1"/>
                </a:solidFill>
              </a:rPr>
              <a:t>( S1, S2 … ) &gt; ( S1′, S2′ … )</a:t>
            </a:r>
            <a:endParaRPr sz="20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340" name="Google Shape;340;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Infinite horizons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Utility of state sequences:</a:t>
            </a:r>
            <a:endParaRPr sz="2400">
              <a:solidFill>
                <a:srgbClr val="000000"/>
              </a:solidFill>
            </a:endParaRPr>
          </a:p>
          <a:p>
            <a:pPr indent="0" lvl="0" marL="0" rtl="0" algn="l">
              <a:spcBef>
                <a:spcPts val="1600"/>
              </a:spcBef>
              <a:spcAft>
                <a:spcPts val="0"/>
              </a:spcAft>
              <a:buNone/>
            </a:pPr>
            <a:r>
              <a:rPr lang="en" sz="2000">
                <a:solidFill>
                  <a:srgbClr val="000000"/>
                </a:solidFill>
              </a:rPr>
              <a:t>U(S0, S1, S2 … ) = ∑</a:t>
            </a:r>
            <a:r>
              <a:rPr baseline="30000" lang="en" sz="2000">
                <a:solidFill>
                  <a:srgbClr val="000000"/>
                </a:solidFill>
              </a:rPr>
              <a:t>∞</a:t>
            </a:r>
            <a:r>
              <a:rPr baseline="-25000" lang="en" sz="2000">
                <a:solidFill>
                  <a:srgbClr val="000000"/>
                </a:solidFill>
              </a:rPr>
              <a:t>t=0</a:t>
            </a:r>
            <a:r>
              <a:rPr lang="en" sz="2000">
                <a:solidFill>
                  <a:srgbClr val="000000"/>
                </a:solidFill>
              </a:rPr>
              <a:t> R(S</a:t>
            </a:r>
            <a:r>
              <a:rPr baseline="-25000" lang="en" sz="2000">
                <a:solidFill>
                  <a:srgbClr val="000000"/>
                </a:solidFill>
              </a:rPr>
              <a:t>t</a:t>
            </a:r>
            <a:r>
              <a:rPr lang="en" sz="2000">
                <a:solidFill>
                  <a:srgbClr val="000000"/>
                </a:solidFill>
              </a:rPr>
              <a:t>)</a:t>
            </a:r>
            <a:endParaRPr sz="2000">
              <a:solidFill>
                <a:srgbClr val="000000"/>
              </a:solidFill>
            </a:endParaRPr>
          </a:p>
          <a:p>
            <a:pPr indent="0" lvl="0" marL="0" rtl="0" algn="l">
              <a:spcBef>
                <a:spcPts val="1600"/>
              </a:spcBef>
              <a:spcAft>
                <a:spcPts val="1600"/>
              </a:spcAft>
              <a:buNone/>
            </a:pPr>
            <a:r>
              <a:rPr lang="en" sz="2000">
                <a:solidFill>
                  <a:schemeClr val="dk1"/>
                </a:solidFill>
              </a:rPr>
              <a:t>+1 +1 +1 +1 + 1 + 1 +1 +1 …   ?   +1 +1 +1 +2 + 1 + 1 +2 +1 ...</a:t>
            </a:r>
            <a:endParaRPr sz="200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346" name="Google Shape;346;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Infinite horizons</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Utility of state sequences:</a:t>
            </a:r>
            <a:endParaRPr sz="2400">
              <a:solidFill>
                <a:srgbClr val="000000"/>
              </a:solidFill>
            </a:endParaRPr>
          </a:p>
          <a:p>
            <a:pPr indent="0" lvl="0" marL="0" rtl="0" algn="l">
              <a:spcBef>
                <a:spcPts val="1600"/>
              </a:spcBef>
              <a:spcAft>
                <a:spcPts val="0"/>
              </a:spcAft>
              <a:buNone/>
            </a:pPr>
            <a:r>
              <a:rPr lang="en" sz="2000">
                <a:solidFill>
                  <a:srgbClr val="000000"/>
                </a:solidFill>
              </a:rPr>
              <a:t>U(S0, S1, S2 … ) = </a:t>
            </a:r>
            <a:endParaRPr sz="2000">
              <a:solidFill>
                <a:srgbClr val="000000"/>
              </a:solidFill>
            </a:endParaRPr>
          </a:p>
          <a:p>
            <a:pPr indent="0" lvl="0" marL="0" rtl="0" algn="l">
              <a:spcBef>
                <a:spcPts val="1600"/>
              </a:spcBef>
              <a:spcAft>
                <a:spcPts val="0"/>
              </a:spcAft>
              <a:buNone/>
            </a:pPr>
            <a:r>
              <a:rPr lang="en" sz="2000">
                <a:solidFill>
                  <a:srgbClr val="000000"/>
                </a:solidFill>
              </a:rPr>
              <a:t>∑</a:t>
            </a:r>
            <a:r>
              <a:rPr baseline="30000" lang="en" sz="2000">
                <a:solidFill>
                  <a:srgbClr val="000000"/>
                </a:solidFill>
              </a:rPr>
              <a:t>∞</a:t>
            </a:r>
            <a:r>
              <a:rPr baseline="-25000" lang="en" sz="2000">
                <a:solidFill>
                  <a:srgbClr val="000000"/>
                </a:solidFill>
              </a:rPr>
              <a:t>t=0</a:t>
            </a:r>
            <a:r>
              <a:rPr lang="en" sz="2000">
                <a:solidFill>
                  <a:srgbClr val="000000"/>
                </a:solidFill>
              </a:rPr>
              <a:t> R(S</a:t>
            </a:r>
            <a:r>
              <a:rPr baseline="-25000" lang="en" sz="2000">
                <a:solidFill>
                  <a:srgbClr val="000000"/>
                </a:solidFill>
              </a:rPr>
              <a:t>t</a:t>
            </a:r>
            <a:r>
              <a:rPr lang="en" sz="2000">
                <a:solidFill>
                  <a:srgbClr val="000000"/>
                </a:solidFill>
              </a:rPr>
              <a:t>) = </a:t>
            </a:r>
            <a:r>
              <a:rPr b="1" lang="en" sz="2000">
                <a:solidFill>
                  <a:schemeClr val="dk1"/>
                </a:solidFill>
              </a:rPr>
              <a:t>∑</a:t>
            </a:r>
            <a:r>
              <a:rPr b="1" baseline="30000" lang="en" sz="2000">
                <a:solidFill>
                  <a:schemeClr val="dk1"/>
                </a:solidFill>
              </a:rPr>
              <a:t>∞</a:t>
            </a:r>
            <a:r>
              <a:rPr b="1" baseline="-25000" lang="en" sz="2000">
                <a:solidFill>
                  <a:schemeClr val="dk1"/>
                </a:solidFill>
              </a:rPr>
              <a:t>t=0</a:t>
            </a:r>
            <a:r>
              <a:rPr b="1" lang="en" sz="2000">
                <a:solidFill>
                  <a:schemeClr val="dk1"/>
                </a:solidFill>
              </a:rPr>
              <a:t>  Ɣ</a:t>
            </a:r>
            <a:r>
              <a:rPr b="1" baseline="30000" lang="en" sz="2000">
                <a:solidFill>
                  <a:schemeClr val="dk1"/>
                </a:solidFill>
              </a:rPr>
              <a:t>t</a:t>
            </a:r>
            <a:r>
              <a:rPr b="1" lang="en" sz="2000">
                <a:solidFill>
                  <a:schemeClr val="dk1"/>
                </a:solidFill>
              </a:rPr>
              <a:t> R(S</a:t>
            </a:r>
            <a:r>
              <a:rPr b="1" baseline="-25000" lang="en" sz="2000">
                <a:solidFill>
                  <a:schemeClr val="dk1"/>
                </a:solidFill>
              </a:rPr>
              <a:t>t</a:t>
            </a:r>
            <a:r>
              <a:rPr b="1" lang="en" sz="2000">
                <a:solidFill>
                  <a:schemeClr val="dk1"/>
                </a:solidFill>
              </a:rPr>
              <a:t>)</a:t>
            </a:r>
            <a:r>
              <a:rPr lang="en" sz="2000">
                <a:solidFill>
                  <a:schemeClr val="dk1"/>
                </a:solidFill>
              </a:rPr>
              <a:t> =              0 &lt; Ɣ &lt; 1     </a:t>
            </a:r>
            <a:endParaRPr sz="2000">
              <a:solidFill>
                <a:schemeClr val="dk1"/>
              </a:solidFill>
            </a:endParaRPr>
          </a:p>
          <a:p>
            <a:pPr indent="0" lvl="0" marL="0" rtl="0" algn="l">
              <a:spcBef>
                <a:spcPts val="1600"/>
              </a:spcBef>
              <a:spcAft>
                <a:spcPts val="0"/>
              </a:spcAft>
              <a:buNone/>
            </a:pPr>
            <a:r>
              <a:rPr lang="en" sz="2000">
                <a:solidFill>
                  <a:schemeClr val="dk1"/>
                </a:solidFill>
              </a:rPr>
              <a:t>= R</a:t>
            </a:r>
            <a:r>
              <a:rPr baseline="-25000" lang="en" sz="2000">
                <a:solidFill>
                  <a:schemeClr val="dk1"/>
                </a:solidFill>
              </a:rPr>
              <a:t>max </a:t>
            </a:r>
            <a:r>
              <a:rPr lang="en" sz="2000">
                <a:solidFill>
                  <a:schemeClr val="dk1"/>
                </a:solidFill>
              </a:rPr>
              <a:t>/ (1- Ɣ)</a:t>
            </a:r>
            <a:endParaRPr sz="2000">
              <a:solidFill>
                <a:schemeClr val="dk1"/>
              </a:solidFill>
            </a:endParaRPr>
          </a:p>
          <a:p>
            <a:pPr indent="0" lvl="0" marL="0" rtl="0" algn="l">
              <a:spcBef>
                <a:spcPts val="1600"/>
              </a:spcBef>
              <a:spcAft>
                <a:spcPts val="1600"/>
              </a:spcAft>
              <a:buNone/>
            </a:pPr>
            <a:r>
              <a:t/>
            </a:r>
            <a:endParaRPr sz="200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Policies</a:t>
            </a:r>
            <a:endParaRPr/>
          </a:p>
        </p:txBody>
      </p:sp>
      <p:sp>
        <p:nvSpPr>
          <p:cNvPr id="352" name="Google Shape;352;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0000"/>
                </a:solidFill>
              </a:rPr>
              <a:t>P* = argmax</a:t>
            </a:r>
            <a:r>
              <a:rPr baseline="-25000" lang="en" sz="2400">
                <a:solidFill>
                  <a:srgbClr val="000000"/>
                </a:solidFill>
              </a:rPr>
              <a:t>p</a:t>
            </a:r>
            <a:r>
              <a:rPr lang="en" sz="2400">
                <a:solidFill>
                  <a:srgbClr val="000000"/>
                </a:solidFill>
              </a:rPr>
              <a:t> E [ </a:t>
            </a:r>
            <a:r>
              <a:rPr lang="en" sz="2400">
                <a:solidFill>
                  <a:srgbClr val="000000"/>
                </a:solidFill>
              </a:rPr>
              <a:t>∑</a:t>
            </a:r>
            <a:r>
              <a:rPr baseline="30000" lang="en" sz="2400">
                <a:solidFill>
                  <a:srgbClr val="000000"/>
                </a:solidFill>
              </a:rPr>
              <a:t>∞</a:t>
            </a:r>
            <a:r>
              <a:rPr baseline="-25000" lang="en" sz="2400">
                <a:solidFill>
                  <a:srgbClr val="000000"/>
                </a:solidFill>
              </a:rPr>
              <a:t>t=0</a:t>
            </a:r>
            <a:r>
              <a:rPr lang="en" sz="2400">
                <a:solidFill>
                  <a:srgbClr val="000000"/>
                </a:solidFill>
              </a:rPr>
              <a:t>  Ɣ</a:t>
            </a:r>
            <a:r>
              <a:rPr baseline="30000" lang="en" sz="2400">
                <a:solidFill>
                  <a:srgbClr val="000000"/>
                </a:solidFill>
              </a:rPr>
              <a:t>t</a:t>
            </a:r>
            <a:r>
              <a:rPr lang="en" sz="2400">
                <a:solidFill>
                  <a:srgbClr val="000000"/>
                </a:solidFill>
              </a:rPr>
              <a:t> R(S</a:t>
            </a:r>
            <a:r>
              <a:rPr baseline="-25000" lang="en" sz="2400">
                <a:solidFill>
                  <a:srgbClr val="000000"/>
                </a:solidFill>
              </a:rPr>
              <a:t>t</a:t>
            </a:r>
            <a:r>
              <a:rPr lang="en" sz="2400">
                <a:solidFill>
                  <a:srgbClr val="000000"/>
                </a:solidFill>
              </a:rPr>
              <a:t>) | P</a:t>
            </a:r>
            <a:r>
              <a:rPr lang="en" sz="2400">
                <a:solidFill>
                  <a:srgbClr val="000000"/>
                </a:solidFill>
              </a:rPr>
              <a:t>]</a:t>
            </a:r>
            <a:endParaRPr sz="2400">
              <a:solidFill>
                <a:srgbClr val="000000"/>
              </a:solidFill>
            </a:endParaRPr>
          </a:p>
          <a:p>
            <a:pPr indent="0" lvl="0" marL="0" rtl="0" algn="ctr">
              <a:spcBef>
                <a:spcPts val="1600"/>
              </a:spcBef>
              <a:spcAft>
                <a:spcPts val="0"/>
              </a:spcAft>
              <a:buNone/>
            </a:pPr>
            <a:r>
              <a:t/>
            </a:r>
            <a:endParaRPr sz="2400">
              <a:solidFill>
                <a:srgbClr val="000000"/>
              </a:solidFill>
            </a:endParaRPr>
          </a:p>
          <a:p>
            <a:pPr indent="0" lvl="0" marL="0" rtl="0" algn="ctr">
              <a:spcBef>
                <a:spcPts val="1600"/>
              </a:spcBef>
              <a:spcAft>
                <a:spcPts val="1600"/>
              </a:spcAft>
              <a:buNone/>
            </a:pPr>
            <a:r>
              <a:t/>
            </a:r>
            <a:endParaRPr sz="2400">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Policies</a:t>
            </a:r>
            <a:endParaRPr/>
          </a:p>
        </p:txBody>
      </p:sp>
      <p:sp>
        <p:nvSpPr>
          <p:cNvPr id="358" name="Google Shape;358;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0000"/>
                </a:solidFill>
              </a:rPr>
              <a:t>P* = argmax</a:t>
            </a:r>
            <a:r>
              <a:rPr baseline="-25000" lang="en" sz="2400">
                <a:solidFill>
                  <a:srgbClr val="000000"/>
                </a:solidFill>
              </a:rPr>
              <a:t>p</a:t>
            </a:r>
            <a:r>
              <a:rPr lang="en" sz="2400">
                <a:solidFill>
                  <a:srgbClr val="000000"/>
                </a:solidFill>
              </a:rPr>
              <a:t> E [ ∑</a:t>
            </a:r>
            <a:r>
              <a:rPr baseline="30000" lang="en" sz="2400">
                <a:solidFill>
                  <a:srgbClr val="000000"/>
                </a:solidFill>
              </a:rPr>
              <a:t>∞</a:t>
            </a:r>
            <a:r>
              <a:rPr baseline="-25000" lang="en" sz="2400">
                <a:solidFill>
                  <a:srgbClr val="000000"/>
                </a:solidFill>
              </a:rPr>
              <a:t>t=0</a:t>
            </a:r>
            <a:r>
              <a:rPr lang="en" sz="2400">
                <a:solidFill>
                  <a:srgbClr val="000000"/>
                </a:solidFill>
              </a:rPr>
              <a:t>  Ɣ</a:t>
            </a:r>
            <a:r>
              <a:rPr baseline="30000" lang="en" sz="2400">
                <a:solidFill>
                  <a:srgbClr val="000000"/>
                </a:solidFill>
              </a:rPr>
              <a:t>t</a:t>
            </a:r>
            <a:r>
              <a:rPr lang="en" sz="2400">
                <a:solidFill>
                  <a:srgbClr val="000000"/>
                </a:solidFill>
              </a:rPr>
              <a:t> R(S</a:t>
            </a:r>
            <a:r>
              <a:rPr baseline="-25000" lang="en" sz="2400">
                <a:solidFill>
                  <a:srgbClr val="000000"/>
                </a:solidFill>
              </a:rPr>
              <a:t>t</a:t>
            </a:r>
            <a:r>
              <a:rPr lang="en" sz="2400">
                <a:solidFill>
                  <a:srgbClr val="000000"/>
                </a:solidFill>
              </a:rPr>
              <a:t>) | P]</a:t>
            </a:r>
            <a:endParaRPr sz="2400">
              <a:solidFill>
                <a:srgbClr val="000000"/>
              </a:solidFill>
            </a:endParaRPr>
          </a:p>
          <a:p>
            <a:pPr indent="0" lvl="0" marL="0" rtl="0" algn="ctr">
              <a:spcBef>
                <a:spcPts val="1600"/>
              </a:spcBef>
              <a:spcAft>
                <a:spcPts val="0"/>
              </a:spcAft>
              <a:buNone/>
            </a:pPr>
            <a:r>
              <a:t/>
            </a:r>
            <a:endParaRPr sz="2400">
              <a:solidFill>
                <a:srgbClr val="000000"/>
              </a:solidFill>
            </a:endParaRPr>
          </a:p>
          <a:p>
            <a:pPr indent="0" lvl="0" marL="0" rtl="0" algn="ctr">
              <a:spcBef>
                <a:spcPts val="1600"/>
              </a:spcBef>
              <a:spcAft>
                <a:spcPts val="1600"/>
              </a:spcAft>
              <a:buNone/>
            </a:pPr>
            <a:r>
              <a:rPr lang="en" sz="2400">
                <a:solidFill>
                  <a:srgbClr val="000000"/>
                </a:solidFill>
              </a:rPr>
              <a:t>U</a:t>
            </a:r>
            <a:r>
              <a:rPr baseline="30000" lang="en" sz="2400">
                <a:solidFill>
                  <a:srgbClr val="000000"/>
                </a:solidFill>
              </a:rPr>
              <a:t>p</a:t>
            </a:r>
            <a:r>
              <a:rPr lang="en" sz="2400">
                <a:solidFill>
                  <a:srgbClr val="000000"/>
                </a:solidFill>
              </a:rPr>
              <a:t>(s) = </a:t>
            </a:r>
            <a:r>
              <a:rPr lang="en" sz="2400">
                <a:solidFill>
                  <a:schemeClr val="dk1"/>
                </a:solidFill>
              </a:rPr>
              <a:t>E [ ∑</a:t>
            </a:r>
            <a:r>
              <a:rPr baseline="30000" lang="en" sz="2400">
                <a:solidFill>
                  <a:schemeClr val="dk1"/>
                </a:solidFill>
              </a:rPr>
              <a:t>∞</a:t>
            </a:r>
            <a:r>
              <a:rPr baseline="-25000" lang="en" sz="2400">
                <a:solidFill>
                  <a:schemeClr val="dk1"/>
                </a:solidFill>
              </a:rPr>
              <a:t>t=0</a:t>
            </a:r>
            <a:r>
              <a:rPr lang="en" sz="2400">
                <a:solidFill>
                  <a:schemeClr val="dk1"/>
                </a:solidFill>
              </a:rPr>
              <a:t>  Ɣ</a:t>
            </a:r>
            <a:r>
              <a:rPr baseline="30000" lang="en" sz="2400">
                <a:solidFill>
                  <a:schemeClr val="dk1"/>
                </a:solidFill>
              </a:rPr>
              <a:t>t</a:t>
            </a:r>
            <a:r>
              <a:rPr lang="en" sz="2400">
                <a:solidFill>
                  <a:schemeClr val="dk1"/>
                </a:solidFill>
              </a:rPr>
              <a:t> R(S</a:t>
            </a:r>
            <a:r>
              <a:rPr baseline="-25000" lang="en" sz="2400">
                <a:solidFill>
                  <a:schemeClr val="dk1"/>
                </a:solidFill>
              </a:rPr>
              <a:t>t</a:t>
            </a:r>
            <a:r>
              <a:rPr lang="en" sz="2400">
                <a:solidFill>
                  <a:schemeClr val="dk1"/>
                </a:solidFill>
              </a:rPr>
              <a:t>) | P, s</a:t>
            </a:r>
            <a:r>
              <a:rPr baseline="-25000" lang="en" sz="2400">
                <a:solidFill>
                  <a:schemeClr val="dk1"/>
                </a:solidFill>
              </a:rPr>
              <a:t> 0 </a:t>
            </a:r>
            <a:r>
              <a:rPr lang="en" sz="2400">
                <a:solidFill>
                  <a:schemeClr val="dk1"/>
                </a:solidFill>
              </a:rPr>
              <a:t>= s]  ≠ R(s)</a:t>
            </a:r>
            <a:endParaRPr sz="2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Supervised</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Data:</a:t>
            </a:r>
            <a:r>
              <a:rPr lang="en">
                <a:solidFill>
                  <a:srgbClr val="000000"/>
                </a:solidFill>
              </a:rPr>
              <a:t> (x,y)</a:t>
            </a:r>
            <a:endParaRPr>
              <a:solidFill>
                <a:srgbClr val="000000"/>
              </a:solidFill>
            </a:endParaRPr>
          </a:p>
          <a:p>
            <a:pPr indent="0" lvl="0" marL="0" rtl="0" algn="l">
              <a:spcBef>
                <a:spcPts val="1600"/>
              </a:spcBef>
              <a:spcAft>
                <a:spcPts val="0"/>
              </a:spcAft>
              <a:buNone/>
            </a:pPr>
            <a:r>
              <a:rPr lang="en">
                <a:solidFill>
                  <a:srgbClr val="000000"/>
                </a:solidFill>
              </a:rPr>
              <a:t>	x - images, y - labels</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Goal: </a:t>
            </a:r>
            <a:r>
              <a:rPr lang="en">
                <a:solidFill>
                  <a:srgbClr val="000000"/>
                </a:solidFill>
              </a:rPr>
              <a:t>learn function to map x-&gt;y</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Examples: </a:t>
            </a:r>
            <a:r>
              <a:rPr lang="en">
                <a:solidFill>
                  <a:srgbClr val="000000"/>
                </a:solidFill>
              </a:rPr>
              <a:t>classification, regression, object detection, speech recognition, semantic segmentation, etc</a:t>
            </a:r>
            <a:endParaRPr>
              <a:solidFill>
                <a:srgbClr val="000000"/>
              </a:solidFill>
            </a:endParaRPr>
          </a:p>
        </p:txBody>
      </p:sp>
      <p:pic>
        <p:nvPicPr>
          <p:cNvPr id="74" name="Google Shape;74;p16"/>
          <p:cNvPicPr preferRelativeResize="0"/>
          <p:nvPr/>
        </p:nvPicPr>
        <p:blipFill>
          <a:blip r:embed="rId3">
            <a:alphaModFix/>
          </a:blip>
          <a:stretch>
            <a:fillRect/>
          </a:stretch>
        </p:blipFill>
        <p:spPr>
          <a:xfrm>
            <a:off x="4483925" y="1152475"/>
            <a:ext cx="2739299" cy="1825501"/>
          </a:xfrm>
          <a:prstGeom prst="rect">
            <a:avLst/>
          </a:prstGeom>
          <a:noFill/>
          <a:ln>
            <a:noFill/>
          </a:ln>
        </p:spPr>
      </p:pic>
      <p:cxnSp>
        <p:nvCxnSpPr>
          <p:cNvPr id="75" name="Google Shape;75;p16"/>
          <p:cNvCxnSpPr>
            <a:stCxn id="74" idx="3"/>
          </p:cNvCxnSpPr>
          <p:nvPr/>
        </p:nvCxnSpPr>
        <p:spPr>
          <a:xfrm flipH="1" rot="10800000">
            <a:off x="7223224" y="1775725"/>
            <a:ext cx="867900" cy="289500"/>
          </a:xfrm>
          <a:prstGeom prst="straightConnector1">
            <a:avLst/>
          </a:prstGeom>
          <a:noFill/>
          <a:ln cap="flat" cmpd="sng" w="9525">
            <a:solidFill>
              <a:schemeClr val="dk2"/>
            </a:solidFill>
            <a:prstDash val="solid"/>
            <a:round/>
            <a:headEnd len="med" w="med" type="none"/>
            <a:tailEnd len="med" w="med" type="triangle"/>
          </a:ln>
        </p:spPr>
      </p:cxnSp>
      <p:sp>
        <p:nvSpPr>
          <p:cNvPr id="76" name="Google Shape;76;p16"/>
          <p:cNvSpPr txBox="1"/>
          <p:nvPr/>
        </p:nvSpPr>
        <p:spPr>
          <a:xfrm>
            <a:off x="8105175" y="1537975"/>
            <a:ext cx="10206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Dog</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Policies</a:t>
            </a:r>
            <a:endParaRPr/>
          </a:p>
        </p:txBody>
      </p:sp>
      <p:sp>
        <p:nvSpPr>
          <p:cNvPr id="364" name="Google Shape;364;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000000"/>
                </a:solidFill>
              </a:rPr>
              <a:t>P* = argmax</a:t>
            </a:r>
            <a:r>
              <a:rPr baseline="-25000" lang="en" sz="2400">
                <a:solidFill>
                  <a:srgbClr val="000000"/>
                </a:solidFill>
              </a:rPr>
              <a:t>p</a:t>
            </a:r>
            <a:r>
              <a:rPr lang="en" sz="2400">
                <a:solidFill>
                  <a:srgbClr val="000000"/>
                </a:solidFill>
              </a:rPr>
              <a:t> E [ ∑</a:t>
            </a:r>
            <a:r>
              <a:rPr baseline="30000" lang="en" sz="2400">
                <a:solidFill>
                  <a:srgbClr val="000000"/>
                </a:solidFill>
              </a:rPr>
              <a:t>∞</a:t>
            </a:r>
            <a:r>
              <a:rPr baseline="-25000" lang="en" sz="2400">
                <a:solidFill>
                  <a:srgbClr val="000000"/>
                </a:solidFill>
              </a:rPr>
              <a:t>t=0</a:t>
            </a:r>
            <a:r>
              <a:rPr lang="en" sz="2400">
                <a:solidFill>
                  <a:srgbClr val="000000"/>
                </a:solidFill>
              </a:rPr>
              <a:t>  Ɣ</a:t>
            </a:r>
            <a:r>
              <a:rPr baseline="30000" lang="en" sz="2400">
                <a:solidFill>
                  <a:srgbClr val="000000"/>
                </a:solidFill>
              </a:rPr>
              <a:t>t</a:t>
            </a:r>
            <a:r>
              <a:rPr lang="en" sz="2400">
                <a:solidFill>
                  <a:srgbClr val="000000"/>
                </a:solidFill>
              </a:rPr>
              <a:t> R(S</a:t>
            </a:r>
            <a:r>
              <a:rPr baseline="-25000" lang="en" sz="2400">
                <a:solidFill>
                  <a:srgbClr val="000000"/>
                </a:solidFill>
              </a:rPr>
              <a:t>t</a:t>
            </a:r>
            <a:r>
              <a:rPr lang="en" sz="2400">
                <a:solidFill>
                  <a:srgbClr val="000000"/>
                </a:solidFill>
              </a:rPr>
              <a:t>) | P]</a:t>
            </a:r>
            <a:endParaRPr sz="2400">
              <a:solidFill>
                <a:srgbClr val="000000"/>
              </a:solidFill>
            </a:endParaRPr>
          </a:p>
          <a:p>
            <a:pPr indent="0" lvl="0" marL="0" rtl="0" algn="ctr">
              <a:spcBef>
                <a:spcPts val="1600"/>
              </a:spcBef>
              <a:spcAft>
                <a:spcPts val="0"/>
              </a:spcAft>
              <a:buNone/>
            </a:pPr>
            <a:r>
              <a:t/>
            </a:r>
            <a:endParaRPr sz="2400">
              <a:solidFill>
                <a:srgbClr val="000000"/>
              </a:solidFill>
            </a:endParaRPr>
          </a:p>
          <a:p>
            <a:pPr indent="0" lvl="0" marL="0" rtl="0" algn="ctr">
              <a:spcBef>
                <a:spcPts val="1600"/>
              </a:spcBef>
              <a:spcAft>
                <a:spcPts val="0"/>
              </a:spcAft>
              <a:buNone/>
            </a:pPr>
            <a:r>
              <a:rPr lang="en" sz="2400">
                <a:solidFill>
                  <a:srgbClr val="000000"/>
                </a:solidFill>
              </a:rPr>
              <a:t>U</a:t>
            </a:r>
            <a:r>
              <a:rPr baseline="30000" lang="en" sz="2400">
                <a:solidFill>
                  <a:srgbClr val="000000"/>
                </a:solidFill>
              </a:rPr>
              <a:t>p</a:t>
            </a:r>
            <a:r>
              <a:rPr lang="en" sz="2400">
                <a:solidFill>
                  <a:srgbClr val="000000"/>
                </a:solidFill>
              </a:rPr>
              <a:t>(s) = </a:t>
            </a:r>
            <a:r>
              <a:rPr lang="en" sz="2400">
                <a:solidFill>
                  <a:schemeClr val="dk1"/>
                </a:solidFill>
              </a:rPr>
              <a:t>E [ ∑</a:t>
            </a:r>
            <a:r>
              <a:rPr baseline="30000" lang="en" sz="2400">
                <a:solidFill>
                  <a:schemeClr val="dk1"/>
                </a:solidFill>
              </a:rPr>
              <a:t>∞</a:t>
            </a:r>
            <a:r>
              <a:rPr baseline="-25000" lang="en" sz="2400">
                <a:solidFill>
                  <a:schemeClr val="dk1"/>
                </a:solidFill>
              </a:rPr>
              <a:t>t=0</a:t>
            </a:r>
            <a:r>
              <a:rPr lang="en" sz="2400">
                <a:solidFill>
                  <a:schemeClr val="dk1"/>
                </a:solidFill>
              </a:rPr>
              <a:t>  Ɣ</a:t>
            </a:r>
            <a:r>
              <a:rPr baseline="30000" lang="en" sz="2400">
                <a:solidFill>
                  <a:schemeClr val="dk1"/>
                </a:solidFill>
              </a:rPr>
              <a:t>t</a:t>
            </a:r>
            <a:r>
              <a:rPr lang="en" sz="2400">
                <a:solidFill>
                  <a:schemeClr val="dk1"/>
                </a:solidFill>
              </a:rPr>
              <a:t> R(S</a:t>
            </a:r>
            <a:r>
              <a:rPr baseline="-25000" lang="en" sz="2400">
                <a:solidFill>
                  <a:schemeClr val="dk1"/>
                </a:solidFill>
              </a:rPr>
              <a:t>t</a:t>
            </a:r>
            <a:r>
              <a:rPr lang="en" sz="2400">
                <a:solidFill>
                  <a:schemeClr val="dk1"/>
                </a:solidFill>
              </a:rPr>
              <a:t>) | P, s</a:t>
            </a:r>
            <a:r>
              <a:rPr baseline="-25000" lang="en" sz="2400">
                <a:solidFill>
                  <a:schemeClr val="dk1"/>
                </a:solidFill>
              </a:rPr>
              <a:t> 0 </a:t>
            </a:r>
            <a:r>
              <a:rPr lang="en" sz="2400">
                <a:solidFill>
                  <a:schemeClr val="dk1"/>
                </a:solidFill>
              </a:rPr>
              <a:t>= s]  ≠ R(s)</a:t>
            </a:r>
            <a:endParaRPr sz="2400">
              <a:solidFill>
                <a:schemeClr val="dk1"/>
              </a:solidFill>
            </a:endParaRPr>
          </a:p>
          <a:p>
            <a:pPr indent="0" lvl="0" marL="0" rtl="0" algn="ctr">
              <a:spcBef>
                <a:spcPts val="1600"/>
              </a:spcBef>
              <a:spcAft>
                <a:spcPts val="0"/>
              </a:spcAft>
              <a:buNone/>
            </a:pPr>
            <a:r>
              <a:t/>
            </a:r>
            <a:endParaRPr sz="2400">
              <a:solidFill>
                <a:schemeClr val="dk1"/>
              </a:solidFill>
            </a:endParaRPr>
          </a:p>
          <a:p>
            <a:pPr indent="0" lvl="0" marL="0" rtl="0" algn="ctr">
              <a:spcBef>
                <a:spcPts val="1600"/>
              </a:spcBef>
              <a:spcAft>
                <a:spcPts val="1600"/>
              </a:spcAft>
              <a:buNone/>
            </a:pPr>
            <a:r>
              <a:rPr lang="en" sz="2400">
                <a:solidFill>
                  <a:schemeClr val="dk1"/>
                </a:solidFill>
              </a:rPr>
              <a:t>P*(s) = </a:t>
            </a:r>
            <a:r>
              <a:rPr lang="en" sz="2400">
                <a:solidFill>
                  <a:schemeClr val="dk1"/>
                </a:solidFill>
              </a:rPr>
              <a:t>argmax</a:t>
            </a:r>
            <a:r>
              <a:rPr baseline="-25000" lang="en" sz="2400">
                <a:solidFill>
                  <a:schemeClr val="dk1"/>
                </a:solidFill>
              </a:rPr>
              <a:t>a</a:t>
            </a:r>
            <a:r>
              <a:rPr lang="en" sz="2400">
                <a:solidFill>
                  <a:schemeClr val="dk1"/>
                </a:solidFill>
              </a:rPr>
              <a:t> ∑</a:t>
            </a:r>
            <a:r>
              <a:rPr baseline="-25000" lang="en" sz="2400">
                <a:solidFill>
                  <a:schemeClr val="dk1"/>
                </a:solidFill>
              </a:rPr>
              <a:t>s′</a:t>
            </a:r>
            <a:r>
              <a:rPr lang="en" sz="2400">
                <a:solidFill>
                  <a:schemeClr val="dk1"/>
                </a:solidFill>
              </a:rPr>
              <a:t>  T(s, a, s</a:t>
            </a:r>
            <a:r>
              <a:rPr lang="en" sz="2000">
                <a:solidFill>
                  <a:schemeClr val="dk1"/>
                </a:solidFill>
              </a:rPr>
              <a:t>′</a:t>
            </a:r>
            <a:r>
              <a:rPr lang="en" sz="2400">
                <a:solidFill>
                  <a:schemeClr val="dk1"/>
                </a:solidFill>
              </a:rPr>
              <a:t>) U</a:t>
            </a:r>
            <a:r>
              <a:rPr baseline="30000" lang="en" sz="2400">
                <a:solidFill>
                  <a:schemeClr val="dk1"/>
                </a:solidFill>
              </a:rPr>
              <a:t>p*</a:t>
            </a:r>
            <a:r>
              <a:rPr lang="en" sz="2400">
                <a:solidFill>
                  <a:schemeClr val="dk1"/>
                </a:solidFill>
              </a:rPr>
              <a:t>(s</a:t>
            </a:r>
            <a:r>
              <a:rPr lang="en" sz="2000">
                <a:solidFill>
                  <a:schemeClr val="dk1"/>
                </a:solidFill>
              </a:rPr>
              <a:t>′</a:t>
            </a:r>
            <a:r>
              <a:rPr lang="en" sz="2400">
                <a:solidFill>
                  <a:schemeClr val="dk1"/>
                </a:solidFill>
              </a:rPr>
              <a:t>)        </a:t>
            </a:r>
            <a:endParaRPr sz="24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Policies</a:t>
            </a:r>
            <a:endParaRPr/>
          </a:p>
        </p:txBody>
      </p:sp>
      <p:sp>
        <p:nvSpPr>
          <p:cNvPr id="370" name="Google Shape;370;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P* = argmax</a:t>
            </a:r>
            <a:r>
              <a:rPr baseline="-25000" lang="en" sz="2400">
                <a:solidFill>
                  <a:srgbClr val="000000"/>
                </a:solidFill>
              </a:rPr>
              <a:t>p</a:t>
            </a:r>
            <a:r>
              <a:rPr lang="en" sz="2400">
                <a:solidFill>
                  <a:srgbClr val="000000"/>
                </a:solidFill>
              </a:rPr>
              <a:t> E [ ∑</a:t>
            </a:r>
            <a:r>
              <a:rPr baseline="30000" lang="en" sz="2400">
                <a:solidFill>
                  <a:srgbClr val="000000"/>
                </a:solidFill>
              </a:rPr>
              <a:t>∞</a:t>
            </a:r>
            <a:r>
              <a:rPr baseline="-25000" lang="en" sz="2400">
                <a:solidFill>
                  <a:srgbClr val="000000"/>
                </a:solidFill>
              </a:rPr>
              <a:t>t=0</a:t>
            </a:r>
            <a:r>
              <a:rPr lang="en" sz="2400">
                <a:solidFill>
                  <a:srgbClr val="000000"/>
                </a:solidFill>
              </a:rPr>
              <a:t>  Ɣ</a:t>
            </a:r>
            <a:r>
              <a:rPr baseline="30000" lang="en" sz="2400">
                <a:solidFill>
                  <a:srgbClr val="000000"/>
                </a:solidFill>
              </a:rPr>
              <a:t>t</a:t>
            </a:r>
            <a:r>
              <a:rPr lang="en" sz="2400">
                <a:solidFill>
                  <a:srgbClr val="000000"/>
                </a:solidFill>
              </a:rPr>
              <a:t> R(S</a:t>
            </a:r>
            <a:r>
              <a:rPr baseline="-25000" lang="en" sz="2400">
                <a:solidFill>
                  <a:srgbClr val="000000"/>
                </a:solidFill>
              </a:rPr>
              <a:t>t</a:t>
            </a:r>
            <a:r>
              <a:rPr lang="en" sz="2400">
                <a:solidFill>
                  <a:srgbClr val="000000"/>
                </a:solidFill>
              </a:rPr>
              <a:t>) | P]</a:t>
            </a:r>
            <a:endParaRPr sz="2400">
              <a:solidFill>
                <a:srgbClr val="000000"/>
              </a:solidFill>
            </a:endParaRPr>
          </a:p>
          <a:p>
            <a:pPr indent="0" lvl="0" marL="0" rtl="0" algn="l">
              <a:spcBef>
                <a:spcPts val="1600"/>
              </a:spcBef>
              <a:spcAft>
                <a:spcPts val="0"/>
              </a:spcAft>
              <a:buNone/>
            </a:pPr>
            <a:r>
              <a:rPr lang="en" sz="2400">
                <a:solidFill>
                  <a:srgbClr val="000000"/>
                </a:solidFill>
              </a:rPr>
              <a:t>U</a:t>
            </a:r>
            <a:r>
              <a:rPr baseline="30000" lang="en" sz="2400">
                <a:solidFill>
                  <a:srgbClr val="000000"/>
                </a:solidFill>
              </a:rPr>
              <a:t>p</a:t>
            </a:r>
            <a:r>
              <a:rPr lang="en" sz="2400">
                <a:solidFill>
                  <a:srgbClr val="000000"/>
                </a:solidFill>
              </a:rPr>
              <a:t>(s) = </a:t>
            </a:r>
            <a:r>
              <a:rPr lang="en" sz="2400">
                <a:solidFill>
                  <a:schemeClr val="dk1"/>
                </a:solidFill>
              </a:rPr>
              <a:t>E [ ∑</a:t>
            </a:r>
            <a:r>
              <a:rPr baseline="30000" lang="en" sz="2400">
                <a:solidFill>
                  <a:schemeClr val="dk1"/>
                </a:solidFill>
              </a:rPr>
              <a:t>∞</a:t>
            </a:r>
            <a:r>
              <a:rPr baseline="-25000" lang="en" sz="2400">
                <a:solidFill>
                  <a:schemeClr val="dk1"/>
                </a:solidFill>
              </a:rPr>
              <a:t>t=0</a:t>
            </a:r>
            <a:r>
              <a:rPr lang="en" sz="2400">
                <a:solidFill>
                  <a:schemeClr val="dk1"/>
                </a:solidFill>
              </a:rPr>
              <a:t>  Ɣ</a:t>
            </a:r>
            <a:r>
              <a:rPr baseline="30000" lang="en" sz="2400">
                <a:solidFill>
                  <a:schemeClr val="dk1"/>
                </a:solidFill>
              </a:rPr>
              <a:t>t</a:t>
            </a:r>
            <a:r>
              <a:rPr lang="en" sz="2400">
                <a:solidFill>
                  <a:schemeClr val="dk1"/>
                </a:solidFill>
              </a:rPr>
              <a:t> R(S</a:t>
            </a:r>
            <a:r>
              <a:rPr baseline="-25000" lang="en" sz="2400">
                <a:solidFill>
                  <a:schemeClr val="dk1"/>
                </a:solidFill>
              </a:rPr>
              <a:t>t</a:t>
            </a:r>
            <a:r>
              <a:rPr lang="en" sz="2400">
                <a:solidFill>
                  <a:schemeClr val="dk1"/>
                </a:solidFill>
              </a:rPr>
              <a:t>) | P, s</a:t>
            </a:r>
            <a:r>
              <a:rPr baseline="-25000" lang="en" sz="2400">
                <a:solidFill>
                  <a:schemeClr val="dk1"/>
                </a:solidFill>
              </a:rPr>
              <a:t> 0 </a:t>
            </a:r>
            <a:r>
              <a:rPr lang="en" sz="2400">
                <a:solidFill>
                  <a:schemeClr val="dk1"/>
                </a:solidFill>
              </a:rPr>
              <a:t>= s]  ≠ R(s)</a:t>
            </a:r>
            <a:endParaRPr sz="2400">
              <a:solidFill>
                <a:schemeClr val="dk1"/>
              </a:solidFill>
            </a:endParaRPr>
          </a:p>
          <a:p>
            <a:pPr indent="0" lvl="0" marL="0" rtl="0" algn="l">
              <a:spcBef>
                <a:spcPts val="1600"/>
              </a:spcBef>
              <a:spcAft>
                <a:spcPts val="0"/>
              </a:spcAft>
              <a:buNone/>
            </a:pPr>
            <a:r>
              <a:rPr lang="en" sz="2400">
                <a:solidFill>
                  <a:schemeClr val="dk1"/>
                </a:solidFill>
              </a:rPr>
              <a:t>P*(s) = argmax</a:t>
            </a:r>
            <a:r>
              <a:rPr baseline="-25000" lang="en" sz="2400">
                <a:solidFill>
                  <a:schemeClr val="dk1"/>
                </a:solidFill>
              </a:rPr>
              <a:t>a</a:t>
            </a:r>
            <a:r>
              <a:rPr lang="en" sz="2400">
                <a:solidFill>
                  <a:schemeClr val="dk1"/>
                </a:solidFill>
              </a:rPr>
              <a:t> ∑</a:t>
            </a:r>
            <a:r>
              <a:rPr baseline="-25000" lang="en" sz="2400">
                <a:solidFill>
                  <a:schemeClr val="dk1"/>
                </a:solidFill>
              </a:rPr>
              <a:t>s′</a:t>
            </a:r>
            <a:r>
              <a:rPr lang="en" sz="2400">
                <a:solidFill>
                  <a:schemeClr val="dk1"/>
                </a:solidFill>
              </a:rPr>
              <a:t> T(s, a, s</a:t>
            </a:r>
            <a:r>
              <a:rPr lang="en" sz="2000">
                <a:solidFill>
                  <a:schemeClr val="dk1"/>
                </a:solidFill>
              </a:rPr>
              <a:t>′</a:t>
            </a:r>
            <a:r>
              <a:rPr lang="en" sz="2400">
                <a:solidFill>
                  <a:schemeClr val="dk1"/>
                </a:solidFill>
              </a:rPr>
              <a:t>) U</a:t>
            </a:r>
            <a:r>
              <a:rPr baseline="30000" lang="en" sz="2400">
                <a:solidFill>
                  <a:schemeClr val="dk1"/>
                </a:solidFill>
              </a:rPr>
              <a:t>p*</a:t>
            </a:r>
            <a:r>
              <a:rPr lang="en" sz="2400">
                <a:solidFill>
                  <a:schemeClr val="dk1"/>
                </a:solidFill>
              </a:rPr>
              <a:t>(s</a:t>
            </a:r>
            <a:r>
              <a:rPr lang="en" sz="2000">
                <a:solidFill>
                  <a:schemeClr val="dk1"/>
                </a:solidFill>
              </a:rPr>
              <a:t>′</a:t>
            </a:r>
            <a:r>
              <a:rPr lang="en" sz="2400">
                <a:solidFill>
                  <a:schemeClr val="dk1"/>
                </a:solidFill>
              </a:rPr>
              <a:t>)        </a:t>
            </a:r>
            <a:endParaRPr sz="2400">
              <a:solidFill>
                <a:schemeClr val="dk1"/>
              </a:solidFill>
            </a:endParaRPr>
          </a:p>
          <a:p>
            <a:pPr indent="0" lvl="0" marL="0" rtl="0" algn="l">
              <a:spcBef>
                <a:spcPts val="1600"/>
              </a:spcBef>
              <a:spcAft>
                <a:spcPts val="0"/>
              </a:spcAft>
              <a:buNone/>
            </a:pPr>
            <a:r>
              <a:t/>
            </a:r>
            <a:endParaRPr sz="2400">
              <a:solidFill>
                <a:schemeClr val="dk1"/>
              </a:solidFill>
            </a:endParaRPr>
          </a:p>
          <a:p>
            <a:pPr indent="0" lvl="0" marL="0" rtl="0" algn="l">
              <a:spcBef>
                <a:spcPts val="1600"/>
              </a:spcBef>
              <a:spcAft>
                <a:spcPts val="1600"/>
              </a:spcAft>
              <a:buNone/>
            </a:pPr>
            <a:r>
              <a:rPr lang="en" sz="2400">
                <a:solidFill>
                  <a:schemeClr val="dk1"/>
                </a:solidFill>
              </a:rPr>
              <a:t>U(s) = R(s) + Ɣmax</a:t>
            </a:r>
            <a:r>
              <a:rPr baseline="-25000" lang="en" sz="2400">
                <a:solidFill>
                  <a:schemeClr val="dk1"/>
                </a:solidFill>
              </a:rPr>
              <a:t>a </a:t>
            </a:r>
            <a:r>
              <a:rPr lang="en" sz="2400">
                <a:solidFill>
                  <a:schemeClr val="dk1"/>
                </a:solidFill>
              </a:rPr>
              <a:t>∑</a:t>
            </a:r>
            <a:r>
              <a:rPr baseline="-25000" lang="en" sz="2400">
                <a:solidFill>
                  <a:schemeClr val="dk1"/>
                </a:solidFill>
              </a:rPr>
              <a:t>s′</a:t>
            </a:r>
            <a:r>
              <a:rPr lang="en" sz="2400">
                <a:solidFill>
                  <a:schemeClr val="dk1"/>
                </a:solidFill>
              </a:rPr>
              <a:t> T(s, a, s</a:t>
            </a:r>
            <a:r>
              <a:rPr lang="en" sz="2000">
                <a:solidFill>
                  <a:schemeClr val="dk1"/>
                </a:solidFill>
              </a:rPr>
              <a:t>′</a:t>
            </a:r>
            <a:r>
              <a:rPr lang="en" sz="2400">
                <a:solidFill>
                  <a:schemeClr val="dk1"/>
                </a:solidFill>
              </a:rPr>
              <a:t>) U(s</a:t>
            </a:r>
            <a:r>
              <a:rPr lang="en" sz="2000">
                <a:solidFill>
                  <a:schemeClr val="dk1"/>
                </a:solidFill>
              </a:rPr>
              <a:t>′</a:t>
            </a:r>
            <a:r>
              <a:rPr lang="en" sz="2400">
                <a:solidFill>
                  <a:schemeClr val="dk1"/>
                </a:solidFill>
              </a:rPr>
              <a:t>)    -&gt;  Bellman equation</a:t>
            </a:r>
            <a:endParaRPr sz="24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iteration</a:t>
            </a:r>
            <a:endParaRPr/>
          </a:p>
        </p:txBody>
      </p:sp>
      <p:sp>
        <p:nvSpPr>
          <p:cNvPr id="376" name="Google Shape;376;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rPr>
              <a:t>U(s) = R(s) + Ɣmax</a:t>
            </a:r>
            <a:r>
              <a:rPr baseline="-25000" lang="en" sz="2400">
                <a:solidFill>
                  <a:schemeClr val="dk1"/>
                </a:solidFill>
              </a:rPr>
              <a:t>a </a:t>
            </a:r>
            <a:r>
              <a:rPr lang="en" sz="2400">
                <a:solidFill>
                  <a:schemeClr val="dk1"/>
                </a:solidFill>
              </a:rPr>
              <a:t>∑</a:t>
            </a:r>
            <a:r>
              <a:rPr baseline="-25000" lang="en" sz="2400">
                <a:solidFill>
                  <a:schemeClr val="dk1"/>
                </a:solidFill>
              </a:rPr>
              <a:t>s′</a:t>
            </a:r>
            <a:r>
              <a:rPr lang="en" sz="2400">
                <a:solidFill>
                  <a:schemeClr val="dk1"/>
                </a:solidFill>
              </a:rPr>
              <a:t> T(s, a, s</a:t>
            </a:r>
            <a:r>
              <a:rPr lang="en" sz="2000">
                <a:solidFill>
                  <a:schemeClr val="dk1"/>
                </a:solidFill>
              </a:rPr>
              <a:t>′</a:t>
            </a:r>
            <a:r>
              <a:rPr lang="en" sz="2400">
                <a:solidFill>
                  <a:schemeClr val="dk1"/>
                </a:solidFill>
              </a:rPr>
              <a:t>) U(s</a:t>
            </a:r>
            <a:r>
              <a:rPr lang="en" sz="2000">
                <a:solidFill>
                  <a:schemeClr val="dk1"/>
                </a:solidFill>
              </a:rPr>
              <a:t>′</a:t>
            </a:r>
            <a:r>
              <a:rPr lang="en" sz="2400">
                <a:solidFill>
                  <a:schemeClr val="dk1"/>
                </a:solidFill>
              </a:rPr>
              <a:t>)</a:t>
            </a:r>
            <a:endParaRPr sz="2400">
              <a:solidFill>
                <a:schemeClr val="dk1"/>
              </a:solidFill>
            </a:endParaRPr>
          </a:p>
          <a:p>
            <a:pPr indent="-381000" lvl="0" marL="457200" rtl="0" algn="l">
              <a:spcBef>
                <a:spcPts val="1600"/>
              </a:spcBef>
              <a:spcAft>
                <a:spcPts val="0"/>
              </a:spcAft>
              <a:buClr>
                <a:schemeClr val="dk1"/>
              </a:buClr>
              <a:buSzPts val="2400"/>
              <a:buChar char="●"/>
            </a:pPr>
            <a:r>
              <a:rPr lang="en" sz="2400">
                <a:solidFill>
                  <a:schemeClr val="dk1"/>
                </a:solidFill>
              </a:rPr>
              <a:t>Start with random utility values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Update based on neighbors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Repeat until convergence</a:t>
            </a:r>
            <a:endParaRPr sz="24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2400"/>
              <a:t>U(s) = R(s) + Ɣmax</a:t>
            </a:r>
            <a:r>
              <a:rPr baseline="-25000" lang="en" sz="2400"/>
              <a:t>a </a:t>
            </a:r>
            <a:r>
              <a:rPr lang="en" sz="2400"/>
              <a:t>∑</a:t>
            </a:r>
            <a:r>
              <a:rPr baseline="-25000" lang="en" sz="2400"/>
              <a:t>s′</a:t>
            </a:r>
            <a:r>
              <a:rPr lang="en" sz="2400"/>
              <a:t> T(s, a, s</a:t>
            </a:r>
            <a:r>
              <a:rPr lang="en" sz="2000"/>
              <a:t>′</a:t>
            </a:r>
            <a:r>
              <a:rPr lang="en" sz="2400"/>
              <a:t>) U(s</a:t>
            </a:r>
            <a:r>
              <a:rPr lang="en" sz="2000"/>
              <a:t>′</a:t>
            </a:r>
            <a:r>
              <a:rPr lang="en" sz="2400"/>
              <a:t>)</a:t>
            </a:r>
            <a:endParaRPr/>
          </a:p>
        </p:txBody>
      </p:sp>
      <p:sp>
        <p:nvSpPr>
          <p:cNvPr id="382" name="Google Shape;382;p55"/>
          <p:cNvSpPr txBox="1"/>
          <p:nvPr>
            <p:ph idx="1" type="body"/>
          </p:nvPr>
        </p:nvSpPr>
        <p:spPr>
          <a:xfrm>
            <a:off x="311700" y="1152475"/>
            <a:ext cx="8520600" cy="3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rPr lang="en"/>
              <a:t>										</a:t>
            </a:r>
            <a:r>
              <a:rPr lang="en" sz="2400">
                <a:solidFill>
                  <a:srgbClr val="000000"/>
                </a:solidFill>
              </a:rPr>
              <a:t>U</a:t>
            </a:r>
            <a:r>
              <a:rPr baseline="-25000" lang="en" sz="2400">
                <a:solidFill>
                  <a:srgbClr val="000000"/>
                </a:solidFill>
              </a:rPr>
              <a:t>1</a:t>
            </a:r>
            <a:r>
              <a:rPr lang="en" sz="2400">
                <a:solidFill>
                  <a:srgbClr val="000000"/>
                </a:solidFill>
              </a:rPr>
              <a:t>(s) = ?</a:t>
            </a:r>
            <a:endParaRPr sz="2400">
              <a:solidFill>
                <a:srgbClr val="000000"/>
              </a:solidFill>
            </a:endParaRPr>
          </a:p>
          <a:p>
            <a:pPr indent="0" lvl="0" marL="0" rtl="0" algn="l">
              <a:spcBef>
                <a:spcPts val="1600"/>
              </a:spcBef>
              <a:spcAft>
                <a:spcPts val="0"/>
              </a:spcAft>
              <a:buNone/>
            </a:pPr>
            <a:r>
              <a:rPr lang="en"/>
              <a:t>										</a:t>
            </a:r>
            <a:r>
              <a:rPr lang="en" sz="2400">
                <a:solidFill>
                  <a:srgbClr val="000000"/>
                </a:solidFill>
              </a:rPr>
              <a:t>U</a:t>
            </a:r>
            <a:r>
              <a:rPr baseline="-25000" lang="en" sz="2400">
                <a:solidFill>
                  <a:srgbClr val="000000"/>
                </a:solidFill>
              </a:rPr>
              <a:t>2</a:t>
            </a:r>
            <a:r>
              <a:rPr lang="en" sz="2400">
                <a:solidFill>
                  <a:srgbClr val="000000"/>
                </a:solidFill>
              </a:rPr>
              <a:t>(s) = ?</a:t>
            </a:r>
            <a:endParaRPr sz="2400">
              <a:solidFill>
                <a:srgbClr val="000000"/>
              </a:solidFil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Clr>
                <a:schemeClr val="dk1"/>
              </a:buClr>
              <a:buSzPts val="1100"/>
              <a:buFont typeface="Arial"/>
              <a:buNone/>
            </a:pPr>
            <a:r>
              <a:rPr lang="en" sz="2400">
                <a:solidFill>
                  <a:schemeClr val="dk1"/>
                </a:solidFill>
              </a:rPr>
              <a:t>Ɣ = 0.5  R(s) = -0.04   U</a:t>
            </a:r>
            <a:r>
              <a:rPr baseline="-25000" lang="en" sz="2400">
                <a:solidFill>
                  <a:schemeClr val="dk1"/>
                </a:solidFill>
              </a:rPr>
              <a:t>0</a:t>
            </a:r>
            <a:r>
              <a:rPr lang="en" sz="2400">
                <a:solidFill>
                  <a:schemeClr val="dk1"/>
                </a:solidFill>
              </a:rPr>
              <a:t>(s) = 0   </a:t>
            </a:r>
            <a:endParaRPr/>
          </a:p>
        </p:txBody>
      </p:sp>
      <p:graphicFrame>
        <p:nvGraphicFramePr>
          <p:cNvPr id="383" name="Google Shape;383;p55"/>
          <p:cNvGraphicFramePr/>
          <p:nvPr/>
        </p:nvGraphicFramePr>
        <p:xfrm>
          <a:off x="575500" y="1599413"/>
          <a:ext cx="3000000" cy="3000000"/>
        </p:xfrm>
        <a:graphic>
          <a:graphicData uri="http://schemas.openxmlformats.org/drawingml/2006/table">
            <a:tbl>
              <a:tblPr>
                <a:noFill/>
                <a:tableStyleId>{B0B9C38B-48B2-49F1-A19E-8367390F5AD2}</a:tableStyleId>
              </a:tblPr>
              <a:tblGrid>
                <a:gridCol w="997400"/>
                <a:gridCol w="997400"/>
                <a:gridCol w="997400"/>
                <a:gridCol w="997400"/>
              </a:tblGrid>
              <a:tr h="749825">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rPr lang="en" sz="2400"/>
                        <a:t>?</a:t>
                      </a:r>
                      <a:endParaRPr sz="2400"/>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solidFill>
                      <a:srgbClr val="B6D7A8"/>
                    </a:solidFill>
                  </a:tcPr>
                </a:tc>
              </a:tr>
              <a:tr h="749825">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solidFill>
                      <a:srgbClr val="999999"/>
                    </a:solidFill>
                  </a:tcPr>
                </a:tc>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solidFill>
                      <a:srgbClr val="EA9999"/>
                    </a:solidFill>
                  </a:tcPr>
                </a:tc>
              </a:tr>
              <a:tr h="749825">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t>U(s) = R(s) + Ɣmax</a:t>
            </a:r>
            <a:r>
              <a:rPr baseline="-25000" lang="en" sz="2400"/>
              <a:t>a </a:t>
            </a:r>
            <a:r>
              <a:rPr lang="en" sz="2400"/>
              <a:t>∑</a:t>
            </a:r>
            <a:r>
              <a:rPr baseline="-25000" lang="en" sz="2400"/>
              <a:t>s′</a:t>
            </a:r>
            <a:r>
              <a:rPr lang="en" sz="2400"/>
              <a:t> T(s, a, s</a:t>
            </a:r>
            <a:r>
              <a:rPr lang="en" sz="2000"/>
              <a:t>′</a:t>
            </a:r>
            <a:r>
              <a:rPr lang="en" sz="2400"/>
              <a:t>) U(s</a:t>
            </a:r>
            <a:r>
              <a:rPr lang="en" sz="2000"/>
              <a:t>′</a:t>
            </a:r>
            <a:r>
              <a:rPr lang="en" sz="2400"/>
              <a:t>)</a:t>
            </a:r>
            <a:endParaRPr/>
          </a:p>
        </p:txBody>
      </p:sp>
      <p:sp>
        <p:nvSpPr>
          <p:cNvPr id="389" name="Google Shape;389;p56"/>
          <p:cNvSpPr txBox="1"/>
          <p:nvPr>
            <p:ph idx="1" type="body"/>
          </p:nvPr>
        </p:nvSpPr>
        <p:spPr>
          <a:xfrm>
            <a:off x="311700" y="1152475"/>
            <a:ext cx="8707800" cy="3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rPr lang="en"/>
              <a:t>									</a:t>
            </a:r>
            <a:r>
              <a:rPr lang="en"/>
              <a:t>	</a:t>
            </a:r>
            <a:r>
              <a:rPr lang="en" sz="2400">
                <a:solidFill>
                  <a:srgbClr val="000000"/>
                </a:solidFill>
              </a:rPr>
              <a:t>U</a:t>
            </a:r>
            <a:r>
              <a:rPr baseline="-25000" lang="en" sz="2400">
                <a:solidFill>
                  <a:srgbClr val="000000"/>
                </a:solidFill>
              </a:rPr>
              <a:t>1</a:t>
            </a:r>
            <a:r>
              <a:rPr lang="en" sz="2400">
                <a:solidFill>
                  <a:srgbClr val="000000"/>
                </a:solidFill>
              </a:rPr>
              <a:t>(s)= -0.04 + 0.5*0.8 = </a:t>
            </a:r>
            <a:endParaRPr sz="2400">
              <a:solidFill>
                <a:srgbClr val="000000"/>
              </a:solidFill>
            </a:endParaRPr>
          </a:p>
          <a:p>
            <a:pPr indent="457200" lvl="0" marL="4114800" rtl="0" algn="l">
              <a:spcBef>
                <a:spcPts val="1600"/>
              </a:spcBef>
              <a:spcAft>
                <a:spcPts val="0"/>
              </a:spcAft>
              <a:buNone/>
            </a:pPr>
            <a:r>
              <a:rPr lang="en" sz="2400">
                <a:solidFill>
                  <a:srgbClr val="000000"/>
                </a:solidFill>
              </a:rPr>
              <a:t>= 0.36</a:t>
            </a:r>
            <a:endParaRPr sz="2400">
              <a:solidFill>
                <a:srgbClr val="000000"/>
              </a:solidFill>
            </a:endParaRPr>
          </a:p>
          <a:p>
            <a:pPr indent="0" lvl="0" marL="0" rtl="0" algn="l">
              <a:spcBef>
                <a:spcPts val="1600"/>
              </a:spcBef>
              <a:spcAft>
                <a:spcPts val="0"/>
              </a:spcAft>
              <a:buNone/>
            </a:pPr>
            <a:r>
              <a:rPr lang="en"/>
              <a:t>										</a:t>
            </a:r>
            <a:r>
              <a:rPr lang="en" sz="2400">
                <a:solidFill>
                  <a:srgbClr val="000000"/>
                </a:solidFill>
              </a:rPr>
              <a:t>U</a:t>
            </a:r>
            <a:r>
              <a:rPr baseline="-25000" lang="en" sz="2400">
                <a:solidFill>
                  <a:srgbClr val="000000"/>
                </a:solidFill>
              </a:rPr>
              <a:t>2</a:t>
            </a:r>
            <a:r>
              <a:rPr lang="en" sz="2400">
                <a:solidFill>
                  <a:srgbClr val="000000"/>
                </a:solidFill>
              </a:rPr>
              <a:t>(s)=</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1600"/>
              </a:spcAft>
              <a:buNone/>
            </a:pPr>
            <a:r>
              <a:rPr lang="en" sz="2400">
                <a:solidFill>
                  <a:schemeClr val="dk1"/>
                </a:solidFill>
              </a:rPr>
              <a:t>Ɣ = 0.5  R(s) = -0.04   U</a:t>
            </a:r>
            <a:r>
              <a:rPr baseline="-25000" lang="en" sz="2400">
                <a:solidFill>
                  <a:schemeClr val="dk1"/>
                </a:solidFill>
              </a:rPr>
              <a:t>0</a:t>
            </a:r>
            <a:r>
              <a:rPr lang="en" sz="2400">
                <a:solidFill>
                  <a:schemeClr val="dk1"/>
                </a:solidFill>
              </a:rPr>
              <a:t>(s) = 0   </a:t>
            </a:r>
            <a:endParaRPr/>
          </a:p>
        </p:txBody>
      </p:sp>
      <p:graphicFrame>
        <p:nvGraphicFramePr>
          <p:cNvPr id="390" name="Google Shape;390;p56"/>
          <p:cNvGraphicFramePr/>
          <p:nvPr/>
        </p:nvGraphicFramePr>
        <p:xfrm>
          <a:off x="575500" y="1599413"/>
          <a:ext cx="3000000" cy="3000000"/>
        </p:xfrm>
        <a:graphic>
          <a:graphicData uri="http://schemas.openxmlformats.org/drawingml/2006/table">
            <a:tbl>
              <a:tblPr>
                <a:noFill/>
                <a:tableStyleId>{B0B9C38B-48B2-49F1-A19E-8367390F5AD2}</a:tableStyleId>
              </a:tblPr>
              <a:tblGrid>
                <a:gridCol w="997400"/>
                <a:gridCol w="997400"/>
                <a:gridCol w="997400"/>
                <a:gridCol w="997400"/>
              </a:tblGrid>
              <a:tr h="749825">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rPr lang="en" sz="2400"/>
                        <a:t>0.36</a:t>
                      </a:r>
                      <a:endParaRPr sz="2400"/>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solidFill>
                      <a:srgbClr val="B6D7A8"/>
                    </a:solidFill>
                  </a:tcPr>
                </a:tc>
              </a:tr>
              <a:tr h="749825">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solidFill>
                      <a:srgbClr val="999999"/>
                    </a:solidFill>
                  </a:tcPr>
                </a:tc>
                <a:tc>
                  <a:txBody>
                    <a:bodyPr/>
                    <a:lstStyle/>
                    <a:p>
                      <a:pPr indent="0" lvl="0" marL="0" rtl="0" algn="ctr">
                        <a:spcBef>
                          <a:spcPts val="0"/>
                        </a:spcBef>
                        <a:spcAft>
                          <a:spcPts val="0"/>
                        </a:spcAft>
                        <a:buNone/>
                      </a:pPr>
                      <a:r>
                        <a:rPr lang="en" sz="2400"/>
                        <a:t>-0.04</a:t>
                      </a:r>
                      <a:endParaRPr sz="2400"/>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solidFill>
                      <a:srgbClr val="EA9999"/>
                    </a:solidFill>
                  </a:tcPr>
                </a:tc>
              </a:tr>
              <a:tr h="749825">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400"/>
              <a:t>U(s) = R(s) + Ɣmax</a:t>
            </a:r>
            <a:r>
              <a:rPr baseline="-25000" lang="en" sz="2400"/>
              <a:t>a </a:t>
            </a:r>
            <a:r>
              <a:rPr lang="en" sz="2400"/>
              <a:t>∑</a:t>
            </a:r>
            <a:r>
              <a:rPr baseline="-25000" lang="en" sz="2400"/>
              <a:t>s′</a:t>
            </a:r>
            <a:r>
              <a:rPr lang="en" sz="2400"/>
              <a:t> T(s, a, s</a:t>
            </a:r>
            <a:r>
              <a:rPr lang="en" sz="2000"/>
              <a:t>′</a:t>
            </a:r>
            <a:r>
              <a:rPr lang="en" sz="2400"/>
              <a:t>) U(s</a:t>
            </a:r>
            <a:r>
              <a:rPr lang="en" sz="2000"/>
              <a:t>′</a:t>
            </a:r>
            <a:r>
              <a:rPr lang="en" sz="2400"/>
              <a:t>)</a:t>
            </a:r>
            <a:endParaRPr/>
          </a:p>
        </p:txBody>
      </p:sp>
      <p:sp>
        <p:nvSpPr>
          <p:cNvPr id="396" name="Google Shape;396;p57"/>
          <p:cNvSpPr txBox="1"/>
          <p:nvPr>
            <p:ph idx="1" type="body"/>
          </p:nvPr>
        </p:nvSpPr>
        <p:spPr>
          <a:xfrm>
            <a:off x="311700" y="1152475"/>
            <a:ext cx="8707800" cy="37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rPr lang="en"/>
              <a:t>										</a:t>
            </a:r>
            <a:r>
              <a:rPr lang="en" sz="2400">
                <a:solidFill>
                  <a:srgbClr val="000000"/>
                </a:solidFill>
              </a:rPr>
              <a:t>U</a:t>
            </a:r>
            <a:r>
              <a:rPr baseline="-25000" lang="en" sz="2400">
                <a:solidFill>
                  <a:srgbClr val="000000"/>
                </a:solidFill>
              </a:rPr>
              <a:t>1</a:t>
            </a:r>
            <a:r>
              <a:rPr lang="en" sz="2400">
                <a:solidFill>
                  <a:srgbClr val="000000"/>
                </a:solidFill>
              </a:rPr>
              <a:t>(s)= -0.04 + 0.5*0.8 = </a:t>
            </a:r>
            <a:endParaRPr sz="2400">
              <a:solidFill>
                <a:srgbClr val="000000"/>
              </a:solidFill>
            </a:endParaRPr>
          </a:p>
          <a:p>
            <a:pPr indent="457200" lvl="0" marL="4114800" rtl="0" algn="l">
              <a:spcBef>
                <a:spcPts val="1600"/>
              </a:spcBef>
              <a:spcAft>
                <a:spcPts val="0"/>
              </a:spcAft>
              <a:buNone/>
            </a:pPr>
            <a:r>
              <a:rPr lang="en" sz="2400">
                <a:solidFill>
                  <a:srgbClr val="000000"/>
                </a:solidFill>
              </a:rPr>
              <a:t>= 0.36</a:t>
            </a:r>
            <a:endParaRPr sz="2400">
              <a:solidFill>
                <a:srgbClr val="000000"/>
              </a:solidFill>
            </a:endParaRPr>
          </a:p>
          <a:p>
            <a:pPr indent="0" lvl="0" marL="0" rtl="0" algn="l">
              <a:spcBef>
                <a:spcPts val="1600"/>
              </a:spcBef>
              <a:spcAft>
                <a:spcPts val="0"/>
              </a:spcAft>
              <a:buNone/>
            </a:pPr>
            <a:r>
              <a:rPr lang="en"/>
              <a:t>										</a:t>
            </a:r>
            <a:r>
              <a:rPr lang="en" sz="2400">
                <a:solidFill>
                  <a:srgbClr val="000000"/>
                </a:solidFill>
              </a:rPr>
              <a:t>U</a:t>
            </a:r>
            <a:r>
              <a:rPr baseline="-25000" lang="en" sz="2400">
                <a:solidFill>
                  <a:srgbClr val="000000"/>
                </a:solidFill>
              </a:rPr>
              <a:t>2</a:t>
            </a:r>
            <a:r>
              <a:rPr lang="en" sz="2400">
                <a:solidFill>
                  <a:srgbClr val="000000"/>
                </a:solidFill>
              </a:rPr>
              <a:t>(s)= -0.04+0.5(0.8 +</a:t>
            </a:r>
            <a:endParaRPr sz="2400">
              <a:solidFill>
                <a:srgbClr val="000000"/>
              </a:solidFill>
            </a:endParaRPr>
          </a:p>
          <a:p>
            <a:pPr indent="457200" lvl="0" marL="4114800" rtl="0" algn="l">
              <a:spcBef>
                <a:spcPts val="1600"/>
              </a:spcBef>
              <a:spcAft>
                <a:spcPts val="0"/>
              </a:spcAft>
              <a:buNone/>
            </a:pPr>
            <a:r>
              <a:rPr lang="en" sz="2400">
                <a:solidFill>
                  <a:srgbClr val="000000"/>
                </a:solidFill>
              </a:rPr>
              <a:t>0.1*0.36+0.1*(-0.04))=0.376</a:t>
            </a:r>
            <a:endParaRPr sz="2400">
              <a:solidFill>
                <a:srgbClr val="000000"/>
              </a:solidFill>
            </a:endParaRPr>
          </a:p>
          <a:p>
            <a:pPr indent="0" lvl="0" marL="0" rtl="0" algn="l">
              <a:spcBef>
                <a:spcPts val="1600"/>
              </a:spcBef>
              <a:spcAft>
                <a:spcPts val="1600"/>
              </a:spcAft>
              <a:buNone/>
            </a:pPr>
            <a:r>
              <a:rPr lang="en" sz="2400">
                <a:solidFill>
                  <a:schemeClr val="dk1"/>
                </a:solidFill>
              </a:rPr>
              <a:t>Ɣ = 0.5  R(s) = -0.04   U</a:t>
            </a:r>
            <a:r>
              <a:rPr baseline="-25000" lang="en" sz="2400">
                <a:solidFill>
                  <a:schemeClr val="dk1"/>
                </a:solidFill>
              </a:rPr>
              <a:t>0</a:t>
            </a:r>
            <a:r>
              <a:rPr lang="en" sz="2400">
                <a:solidFill>
                  <a:schemeClr val="dk1"/>
                </a:solidFill>
              </a:rPr>
              <a:t>(s) = 0   </a:t>
            </a:r>
            <a:endParaRPr/>
          </a:p>
        </p:txBody>
      </p:sp>
      <p:graphicFrame>
        <p:nvGraphicFramePr>
          <p:cNvPr id="397" name="Google Shape;397;p57"/>
          <p:cNvGraphicFramePr/>
          <p:nvPr/>
        </p:nvGraphicFramePr>
        <p:xfrm>
          <a:off x="575500" y="1599413"/>
          <a:ext cx="3000000" cy="3000000"/>
        </p:xfrm>
        <a:graphic>
          <a:graphicData uri="http://schemas.openxmlformats.org/drawingml/2006/table">
            <a:tbl>
              <a:tblPr>
                <a:noFill/>
                <a:tableStyleId>{B0B9C38B-48B2-49F1-A19E-8367390F5AD2}</a:tableStyleId>
              </a:tblPr>
              <a:tblGrid>
                <a:gridCol w="997400"/>
                <a:gridCol w="997400"/>
                <a:gridCol w="997400"/>
                <a:gridCol w="997400"/>
              </a:tblGrid>
              <a:tr h="749825">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rPr lang="en" sz="2400"/>
                        <a:t>0.36</a:t>
                      </a:r>
                      <a:endParaRPr sz="2400"/>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solidFill>
                      <a:srgbClr val="B6D7A8"/>
                    </a:solidFill>
                  </a:tcPr>
                </a:tc>
              </a:tr>
              <a:tr h="749825">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solidFill>
                      <a:srgbClr val="999999"/>
                    </a:solidFill>
                  </a:tcPr>
                </a:tc>
                <a:tc>
                  <a:txBody>
                    <a:bodyPr/>
                    <a:lstStyle/>
                    <a:p>
                      <a:pPr indent="0" lvl="0" marL="0" rtl="0" algn="ctr">
                        <a:spcBef>
                          <a:spcPts val="0"/>
                        </a:spcBef>
                        <a:spcAft>
                          <a:spcPts val="0"/>
                        </a:spcAft>
                        <a:buNone/>
                      </a:pPr>
                      <a:r>
                        <a:rPr lang="en" sz="2400"/>
                        <a:t>-0.04</a:t>
                      </a:r>
                      <a:endParaRPr sz="2400"/>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solidFill>
                      <a:srgbClr val="EA9999"/>
                    </a:solidFill>
                  </a:tcPr>
                </a:tc>
              </a:tr>
              <a:tr h="749825">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sz="2400"/>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Policies: Policy iteration</a:t>
            </a:r>
            <a:endParaRPr/>
          </a:p>
        </p:txBody>
      </p:sp>
      <p:sp>
        <p:nvSpPr>
          <p:cNvPr id="403" name="Google Shape;403;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Start with random P</a:t>
            </a:r>
            <a:r>
              <a:rPr baseline="-25000" lang="en" sz="2400">
                <a:solidFill>
                  <a:srgbClr val="000000"/>
                </a:solidFill>
              </a:rPr>
              <a:t>0</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Evaluate: given P</a:t>
            </a:r>
            <a:r>
              <a:rPr baseline="-25000" lang="en" sz="2400">
                <a:solidFill>
                  <a:srgbClr val="000000"/>
                </a:solidFill>
              </a:rPr>
              <a:t>t</a:t>
            </a:r>
            <a:r>
              <a:rPr lang="en" sz="2400">
                <a:solidFill>
                  <a:srgbClr val="000000"/>
                </a:solidFill>
              </a:rPr>
              <a:t> calculate U</a:t>
            </a:r>
            <a:r>
              <a:rPr baseline="-25000" lang="en" sz="2400">
                <a:solidFill>
                  <a:srgbClr val="000000"/>
                </a:solidFill>
              </a:rPr>
              <a:t>t</a:t>
            </a:r>
            <a:r>
              <a:rPr lang="en" sz="2400">
                <a:solidFill>
                  <a:srgbClr val="000000"/>
                </a:solidFill>
              </a:rPr>
              <a:t> = U</a:t>
            </a:r>
            <a:r>
              <a:rPr baseline="30000" lang="en" sz="2400">
                <a:solidFill>
                  <a:srgbClr val="000000"/>
                </a:solidFill>
              </a:rPr>
              <a:t>P</a:t>
            </a:r>
            <a:r>
              <a:rPr baseline="-25000" lang="en" sz="2400">
                <a:solidFill>
                  <a:srgbClr val="000000"/>
                </a:solidFill>
              </a:rPr>
              <a:t>t </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Improve: P</a:t>
            </a:r>
            <a:r>
              <a:rPr baseline="-25000" lang="en" sz="2400">
                <a:solidFill>
                  <a:srgbClr val="000000"/>
                </a:solidFill>
              </a:rPr>
              <a:t>t+1</a:t>
            </a:r>
            <a:r>
              <a:rPr lang="en" sz="2400">
                <a:solidFill>
                  <a:srgbClr val="000000"/>
                </a:solidFill>
              </a:rPr>
              <a:t> = argmax</a:t>
            </a:r>
            <a:r>
              <a:rPr baseline="-25000" lang="en" sz="2400">
                <a:solidFill>
                  <a:srgbClr val="000000"/>
                </a:solidFill>
              </a:rPr>
              <a:t>a</a:t>
            </a:r>
            <a:r>
              <a:rPr lang="en" sz="2400">
                <a:solidFill>
                  <a:srgbClr val="000000"/>
                </a:solidFill>
              </a:rPr>
              <a:t> </a:t>
            </a:r>
            <a:r>
              <a:rPr lang="en" sz="2400">
                <a:solidFill>
                  <a:schemeClr val="dk1"/>
                </a:solidFill>
              </a:rPr>
              <a:t>∑</a:t>
            </a:r>
            <a:r>
              <a:rPr baseline="-25000" lang="en" sz="2400">
                <a:solidFill>
                  <a:schemeClr val="dk1"/>
                </a:solidFill>
              </a:rPr>
              <a:t>s′</a:t>
            </a:r>
            <a:r>
              <a:rPr lang="en" sz="2400">
                <a:solidFill>
                  <a:schemeClr val="dk1"/>
                </a:solidFill>
              </a:rPr>
              <a:t> T(s, a, s′) U</a:t>
            </a:r>
            <a:r>
              <a:rPr baseline="-25000" lang="en" sz="2400">
                <a:solidFill>
                  <a:schemeClr val="dk1"/>
                </a:solidFill>
              </a:rPr>
              <a:t>t</a:t>
            </a:r>
            <a:r>
              <a:rPr lang="en" sz="2400">
                <a:solidFill>
                  <a:schemeClr val="dk1"/>
                </a:solidFill>
              </a:rPr>
              <a:t>(s′)</a:t>
            </a:r>
            <a:endParaRPr sz="2400">
              <a:solidFill>
                <a:schemeClr val="dk1"/>
              </a:solidFill>
            </a:endParaRPr>
          </a:p>
          <a:p>
            <a:pPr indent="0" lvl="0" marL="0" rtl="0" algn="l">
              <a:spcBef>
                <a:spcPts val="1600"/>
              </a:spcBef>
              <a:spcAft>
                <a:spcPts val="0"/>
              </a:spcAft>
              <a:buNone/>
            </a:pPr>
            <a:r>
              <a:t/>
            </a:r>
            <a:endParaRPr sz="2400">
              <a:solidFill>
                <a:schemeClr val="dk1"/>
              </a:solidFill>
            </a:endParaRPr>
          </a:p>
          <a:p>
            <a:pPr indent="0" lvl="0" marL="0" rtl="0" algn="l">
              <a:spcBef>
                <a:spcPts val="1600"/>
              </a:spcBef>
              <a:spcAft>
                <a:spcPts val="1600"/>
              </a:spcAft>
              <a:buNone/>
            </a:pPr>
            <a:r>
              <a:rPr lang="en" sz="2400">
                <a:solidFill>
                  <a:schemeClr val="dk1"/>
                </a:solidFill>
              </a:rPr>
              <a:t>U</a:t>
            </a:r>
            <a:r>
              <a:rPr baseline="-25000" lang="en" sz="2400">
                <a:solidFill>
                  <a:schemeClr val="dk1"/>
                </a:solidFill>
              </a:rPr>
              <a:t>t</a:t>
            </a:r>
            <a:r>
              <a:rPr lang="en" sz="2400">
                <a:solidFill>
                  <a:schemeClr val="dk1"/>
                </a:solidFill>
              </a:rPr>
              <a:t>(s) = R(s) + Ɣ ∑</a:t>
            </a:r>
            <a:r>
              <a:rPr baseline="-25000" lang="en" sz="2400">
                <a:solidFill>
                  <a:schemeClr val="dk1"/>
                </a:solidFill>
              </a:rPr>
              <a:t>s′</a:t>
            </a:r>
            <a:r>
              <a:rPr lang="en" sz="2400">
                <a:solidFill>
                  <a:schemeClr val="dk1"/>
                </a:solidFill>
              </a:rPr>
              <a:t> T(s, P</a:t>
            </a:r>
            <a:r>
              <a:rPr baseline="-25000" lang="en" sz="2400">
                <a:solidFill>
                  <a:schemeClr val="dk1"/>
                </a:solidFill>
              </a:rPr>
              <a:t>t</a:t>
            </a:r>
            <a:r>
              <a:rPr lang="en" sz="2400">
                <a:solidFill>
                  <a:schemeClr val="dk1"/>
                </a:solidFill>
              </a:rPr>
              <a:t>(s), s′) U</a:t>
            </a:r>
            <a:r>
              <a:rPr baseline="-25000" lang="en" sz="2400">
                <a:solidFill>
                  <a:schemeClr val="dk1"/>
                </a:solidFill>
              </a:rPr>
              <a:t>t</a:t>
            </a:r>
            <a:r>
              <a:rPr lang="en" sz="2400">
                <a:solidFill>
                  <a:schemeClr val="dk1"/>
                </a:solidFill>
              </a:rPr>
              <a:t>(s′)</a:t>
            </a:r>
            <a:endParaRPr sz="24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9"/>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3000">
                <a:solidFill>
                  <a:srgbClr val="000000"/>
                </a:solidFill>
              </a:rPr>
              <a:t>Thank you</a:t>
            </a:r>
            <a:endParaRPr sz="30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learning</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Supervised learning   			</a:t>
            </a:r>
            <a:r>
              <a:rPr lang="en" sz="2400" u="sng">
                <a:solidFill>
                  <a:srgbClr val="000000"/>
                </a:solidFill>
              </a:rPr>
              <a:t>y </a:t>
            </a:r>
            <a:r>
              <a:rPr lang="en" sz="2400">
                <a:solidFill>
                  <a:srgbClr val="000000"/>
                </a:solidFill>
              </a:rPr>
              <a:t>= </a:t>
            </a:r>
            <a:r>
              <a:rPr b="1" lang="en" sz="2400">
                <a:solidFill>
                  <a:srgbClr val="000000"/>
                </a:solidFill>
              </a:rPr>
              <a:t>f</a:t>
            </a:r>
            <a:r>
              <a:rPr lang="en" sz="2400">
                <a:solidFill>
                  <a:srgbClr val="000000"/>
                </a:solidFill>
              </a:rPr>
              <a:t>(</a:t>
            </a:r>
            <a:r>
              <a:rPr lang="en" sz="2400" u="sng">
                <a:solidFill>
                  <a:srgbClr val="000000"/>
                </a:solidFill>
              </a:rPr>
              <a:t>x</a:t>
            </a:r>
            <a:r>
              <a:rPr lang="en" sz="2400">
                <a:solidFill>
                  <a:srgbClr val="000000"/>
                </a:solidFill>
              </a:rPr>
              <a:t>)</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Unsupervised learning 			</a:t>
            </a:r>
            <a:r>
              <a:rPr b="1" lang="en" sz="2400">
                <a:solidFill>
                  <a:srgbClr val="000000"/>
                </a:solidFill>
              </a:rPr>
              <a:t>f</a:t>
            </a:r>
            <a:r>
              <a:rPr lang="en" sz="2400">
                <a:solidFill>
                  <a:srgbClr val="000000"/>
                </a:solidFill>
              </a:rPr>
              <a:t>(</a:t>
            </a:r>
            <a:r>
              <a:rPr lang="en" sz="2400" u="sng">
                <a:solidFill>
                  <a:srgbClr val="000000"/>
                </a:solidFill>
              </a:rPr>
              <a:t>x</a:t>
            </a:r>
            <a:r>
              <a:rPr lang="en" sz="2400">
                <a:solidFill>
                  <a:srgbClr val="000000"/>
                </a:solidFill>
              </a:rPr>
              <a:t>)</a:t>
            </a:r>
            <a:endParaRPr sz="2400">
              <a:solidFill>
                <a:srgbClr val="000000"/>
              </a:solidFill>
            </a:endParaRPr>
          </a:p>
          <a:p>
            <a:pPr indent="0" lvl="0" marL="4114800" rtl="0" algn="l">
              <a:lnSpc>
                <a:spcPct val="100000"/>
              </a:lnSpc>
              <a:spcBef>
                <a:spcPts val="1600"/>
              </a:spcBef>
              <a:spcAft>
                <a:spcPts val="0"/>
              </a:spcAft>
              <a:buNone/>
            </a:pPr>
            <a:r>
              <a:t/>
            </a:r>
            <a:endParaRPr sz="2400" u="sng">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a:t>
            </a:r>
            <a:r>
              <a:rPr lang="en"/>
              <a:t>upervised</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Data:</a:t>
            </a:r>
            <a:r>
              <a:rPr lang="en">
                <a:solidFill>
                  <a:srgbClr val="000000"/>
                </a:solidFill>
              </a:rPr>
              <a:t> (x)</a:t>
            </a:r>
            <a:endParaRPr>
              <a:solidFill>
                <a:srgbClr val="000000"/>
              </a:solidFill>
            </a:endParaRPr>
          </a:p>
          <a:p>
            <a:pPr indent="0" lvl="0" marL="0" rtl="0" algn="l">
              <a:spcBef>
                <a:spcPts val="1600"/>
              </a:spcBef>
              <a:spcAft>
                <a:spcPts val="0"/>
              </a:spcAft>
              <a:buNone/>
            </a:pPr>
            <a:r>
              <a:rPr lang="en">
                <a:solidFill>
                  <a:srgbClr val="000000"/>
                </a:solidFill>
              </a:rPr>
              <a:t>	No labels, only x</a:t>
            </a:r>
            <a:endParaRPr>
              <a:solidFill>
                <a:srgbClr val="000000"/>
              </a:solidFill>
            </a:endParaRPr>
          </a:p>
          <a:p>
            <a:pPr indent="-342900" lvl="0" marL="457200" rtl="0" algn="l">
              <a:lnSpc>
                <a:spcPct val="100000"/>
              </a:lnSpc>
              <a:spcBef>
                <a:spcPts val="1600"/>
              </a:spcBef>
              <a:spcAft>
                <a:spcPts val="0"/>
              </a:spcAft>
              <a:buClr>
                <a:srgbClr val="000000"/>
              </a:buClr>
              <a:buSzPts val="1800"/>
              <a:buChar char="●"/>
            </a:pPr>
            <a:r>
              <a:rPr b="1" lang="en">
                <a:solidFill>
                  <a:srgbClr val="000000"/>
                </a:solidFill>
              </a:rPr>
              <a:t>Goal: </a:t>
            </a:r>
            <a:r>
              <a:rPr lang="en">
                <a:solidFill>
                  <a:srgbClr val="000000"/>
                </a:solidFill>
              </a:rPr>
              <a:t> Learn some underlying</a:t>
            </a:r>
            <a:endParaRPr>
              <a:solidFill>
                <a:srgbClr val="000000"/>
              </a:solidFill>
            </a:endParaRPr>
          </a:p>
          <a:p>
            <a:pPr indent="0" lvl="0" marL="0" rtl="0" algn="l">
              <a:spcBef>
                <a:spcPts val="0"/>
              </a:spcBef>
              <a:spcAft>
                <a:spcPts val="0"/>
              </a:spcAft>
              <a:buNone/>
            </a:pPr>
            <a:r>
              <a:rPr lang="en">
                <a:solidFill>
                  <a:srgbClr val="000000"/>
                </a:solidFill>
              </a:rPr>
              <a:t>                  hidden structure of the data</a:t>
            </a:r>
            <a:endParaRPr>
              <a:solidFill>
                <a:srgbClr val="000000"/>
              </a:solidFill>
            </a:endParaRPr>
          </a:p>
          <a:p>
            <a:pPr indent="0" lvl="0" marL="457200" rtl="0" algn="l">
              <a:spcBef>
                <a:spcPts val="160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Examples: </a:t>
            </a:r>
            <a:r>
              <a:rPr lang="en">
                <a:solidFill>
                  <a:srgbClr val="000000"/>
                </a:solidFill>
              </a:rPr>
              <a:t> Clustering, dimensionality reduction, feature learning, density estimation, etc.</a:t>
            </a:r>
            <a:endParaRPr>
              <a:solidFill>
                <a:srgbClr val="000000"/>
              </a:solidFill>
            </a:endParaRPr>
          </a:p>
        </p:txBody>
      </p:sp>
      <p:pic>
        <p:nvPicPr>
          <p:cNvPr id="89" name="Google Shape;89;p18"/>
          <p:cNvPicPr preferRelativeResize="0"/>
          <p:nvPr/>
        </p:nvPicPr>
        <p:blipFill rotWithShape="1">
          <a:blip r:embed="rId3">
            <a:alphaModFix/>
          </a:blip>
          <a:srcRect b="6279" l="5600" r="15634" t="0"/>
          <a:stretch/>
        </p:blipFill>
        <p:spPr>
          <a:xfrm>
            <a:off x="5229125" y="0"/>
            <a:ext cx="3914875" cy="3201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learning</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Supervised learning   			</a:t>
            </a:r>
            <a:r>
              <a:rPr lang="en" sz="2400" u="sng">
                <a:solidFill>
                  <a:srgbClr val="000000"/>
                </a:solidFill>
              </a:rPr>
              <a:t>y </a:t>
            </a:r>
            <a:r>
              <a:rPr lang="en" sz="2400">
                <a:solidFill>
                  <a:srgbClr val="000000"/>
                </a:solidFill>
              </a:rPr>
              <a:t>= </a:t>
            </a:r>
            <a:r>
              <a:rPr b="1" lang="en" sz="2400">
                <a:solidFill>
                  <a:srgbClr val="000000"/>
                </a:solidFill>
              </a:rPr>
              <a:t>f</a:t>
            </a:r>
            <a:r>
              <a:rPr lang="en" sz="2400">
                <a:solidFill>
                  <a:srgbClr val="000000"/>
                </a:solidFill>
              </a:rPr>
              <a:t>(</a:t>
            </a:r>
            <a:r>
              <a:rPr lang="en" sz="2400" u="sng">
                <a:solidFill>
                  <a:srgbClr val="000000"/>
                </a:solidFill>
              </a:rPr>
              <a:t>x</a:t>
            </a:r>
            <a:r>
              <a:rPr lang="en" sz="2400">
                <a:solidFill>
                  <a:srgbClr val="000000"/>
                </a:solidFill>
              </a:rPr>
              <a:t>)</a:t>
            </a:r>
            <a:endParaRPr sz="2400">
              <a:solidFill>
                <a:srgbClr val="000000"/>
              </a:solidFill>
            </a:endParaRPr>
          </a:p>
          <a:p>
            <a:pPr indent="-381000" lvl="0" marL="457200" rtl="0" algn="l">
              <a:spcBef>
                <a:spcPts val="0"/>
              </a:spcBef>
              <a:spcAft>
                <a:spcPts val="0"/>
              </a:spcAft>
              <a:buClr>
                <a:srgbClr val="000000"/>
              </a:buClr>
              <a:buSzPts val="2400"/>
              <a:buChar char="●"/>
            </a:pPr>
            <a:r>
              <a:rPr lang="en" sz="2400">
                <a:solidFill>
                  <a:srgbClr val="000000"/>
                </a:solidFill>
              </a:rPr>
              <a:t>Unsupervised learning 			</a:t>
            </a:r>
            <a:r>
              <a:rPr b="1" lang="en" sz="2400">
                <a:solidFill>
                  <a:srgbClr val="000000"/>
                </a:solidFill>
              </a:rPr>
              <a:t>f</a:t>
            </a:r>
            <a:r>
              <a:rPr lang="en" sz="2400">
                <a:solidFill>
                  <a:srgbClr val="000000"/>
                </a:solidFill>
              </a:rPr>
              <a:t>(</a:t>
            </a:r>
            <a:r>
              <a:rPr lang="en" sz="2400" u="sng">
                <a:solidFill>
                  <a:srgbClr val="000000"/>
                </a:solidFill>
              </a:rPr>
              <a:t>x</a:t>
            </a:r>
            <a:r>
              <a:rPr lang="en" sz="2400">
                <a:solidFill>
                  <a:srgbClr val="000000"/>
                </a:solidFill>
              </a:rPr>
              <a:t>)</a:t>
            </a:r>
            <a:endParaRPr sz="2400">
              <a:solidFill>
                <a:srgbClr val="000000"/>
              </a:solidFill>
            </a:endParaRPr>
          </a:p>
          <a:p>
            <a:pPr indent="-381000" lvl="0" marL="457200" rtl="0" algn="l">
              <a:lnSpc>
                <a:spcPct val="100000"/>
              </a:lnSpc>
              <a:spcBef>
                <a:spcPts val="0"/>
              </a:spcBef>
              <a:spcAft>
                <a:spcPts val="0"/>
              </a:spcAft>
              <a:buClr>
                <a:srgbClr val="000000"/>
              </a:buClr>
              <a:buSzPts val="2400"/>
              <a:buChar char="●"/>
            </a:pPr>
            <a:r>
              <a:rPr lang="en" sz="2400">
                <a:solidFill>
                  <a:srgbClr val="000000"/>
                </a:solidFill>
              </a:rPr>
              <a:t>Reinforcement learning			</a:t>
            </a:r>
            <a:r>
              <a:rPr b="1" lang="en" sz="2400">
                <a:solidFill>
                  <a:srgbClr val="000000"/>
                </a:solidFill>
              </a:rPr>
              <a:t>y</a:t>
            </a:r>
            <a:r>
              <a:rPr lang="en" sz="2400">
                <a:solidFill>
                  <a:srgbClr val="000000"/>
                </a:solidFill>
              </a:rPr>
              <a:t> = </a:t>
            </a:r>
            <a:r>
              <a:rPr b="1" lang="en" sz="2400">
                <a:solidFill>
                  <a:srgbClr val="000000"/>
                </a:solidFill>
              </a:rPr>
              <a:t>f</a:t>
            </a:r>
            <a:r>
              <a:rPr lang="en" sz="2400">
                <a:solidFill>
                  <a:srgbClr val="000000"/>
                </a:solidFill>
              </a:rPr>
              <a:t>(</a:t>
            </a:r>
            <a:r>
              <a:rPr lang="en" sz="2400" u="sng">
                <a:solidFill>
                  <a:srgbClr val="000000"/>
                </a:solidFill>
              </a:rPr>
              <a:t>x</a:t>
            </a:r>
            <a:r>
              <a:rPr lang="en" sz="2400">
                <a:solidFill>
                  <a:srgbClr val="000000"/>
                </a:solidFill>
              </a:rPr>
              <a:t>)</a:t>
            </a:r>
            <a:endParaRPr sz="2400">
              <a:solidFill>
                <a:srgbClr val="000000"/>
              </a:solidFill>
            </a:endParaRPr>
          </a:p>
          <a:p>
            <a:pPr indent="0" lvl="0" marL="4114800" rtl="0" algn="l">
              <a:lnSpc>
                <a:spcPct val="100000"/>
              </a:lnSpc>
              <a:spcBef>
                <a:spcPts val="0"/>
              </a:spcBef>
              <a:spcAft>
                <a:spcPts val="0"/>
              </a:spcAft>
              <a:buNone/>
            </a:pPr>
            <a:r>
              <a:rPr lang="en" sz="2400">
                <a:solidFill>
                  <a:srgbClr val="000000"/>
                </a:solidFill>
              </a:rPr>
              <a:t>	   </a:t>
            </a:r>
            <a:r>
              <a:rPr lang="en" sz="2400" u="sng">
                <a:solidFill>
                  <a:srgbClr val="000000"/>
                </a:solidFill>
              </a:rPr>
              <a:t>z</a:t>
            </a:r>
            <a:endParaRPr sz="2400" u="sng">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Reinforcement learning</a:t>
            </a:r>
            <a:endParaRPr/>
          </a:p>
        </p:txBody>
      </p:sp>
      <p:sp>
        <p:nvSpPr>
          <p:cNvPr id="101" name="Google Shape;101;p20"/>
          <p:cNvSpPr txBox="1"/>
          <p:nvPr>
            <p:ph idx="1" type="body"/>
          </p:nvPr>
        </p:nvSpPr>
        <p:spPr>
          <a:xfrm>
            <a:off x="311700" y="1152475"/>
            <a:ext cx="8520600" cy="36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
                <a:solidFill>
                  <a:srgbClr val="000000"/>
                </a:solidFill>
              </a:rPr>
              <a:t>Data:</a:t>
            </a:r>
            <a:r>
              <a:rPr lang="en">
                <a:solidFill>
                  <a:srgbClr val="000000"/>
                </a:solidFill>
              </a:rPr>
              <a:t> x</a:t>
            </a:r>
            <a:endParaRPr>
              <a:solidFill>
                <a:srgbClr val="000000"/>
              </a:solidFill>
            </a:endParaRPr>
          </a:p>
          <a:p>
            <a:pPr indent="0" lvl="0" marL="0" rtl="0" algn="l">
              <a:spcBef>
                <a:spcPts val="1600"/>
              </a:spcBef>
              <a:spcAft>
                <a:spcPts val="0"/>
              </a:spcAft>
              <a:buNone/>
            </a:pPr>
            <a:r>
              <a:rPr lang="en">
                <a:solidFill>
                  <a:srgbClr val="000000"/>
                </a:solidFill>
              </a:rPr>
              <a:t>	x - some</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Environment: </a:t>
            </a:r>
            <a:r>
              <a:rPr lang="en">
                <a:solidFill>
                  <a:srgbClr val="000000"/>
                </a:solidFill>
              </a:rPr>
              <a:t>z</a:t>
            </a:r>
            <a:endParaRPr>
              <a:solidFill>
                <a:srgbClr val="000000"/>
              </a:solidFill>
            </a:endParaRPr>
          </a:p>
          <a:p>
            <a:pPr indent="0" lvl="0" marL="457200" rtl="0" algn="l">
              <a:spcBef>
                <a:spcPts val="1600"/>
              </a:spcBef>
              <a:spcAft>
                <a:spcPts val="0"/>
              </a:spcAft>
              <a:buNone/>
            </a:pPr>
            <a:r>
              <a:rPr lang="en">
                <a:solidFill>
                  <a:srgbClr val="000000"/>
                </a:solidFill>
              </a:rPr>
              <a:t>z - world we are exploring </a:t>
            </a:r>
            <a:r>
              <a:rPr lang="en">
                <a:solidFill>
                  <a:srgbClr val="000000"/>
                </a:solidFill>
              </a:rPr>
              <a:t> </a:t>
            </a:r>
            <a:endParaRPr>
              <a:solidFill>
                <a:srgbClr val="000000"/>
              </a:solidFill>
            </a:endParaRPr>
          </a:p>
          <a:p>
            <a:pPr indent="-342900" lvl="0" marL="457200" rtl="0" algn="l">
              <a:lnSpc>
                <a:spcPct val="100000"/>
              </a:lnSpc>
              <a:spcBef>
                <a:spcPts val="1600"/>
              </a:spcBef>
              <a:spcAft>
                <a:spcPts val="0"/>
              </a:spcAft>
              <a:buClr>
                <a:srgbClr val="000000"/>
              </a:buClr>
              <a:buSzPts val="1800"/>
              <a:buChar char="●"/>
            </a:pPr>
            <a:r>
              <a:rPr b="1" lang="en">
                <a:solidFill>
                  <a:srgbClr val="000000"/>
                </a:solidFill>
              </a:rPr>
              <a:t>Goal: </a:t>
            </a:r>
            <a:r>
              <a:rPr lang="en">
                <a:solidFill>
                  <a:srgbClr val="000000"/>
                </a:solidFill>
              </a:rPr>
              <a:t> Learn how to operate(live) in a world z in most beneficial way</a:t>
            </a:r>
            <a:endParaRPr>
              <a:solidFill>
                <a:srgbClr val="000000"/>
              </a:solidFill>
            </a:endParaRPr>
          </a:p>
          <a:p>
            <a:pPr indent="0" lvl="0" marL="457200" rtl="0" algn="l">
              <a:spcBef>
                <a:spcPts val="0"/>
              </a:spcBef>
              <a:spcAft>
                <a:spcPts val="0"/>
              </a:spcAft>
              <a:buNone/>
            </a:pPr>
            <a:r>
              <a:t/>
            </a:r>
            <a:endParaRPr>
              <a:solidFill>
                <a:srgbClr val="000000"/>
              </a:solidFill>
            </a:endParaRPr>
          </a:p>
          <a:p>
            <a:pPr indent="-342900" lvl="0" marL="457200" rtl="0" algn="l">
              <a:spcBef>
                <a:spcPts val="1600"/>
              </a:spcBef>
              <a:spcAft>
                <a:spcPts val="0"/>
              </a:spcAft>
              <a:buClr>
                <a:srgbClr val="000000"/>
              </a:buClr>
              <a:buSzPts val="1800"/>
              <a:buChar char="●"/>
            </a:pPr>
            <a:r>
              <a:rPr b="1" lang="en">
                <a:solidFill>
                  <a:srgbClr val="000000"/>
                </a:solidFill>
              </a:rPr>
              <a:t>Examples: </a:t>
            </a:r>
            <a:r>
              <a:rPr lang="en">
                <a:solidFill>
                  <a:srgbClr val="000000"/>
                </a:solidFill>
              </a:rPr>
              <a:t> playing games(chess, Mario, </a:t>
            </a:r>
            <a:r>
              <a:rPr lang="en">
                <a:solidFill>
                  <a:schemeClr val="dk1"/>
                </a:solidFill>
              </a:rPr>
              <a:t>go, </a:t>
            </a:r>
            <a:r>
              <a:rPr lang="en">
                <a:solidFill>
                  <a:srgbClr val="000000"/>
                </a:solidFill>
              </a:rPr>
              <a:t>Dota), self-driving(car, planes, helicopters), robot manipulations</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000000"/>
              </a:buClr>
              <a:buSzPts val="2400"/>
              <a:buChar char="●"/>
            </a:pPr>
            <a:r>
              <a:rPr lang="en" sz="2400">
                <a:solidFill>
                  <a:srgbClr val="000000"/>
                </a:solidFill>
              </a:rPr>
              <a:t>Dota 2 </a:t>
            </a:r>
            <a:r>
              <a:rPr lang="en" sz="2400" u="sng">
                <a:solidFill>
                  <a:schemeClr val="accent5"/>
                </a:solidFill>
                <a:hlinkClick r:id="rId3"/>
              </a:rPr>
              <a:t>https://openai.com/projects/five/</a:t>
            </a:r>
            <a:endParaRPr sz="2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