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a34b5e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a34b5e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a34b5e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a34b5e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a34b5e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a34b5e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a34b5e8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a34b5e8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a34b5e8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a34b5e8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a2f0ba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a2f0b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Reinforcement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MDP problem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Model(T, R) -&gt; Planner -&gt; Policy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RL problem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Transition(&lt;s,a,r,s&gt;*) -&gt; Learner -&gt;Policy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6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Model(T, R) -&gt; Planner -&gt; Policy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Transition(&lt;s,a,r,s’&gt;*) -&gt; Learner -&gt;Policy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Transitions -&gt; Modeler -&gt; model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Model -&gt; Simulator -&gt; transitions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5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</a:t>
            </a:r>
            <a:r>
              <a:rPr lang="en"/>
              <a:t>approaches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1863450" y="2538900"/>
            <a:ext cx="768900" cy="8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endParaRPr sz="2400"/>
          </a:p>
        </p:txBody>
      </p:sp>
      <p:cxnSp>
        <p:nvCxnSpPr>
          <p:cNvPr id="74" name="Google Shape;74;p16"/>
          <p:cNvCxnSpPr>
            <a:endCxn id="73" idx="0"/>
          </p:cNvCxnSpPr>
          <p:nvPr/>
        </p:nvCxnSpPr>
        <p:spPr>
          <a:xfrm>
            <a:off x="2241000" y="2147400"/>
            <a:ext cx="69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6"/>
          <p:cNvCxnSpPr>
            <a:stCxn id="73" idx="2"/>
          </p:cNvCxnSpPr>
          <p:nvPr/>
        </p:nvCxnSpPr>
        <p:spPr>
          <a:xfrm>
            <a:off x="2247900" y="3377700"/>
            <a:ext cx="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6"/>
          <p:cNvSpPr/>
          <p:nvPr/>
        </p:nvSpPr>
        <p:spPr>
          <a:xfrm>
            <a:off x="4225650" y="2538900"/>
            <a:ext cx="768900" cy="8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</a:t>
            </a:r>
            <a:endParaRPr sz="2400"/>
          </a:p>
        </p:txBody>
      </p:sp>
      <p:cxnSp>
        <p:nvCxnSpPr>
          <p:cNvPr id="77" name="Google Shape;77;p16"/>
          <p:cNvCxnSpPr>
            <a:stCxn id="76" idx="2"/>
          </p:cNvCxnSpPr>
          <p:nvPr/>
        </p:nvCxnSpPr>
        <p:spPr>
          <a:xfrm>
            <a:off x="4610100" y="3377700"/>
            <a:ext cx="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/>
          <p:nvPr/>
        </p:nvSpPr>
        <p:spPr>
          <a:xfrm>
            <a:off x="6691625" y="2538900"/>
            <a:ext cx="1198500" cy="8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T,R</a:t>
            </a:r>
            <a:endParaRPr sz="2400"/>
          </a:p>
        </p:txBody>
      </p:sp>
      <p:cxnSp>
        <p:nvCxnSpPr>
          <p:cNvPr id="79" name="Google Shape;79;p16"/>
          <p:cNvCxnSpPr/>
          <p:nvPr/>
        </p:nvCxnSpPr>
        <p:spPr>
          <a:xfrm>
            <a:off x="7214675" y="3377700"/>
            <a:ext cx="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>
            <a:off x="4603200" y="2147400"/>
            <a:ext cx="69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>
            <a:off x="7651200" y="2147400"/>
            <a:ext cx="69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7194000" y="2147400"/>
            <a:ext cx="69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>
            <a:off x="7651200" y="3366600"/>
            <a:ext cx="69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1943450" y="1751200"/>
            <a:ext cx="58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85" name="Google Shape;85;p16"/>
          <p:cNvSpPr txBox="1"/>
          <p:nvPr/>
        </p:nvSpPr>
        <p:spPr>
          <a:xfrm>
            <a:off x="1943450" y="3732400"/>
            <a:ext cx="58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86" name="Google Shape;86;p16"/>
          <p:cNvSpPr txBox="1"/>
          <p:nvPr/>
        </p:nvSpPr>
        <p:spPr>
          <a:xfrm>
            <a:off x="4305650" y="1827400"/>
            <a:ext cx="58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87" name="Google Shape;87;p16"/>
          <p:cNvSpPr txBox="1"/>
          <p:nvPr/>
        </p:nvSpPr>
        <p:spPr>
          <a:xfrm>
            <a:off x="4305650" y="3732400"/>
            <a:ext cx="58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sp>
        <p:nvSpPr>
          <p:cNvPr id="88" name="Google Shape;88;p16"/>
          <p:cNvSpPr txBox="1"/>
          <p:nvPr/>
        </p:nvSpPr>
        <p:spPr>
          <a:xfrm>
            <a:off x="6896450" y="1751200"/>
            <a:ext cx="58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89" name="Google Shape;89;p16"/>
          <p:cNvSpPr txBox="1"/>
          <p:nvPr/>
        </p:nvSpPr>
        <p:spPr>
          <a:xfrm>
            <a:off x="7353650" y="1751200"/>
            <a:ext cx="58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90" name="Google Shape;90;p16"/>
          <p:cNvSpPr txBox="1"/>
          <p:nvPr/>
        </p:nvSpPr>
        <p:spPr>
          <a:xfrm>
            <a:off x="7353650" y="3732400"/>
            <a:ext cx="58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91" name="Google Shape;91;p16"/>
          <p:cNvSpPr txBox="1"/>
          <p:nvPr/>
        </p:nvSpPr>
        <p:spPr>
          <a:xfrm>
            <a:off x="6896450" y="3732400"/>
            <a:ext cx="58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s’</a:t>
            </a:r>
            <a:endParaRPr sz="1800"/>
          </a:p>
        </p:txBody>
      </p:sp>
      <p:sp>
        <p:nvSpPr>
          <p:cNvPr id="92" name="Google Shape;92;p16"/>
          <p:cNvSpPr txBox="1"/>
          <p:nvPr/>
        </p:nvSpPr>
        <p:spPr>
          <a:xfrm>
            <a:off x="1468075" y="1272325"/>
            <a:ext cx="1775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Policy search</a:t>
            </a:r>
            <a:endParaRPr sz="1800"/>
          </a:p>
        </p:txBody>
      </p:sp>
      <p:sp>
        <p:nvSpPr>
          <p:cNvPr id="93" name="Google Shape;93;p16"/>
          <p:cNvSpPr txBox="1"/>
          <p:nvPr/>
        </p:nvSpPr>
        <p:spPr>
          <a:xfrm>
            <a:off x="3754075" y="1272325"/>
            <a:ext cx="1775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Value-function based</a:t>
            </a:r>
            <a:r>
              <a:rPr lang="en" sz="1800"/>
              <a:t> </a:t>
            </a:r>
            <a:endParaRPr sz="1800"/>
          </a:p>
        </p:txBody>
      </p:sp>
      <p:sp>
        <p:nvSpPr>
          <p:cNvPr id="94" name="Google Shape;94;p16"/>
          <p:cNvSpPr txBox="1"/>
          <p:nvPr/>
        </p:nvSpPr>
        <p:spPr>
          <a:xfrm>
            <a:off x="2660100" y="2718900"/>
            <a:ext cx="1537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&lt;-argmax&lt;-</a:t>
            </a:r>
            <a:endParaRPr sz="1800"/>
          </a:p>
        </p:txBody>
      </p:sp>
      <p:sp>
        <p:nvSpPr>
          <p:cNvPr id="95" name="Google Shape;95;p16"/>
          <p:cNvSpPr txBox="1"/>
          <p:nvPr/>
        </p:nvSpPr>
        <p:spPr>
          <a:xfrm>
            <a:off x="6497275" y="1348525"/>
            <a:ext cx="1775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based</a:t>
            </a:r>
            <a:endParaRPr sz="1800"/>
          </a:p>
        </p:txBody>
      </p:sp>
      <p:sp>
        <p:nvSpPr>
          <p:cNvPr id="96" name="Google Shape;96;p16"/>
          <p:cNvSpPr txBox="1"/>
          <p:nvPr/>
        </p:nvSpPr>
        <p:spPr>
          <a:xfrm>
            <a:off x="4892750" y="2736250"/>
            <a:ext cx="190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&lt;-Bellman eq&lt;-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kind of value function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U(s) = R(s) + Ɣmax</a:t>
            </a:r>
            <a:r>
              <a:rPr baseline="-25000" lang="en" sz="2400">
                <a:solidFill>
                  <a:schemeClr val="dk1"/>
                </a:solidFill>
              </a:rPr>
              <a:t>a </a:t>
            </a:r>
            <a:r>
              <a:rPr lang="en" sz="2400">
                <a:solidFill>
                  <a:schemeClr val="dk1"/>
                </a:solidFill>
              </a:rPr>
              <a:t>∑</a:t>
            </a:r>
            <a:r>
              <a:rPr baseline="-25000" lang="en" sz="2400">
                <a:solidFill>
                  <a:schemeClr val="dk1"/>
                </a:solidFill>
              </a:rPr>
              <a:t>s′</a:t>
            </a:r>
            <a:r>
              <a:rPr lang="en" sz="2400">
                <a:solidFill>
                  <a:schemeClr val="dk1"/>
                </a:solidFill>
              </a:rPr>
              <a:t> T(s, a, 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 U(s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P*(s) = argmax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 ∑</a:t>
            </a:r>
            <a:r>
              <a:rPr baseline="-25000" lang="en" sz="2400">
                <a:solidFill>
                  <a:schemeClr val="dk1"/>
                </a:solidFill>
              </a:rPr>
              <a:t>s′</a:t>
            </a:r>
            <a:r>
              <a:rPr lang="en" sz="2400">
                <a:solidFill>
                  <a:schemeClr val="dk1"/>
                </a:solidFill>
              </a:rPr>
              <a:t> T(s, a, 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 U</a:t>
            </a:r>
            <a:r>
              <a:rPr baseline="30000" lang="en" sz="2400">
                <a:solidFill>
                  <a:schemeClr val="dk1"/>
                </a:solidFill>
              </a:rPr>
              <a:t>p*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Q</a:t>
            </a:r>
            <a:r>
              <a:rPr lang="en" sz="2400">
                <a:solidFill>
                  <a:srgbClr val="000000"/>
                </a:solidFill>
              </a:rPr>
              <a:t>(s,a) = R(s) + Ɣ∑</a:t>
            </a:r>
            <a:r>
              <a:rPr baseline="-25000" lang="en" sz="2400">
                <a:solidFill>
                  <a:srgbClr val="000000"/>
                </a:solidFill>
              </a:rPr>
              <a:t>s′</a:t>
            </a:r>
            <a:r>
              <a:rPr lang="en" sz="2400">
                <a:solidFill>
                  <a:srgbClr val="000000"/>
                </a:solidFill>
              </a:rPr>
              <a:t> T(s, a, s</a:t>
            </a:r>
            <a:r>
              <a:rPr lang="en" sz="2000">
                <a:solidFill>
                  <a:srgbClr val="000000"/>
                </a:solidFill>
              </a:rPr>
              <a:t>′</a:t>
            </a:r>
            <a:r>
              <a:rPr lang="en" sz="2400">
                <a:solidFill>
                  <a:srgbClr val="000000"/>
                </a:solidFill>
              </a:rPr>
              <a:t>) max</a:t>
            </a:r>
            <a:r>
              <a:rPr baseline="-25000" lang="en" sz="2400">
                <a:solidFill>
                  <a:srgbClr val="000000"/>
                </a:solidFill>
              </a:rPr>
              <a:t>a</a:t>
            </a:r>
            <a:r>
              <a:rPr lang="en" sz="2400">
                <a:solidFill>
                  <a:srgbClr val="000000"/>
                </a:solidFill>
              </a:rPr>
              <a:t>Q(s</a:t>
            </a:r>
            <a:r>
              <a:rPr lang="en" sz="2000">
                <a:solidFill>
                  <a:srgbClr val="000000"/>
                </a:solidFill>
              </a:rPr>
              <a:t>′, q′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kind of value function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U(s) = R(s) + Ɣmax</a:t>
            </a:r>
            <a:r>
              <a:rPr baseline="-25000" lang="en" sz="2400">
                <a:solidFill>
                  <a:schemeClr val="dk1"/>
                </a:solidFill>
              </a:rPr>
              <a:t>a </a:t>
            </a:r>
            <a:r>
              <a:rPr lang="en" sz="2400">
                <a:solidFill>
                  <a:schemeClr val="dk1"/>
                </a:solidFill>
              </a:rPr>
              <a:t>∑</a:t>
            </a:r>
            <a:r>
              <a:rPr baseline="-25000" lang="en" sz="2400">
                <a:solidFill>
                  <a:schemeClr val="dk1"/>
                </a:solidFill>
              </a:rPr>
              <a:t>s′</a:t>
            </a:r>
            <a:r>
              <a:rPr lang="en" sz="2400">
                <a:solidFill>
                  <a:schemeClr val="dk1"/>
                </a:solidFill>
              </a:rPr>
              <a:t> T(s, a, 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 U(s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P*(s) = argmax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 ∑</a:t>
            </a:r>
            <a:r>
              <a:rPr baseline="-25000" lang="en" sz="2400">
                <a:solidFill>
                  <a:schemeClr val="dk1"/>
                </a:solidFill>
              </a:rPr>
              <a:t>s′</a:t>
            </a:r>
            <a:r>
              <a:rPr lang="en" sz="2400">
                <a:solidFill>
                  <a:schemeClr val="dk1"/>
                </a:solidFill>
              </a:rPr>
              <a:t> T(s, a, 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 U</a:t>
            </a:r>
            <a:r>
              <a:rPr baseline="30000" lang="en" sz="2400">
                <a:solidFill>
                  <a:schemeClr val="dk1"/>
                </a:solidFill>
              </a:rPr>
              <a:t>p*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Q(s,a) = R(s) + Ɣ∑</a:t>
            </a:r>
            <a:r>
              <a:rPr baseline="-25000" lang="en" sz="2400">
                <a:solidFill>
                  <a:srgbClr val="000000"/>
                </a:solidFill>
              </a:rPr>
              <a:t>s′</a:t>
            </a:r>
            <a:r>
              <a:rPr lang="en" sz="2400">
                <a:solidFill>
                  <a:srgbClr val="000000"/>
                </a:solidFill>
              </a:rPr>
              <a:t> T(s, a, s</a:t>
            </a:r>
            <a:r>
              <a:rPr lang="en" sz="2000">
                <a:solidFill>
                  <a:srgbClr val="000000"/>
                </a:solidFill>
              </a:rPr>
              <a:t>′</a:t>
            </a:r>
            <a:r>
              <a:rPr lang="en" sz="2400">
                <a:solidFill>
                  <a:srgbClr val="000000"/>
                </a:solidFill>
              </a:rPr>
              <a:t>) max</a:t>
            </a:r>
            <a:r>
              <a:rPr baseline="-25000" lang="en" sz="2400">
                <a:solidFill>
                  <a:srgbClr val="000000"/>
                </a:solidFill>
              </a:rPr>
              <a:t>a</a:t>
            </a:r>
            <a:r>
              <a:rPr lang="en" sz="2400">
                <a:solidFill>
                  <a:srgbClr val="000000"/>
                </a:solidFill>
              </a:rPr>
              <a:t>Q(s</a:t>
            </a:r>
            <a:r>
              <a:rPr lang="en" sz="2000">
                <a:solidFill>
                  <a:srgbClr val="000000"/>
                </a:solidFill>
              </a:rPr>
              <a:t>′, q′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U(s) = </a:t>
            </a:r>
            <a:r>
              <a:rPr lang="en" sz="2400">
                <a:solidFill>
                  <a:schemeClr val="dk1"/>
                </a:solidFill>
              </a:rPr>
              <a:t>max</a:t>
            </a:r>
            <a:r>
              <a:rPr baseline="-25000" lang="en" sz="2400">
                <a:solidFill>
                  <a:schemeClr val="dk1"/>
                </a:solidFill>
              </a:rPr>
              <a:t>a </a:t>
            </a:r>
            <a:r>
              <a:rPr lang="en" sz="2400">
                <a:solidFill>
                  <a:schemeClr val="dk1"/>
                </a:solidFill>
              </a:rPr>
              <a:t>Q(s,a)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P(s) = argmax</a:t>
            </a:r>
            <a:r>
              <a:rPr baseline="-25000" lang="en" sz="2400">
                <a:solidFill>
                  <a:schemeClr val="dk1"/>
                </a:solidFill>
              </a:rPr>
              <a:t>a </a:t>
            </a:r>
            <a:r>
              <a:rPr lang="en" sz="2400">
                <a:solidFill>
                  <a:schemeClr val="dk1"/>
                </a:solidFill>
              </a:rPr>
              <a:t>Q(s,a)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from transitions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Q(s,a) = R(s) + Ɣ∑</a:t>
            </a:r>
            <a:r>
              <a:rPr baseline="-25000" lang="en" sz="2400">
                <a:solidFill>
                  <a:schemeClr val="dk1"/>
                </a:solidFill>
              </a:rPr>
              <a:t>s′</a:t>
            </a:r>
            <a:r>
              <a:rPr lang="en" sz="2400">
                <a:solidFill>
                  <a:schemeClr val="dk1"/>
                </a:solidFill>
              </a:rPr>
              <a:t> T(s, a, s</a:t>
            </a:r>
            <a:r>
              <a:rPr lang="en" sz="2000">
                <a:solidFill>
                  <a:schemeClr val="dk1"/>
                </a:solidFill>
              </a:rPr>
              <a:t>′</a:t>
            </a:r>
            <a:r>
              <a:rPr lang="en" sz="2400">
                <a:solidFill>
                  <a:schemeClr val="dk1"/>
                </a:solidFill>
              </a:rPr>
              <a:t>) 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) = (1-ɑ)Q</a:t>
            </a:r>
            <a:r>
              <a:rPr baseline="-25000" lang="en" sz="2400">
                <a:solidFill>
                  <a:schemeClr val="dk1"/>
                </a:solidFill>
              </a:rPr>
              <a:t>hat</a:t>
            </a:r>
            <a:r>
              <a:rPr lang="en" sz="2400">
                <a:solidFill>
                  <a:schemeClr val="dk1"/>
                </a:solidFill>
              </a:rPr>
              <a:t>(s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) + ɑ(r + Ɣmax</a:t>
            </a:r>
            <a:r>
              <a:rPr baseline="-25000" lang="en" sz="2400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Q(s</a:t>
            </a:r>
            <a:r>
              <a:rPr lang="en" sz="2000">
                <a:solidFill>
                  <a:schemeClr val="dk1"/>
                </a:solidFill>
              </a:rPr>
              <a:t>′, a′</a:t>
            </a:r>
            <a:r>
              <a:rPr lang="en" sz="2400">
                <a:solidFill>
                  <a:schemeClr val="dk1"/>
                </a:solidFill>
              </a:rPr>
              <a:t>))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