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59" r:id="rId5"/>
    <p:sldId id="260" r:id="rId6"/>
    <p:sldId id="258" r:id="rId7"/>
    <p:sldId id="261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B8581-CBC3-45D4-A85C-5EFC14AD4561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D7CD9-672B-482C-B226-C55E88351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4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589">
              <a:defRPr/>
            </a:pPr>
            <a:r>
              <a:rPr lang="zh-CN" altLang="en-US" dirty="0" smtClean="0"/>
              <a:t>创新：几个层次。走过流程就有信心，有信心就可以</a:t>
            </a:r>
            <a:r>
              <a:rPr lang="en-US" altLang="zh-CN" dirty="0" smtClean="0"/>
              <a:t>self motivated</a:t>
            </a:r>
            <a:r>
              <a:rPr lang="zh-CN" altLang="en-US" dirty="0" smtClean="0"/>
              <a:t>。具备基本科研能力，本科毕业论文可发表。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176BF3-C7A3-4226-9617-49B0CECE6E0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76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设计一些开放问题，如果回答的好，答案甚至可以形成一篇简单的论文。</a:t>
            </a:r>
            <a:endParaRPr lang="en-US" altLang="zh-CN" dirty="0" smtClean="0"/>
          </a:p>
          <a:p>
            <a:r>
              <a:rPr lang="zh-CN" altLang="en-US" dirty="0" smtClean="0"/>
              <a:t>实习课可能的话，尽量用自己的电脑，便于课后作业。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装好 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以上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176BF3-C7A3-4226-9617-49B0CECE6E0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05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L0</a:t>
            </a:r>
            <a:r>
              <a:rPr lang="zh-CN" altLang="en-US" dirty="0" smtClean="0"/>
              <a:t>： 原始数据，二进制，压缩星上存储空间和传输带宽。（地面站，为什么中巴合作？）研究很少用到，卫星工程重要。</a:t>
            </a:r>
            <a:endParaRPr lang="en-US" altLang="zh-CN" dirty="0" smtClean="0"/>
          </a:p>
          <a:p>
            <a:r>
              <a:rPr lang="en-US" altLang="zh-CN" dirty="0" smtClean="0"/>
              <a:t>L1: </a:t>
            </a:r>
            <a:r>
              <a:rPr lang="zh-CN" altLang="en-US" dirty="0" smtClean="0"/>
              <a:t>卫星图像</a:t>
            </a:r>
            <a:r>
              <a:rPr lang="en-US" altLang="zh-CN" dirty="0" smtClean="0"/>
              <a:t>/</a:t>
            </a:r>
            <a:r>
              <a:rPr lang="zh-CN" altLang="en-US" dirty="0" smtClean="0"/>
              <a:t>原始的辐亮度数据</a:t>
            </a:r>
            <a:r>
              <a:rPr lang="en-US" altLang="zh-CN" dirty="0" smtClean="0"/>
              <a:t>/</a:t>
            </a:r>
            <a:r>
              <a:rPr lang="zh-CN" altLang="en-US" dirty="0" smtClean="0"/>
              <a:t>经过通道几何校正和数值定标：研究遥感模型和算法的人常用</a:t>
            </a:r>
            <a:endParaRPr lang="en-US" altLang="zh-CN" dirty="0" smtClean="0"/>
          </a:p>
          <a:p>
            <a:r>
              <a:rPr lang="en-US" altLang="zh-CN" dirty="0" smtClean="0"/>
              <a:t>L2</a:t>
            </a:r>
            <a:r>
              <a:rPr lang="zh-CN" altLang="en-US" dirty="0" smtClean="0"/>
              <a:t>：海洋环境变量，不是以标准的经纬度网格分割，但可以给出每个书的经纬度。</a:t>
            </a:r>
            <a:endParaRPr lang="en-US" altLang="zh-CN" dirty="0" smtClean="0"/>
          </a:p>
          <a:p>
            <a:r>
              <a:rPr lang="en-US" altLang="zh-CN" dirty="0" smtClean="0"/>
              <a:t>L3</a:t>
            </a:r>
            <a:r>
              <a:rPr lang="zh-CN" altLang="en-US" dirty="0" smtClean="0"/>
              <a:t>：把</a:t>
            </a:r>
            <a:r>
              <a:rPr lang="en-US" altLang="zh-CN" dirty="0" smtClean="0"/>
              <a:t>L2</a:t>
            </a:r>
            <a:r>
              <a:rPr lang="zh-CN" altLang="en-US" dirty="0" smtClean="0"/>
              <a:t>数据重新采样到一个标准的经度*纬度网格。时间平均。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176BF3-C7A3-4226-9617-49B0CECE6E0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6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NC</a:t>
            </a:r>
            <a:r>
              <a:rPr lang="zh-CN" altLang="en-US" dirty="0" smtClean="0"/>
              <a:t>格式，非常常见。试验课，会用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读取这两种数据，都不复杂。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176BF3-C7A3-4226-9617-49B0CECE6E0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9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5508-37EF-4024-B86D-98A8F1BC5C3D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C2E-0E60-46DA-8623-9B163917A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08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5508-37EF-4024-B86D-98A8F1BC5C3D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C2E-0E60-46DA-8623-9B163917A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0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5508-37EF-4024-B86D-98A8F1BC5C3D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C2E-0E60-46DA-8623-9B163917A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073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0CC6F-D6A8-4BD3-B808-989FC9DB553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89"/>
          <a:stretch/>
        </p:blipFill>
        <p:spPr>
          <a:xfrm flipH="1">
            <a:off x="-24680" y="0"/>
            <a:ext cx="12216678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" y="6568"/>
            <a:ext cx="12191999" cy="6858000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82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A1FA2-AE9E-4664-A72F-7A2CF1FC8C76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89"/>
          <a:stretch/>
        </p:blipFill>
        <p:spPr>
          <a:xfrm flipH="1">
            <a:off x="-24680" y="0"/>
            <a:ext cx="12216678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" y="6568"/>
            <a:ext cx="12191999" cy="6858000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750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305AF-8E71-4009-8CC3-1502A82388D5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218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5081A-8F58-4807-A71C-599563CF12DC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357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C8646-8C22-42F9-8CA8-7BD9280F21A6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60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8B1E2-A0AA-4713-8B0A-11458CDED31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819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6D84A-6C6B-4C5D-AE79-8033B43EED2C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90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30D23-1ABC-4F5E-A463-BB7559CA94C5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69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5508-37EF-4024-B86D-98A8F1BC5C3D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C2E-0E60-46DA-8623-9B163917A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298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5497C-5D74-4C68-B7DB-5A73EB9962FC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54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D62A1-AD78-4C17-869F-D5765E4FC225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76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AFF30-AF08-4B42-B4EE-92AD67055C36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992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73" y="274681"/>
            <a:ext cx="10975917" cy="1143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773" y="1600447"/>
            <a:ext cx="5386330" cy="4526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361" y="1600447"/>
            <a:ext cx="5386330" cy="4526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889AA-9853-436C-A62F-DA53D43AF11A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10881"/>
      </p:ext>
    </p:extLst>
  </p:cSld>
  <p:clrMapOvr>
    <a:masterClrMapping/>
  </p:clrMapOvr>
  <p:transition spd="med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73" y="274681"/>
            <a:ext cx="10975917" cy="1143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773" y="1600447"/>
            <a:ext cx="5386330" cy="4526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9361" y="1600447"/>
            <a:ext cx="5386330" cy="2186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9361" y="3939197"/>
            <a:ext cx="5386330" cy="21879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4C888-F114-48D1-8DF5-92CE273ADF70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284378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5508-37EF-4024-B86D-98A8F1BC5C3D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C2E-0E60-46DA-8623-9B163917A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9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5508-37EF-4024-B86D-98A8F1BC5C3D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C2E-0E60-46DA-8623-9B163917A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57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5508-37EF-4024-B86D-98A8F1BC5C3D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C2E-0E60-46DA-8623-9B163917A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9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5508-37EF-4024-B86D-98A8F1BC5C3D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C2E-0E60-46DA-8623-9B163917A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97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5508-37EF-4024-B86D-98A8F1BC5C3D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C2E-0E60-46DA-8623-9B163917A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15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5508-37EF-4024-B86D-98A8F1BC5C3D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C2E-0E60-46DA-8623-9B163917A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73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5508-37EF-4024-B86D-98A8F1BC5C3D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C2E-0E60-46DA-8623-9B163917A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6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D5508-37EF-4024-B86D-98A8F1BC5C3D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23C2E-0E60-46DA-8623-9B163917A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18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51B6E4-2EB0-41CF-A608-EBFAAED92C24}" type="slidenum">
              <a:rPr lang="en-US" altLang="zh-CN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668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23392" y="980728"/>
            <a:ext cx="10801200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15000"/>
              </a:lnSpc>
            </a:pPr>
            <a:r>
              <a:rPr lang="zh-CN" altLang="en-US" sz="28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实验课内容</a:t>
            </a:r>
            <a:r>
              <a:rPr lang="en-US" altLang="zh-CN" sz="28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</a:p>
          <a:p>
            <a:pPr algn="just" eaLnBrk="1" hangingPunct="1">
              <a:lnSpc>
                <a:spcPct val="115000"/>
              </a:lnSpc>
            </a:pPr>
            <a:r>
              <a:rPr lang="en-US" altLang="zh-CN" sz="28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—</a:t>
            </a:r>
            <a:r>
              <a:rPr lang="zh-CN" altLang="en-US" sz="28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海洋卫星数据的下载、读取、处理、可视化与分析</a:t>
            </a:r>
            <a:endParaRPr lang="en-US" altLang="zh-CN" sz="2800" b="1" dirty="0" smtClean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 eaLnBrk="1" hangingPunct="1">
              <a:lnSpc>
                <a:spcPct val="150000"/>
              </a:lnSpc>
              <a:spcBef>
                <a:spcPts val="2400"/>
              </a:spcBef>
            </a:pPr>
            <a:r>
              <a:rPr lang="zh-CN" altLang="en-US" sz="2800" dirty="0" smtClean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通过</a:t>
            </a:r>
            <a:r>
              <a:rPr lang="zh-CN" altLang="en-US" sz="28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zh-CN" altLang="en-US" sz="2800" dirty="0" smtClean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国</a:t>
            </a:r>
            <a:r>
              <a:rPr lang="zh-CN" altLang="en-US" sz="28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</a:t>
            </a:r>
            <a:r>
              <a:rPr lang="zh-CN" altLang="en-US" sz="2800" dirty="0" smtClean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</a:t>
            </a:r>
            <a:r>
              <a:rPr lang="zh-CN" altLang="en-US" sz="28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互联网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搜寻</a:t>
            </a:r>
            <a:r>
              <a:rPr lang="zh-CN" altLang="en-US" sz="28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海洋卫星遥感资料，阅读并理解英文说明，学会从互联网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下载</a:t>
            </a:r>
            <a:r>
              <a:rPr lang="zh-CN" altLang="en-US" sz="28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卫星遥感数据和文献资料、正确</a:t>
            </a:r>
            <a:r>
              <a:rPr lang="zh-CN" altLang="en-US" sz="2800" dirty="0" smtClean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使用计算机程序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读取</a:t>
            </a:r>
            <a:r>
              <a:rPr lang="zh-CN" altLang="en-US" sz="28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各种不同格式的</a:t>
            </a:r>
            <a:r>
              <a:rPr lang="zh-CN" altLang="en-US" sz="2800" dirty="0" smtClean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数据，编制</a:t>
            </a:r>
            <a:r>
              <a:rPr lang="zh-CN" altLang="en-US" sz="28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简单计算机程序做初步</a:t>
            </a:r>
            <a:r>
              <a:rPr lang="zh-CN" altLang="en-US" sz="28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分析</a:t>
            </a:r>
            <a:r>
              <a:rPr lang="zh-CN" altLang="en-US" sz="2800" dirty="0" smtClean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sz="28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可视化</a:t>
            </a:r>
            <a:r>
              <a:rPr lang="zh-CN" altLang="en-US" sz="2800" dirty="0" smtClean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800" dirty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并学会撰写规范</a:t>
            </a:r>
            <a:r>
              <a:rPr lang="zh-CN" altLang="en-US" sz="2800" dirty="0" smtClean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8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</a:t>
            </a:r>
            <a:r>
              <a:rPr lang="zh-CN" altLang="en-US" sz="2800" dirty="0" smtClean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800" dirty="0" smtClean="0">
              <a:solidFill>
                <a:prstClr val="white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1384" y="404664"/>
            <a:ext cx="11017224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实验报告评分</a:t>
            </a:r>
            <a:r>
              <a:rPr lang="zh-CN" altLang="en-US" sz="28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标准</a:t>
            </a:r>
            <a:endParaRPr lang="en-US" altLang="zh-CN" sz="2800" b="1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prstClr val="white"/>
                </a:solidFill>
              </a:rPr>
              <a:t> </a:t>
            </a:r>
            <a:r>
              <a:rPr lang="en-US" altLang="zh-CN" sz="2600" b="1" dirty="0" smtClean="0">
                <a:solidFill>
                  <a:prstClr val="white"/>
                </a:solidFill>
              </a:rPr>
              <a:t>1</a:t>
            </a:r>
            <a:r>
              <a:rPr lang="zh-CN" altLang="en-US" sz="2600" b="1" dirty="0" smtClean="0">
                <a:solidFill>
                  <a:prstClr val="white"/>
                </a:solidFill>
              </a:rPr>
              <a:t>）</a:t>
            </a:r>
            <a:r>
              <a:rPr lang="zh-CN" altLang="en-US" sz="2600" b="1" dirty="0" smtClean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完成基本数据下载、必要的程序、绘图和基本内容，</a:t>
            </a:r>
            <a:r>
              <a:rPr lang="zh-CN" altLang="en-US" sz="2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  <a:r>
              <a:rPr lang="zh-CN" altLang="en-US" sz="2600" b="1" dirty="0" smtClean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 eaLnBrk="1" hangingPunct="1"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zh-CN" sz="2600" b="1" dirty="0" smtClean="0">
              <a:solidFill>
                <a:prstClr val="white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600" b="1" dirty="0" smtClean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600" b="1" dirty="0" smtClean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600" b="1" dirty="0" smtClean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）以正式报告的格式撰写，层次清晰，排版整洁，图片美观规范，有比较正规的标题、摘要、</a:t>
            </a:r>
            <a:r>
              <a:rPr lang="zh-CN" altLang="en-US" sz="2600" b="1" dirty="0" smtClean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关键词，</a:t>
            </a:r>
            <a:r>
              <a:rPr lang="zh-CN" altLang="en-US" sz="2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良</a:t>
            </a:r>
            <a:r>
              <a:rPr lang="zh-CN" altLang="en-US" sz="2600" b="1" dirty="0" smtClean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600" b="1" dirty="0" smtClean="0">
              <a:solidFill>
                <a:prstClr val="white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2600" b="1" dirty="0" smtClean="0">
              <a:solidFill>
                <a:prstClr val="white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ts val="600"/>
              </a:spcBef>
            </a:pPr>
            <a:r>
              <a:rPr lang="en-US" altLang="zh-CN" sz="2600" b="1" dirty="0" smtClean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3</a:t>
            </a:r>
            <a:r>
              <a:rPr lang="zh-CN" altLang="en-US" sz="2600" b="1" dirty="0" smtClean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）举一反三并查找相关</a:t>
            </a:r>
            <a:r>
              <a:rPr lang="zh-CN" altLang="en-US" sz="2600" b="1" dirty="0" smtClean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资料</a:t>
            </a:r>
            <a:r>
              <a:rPr lang="en-US" altLang="zh-CN" sz="2600" b="1" dirty="0" smtClean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600" b="1" dirty="0" smtClean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参考文献</a:t>
            </a:r>
            <a:r>
              <a:rPr lang="en-US" altLang="zh-CN" sz="2600" b="1" dirty="0" smtClean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600" b="1" smtClean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，完成</a:t>
            </a:r>
            <a:r>
              <a:rPr lang="zh-CN" altLang="en-US" sz="2600" b="1" dirty="0" smtClean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实验报告的课后问题，</a:t>
            </a:r>
            <a:r>
              <a:rPr lang="zh-CN" altLang="en-US" sz="2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优</a:t>
            </a:r>
            <a:r>
              <a:rPr lang="zh-CN" altLang="en-US" sz="2600" b="1" dirty="0" smtClean="0">
                <a:solidFill>
                  <a:prstClr val="whit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 eaLnBrk="1" hangingPunct="1">
              <a:lnSpc>
                <a:spcPct val="115000"/>
              </a:lnSpc>
              <a:spcBef>
                <a:spcPts val="600"/>
              </a:spcBef>
            </a:pPr>
            <a:endParaRPr lang="en-US" altLang="zh-CN" sz="2600" b="1" dirty="0">
              <a:solidFill>
                <a:prstClr val="white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ts val="600"/>
              </a:spcBef>
            </a:pPr>
            <a:r>
              <a:rPr lang="zh-CN" altLang="en-US" sz="2600" b="1" dirty="0" smtClean="0">
                <a:solidFill>
                  <a:srgbClr val="00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提交内容：课程报告（</a:t>
            </a:r>
            <a:r>
              <a:rPr lang="en-US" altLang="zh-CN" sz="2600" b="1" dirty="0" smtClean="0">
                <a:solidFill>
                  <a:srgbClr val="00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.pdf</a:t>
            </a:r>
            <a:r>
              <a:rPr lang="zh-CN" altLang="en-US" sz="2600" b="1" dirty="0" smtClean="0">
                <a:solidFill>
                  <a:srgbClr val="00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 程序代码（</a:t>
            </a:r>
            <a:r>
              <a:rPr lang="en-US" altLang="zh-CN" sz="2600" b="1" dirty="0" smtClean="0">
                <a:solidFill>
                  <a:srgbClr val="00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.m / .</a:t>
            </a:r>
            <a:r>
              <a:rPr lang="en-US" altLang="zh-CN" sz="2600" b="1" dirty="0" err="1" smtClean="0">
                <a:solidFill>
                  <a:srgbClr val="00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</a:t>
            </a:r>
            <a:r>
              <a:rPr lang="zh-CN" altLang="en-US" sz="2600" b="1" dirty="0" smtClean="0">
                <a:solidFill>
                  <a:srgbClr val="00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  附件（</a:t>
            </a:r>
            <a:r>
              <a:rPr lang="en-US" altLang="zh-CN" sz="2600" b="1" dirty="0" smtClean="0">
                <a:solidFill>
                  <a:srgbClr val="00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.html/.tiff/.gif</a:t>
            </a:r>
            <a:r>
              <a:rPr lang="zh-CN" altLang="en-US" sz="2600" b="1" dirty="0" smtClean="0">
                <a:solidFill>
                  <a:srgbClr val="00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等）</a:t>
            </a:r>
            <a:endParaRPr lang="en-US" altLang="zh-CN" sz="2600" b="1" dirty="0" smtClean="0">
              <a:solidFill>
                <a:srgbClr val="00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263352" y="116632"/>
            <a:ext cx="10297144" cy="7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海洋遥感数据简介</a:t>
            </a:r>
            <a:r>
              <a:rPr lang="en-US" altLang="zh-CN" sz="3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3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数据等级（</a:t>
            </a:r>
            <a:r>
              <a:rPr lang="en-US" altLang="zh-CN" sz="3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Level</a:t>
            </a:r>
            <a:r>
              <a:rPr lang="zh-CN" altLang="en-US" sz="3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3600" b="1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007768" y="1340768"/>
            <a:ext cx="4753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u="sng" dirty="0">
                <a:solidFill>
                  <a:srgbClr val="FFFF00"/>
                </a:solidFill>
                <a:latin typeface="Arial" panose="020B0604020202020204" pitchFamily="34" charset="0"/>
              </a:rPr>
              <a:t>Level of data processing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07368" y="1866555"/>
            <a:ext cx="1618038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Level 0 -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Level 1 -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Level 2 -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Level 3 -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775519" y="1866555"/>
            <a:ext cx="9794809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Raw data received from satellite, in standard binary form;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Image data in sensor coordinates, containing individual calibrated channels;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Derived oceanic variable, atmospherically corrected and </a:t>
            </a:r>
            <a:r>
              <a:rPr kumimoji="0"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geo-located</a:t>
            </a:r>
            <a:r>
              <a:rPr kumimoji="0"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, but presented in sensor coordinates;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rgbClr val="FFFF00"/>
                </a:solidFill>
                <a:latin typeface="Arial" panose="020B0604020202020204" pitchFamily="34" charset="0"/>
              </a:rPr>
              <a:t>Composite images of derived ocean variable resampled onto standard map base and averaged over a certain time period (may contain gaps</a:t>
            </a:r>
            <a:r>
              <a:rPr kumimoji="0"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)</a:t>
            </a:r>
            <a:endParaRPr kumimoji="0" lang="en-US" altLang="zh-CN" sz="2400" b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33687" y="4511604"/>
            <a:ext cx="111399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三要素的分布</a:t>
            </a:r>
            <a:endParaRPr lang="en-US" altLang="zh-CN" sz="28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endParaRPr lang="zh-CN" altLang="en-US" sz="28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95131"/>
              </p:ext>
            </p:extLst>
          </p:nvPr>
        </p:nvGraphicFramePr>
        <p:xfrm>
          <a:off x="1909116" y="2547068"/>
          <a:ext cx="6856044" cy="419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3" imgW="3733800" imgH="228600" progId="Equation.DSMT4">
                  <p:embed/>
                </p:oleObj>
              </mc:Choice>
              <mc:Fallback>
                <p:oleObj name="Equation" r:id="rId3" imgW="373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116" y="2547068"/>
                        <a:ext cx="6856044" cy="4194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906240"/>
              </p:ext>
            </p:extLst>
          </p:nvPr>
        </p:nvGraphicFramePr>
        <p:xfrm>
          <a:off x="1909116" y="2966485"/>
          <a:ext cx="6856044" cy="406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5" imgW="3860800" imgH="228600" progId="Equation.DSMT4">
                  <p:embed/>
                </p:oleObj>
              </mc:Choice>
              <mc:Fallback>
                <p:oleObj name="Equation" r:id="rId5" imgW="3860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116" y="2966485"/>
                        <a:ext cx="6856044" cy="4066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62101" y="890851"/>
            <a:ext cx="1618038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Level 0 -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Level 1 -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Level 2 -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Level 3 </a:t>
            </a:r>
            <a:r>
              <a:rPr kumimoji="0"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–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Level 4</a:t>
            </a:r>
            <a:endParaRPr kumimoji="0"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右箭头 25"/>
          <p:cNvSpPr/>
          <p:nvPr/>
        </p:nvSpPr>
        <p:spPr>
          <a:xfrm rot="5400000">
            <a:off x="860079" y="1432803"/>
            <a:ext cx="334978" cy="49794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315207" y="1463596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卫星传感器电信号→各通道辐亮度</a:t>
            </a:r>
            <a:endParaRPr lang="zh-CN" altLang="en-US" sz="2400" dirty="0">
              <a:solidFill>
                <a:srgbClr val="FFC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8" name="右箭头 27"/>
          <p:cNvSpPr/>
          <p:nvPr/>
        </p:nvSpPr>
        <p:spPr>
          <a:xfrm rot="5400000">
            <a:off x="860079" y="2717514"/>
            <a:ext cx="334978" cy="49794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001123"/>
              </p:ext>
            </p:extLst>
          </p:nvPr>
        </p:nvGraphicFramePr>
        <p:xfrm>
          <a:off x="9934822" y="2547068"/>
          <a:ext cx="1683228" cy="80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7" imgW="1117440" imgH="533160" progId="Equation.DSMT4">
                  <p:embed/>
                </p:oleObj>
              </mc:Choice>
              <mc:Fallback>
                <p:oleObj name="Equation" r:id="rId7" imgW="111744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4822" y="2547068"/>
                        <a:ext cx="1683228" cy="802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9079210" y="2551783"/>
            <a:ext cx="582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FFC000"/>
                </a:solidFill>
              </a:rPr>
              <a:t>+</a:t>
            </a:r>
            <a:endParaRPr lang="zh-CN" altLang="en-US" sz="4400" b="1" dirty="0">
              <a:solidFill>
                <a:srgbClr val="FFC000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 rot="5400000">
            <a:off x="860078" y="4002225"/>
            <a:ext cx="334978" cy="49794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422339" y="397171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数据网格化</a:t>
            </a:r>
            <a:endParaRPr lang="zh-CN" altLang="en-US" sz="2400" dirty="0">
              <a:solidFill>
                <a:srgbClr val="FFC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3" name="TextBox 2"/>
          <p:cNvSpPr txBox="1"/>
          <p:nvPr/>
        </p:nvSpPr>
        <p:spPr>
          <a:xfrm>
            <a:off x="263352" y="116632"/>
            <a:ext cx="10297144" cy="698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zh-CN" altLang="en-US" sz="3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实验内容：水色遥感数据的获取与可视化</a:t>
            </a:r>
            <a:endParaRPr lang="en-US" altLang="zh-CN" sz="3600" b="1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19745" y="5948270"/>
            <a:ext cx="5347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叶绿素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浓度为例（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chlorophyll-a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5" name="右箭头 14"/>
          <p:cNvSpPr/>
          <p:nvPr/>
        </p:nvSpPr>
        <p:spPr>
          <a:xfrm rot="5400000">
            <a:off x="845193" y="5119447"/>
            <a:ext cx="334978" cy="49794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04382" y="511022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时段平均化</a:t>
            </a:r>
            <a:endParaRPr lang="zh-CN" altLang="en-US" sz="2400" dirty="0">
              <a:solidFill>
                <a:srgbClr val="FFC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334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263352" y="116632"/>
            <a:ext cx="10297144" cy="72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海洋遥感数据简介</a:t>
            </a:r>
            <a:r>
              <a:rPr lang="en-US" altLang="zh-CN" sz="3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3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数据格式</a:t>
            </a:r>
            <a:endParaRPr lang="en-US" altLang="zh-CN" sz="3600" b="1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1384" y="1052736"/>
            <a:ext cx="838835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常见数据格式包括：</a:t>
            </a:r>
            <a:endParaRPr lang="en-US" altLang="zh-CN" sz="2800" b="1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1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ASCII 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码</a:t>
            </a:r>
            <a:endParaRPr lang="en-US" altLang="zh-CN" sz="2800" b="1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2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NetCDF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*.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nc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00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必须掌握其读取方法！</a:t>
            </a:r>
            <a:endParaRPr lang="en-US" altLang="zh-CN" sz="2800" b="1" dirty="0" smtClean="0">
              <a:solidFill>
                <a:srgbClr val="00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常用工具：脚本语言（</a:t>
            </a:r>
            <a:r>
              <a:rPr lang="en-US" altLang="zh-CN" sz="2800" b="1" dirty="0" err="1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Matlab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800" b="1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比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Fortran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简单些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~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 err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NetCDF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数据快速查看工具：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HdfView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ncview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  <a:endParaRPr lang="en-US" altLang="zh-CN" sz="2800" b="1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960" y="1196752"/>
            <a:ext cx="3375072" cy="35010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2961" y="4697760"/>
            <a:ext cx="3375072" cy="22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62138" y="815349"/>
            <a:ext cx="1132588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zh-CN" sz="2400" dirty="0" err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NETwork</a:t>
            </a:r>
            <a:r>
              <a:rPr kumimoji="0" lang="en-US" altLang="zh-CN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0"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Common Data Format</a:t>
            </a:r>
            <a:r>
              <a:rPr kumimoji="0"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，“网络通用数据格式”，由</a:t>
            </a:r>
            <a:r>
              <a:rPr kumimoji="0"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美国大学大气研究协会的</a:t>
            </a:r>
            <a:r>
              <a:rPr kumimoji="0"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Unidata</a:t>
            </a:r>
            <a:r>
              <a:rPr kumimoji="0"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项目科学家针对科学数据的特点开发的，是一种面向数组型并适于网络共享的数据描述和编码标准。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kumimoji="0"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利用</a:t>
            </a:r>
            <a:r>
              <a:rPr kumimoji="0"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NetCDF</a:t>
            </a:r>
            <a:r>
              <a:rPr kumimoji="0"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可以</a:t>
            </a:r>
            <a:r>
              <a:rPr kumimoji="0"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对数据</a:t>
            </a:r>
            <a:r>
              <a:rPr kumimoji="0"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进行高效地存储、管理、获取和分发等操作。由于其灵活性，能够传输海量的面向</a:t>
            </a:r>
            <a:r>
              <a:rPr kumimoji="0"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阵列数据</a:t>
            </a:r>
            <a:r>
              <a:rPr kumimoji="0"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，目前广泛应用于大气科学、水文、海洋学、环境模拟、地球物理等诸多领域。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kumimoji="0"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从</a:t>
            </a:r>
            <a:r>
              <a:rPr kumimoji="0"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数学上来说</a:t>
            </a:r>
            <a:r>
              <a:rPr kumimoji="0"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kumimoji="0" lang="en-US" altLang="zh-CN" sz="2400" dirty="0" err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nc</a:t>
            </a:r>
            <a:r>
              <a:rPr kumimoji="0"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文件存储</a:t>
            </a:r>
            <a:r>
              <a:rPr kumimoji="0"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的数据就是一个多自变量的单值函数。用公式来说就是</a:t>
            </a:r>
            <a:r>
              <a:rPr kumimoji="0"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</a:t>
            </a:r>
            <a:r>
              <a:rPr kumimoji="0"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x,y,z</a:t>
            </a:r>
            <a:r>
              <a:rPr kumimoji="0"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,...)=value</a:t>
            </a:r>
            <a:r>
              <a:rPr kumimoji="0"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，函数的自变量</a:t>
            </a:r>
            <a:r>
              <a:rPr kumimoji="0"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x,y,z</a:t>
            </a:r>
            <a:r>
              <a:rPr kumimoji="0"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  <a:r>
              <a:rPr kumimoji="0"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kumimoji="0" lang="en-US" altLang="zh-CN" sz="2400" dirty="0" err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nc</a:t>
            </a:r>
            <a:r>
              <a:rPr kumimoji="0"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  <a:r>
              <a:rPr kumimoji="0"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叫做维</a:t>
            </a:r>
            <a:r>
              <a:rPr kumimoji="0"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(dimension</a:t>
            </a:r>
            <a:r>
              <a:rPr kumimoji="0" lang="en-US" altLang="zh-CN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kumimoji="0"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kumimoji="0"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r>
              <a:rPr kumimoji="0"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值在</a:t>
            </a:r>
            <a:r>
              <a:rPr kumimoji="0" lang="en-US" altLang="zh-CN" sz="2400" dirty="0" err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nc</a:t>
            </a:r>
            <a:r>
              <a:rPr kumimoji="0"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  <a:r>
              <a:rPr kumimoji="0"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叫做变量</a:t>
            </a:r>
            <a:r>
              <a:rPr kumimoji="0"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(Variables)</a:t>
            </a:r>
            <a:r>
              <a:rPr kumimoji="0"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。自变量</a:t>
            </a:r>
            <a:r>
              <a:rPr kumimoji="0"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和函数值在物理学上的一些性质，比如计量单位</a:t>
            </a:r>
            <a:r>
              <a:rPr kumimoji="0"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0"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量纲</a:t>
            </a:r>
            <a:r>
              <a:rPr kumimoji="0"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kumimoji="0"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、物理学名称等等</a:t>
            </a:r>
            <a:r>
              <a:rPr kumimoji="0"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kumimoji="0" lang="en-US" altLang="zh-CN" sz="2400" dirty="0" err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nc</a:t>
            </a:r>
            <a:r>
              <a:rPr kumimoji="0"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  <a:r>
              <a:rPr kumimoji="0"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就叫属性</a:t>
            </a:r>
            <a:r>
              <a:rPr kumimoji="0"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(Attributes)</a:t>
            </a:r>
            <a:r>
              <a:rPr kumimoji="0"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kumimoji="0" lang="en-US" altLang="zh-CN" sz="24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kumimoji="0" lang="en-US" altLang="zh-CN" sz="24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kumimoji="0" lang="en-US" altLang="zh-CN" sz="24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en-US" altLang="zh-CN" sz="2400" dirty="0" err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NetCDF</a:t>
            </a:r>
            <a:r>
              <a:rPr kumimoji="0"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官方网站：</a:t>
            </a:r>
            <a:r>
              <a:rPr kumimoji="0"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https://www.unidata.ucar.edu/software/netcdf</a:t>
            </a:r>
            <a:r>
              <a:rPr kumimoji="0" lang="en-US" altLang="zh-CN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endParaRPr kumimoji="0"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263352" y="116632"/>
            <a:ext cx="10297144" cy="698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3600" b="1" dirty="0" err="1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NetCDF</a:t>
            </a:r>
            <a:r>
              <a:rPr lang="en-US" altLang="zh-CN" sz="3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en-US" altLang="zh-CN" sz="3600" b="1" dirty="0" err="1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nc</a:t>
            </a:r>
            <a:r>
              <a:rPr lang="zh-CN" altLang="en-US" sz="3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3600" b="1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06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62138" y="842508"/>
            <a:ext cx="11325885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2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维度（</a:t>
            </a:r>
            <a:r>
              <a:rPr kumimoji="0" lang="en-US" altLang="zh-CN" sz="2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Dimensions</a:t>
            </a:r>
            <a:r>
              <a:rPr kumimoji="0" lang="zh-CN" altLang="en-US" sz="22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kumimoji="0" lang="en-US" altLang="zh-CN" sz="2200" dirty="0" smtClean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kumimoji="0" lang="zh-CN" altLang="en-US" sz="2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一个维对应着函数中的某个自变量，或者说函数图象中的一个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坐标轴。海洋大气数据中，常见的维度包括时间、经度、纬度、高度（深度）、通道（波长）等。每个维度在数据中有相应的长度。</a:t>
            </a:r>
            <a:endParaRPr kumimoji="0" lang="en-US" altLang="zh-CN" sz="22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kumimoji="0" lang="en-US" altLang="zh-CN" sz="14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lvl="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变量（</a:t>
            </a:r>
            <a:r>
              <a:rPr kumimoji="0" lang="en-US" altLang="zh-CN" sz="2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Variables</a:t>
            </a:r>
            <a:r>
              <a:rPr kumimoji="0" lang="zh-CN" altLang="en-US" sz="2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kumimoji="0" lang="zh-CN" altLang="en-US" sz="2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变量对应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着关心的</a:t>
            </a:r>
            <a:r>
              <a:rPr kumimoji="0" lang="zh-CN" altLang="en-US" sz="2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物理数据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。它的数据量取决于维度的范围。</a:t>
            </a:r>
            <a:endParaRPr kumimoji="0" lang="en-US" altLang="zh-CN" sz="22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en-US" altLang="zh-CN" sz="2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0" lang="en-US" altLang="zh-CN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每个维度也会对应一个用于描述自身的变量（维度变量）（仅靠长度信息不够！）</a:t>
            </a:r>
            <a:endParaRPr kumimoji="0" lang="en-US" altLang="zh-CN" sz="22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en-US" altLang="zh-CN" sz="1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263352" y="116632"/>
            <a:ext cx="10297144" cy="698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3600" b="1" dirty="0" err="1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NetCDF</a:t>
            </a:r>
            <a:r>
              <a:rPr lang="en-US" altLang="zh-CN" sz="3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en-US" altLang="zh-CN" sz="3600" b="1" dirty="0" err="1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nc</a:t>
            </a:r>
            <a:r>
              <a:rPr lang="zh-CN" altLang="en-US" sz="3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3600" b="1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84747" y="4081478"/>
            <a:ext cx="47032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维度：</a:t>
            </a:r>
            <a:endParaRPr lang="en-US" altLang="zh-CN" sz="2100" dirty="0" smtClean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Time (</a:t>
            </a:r>
            <a:r>
              <a:rPr lang="en-US" altLang="zh-CN" sz="2100" dirty="0" err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len</a:t>
            </a:r>
            <a:r>
              <a:rPr lang="en-US" altLang="zh-CN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=7)</a:t>
            </a:r>
          </a:p>
          <a:p>
            <a:endParaRPr lang="en-US" altLang="zh-CN" sz="21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1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变量：</a:t>
            </a:r>
            <a:endParaRPr lang="en-US" altLang="zh-CN" sz="2100" dirty="0" smtClean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Time</a:t>
            </a:r>
            <a:r>
              <a:rPr lang="zh-CN" altLang="en-US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7*1</a:t>
            </a:r>
            <a:r>
              <a:rPr lang="zh-CN" altLang="en-US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   </a:t>
            </a:r>
            <a:r>
              <a:rPr lang="zh-CN" altLang="en-US" sz="21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（维度变量</a:t>
            </a:r>
            <a:r>
              <a:rPr lang="en-US" altLang="zh-CN" sz="21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DV</a:t>
            </a:r>
            <a:r>
              <a:rPr lang="zh-CN" altLang="en-US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1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SST</a:t>
            </a:r>
            <a:r>
              <a:rPr lang="zh-CN" altLang="en-US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7*1</a:t>
            </a:r>
            <a:r>
              <a:rPr lang="zh-CN" altLang="en-US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sz="21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62" y="3599188"/>
            <a:ext cx="4041804" cy="280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0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62138" y="842508"/>
            <a:ext cx="11325885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2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维度（</a:t>
            </a:r>
            <a:r>
              <a:rPr kumimoji="0" lang="en-US" altLang="zh-CN" sz="2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Dimensions</a:t>
            </a:r>
            <a:r>
              <a:rPr kumimoji="0" lang="zh-CN" altLang="en-US" sz="22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kumimoji="0" lang="en-US" altLang="zh-CN" sz="2200" dirty="0" smtClean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kumimoji="0" lang="zh-CN" altLang="en-US" sz="2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一个维对应着函数中的某个自变量，或者说函数图象中的一个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坐标轴。海洋大气数据中，常见的维度包括时间、经度、纬度、高度（深度）、通道（波长）等。每个维度在数据中有相应的长度。</a:t>
            </a:r>
            <a:endParaRPr kumimoji="0" lang="en-US" altLang="zh-CN" sz="22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kumimoji="0" lang="en-US" altLang="zh-CN" sz="14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lvl="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变量（</a:t>
            </a:r>
            <a:r>
              <a:rPr kumimoji="0" lang="en-US" altLang="zh-CN" sz="2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Variables</a:t>
            </a:r>
            <a:r>
              <a:rPr kumimoji="0" lang="zh-CN" altLang="en-US" sz="2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kumimoji="0" lang="zh-CN" altLang="en-US" sz="2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变量对应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着关心的</a:t>
            </a:r>
            <a:r>
              <a:rPr kumimoji="0" lang="zh-CN" altLang="en-US" sz="2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物理数据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。它的数据量取决于维度的范围。</a:t>
            </a:r>
            <a:endParaRPr kumimoji="0" lang="en-US" altLang="zh-CN" sz="22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en-US" altLang="zh-CN" sz="2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0" lang="en-US" altLang="zh-CN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每个维度也会对应一个用于描述自身的变量（维度变量）（仅靠长度信息不够！）</a:t>
            </a:r>
            <a:endParaRPr kumimoji="0" lang="en-US" altLang="zh-CN" sz="22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en-US" altLang="zh-CN" sz="1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263352" y="116632"/>
            <a:ext cx="10297144" cy="698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3600" b="1" dirty="0" err="1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NetCDF</a:t>
            </a:r>
            <a:r>
              <a:rPr lang="en-US" altLang="zh-CN" sz="3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en-US" altLang="zh-CN" sz="3600" b="1" dirty="0" err="1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nc</a:t>
            </a:r>
            <a:r>
              <a:rPr lang="zh-CN" altLang="en-US" sz="3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3600" b="1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672233"/>
              </p:ext>
            </p:extLst>
          </p:nvPr>
        </p:nvGraphicFramePr>
        <p:xfrm>
          <a:off x="511023" y="3638387"/>
          <a:ext cx="5172363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44038" y="6051219"/>
            <a:ext cx="2652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Latitude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2000" dirty="0" smtClean="0">
                <a:solidFill>
                  <a:schemeClr val="bg1"/>
                </a:solidFill>
              </a:rPr>
              <a:t>=5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83660" y="3578115"/>
            <a:ext cx="2201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Longitude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2000" dirty="0" smtClean="0">
                <a:solidFill>
                  <a:schemeClr val="bg1"/>
                </a:solidFill>
              </a:rPr>
              <a:t>=6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84747" y="4081478"/>
            <a:ext cx="470327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维度：</a:t>
            </a:r>
            <a:endParaRPr lang="en-US" altLang="zh-CN" sz="2100" dirty="0" smtClean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Longitude (</a:t>
            </a:r>
            <a:r>
              <a:rPr lang="en-US" altLang="zh-CN" sz="2100" dirty="0" err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len</a:t>
            </a:r>
            <a:r>
              <a:rPr lang="en-US" altLang="zh-CN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=6)</a:t>
            </a:r>
            <a:r>
              <a:rPr lang="zh-CN" altLang="en-US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Latitude (</a:t>
            </a:r>
            <a:r>
              <a:rPr lang="en-US" altLang="zh-CN" sz="2100" dirty="0" err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len</a:t>
            </a:r>
            <a:r>
              <a:rPr lang="en-US" altLang="zh-CN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=5)</a:t>
            </a:r>
          </a:p>
          <a:p>
            <a:endParaRPr lang="en-US" altLang="zh-CN" sz="21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1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变量：</a:t>
            </a:r>
            <a:endParaRPr lang="en-US" altLang="zh-CN" sz="2100" dirty="0" smtClean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Longitude</a:t>
            </a:r>
            <a:r>
              <a:rPr lang="zh-CN" altLang="en-US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6*1</a:t>
            </a:r>
            <a:r>
              <a:rPr lang="zh-CN" altLang="en-US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   </a:t>
            </a:r>
            <a:r>
              <a:rPr lang="zh-CN" altLang="en-US" sz="21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（维度变量</a:t>
            </a:r>
            <a:r>
              <a:rPr lang="en-US" altLang="zh-CN" sz="21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DV</a:t>
            </a:r>
            <a:r>
              <a:rPr lang="zh-CN" altLang="en-US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1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Latitude</a:t>
            </a:r>
            <a:r>
              <a:rPr lang="zh-CN" altLang="en-US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5*1</a:t>
            </a:r>
            <a:r>
              <a:rPr lang="zh-CN" altLang="en-US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     （</a:t>
            </a:r>
            <a:r>
              <a:rPr kumimoji="0" lang="zh-CN" altLang="en-US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维度变量</a:t>
            </a:r>
            <a:r>
              <a:rPr kumimoji="0" lang="en-US" altLang="zh-CN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DV</a:t>
            </a:r>
            <a:r>
              <a:rPr lang="zh-CN" altLang="en-US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1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1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</a:t>
            </a:r>
            <a:r>
              <a:rPr lang="en-US" altLang="zh-CN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alue</a:t>
            </a:r>
            <a:r>
              <a:rPr lang="zh-CN" altLang="en-US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6*5</a:t>
            </a:r>
            <a:r>
              <a:rPr lang="zh-CN" altLang="en-US" sz="21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sz="21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83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63352" y="939086"/>
            <a:ext cx="110029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例：某一点</a:t>
            </a:r>
            <a:r>
              <a:rPr kumimoji="0" lang="en-US" altLang="zh-CN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SST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时间序列如果用一个</a:t>
            </a:r>
            <a:r>
              <a:rPr kumimoji="0" lang="en-US" altLang="zh-CN" sz="2200" dirty="0" err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nc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存储→温度随时间的变化。 （</a:t>
            </a:r>
            <a:r>
              <a:rPr kumimoji="0" lang="en-US" altLang="zh-CN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1D1V + 1DV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kumimoji="0" lang="en-US" altLang="zh-CN" sz="22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en-US" altLang="zh-CN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某一时刻的全球</a:t>
            </a:r>
            <a:r>
              <a:rPr kumimoji="0" lang="en-US" altLang="zh-CN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SST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如果用一个</a:t>
            </a:r>
            <a:r>
              <a:rPr kumimoji="0" lang="en-US" altLang="zh-CN" sz="2200" dirty="0" err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nc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存储→温度随经纬度的变化。（</a:t>
            </a:r>
            <a:r>
              <a:rPr kumimoji="0" lang="en-US" altLang="zh-CN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2D1V + 2DV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kumimoji="0" lang="en-US" altLang="zh-CN" sz="22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en-US" altLang="zh-CN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一段时间的全球</a:t>
            </a:r>
            <a:r>
              <a:rPr kumimoji="0" lang="en-US" altLang="zh-CN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SST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如果用一个</a:t>
            </a:r>
            <a:r>
              <a:rPr kumimoji="0" lang="en-US" altLang="zh-CN" sz="2200" dirty="0" err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nc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存储→温度随时间经纬度的变化。（</a:t>
            </a:r>
            <a:r>
              <a:rPr kumimoji="0" lang="en-US" altLang="zh-CN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3D1V + 3DV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kumimoji="0" lang="en-US" altLang="zh-CN" sz="22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一段时间的全球海温和盐度如果用一个</a:t>
            </a:r>
            <a:r>
              <a:rPr kumimoji="0" lang="en-US" altLang="zh-CN" sz="2200" dirty="0" err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nc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存储→温度和盐度分别随时间、经纬度、深度的变化。（</a:t>
            </a:r>
            <a:r>
              <a:rPr kumimoji="0" lang="en-US" altLang="zh-CN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4D2V+4DV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kumimoji="0" lang="en-US" altLang="zh-CN" sz="22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kumimoji="0" lang="en-US" altLang="zh-CN" sz="22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2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属性（</a:t>
            </a:r>
            <a:r>
              <a:rPr kumimoji="0" lang="en-US" altLang="zh-CN" sz="22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Attributes</a:t>
            </a:r>
            <a:r>
              <a:rPr kumimoji="0" lang="zh-CN" altLang="en-US" sz="22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属性对变量值和维的具体物理含义的注释或者说解释。因为变量和维在</a:t>
            </a:r>
            <a:r>
              <a:rPr kumimoji="0" lang="en-US" altLang="zh-CN" sz="2200" dirty="0" err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nc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文件中都只是无量纲的数字，需要对其进行解释。</a:t>
            </a:r>
            <a:endParaRPr kumimoji="0" lang="en-US" altLang="zh-CN" sz="22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263352" y="116632"/>
            <a:ext cx="10297144" cy="698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3600" b="1" dirty="0" err="1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NetCDF</a:t>
            </a:r>
            <a:r>
              <a:rPr lang="en-US" altLang="zh-CN" sz="3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en-US" altLang="zh-CN" sz="3600" b="1" dirty="0" err="1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nc</a:t>
            </a:r>
            <a:r>
              <a:rPr lang="zh-CN" altLang="en-US" sz="36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3600" b="1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9900" y="4078407"/>
            <a:ext cx="111568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Longitude</a:t>
            </a:r>
            <a:r>
              <a:rPr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Latitude </a:t>
            </a:r>
            <a:r>
              <a:rPr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value</a:t>
            </a:r>
            <a:r>
              <a:rPr lang="zh-CN" altLang="en-US" sz="22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的含义、单位等信息</a:t>
            </a:r>
            <a:endParaRPr lang="zh-CN" altLang="en-US" sz="22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81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1225</Words>
  <Application>Microsoft Office PowerPoint</Application>
  <PresentationFormat>宽屏</PresentationFormat>
  <Paragraphs>163</Paragraphs>
  <Slides>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黑体</vt:lpstr>
      <vt:lpstr>华文新魏</vt:lpstr>
      <vt:lpstr>宋体</vt:lpstr>
      <vt:lpstr>Arial</vt:lpstr>
      <vt:lpstr>Calibri</vt:lpstr>
      <vt:lpstr>Calibri Light</vt:lpstr>
      <vt:lpstr>Wingdings</vt:lpstr>
      <vt:lpstr>Office 主题</vt:lpstr>
      <vt:lpstr>默认设计模板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HY</dc:creator>
  <cp:lastModifiedBy>Windows 用户</cp:lastModifiedBy>
  <cp:revision>25</cp:revision>
  <dcterms:created xsi:type="dcterms:W3CDTF">2020-11-20T07:23:39Z</dcterms:created>
  <dcterms:modified xsi:type="dcterms:W3CDTF">2020-12-10T05:51:41Z</dcterms:modified>
</cp:coreProperties>
</file>