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4" r:id="rId2"/>
  </p:sldMasterIdLst>
  <p:notesMasterIdLst>
    <p:notesMasterId r:id="rId14"/>
  </p:notes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E1379-20CF-4058-B870-0668CA8DFE61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6B08-743D-410E-851F-63291C3FD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96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7600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871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8029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264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609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552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666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061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2131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1439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802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33717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3037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7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9682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061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579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013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2735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879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192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D559-564E-4CE1-A54B-43BC7D869F6B}" type="datetime1">
              <a:rPr lang="ru-RU" smtClean="0"/>
              <a:t>27.12.2022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3003-6F60-4A6E-A3F6-6091DC0C516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1657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14FF-2936-348A-C0AA-A870F77F4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VAN EMDE BOAS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14144-FB12-BB7C-B4B2-2984D559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96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 группы</a:t>
            </a:r>
            <a:br>
              <a:rPr lang="ru-RU" dirty="0"/>
            </a:br>
            <a:r>
              <a:rPr lang="ru-RU" dirty="0"/>
              <a:t>Б9121-09.03.03</a:t>
            </a:r>
            <a:br>
              <a:rPr lang="ru-RU" dirty="0"/>
            </a:br>
            <a:r>
              <a:rPr lang="ru-RU" dirty="0"/>
              <a:t>Курышев Виктор Иванович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F88658-F4CB-7684-5947-3915B088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8B3003-6F60-4A6E-A3F6-6091DC0C51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B364C-2313-C269-7D59-E296F56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SuccessorVEB(), PredecessorVEB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6F0CE-7974-DBCE-16BC-F968187E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дерево пусто, или максимум этого дерева не превосходит x, то следующего элемента в этом дереве не существует.</a:t>
            </a:r>
          </a:p>
          <a:p>
            <a:r>
              <a:rPr lang="ru-RU" dirty="0"/>
              <a:t>если x меньше поля </a:t>
            </a:r>
            <a:r>
              <a:rPr lang="ru-RU" dirty="0" err="1"/>
              <a:t>min</a:t>
            </a:r>
            <a:r>
              <a:rPr lang="ru-RU" dirty="0"/>
              <a:t>, то искомый элемент и есть </a:t>
            </a:r>
            <a:r>
              <a:rPr lang="ru-RU" dirty="0" err="1"/>
              <a:t>min</a:t>
            </a:r>
            <a:r>
              <a:rPr lang="ru-RU" dirty="0"/>
              <a:t>.</a:t>
            </a:r>
          </a:p>
          <a:p>
            <a:r>
              <a:rPr lang="ru-RU" dirty="0"/>
              <a:t>если дерево содержит не более двух элементов, и x.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754773-E022-2211-78C9-3E6108AB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456F14-25A0-B6BC-72F3-E17689DF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и недостатки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943CF-233D-DFDE-5D7E-B4FD0E6F4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П</a:t>
            </a:r>
            <a:r>
              <a:rPr lang="ru-RU" sz="2800" dirty="0"/>
              <a:t>реимущества</a:t>
            </a:r>
            <a:r>
              <a:rPr lang="ru-RU" dirty="0"/>
              <a:t>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A686FE-E90C-14AC-4251-0D277649F4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  <a:p>
            <a:r>
              <a:rPr lang="ru-RU" dirty="0"/>
              <a:t>Асимптотически время работы операций дерева ван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Боаса</a:t>
            </a:r>
            <a:r>
              <a:rPr lang="ru-RU" dirty="0"/>
              <a:t> лучше, чем, у АВЛ, красно-черных, 2-3, </a:t>
            </a:r>
            <a:r>
              <a:rPr lang="ru-RU" dirty="0" err="1"/>
              <a:t>splay</a:t>
            </a:r>
            <a:r>
              <a:rPr lang="ru-RU" dirty="0"/>
              <a:t> и декартовых деревьев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C67F303-2F7B-CE52-A3C0-01084CB30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Н</a:t>
            </a:r>
            <a:r>
              <a:rPr lang="ru-RU" sz="2800" dirty="0"/>
              <a:t>едостатки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3A2E698-AC04-4B9E-1ECD-027DC19724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Позволяет хранить только целые неотрицательные числа</a:t>
            </a:r>
          </a:p>
          <a:p>
            <a:r>
              <a:rPr lang="ru-RU" dirty="0"/>
              <a:t>Занимает большое количество памяти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1023A1-E457-3947-09B6-B5A0EC1B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6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266C9-3FE6-4D72-7599-6B14AC53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47C8E-9A77-EA26-8E6F-38173B11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Дерево ван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Боаса</a:t>
            </a:r>
            <a:r>
              <a:rPr lang="ru-RU" dirty="0"/>
              <a:t> — также известное как дерево </a:t>
            </a:r>
            <a:r>
              <a:rPr lang="ru-RU" dirty="0" err="1"/>
              <a:t>vEB</a:t>
            </a:r>
            <a:r>
              <a:rPr lang="ru-RU" dirty="0"/>
              <a:t>, было изобретен командой во главе с голландским ученым Питером ван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Боасом</a:t>
            </a:r>
            <a:r>
              <a:rPr lang="ru-RU" dirty="0"/>
              <a:t> в 1975 году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4EE619-C8E8-B91C-BFCC-632BA779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8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97EEB-71A2-54BB-CCAF-F2BA9A39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65C18-2E9C-048A-FAAC-C42DBB5A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Деревья ван </a:t>
            </a:r>
            <a:r>
              <a:rPr lang="ru-RU" sz="2400" b="1" dirty="0" err="1"/>
              <a:t>Эмде</a:t>
            </a:r>
            <a:r>
              <a:rPr lang="ru-RU" sz="2400" b="1" dirty="0"/>
              <a:t> </a:t>
            </a:r>
            <a:r>
              <a:rPr lang="ru-RU" sz="2400" b="1" dirty="0" err="1"/>
              <a:t>Боаса</a:t>
            </a:r>
            <a:r>
              <a:rPr lang="ru-RU" sz="2400" b="1" dirty="0"/>
              <a:t> </a:t>
            </a:r>
            <a:r>
              <a:rPr lang="ru-RU" sz="2400" dirty="0"/>
              <a:t>можно использовать где угодно вместо обычного бинарного дерева поиска, если ключи в дереве поиска являются целыми числами в некотором фиксированном диапазоне.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3EB31-A227-2B0C-D273-7D57E896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CADF1-C08A-2725-F2C0-57A0C7DA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034" y="438599"/>
            <a:ext cx="2958612" cy="1325563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E86971B-419A-0DC7-6D09-7C21ED6A27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541"/>
            <a:ext cx="6372941" cy="29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F4643E3-91BA-4B74-8CC0-832BFBC48E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1541"/>
            <a:ext cx="5181600" cy="291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7D41C-E82D-5908-D562-9251D587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29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65920-7527-58B0-61CF-FB1A5339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 </a:t>
            </a:r>
            <a:r>
              <a:rPr lang="en-US" dirty="0" err="1"/>
              <a:t>VEBtree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8D469-DAF8-67BD-332E-0F06F522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Find</a:t>
            </a:r>
            <a:r>
              <a:rPr lang="ru-RU" b="1" dirty="0"/>
              <a:t>(x)</a:t>
            </a:r>
            <a:r>
              <a:rPr lang="ru-RU" dirty="0"/>
              <a:t> – поиск числа x в дереве. </a:t>
            </a:r>
            <a:endParaRPr lang="en-US" dirty="0"/>
          </a:p>
          <a:p>
            <a:r>
              <a:rPr lang="ru-RU" b="1" dirty="0" err="1"/>
              <a:t>RemoveVEB</a:t>
            </a:r>
            <a:r>
              <a:rPr lang="ru-RU" b="1" dirty="0"/>
              <a:t>(x)</a:t>
            </a:r>
            <a:r>
              <a:rPr lang="ru-RU" dirty="0"/>
              <a:t> – удаление числа x</a:t>
            </a:r>
            <a:r>
              <a:rPr lang="en-US" dirty="0"/>
              <a:t>.</a:t>
            </a:r>
          </a:p>
          <a:p>
            <a:r>
              <a:rPr lang="en-US" b="1" dirty="0"/>
              <a:t>M</a:t>
            </a:r>
            <a:r>
              <a:rPr lang="ru-RU" b="1" dirty="0" err="1"/>
              <a:t>inimumVEB</a:t>
            </a:r>
            <a:r>
              <a:rPr lang="ru-RU" b="1" dirty="0"/>
              <a:t>(), </a:t>
            </a:r>
            <a:r>
              <a:rPr lang="en-US" b="1" dirty="0"/>
              <a:t>M</a:t>
            </a:r>
            <a:r>
              <a:rPr lang="ru-RU" b="1" dirty="0" err="1"/>
              <a:t>aximumVEB</a:t>
            </a:r>
            <a:r>
              <a:rPr lang="ru-RU" b="1" dirty="0"/>
              <a:t>()</a:t>
            </a:r>
            <a:r>
              <a:rPr lang="ru-RU" dirty="0"/>
              <a:t> – найти минимум или максимум в дереве.</a:t>
            </a:r>
            <a:endParaRPr lang="en-US" dirty="0"/>
          </a:p>
          <a:p>
            <a:r>
              <a:rPr lang="ru-RU" b="1" dirty="0" err="1"/>
              <a:t>Insert</a:t>
            </a:r>
            <a:r>
              <a:rPr lang="ru-RU" b="1" dirty="0"/>
              <a:t>(x)</a:t>
            </a:r>
            <a:r>
              <a:rPr lang="ru-RU" dirty="0"/>
              <a:t> – вставка числа x в дерево</a:t>
            </a:r>
            <a:r>
              <a:rPr lang="en-US" dirty="0"/>
              <a:t>.</a:t>
            </a:r>
          </a:p>
          <a:p>
            <a:r>
              <a:rPr lang="ru-RU" b="1" dirty="0" err="1"/>
              <a:t>SuccessorVEB</a:t>
            </a:r>
            <a:r>
              <a:rPr lang="ru-RU" b="1" dirty="0"/>
              <a:t>(), </a:t>
            </a:r>
            <a:r>
              <a:rPr lang="ru-RU" b="1" dirty="0" err="1"/>
              <a:t>PredecessorVEB</a:t>
            </a:r>
            <a:r>
              <a:rPr lang="ru-RU" b="1" dirty="0"/>
              <a:t> </a:t>
            </a:r>
            <a:r>
              <a:rPr lang="ru-RU" dirty="0"/>
              <a:t>– поиск следующего или предшествующего числа после\перед x, которое содержится в дереве.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F27F97-EE8A-51C7-4892-898DD6BD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80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2F593-7797-1236-0004-451124E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Find(x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C3C30-7180-4002-AAD9-17597EDE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Алгоритм поиска сам напрашивается из вышеописанной структуры:</a:t>
            </a:r>
          </a:p>
          <a:p>
            <a:pPr lvl="1"/>
            <a:r>
              <a:rPr lang="ru-RU" sz="1800" dirty="0"/>
              <a:t>если дерево пусто, то число не содержится в нашей структуре. </a:t>
            </a:r>
          </a:p>
          <a:p>
            <a:pPr lvl="1"/>
            <a:r>
              <a:rPr lang="ru-RU" sz="1800" dirty="0"/>
              <a:t>если число равно полю </a:t>
            </a:r>
            <a:r>
              <a:rPr lang="ru-RU" sz="1800" b="1" dirty="0" err="1"/>
              <a:t>min</a:t>
            </a:r>
            <a:r>
              <a:rPr lang="ru-RU" sz="1800" dirty="0"/>
              <a:t> или </a:t>
            </a:r>
            <a:r>
              <a:rPr lang="ru-RU" sz="1800" b="1" dirty="0" err="1"/>
              <a:t>max</a:t>
            </a:r>
            <a:r>
              <a:rPr lang="ru-RU" sz="1800" dirty="0"/>
              <a:t>, то число в дереве есть. </a:t>
            </a:r>
          </a:p>
          <a:p>
            <a:pPr lvl="1"/>
            <a:r>
              <a:rPr lang="ru-RU" sz="1800" dirty="0"/>
              <a:t>иначе ищем число </a:t>
            </a:r>
            <a:r>
              <a:rPr lang="ru-RU" sz="1800" b="1" dirty="0" err="1"/>
              <a:t>low</a:t>
            </a:r>
            <a:r>
              <a:rPr lang="ru-RU" sz="1800" b="1" dirty="0"/>
              <a:t>(x) </a:t>
            </a:r>
            <a:r>
              <a:rPr lang="ru-RU" sz="1800" dirty="0"/>
              <a:t>в поддереве </a:t>
            </a:r>
            <a:r>
              <a:rPr lang="ru-RU" sz="1800" b="1" dirty="0" err="1"/>
              <a:t>children</a:t>
            </a:r>
            <a:r>
              <a:rPr lang="ru-RU" sz="1800" b="1" dirty="0"/>
              <a:t>[</a:t>
            </a:r>
            <a:r>
              <a:rPr lang="ru-RU" sz="1800" b="1" dirty="0" err="1"/>
              <a:t>high</a:t>
            </a:r>
            <a:r>
              <a:rPr lang="ru-RU" sz="1800" b="1" dirty="0"/>
              <a:t>(x)]</a:t>
            </a:r>
            <a:r>
              <a:rPr lang="ru-RU" sz="1800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39CA23-1CE3-5805-C3D8-149EBF78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8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C621-E736-D26F-FC8E-1410A822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RemoveVEB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3EA88-C961-30C9-5E36-58925310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Удаление из дерева также делится на несколько подзадач: </a:t>
            </a:r>
            <a:endParaRPr lang="en-US" dirty="0"/>
          </a:p>
          <a:p>
            <a:pPr lvl="1"/>
            <a:r>
              <a:rPr lang="ru-RU" dirty="0"/>
              <a:t>если </a:t>
            </a:r>
            <a:r>
              <a:rPr lang="ru-RU" dirty="0" err="1"/>
              <a:t>min</a:t>
            </a:r>
            <a:r>
              <a:rPr lang="ru-RU" dirty="0"/>
              <a:t> = </a:t>
            </a:r>
            <a:r>
              <a:rPr lang="ru-RU" dirty="0" err="1"/>
              <a:t>max</a:t>
            </a:r>
            <a:r>
              <a:rPr lang="ru-RU" dirty="0"/>
              <a:t> = x, значит в дереве один элемент, удалим его и отметим, что дерево пусто. </a:t>
            </a:r>
            <a:endParaRPr lang="en-US" dirty="0"/>
          </a:p>
          <a:p>
            <a:pPr lvl="1"/>
            <a:r>
              <a:rPr lang="ru-RU" dirty="0"/>
              <a:t>если x = </a:t>
            </a:r>
            <a:r>
              <a:rPr lang="ru-RU" dirty="0" err="1"/>
              <a:t>min</a:t>
            </a:r>
            <a:r>
              <a:rPr lang="ru-RU" dirty="0"/>
              <a:t>, то мы должны найти следующий минимальный элемент в этом дереве, присвоить </a:t>
            </a:r>
            <a:r>
              <a:rPr lang="ru-RU" dirty="0" err="1"/>
              <a:t>min</a:t>
            </a:r>
            <a:r>
              <a:rPr lang="ru-RU" dirty="0"/>
              <a:t> значение второго минимального элемента и удалить его из того места, где он хранится. Второй минимум — это либо </a:t>
            </a:r>
            <a:r>
              <a:rPr lang="ru-RU" dirty="0" err="1"/>
              <a:t>max</a:t>
            </a:r>
            <a:r>
              <a:rPr lang="ru-RU" dirty="0"/>
              <a:t>, либо </a:t>
            </a:r>
            <a:r>
              <a:rPr lang="ru-RU" dirty="0" err="1"/>
              <a:t>children</a:t>
            </a:r>
            <a:r>
              <a:rPr lang="ru-RU" dirty="0"/>
              <a:t>[</a:t>
            </a:r>
            <a:r>
              <a:rPr lang="ru-RU" dirty="0" err="1"/>
              <a:t>aux.min</a:t>
            </a:r>
            <a:r>
              <a:rPr lang="ru-RU" dirty="0"/>
              <a:t>] (для случая x=</a:t>
            </a:r>
            <a:r>
              <a:rPr lang="ru-RU" dirty="0" err="1"/>
              <a:t>max</a:t>
            </a:r>
            <a:r>
              <a:rPr lang="ru-RU" dirty="0"/>
              <a:t> действуем аналогично). </a:t>
            </a:r>
            <a:endParaRPr lang="en-US" dirty="0"/>
          </a:p>
          <a:p>
            <a:pPr lvl="1"/>
            <a:r>
              <a:rPr lang="ru-RU" dirty="0"/>
              <a:t>если же </a:t>
            </a:r>
            <a:r>
              <a:rPr lang="ru-RU" dirty="0" err="1"/>
              <a:t>x≠min</a:t>
            </a:r>
            <a:r>
              <a:rPr lang="ru-RU" dirty="0"/>
              <a:t> и </a:t>
            </a:r>
            <a:r>
              <a:rPr lang="ru-RU" dirty="0" err="1"/>
              <a:t>x≠max</a:t>
            </a:r>
            <a:r>
              <a:rPr lang="ru-RU" dirty="0"/>
              <a:t>, то мы должны удалить </a:t>
            </a:r>
            <a:r>
              <a:rPr lang="ru-RU" dirty="0" err="1"/>
              <a:t>low</a:t>
            </a:r>
            <a:r>
              <a:rPr lang="ru-RU" dirty="0"/>
              <a:t>(x)l из поддерева </a:t>
            </a:r>
            <a:r>
              <a:rPr lang="ru-RU" dirty="0" err="1"/>
              <a:t>children</a:t>
            </a:r>
            <a:r>
              <a:rPr lang="ru-RU" dirty="0"/>
              <a:t>[</a:t>
            </a:r>
            <a:r>
              <a:rPr lang="ru-RU" dirty="0" err="1"/>
              <a:t>high</a:t>
            </a:r>
            <a:r>
              <a:rPr lang="ru-RU" dirty="0"/>
              <a:t>(x)].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5A0066-3228-5A69-C73B-73EBDC1B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6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B6CBB-061A-EB7D-19D9-6BB17B3D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MinimumVEB</a:t>
            </a:r>
            <a:r>
              <a:rPr lang="en-US" dirty="0"/>
              <a:t>(), </a:t>
            </a:r>
            <a:r>
              <a:rPr lang="en-US" dirty="0" err="1"/>
              <a:t>MaximumVEB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FB4C4-3A16-6B9F-77E7-3AAE7C78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vEB</a:t>
            </a:r>
            <a:r>
              <a:rPr lang="ru-RU" dirty="0"/>
              <a:t> дерево хранит минимум и максимум в качестве своих атрибутов, поэтому мы сможем его вернуть, если оно есть или же 0 в противном случае.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A1A081-75DF-13CE-6F6D-B2EE9C8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2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FA815-DE4D-31C0-B540-B9CCB43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Insert(x)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90BF3-7D70-1232-7DA2-E6DC67D1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Если в дереве нет ключей, то просто назначьте ключу минимум и максимум дерева.</a:t>
            </a:r>
          </a:p>
          <a:p>
            <a:r>
              <a:rPr lang="ru-RU" b="0" i="0" dirty="0">
                <a:effectLst/>
              </a:rPr>
              <a:t>Иначе:</a:t>
            </a:r>
          </a:p>
          <a:p>
            <a:pPr lvl="1"/>
            <a:r>
              <a:rPr lang="ru-RU" dirty="0"/>
              <a:t>Если элемент </a:t>
            </a:r>
            <a:r>
              <a:rPr lang="en-US" dirty="0"/>
              <a:t>x &gt; max</a:t>
            </a:r>
            <a:r>
              <a:rPr lang="ru-RU" dirty="0"/>
              <a:t> или </a:t>
            </a:r>
            <a:r>
              <a:rPr lang="en-US" dirty="0"/>
              <a:t>x &lt; min, </a:t>
            </a:r>
            <a:r>
              <a:rPr lang="ru-RU" dirty="0"/>
              <a:t>то обновим значения </a:t>
            </a:r>
            <a:r>
              <a:rPr lang="en-US" dirty="0"/>
              <a:t>max </a:t>
            </a:r>
            <a:r>
              <a:rPr lang="ru-RU" dirty="0"/>
              <a:t>или </a:t>
            </a:r>
            <a:r>
              <a:rPr lang="en-US" dirty="0"/>
              <a:t>min</a:t>
            </a:r>
            <a:r>
              <a:rPr lang="ru-RU" dirty="0"/>
              <a:t>, а  старые значения добавим в дерево.</a:t>
            </a:r>
            <a:endParaRPr lang="ru-RU" b="0" i="0" dirty="0">
              <a:effectLst/>
            </a:endParaRP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8EEED-3AEC-D7D3-89B1-5A411FB4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A8B3003-6F60-4A6E-A3F6-6091DC0C516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79385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66</TotalTime>
  <Words>478</Words>
  <Application>Microsoft Office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Вид</vt:lpstr>
      <vt:lpstr>La mente</vt:lpstr>
      <vt:lpstr>VAN EMDE BOAS TREE</vt:lpstr>
      <vt:lpstr>История</vt:lpstr>
      <vt:lpstr>Применение алгоритма</vt:lpstr>
      <vt:lpstr>Структура</vt:lpstr>
      <vt:lpstr>Операции в VEBtree</vt:lpstr>
      <vt:lpstr>Find(x)</vt:lpstr>
      <vt:lpstr>RemoveVEB </vt:lpstr>
      <vt:lpstr>MinimumVEB(), MaximumVEB()</vt:lpstr>
      <vt:lpstr>Insert(x)</vt:lpstr>
      <vt:lpstr>SuccessorVEB(), PredecessorVEB</vt:lpstr>
      <vt:lpstr>Преимущества и 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EMDE BOAS TREE</dc:title>
  <dc:creator>crazyfuun@mail.ru</dc:creator>
  <cp:lastModifiedBy>crazyfuun@mail.ru</cp:lastModifiedBy>
  <cp:revision>11</cp:revision>
  <dcterms:created xsi:type="dcterms:W3CDTF">2022-12-26T13:05:40Z</dcterms:created>
  <dcterms:modified xsi:type="dcterms:W3CDTF">2022-12-26T14:11:58Z</dcterms:modified>
</cp:coreProperties>
</file>