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8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gjwj+ZDkz2BU/dkAbCHFW4pi9z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25EF95-4901-4EA9-A67E-537ACD237949}">
  <a:tblStyle styleId="{A925EF95-4901-4EA9-A67E-537ACD237949}" styleName="Table_0">
    <a:wholeTbl>
      <a:tcTxStyle b="off" i="off">
        <a:font>
          <a:latin typeface="Cambria"/>
          <a:ea typeface="Cambria"/>
          <a:cs typeface="Cambri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7E8E7"/>
          </a:solidFill>
        </a:fill>
      </a:tcStyle>
    </a:wholeTbl>
    <a:band1H>
      <a:tcTxStyle/>
      <a:tcStyle>
        <a:tcBdr/>
        <a:fill>
          <a:solidFill>
            <a:srgbClr val="EFC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FC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mbria"/>
          <a:ea typeface="Cambria"/>
          <a:cs typeface="Cambri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mbria"/>
          <a:ea typeface="Cambria"/>
          <a:cs typeface="Cambri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mbria"/>
          <a:ea typeface="Cambria"/>
          <a:cs typeface="Cambri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mbria"/>
          <a:ea typeface="Cambria"/>
          <a:cs typeface="Cambri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Programlamayı C ile öğreniyorum (2. Baskı), M. Yorulmaz, S. Yorulmaz, 2005, Ankara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Algoritma geliştirme ve programlamaya giriş (4. Baskı).Vatansever, F., 2004, Seçkin Yayınevi: Ankara.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02301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tr-TR"/>
              <a:t>Eskiden grafik arayüz olmadığında giriş işlemleri için klavye çıkış işlemleri için konsol yada diğer adıyla terminal kullanılırdı. Bu nedenle örnekler komut satırı/terminal üzerinden verilmektedir.</a:t>
            </a:r>
            <a:endParaRPr/>
          </a:p>
        </p:txBody>
      </p:sp>
      <p:sp>
        <p:nvSpPr>
          <p:cNvPr id="121" name="Google Shape;12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Cambria"/>
              <a:buNone/>
              <a:defRPr sz="8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" name="Google Shape;27;p25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28" name="Google Shape;28;p25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5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25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4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01" name="Google Shape;101;p3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7"/>
          <p:cNvSpPr/>
          <p:nvPr/>
        </p:nvSpPr>
        <p:spPr>
          <a:xfrm>
            <a:off x="1052716" y="263905"/>
            <a:ext cx="10075531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7"/>
          <p:cNvSpPr/>
          <p:nvPr/>
        </p:nvSpPr>
        <p:spPr>
          <a:xfrm>
            <a:off x="1052716" y="1906835"/>
            <a:ext cx="10075531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7"/>
          <p:cNvSpPr/>
          <p:nvPr/>
        </p:nvSpPr>
        <p:spPr>
          <a:xfrm>
            <a:off x="1052716" y="401738"/>
            <a:ext cx="10075532" cy="1429227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Cambria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8"/>
          <p:cNvSpPr/>
          <p:nvPr/>
        </p:nvSpPr>
        <p:spPr>
          <a:xfrm>
            <a:off x="8343497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mbria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8"/>
          <p:cNvSpPr txBox="1">
            <a:spLocks noGrp="1"/>
          </p:cNvSpPr>
          <p:nvPr>
            <p:ph type="body" idx="1"/>
          </p:nvPr>
        </p:nvSpPr>
        <p:spPr>
          <a:xfrm>
            <a:off x="238539" y="352839"/>
            <a:ext cx="7829385" cy="5827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body" idx="2"/>
          </p:nvPr>
        </p:nvSpPr>
        <p:spPr>
          <a:xfrm>
            <a:off x="8549640" y="1832146"/>
            <a:ext cx="3200400" cy="434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dt" idx="10"/>
          </p:nvPr>
        </p:nvSpPr>
        <p:spPr>
          <a:xfrm>
            <a:off x="8549640" y="6272784"/>
            <a:ext cx="26883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ftr" idx="11"/>
          </p:nvPr>
        </p:nvSpPr>
        <p:spPr>
          <a:xfrm>
            <a:off x="238539" y="6272784"/>
            <a:ext cx="78244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4" name="Google Shape;54;p28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55" name="Google Shape;55;p2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2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9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9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2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63" name="Google Shape;63;p29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29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Font typeface="Cambria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3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3"/>
          <p:cNvSpPr txBox="1">
            <a:spLocks noGrp="1"/>
          </p:cNvSpPr>
          <p:nvPr>
            <p:ph type="title"/>
          </p:nvPr>
        </p:nvSpPr>
        <p:spPr>
          <a:xfrm>
            <a:off x="8549640" y="342900"/>
            <a:ext cx="3200400" cy="142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mbria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3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92" name="Google Shape;92;p33"/>
          <p:cNvSpPr txBox="1">
            <a:spLocks noGrp="1"/>
          </p:cNvSpPr>
          <p:nvPr>
            <p:ph type="body" idx="1"/>
          </p:nvPr>
        </p:nvSpPr>
        <p:spPr>
          <a:xfrm>
            <a:off x="8549640" y="1812267"/>
            <a:ext cx="3200400" cy="4368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93" name="Google Shape;93;p33"/>
          <p:cNvSpPr txBox="1">
            <a:spLocks noGrp="1"/>
          </p:cNvSpPr>
          <p:nvPr>
            <p:ph type="dt" idx="10"/>
          </p:nvPr>
        </p:nvSpPr>
        <p:spPr>
          <a:xfrm>
            <a:off x="8549640" y="6272784"/>
            <a:ext cx="26883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4" name="Google Shape;94;p33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5" name="Google Shape;95;p33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3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3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/>
          <p:nvPr/>
        </p:nvSpPr>
        <p:spPr>
          <a:xfrm>
            <a:off x="1052716" y="263905"/>
            <a:ext cx="10075531" cy="80683"/>
          </a:xfrm>
          <a:prstGeom prst="rect">
            <a:avLst/>
          </a:prstGeom>
          <a:blipFill rotWithShape="1">
            <a:blip r:embed="rId1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4"/>
          <p:cNvSpPr/>
          <p:nvPr/>
        </p:nvSpPr>
        <p:spPr>
          <a:xfrm>
            <a:off x="1052716" y="1906835"/>
            <a:ext cx="10075531" cy="80683"/>
          </a:xfrm>
          <a:prstGeom prst="rect">
            <a:avLst/>
          </a:prstGeom>
          <a:blipFill rotWithShape="1">
            <a:blip r:embed="rId1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4"/>
          <p:cNvSpPr/>
          <p:nvPr/>
        </p:nvSpPr>
        <p:spPr>
          <a:xfrm>
            <a:off x="1052716" y="401738"/>
            <a:ext cx="10075532" cy="1429227"/>
          </a:xfrm>
          <a:prstGeom prst="rect">
            <a:avLst/>
          </a:prstGeom>
          <a:blipFill rotWithShape="1">
            <a:blip r:embed="rId1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ambria"/>
              <a:buNone/>
              <a:defRPr sz="4800" b="0" i="0" u="none" strike="noStrike" cap="none"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grpSp>
        <p:nvGrpSpPr>
          <p:cNvPr id="17" name="Google Shape;17;p24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8" name="Google Shape;18;p24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4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_standard_library/c_function_printf.ht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rogramiz.com/c-programming/c-data-type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Cambria"/>
              <a:buNone/>
            </a:pPr>
            <a:r>
              <a:rPr lang="tr-TR" sz="8000"/>
              <a:t>C DILI ILE  YAPISAL PROGRAMLAMA</a:t>
            </a:r>
            <a:endParaRPr sz="8000"/>
          </a:p>
        </p:txBody>
      </p:sp>
      <p:sp>
        <p:nvSpPr>
          <p:cNvPr id="109" name="Google Shape;109;p1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>
                <a:solidFill>
                  <a:srgbClr val="4E4A4A"/>
                </a:solidFill>
              </a:rPr>
              <a:t>İlhan ÖZKAN, Elektronik Yüksek Mühendisi</a:t>
            </a:r>
            <a:br>
              <a:rPr lang="tr-TR">
                <a:solidFill>
                  <a:srgbClr val="4E4A4A"/>
                </a:solidFill>
              </a:rPr>
            </a:br>
            <a:r>
              <a:rPr lang="tr-TR">
                <a:solidFill>
                  <a:srgbClr val="4E4A4A"/>
                </a:solidFill>
              </a:rPr>
              <a:t>Mayıs 2020</a:t>
            </a:r>
            <a:endParaRPr>
              <a:solidFill>
                <a:srgbClr val="4E4A4A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Cambria"/>
              <a:buNone/>
            </a:pPr>
            <a:r>
              <a:rPr lang="tr-TR"/>
              <a:t>PRINTF FORMAT METNİ IV</a:t>
            </a:r>
            <a:endParaRPr/>
          </a:p>
        </p:txBody>
      </p:sp>
      <p:graphicFrame>
        <p:nvGraphicFramePr>
          <p:cNvPr id="171" name="Google Shape;171;p10"/>
          <p:cNvGraphicFramePr/>
          <p:nvPr/>
        </p:nvGraphicFramePr>
        <p:xfrm>
          <a:off x="1069975" y="2120900"/>
          <a:ext cx="10058400" cy="4206330"/>
        </p:xfrm>
        <a:graphic>
          <a:graphicData uri="http://schemas.openxmlformats.org/drawingml/2006/table">
            <a:tbl>
              <a:tblPr firstRow="1" bandRow="1">
                <a:noFill/>
                <a:tableStyleId>{A925EF95-4901-4EA9-A67E-537ACD237949}</a:tableStyleId>
              </a:tblPr>
              <a:tblGrid>
                <a:gridCol w="307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 u="none" strike="noStrike" cap="none"/>
                        <a:t>% Biçimlerdime Karakteri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/>
                        <a:t>Konsola Gönderilen Çıktı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/>
                        <a:t>Karakter/harf 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/>
                        <a:t>Onlalık tamsayı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/>
                        <a:t>Kayan noktalı gerçek sayı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/>
                        <a:t>Sekizlik tabanda tamsayı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/>
                        <a:t>Metin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 b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/>
                        <a:t>İşaretsiz onaltılık tamsayı 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%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/>
                        <a:t>% karakteri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400" b="0"/>
                        <a:t>Daha fazla biçimlendirme karakteri vardır.</a:t>
                      </a:r>
                      <a:br>
                        <a:rPr lang="tr-TR" sz="1400" b="0"/>
                      </a:br>
                      <a:r>
                        <a:rPr lang="tr-TR" sz="1400" b="0" u="sng">
                          <a:solidFill>
                            <a:schemeClr val="hlink"/>
                          </a:solidFill>
                          <a:hlinkClick r:id="rId3"/>
                        </a:rPr>
                        <a:t>https://www.tutorialspoint.com/c_standard_library/c_function_printf.htm</a:t>
                      </a:r>
                      <a:br>
                        <a:rPr lang="tr-TR" sz="1400" b="0"/>
                      </a:br>
                      <a:r>
                        <a:rPr lang="tr-TR" sz="1400" b="0" u="sng">
                          <a:solidFill>
                            <a:schemeClr val="hlink"/>
                          </a:solidFill>
                          <a:hlinkClick r:id="rId4"/>
                        </a:rPr>
                        <a:t>https://www.programiz.com/c-programming/c-data-types</a:t>
                      </a:r>
                      <a:r>
                        <a:rPr lang="tr-TR" sz="1400" b="0"/>
                        <a:t> 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ambria"/>
              <a:buNone/>
            </a:pPr>
            <a:r>
              <a:rPr lang="tr-TR"/>
              <a:t>PRINTF FORMAT METNİ V</a:t>
            </a:r>
            <a:endParaRPr/>
          </a:p>
        </p:txBody>
      </p:sp>
      <p:sp>
        <p:nvSpPr>
          <p:cNvPr id="177" name="Google Shape;177;p11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sz="2400" b="1" i="1">
                <a:solidFill>
                  <a:srgbClr val="0070C0"/>
                </a:solidFill>
              </a:rPr>
              <a:t>% [önek] [genişlik] [.duyarlılık] &lt;format karakteri&gt;</a:t>
            </a:r>
            <a:endParaRPr/>
          </a:p>
          <a:p>
            <a:pPr marL="0" lvl="1" indent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85000"/>
              <a:buNone/>
            </a:pPr>
            <a:endParaRPr sz="2400" b="1" i="1"/>
          </a:p>
          <a:p>
            <a:pPr marL="0" lvl="1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85000"/>
              <a:buNone/>
            </a:pPr>
            <a:r>
              <a:rPr lang="tr-TR" sz="2400">
                <a:solidFill>
                  <a:srgbClr val="0070C0"/>
                </a:solidFill>
              </a:rPr>
              <a:t>ÖNEK:</a:t>
            </a:r>
            <a:endParaRPr/>
          </a:p>
          <a:p>
            <a:pPr marL="285750" lvl="1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85000"/>
              <a:buChar char="▪"/>
            </a:pPr>
            <a:r>
              <a:rPr lang="tr-TR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tr-TR" sz="2400"/>
              <a:t>: sayının </a:t>
            </a:r>
            <a:r>
              <a:rPr lang="tr-TR" sz="2400" b="1">
                <a:solidFill>
                  <a:srgbClr val="0000FF"/>
                </a:solidFill>
              </a:rPr>
              <a:t>işaretini</a:t>
            </a:r>
            <a:r>
              <a:rPr lang="tr-TR" sz="2400"/>
              <a:t> konsola basar.</a:t>
            </a:r>
            <a:endParaRPr/>
          </a:p>
          <a:p>
            <a:pPr marL="285750" lvl="1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85000"/>
              <a:buChar char="▪"/>
            </a:pPr>
            <a:r>
              <a:rPr lang="tr-TR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tr-TR" sz="2400"/>
              <a:t>: yazdırılacak metin genişliğe bağlı olarak </a:t>
            </a:r>
            <a:r>
              <a:rPr lang="tr-TR" sz="2400" b="1"/>
              <a:t>sola dayalı yazdırılır</a:t>
            </a:r>
            <a:r>
              <a:rPr lang="tr-TR" sz="2400"/>
              <a:t>.</a:t>
            </a:r>
            <a:endParaRPr/>
          </a:p>
          <a:p>
            <a:pPr marL="285750" lvl="1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85000"/>
              <a:buChar char="▪"/>
            </a:pPr>
            <a:r>
              <a:rPr lang="tr-TR" sz="2400">
                <a:highlight>
                  <a:srgbClr val="FFFF00"/>
                </a:highlight>
              </a:rPr>
              <a:t>0</a:t>
            </a:r>
            <a:r>
              <a:rPr lang="tr-TR" sz="2400"/>
              <a:t>: sayılın önüne, genişliğe bağlı olarak, 0 rakamı koyar. 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85000"/>
              <a:buNone/>
            </a:pPr>
            <a:r>
              <a:rPr lang="tr-TR" sz="2400">
                <a:solidFill>
                  <a:srgbClr val="0070C0"/>
                </a:solidFill>
              </a:rPr>
              <a:t>GENİŞLİK:</a:t>
            </a:r>
            <a:endParaRPr/>
          </a:p>
          <a:p>
            <a:pPr marL="285750" lvl="1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85000"/>
              <a:buChar char="▪"/>
            </a:pPr>
            <a:r>
              <a:rPr lang="tr-TR" sz="2400"/>
              <a:t>Yazdırılacak değişken belirtilen genişliğe sığacak şekilde konsola gönderilir.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85000"/>
              <a:buNone/>
            </a:pPr>
            <a:r>
              <a:rPr lang="tr-TR" sz="2400">
                <a:solidFill>
                  <a:srgbClr val="0070C0"/>
                </a:solidFill>
              </a:rPr>
              <a:t>DUYARLIK:</a:t>
            </a:r>
            <a:endParaRPr/>
          </a:p>
          <a:p>
            <a:pPr marL="285750" lvl="1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85000"/>
              <a:buChar char="▪"/>
            </a:pPr>
            <a:r>
              <a:rPr lang="tr-TR" sz="2400"/>
              <a:t>Yazdırılacak gerçek sayının ondalık kısmına ilişkin basamak sayısıdır.</a:t>
            </a:r>
            <a:endParaRPr/>
          </a:p>
          <a:p>
            <a:pPr marL="285750" lvl="1" indent="-185356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85000"/>
              <a:buNone/>
            </a:pPr>
            <a:endParaRPr sz="2400"/>
          </a:p>
          <a:p>
            <a:pPr marL="285750" lvl="1" indent="-185356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85000"/>
              <a:buNone/>
            </a:pPr>
            <a:endParaRPr sz="2400"/>
          </a:p>
        </p:txBody>
      </p:sp>
      <p:sp>
        <p:nvSpPr>
          <p:cNvPr id="178" name="Google Shape;178;p11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4263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main() {              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PI=3.141527;  </a:t>
            </a:r>
            <a:r>
              <a:rPr lang="tr-TR" sz="14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//1234567890</a:t>
            </a:r>
            <a:endParaRPr sz="1400">
              <a:solidFill>
                <a:srgbClr val="A5A5A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printf("%.</a:t>
            </a:r>
            <a:r>
              <a:rPr lang="tr-TR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f\n",PI);      </a:t>
            </a:r>
            <a:r>
              <a:rPr lang="tr-TR" sz="14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tr-TR" sz="140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3.</a:t>
            </a:r>
            <a:r>
              <a:rPr lang="tr-TR" sz="1400">
                <a:solidFill>
                  <a:srgbClr val="FF0000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14      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printf("%</a:t>
            </a:r>
            <a:r>
              <a:rPr lang="tr-TR" sz="14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.f\n",PI);      </a:t>
            </a:r>
            <a:r>
              <a:rPr lang="tr-TR" sz="14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tr-TR" sz="140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r-TR" sz="1400">
                <a:solidFill>
                  <a:srgbClr val="7030A0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4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printf("%10.</a:t>
            </a:r>
            <a:r>
              <a:rPr lang="tr-TR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f\n",PI);    </a:t>
            </a:r>
            <a:r>
              <a:rPr lang="tr-TR" sz="14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tr-TR" sz="140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     3.</a:t>
            </a:r>
            <a:r>
              <a:rPr lang="tr-TR" sz="1400">
                <a:solidFill>
                  <a:srgbClr val="FF0000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14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printf("%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10.</a:t>
            </a:r>
            <a:r>
              <a:rPr lang="tr-TR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f\n",PI);   </a:t>
            </a:r>
            <a:r>
              <a:rPr lang="tr-TR" sz="14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tr-TR" sz="140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400">
                <a:solidFill>
                  <a:srgbClr val="0000FF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tr-TR" sz="140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3.</a:t>
            </a:r>
            <a:r>
              <a:rPr lang="tr-TR" sz="1400">
                <a:solidFill>
                  <a:srgbClr val="FF0000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142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printf("%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10.</a:t>
            </a:r>
            <a:r>
              <a:rPr lang="tr-TR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f\n",PI);   </a:t>
            </a:r>
            <a:r>
              <a:rPr lang="tr-TR" sz="14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tr-TR" sz="140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sz="1400">
                <a:solidFill>
                  <a:srgbClr val="0000FF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tr-TR" sz="140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3.</a:t>
            </a:r>
            <a:r>
              <a:rPr lang="tr-TR" sz="1400">
                <a:solidFill>
                  <a:srgbClr val="FF0000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1415</a:t>
            </a:r>
            <a:endParaRPr sz="1400">
              <a:solidFill>
                <a:srgbClr val="FF0000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printf("%</a:t>
            </a:r>
            <a:r>
              <a:rPr lang="tr-TR" sz="1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10.</a:t>
            </a:r>
            <a:r>
              <a:rPr lang="tr-TR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f\n",PI);   </a:t>
            </a:r>
            <a:r>
              <a:rPr lang="tr-TR" sz="14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tr-TR" sz="1400">
                <a:solidFill>
                  <a:srgbClr val="00B050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0000</a:t>
            </a:r>
            <a:r>
              <a:rPr lang="tr-TR" sz="140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3.</a:t>
            </a:r>
            <a:r>
              <a:rPr lang="tr-TR" sz="1400">
                <a:solidFill>
                  <a:srgbClr val="FF0000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1415</a:t>
            </a:r>
            <a:endParaRPr sz="1400">
              <a:solidFill>
                <a:srgbClr val="FF0000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printf("%-10.4f\n",PI);   </a:t>
            </a:r>
            <a:r>
              <a:rPr lang="tr-TR" sz="14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tr-TR" sz="140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3.1415</a:t>
            </a:r>
            <a:r>
              <a:rPr lang="tr-TR" sz="1400">
                <a:solidFill>
                  <a:srgbClr val="BFBFBF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____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    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printf("%-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10.2f\n",PI);  </a:t>
            </a:r>
            <a:r>
              <a:rPr lang="tr-TR" sz="14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tr-TR" sz="1400">
                <a:solidFill>
                  <a:srgbClr val="0000FF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tr-TR" sz="140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3.14</a:t>
            </a:r>
            <a:r>
              <a:rPr lang="tr-TR" sz="1400">
                <a:solidFill>
                  <a:srgbClr val="BFBFBF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_____</a:t>
            </a:r>
            <a:endParaRPr sz="1400">
              <a:solidFill>
                <a:srgbClr val="BFBFBF"/>
              </a:solidFill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printf("%-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10.2f\n",-PI); </a:t>
            </a:r>
            <a:r>
              <a:rPr lang="tr-TR" sz="14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tr-TR" sz="1400">
                <a:solidFill>
                  <a:srgbClr val="0000FF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tr-TR" sz="140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3.14</a:t>
            </a:r>
            <a:r>
              <a:rPr lang="tr-TR" sz="1400">
                <a:solidFill>
                  <a:srgbClr val="BFBFBF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_____</a:t>
            </a:r>
            <a:r>
              <a:rPr lang="tr-TR" sz="140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printf("%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10.2f\n",-PI);  </a:t>
            </a:r>
            <a:r>
              <a:rPr lang="tr-TR" sz="14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tr-TR" sz="140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tr-TR" sz="1400">
                <a:solidFill>
                  <a:srgbClr val="0000FF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tr-TR" sz="140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3.14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printf("%</a:t>
            </a:r>
            <a:r>
              <a:rPr lang="tr-TR" sz="1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10.2f\n",-PI); </a:t>
            </a:r>
            <a:r>
              <a:rPr lang="tr-TR" sz="14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tr-TR" sz="1400">
                <a:solidFill>
                  <a:srgbClr val="0000FF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tr-TR" sz="1400">
                <a:solidFill>
                  <a:srgbClr val="00B050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00000</a:t>
            </a:r>
            <a:r>
              <a:rPr lang="tr-TR" sz="140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3.14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0;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"/>
          <p:cNvSpPr txBox="1"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mbria"/>
              <a:buNone/>
            </a:pPr>
            <a:r>
              <a:rPr lang="tr-TR"/>
              <a:t>PRINTF</a:t>
            </a:r>
            <a:br>
              <a:rPr lang="tr-TR"/>
            </a:br>
            <a:r>
              <a:rPr lang="tr-TR"/>
              <a:t>ÖRNEK C PROGRAMI</a:t>
            </a:r>
            <a:endParaRPr/>
          </a:p>
        </p:txBody>
      </p:sp>
      <p:sp>
        <p:nvSpPr>
          <p:cNvPr id="184" name="Google Shape;184;p12"/>
          <p:cNvSpPr txBox="1">
            <a:spLocks noGrp="1"/>
          </p:cNvSpPr>
          <p:nvPr>
            <p:ph type="body" idx="1"/>
          </p:nvPr>
        </p:nvSpPr>
        <p:spPr>
          <a:xfrm>
            <a:off x="238539" y="352839"/>
            <a:ext cx="7829385" cy="5827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#include &lt;</a:t>
            </a:r>
            <a:r>
              <a:rPr lang="tr-TR" dirty="0" err="1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stdio.h</a:t>
            </a:r>
            <a:r>
              <a:rPr lang="tr-TR" dirty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	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{		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x=3.176; 	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y=3.13; 	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z=10; 		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m='a’;    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("\n\n\n");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("1. x=%f ,y=%f \n",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x,y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);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tr-TR" dirty="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1. x=3.176000 ,y=3.130000</a:t>
            </a:r>
            <a:endParaRPr dirty="0"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("2. x=%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e,y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=%E\n",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x,y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);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tr-TR" dirty="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2. x=3.176000e+000,y=3.130000E+000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("3. x=%8.2f,y=%8.2f\n",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x,y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);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tr-TR" dirty="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3. x=    3.18,y=    3.13</a:t>
            </a:r>
            <a:endParaRPr dirty="0"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("4. x=%+.2f,y=%+0.3f\n",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x,y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);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tr-TR" dirty="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4. x=+3.18,y=+3.130</a:t>
            </a:r>
            <a:endParaRPr dirty="0"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("5. z=%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d,m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=%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d,m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=%c\n",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z,m,m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);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tr-TR" dirty="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5. z=10,m=97,m=a</a:t>
            </a:r>
            <a:endParaRPr dirty="0"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("6. z=%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x,z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=%X, z=%o\n",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z,z,z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) ;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tr-TR" dirty="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6. z=</a:t>
            </a:r>
            <a:r>
              <a:rPr lang="tr-TR" dirty="0" err="1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a,z</a:t>
            </a:r>
            <a:r>
              <a:rPr lang="tr-TR" dirty="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=A, z=12</a:t>
            </a:r>
            <a:endParaRPr dirty="0"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("7. z=%010d\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tz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=%d\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tz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=%10d\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tz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=%-10d",z,z,z);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tr-TR" dirty="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7. z=0000000010 z=10    z=        10    z=11801504</a:t>
            </a:r>
            <a:endParaRPr dirty="0">
              <a:highlight>
                <a:srgbClr val="C0C0C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0;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} </a:t>
            </a:r>
            <a:endParaRPr dirty="0"/>
          </a:p>
        </p:txBody>
      </p:sp>
      <p:sp>
        <p:nvSpPr>
          <p:cNvPr id="185" name="Google Shape;185;p12"/>
          <p:cNvSpPr txBox="1">
            <a:spLocks noGrp="1"/>
          </p:cNvSpPr>
          <p:nvPr>
            <p:ph type="body" idx="2"/>
          </p:nvPr>
        </p:nvSpPr>
        <p:spPr>
          <a:xfrm>
            <a:off x="8549640" y="1832146"/>
            <a:ext cx="3200400" cy="434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/>
              <a:t>Örnek Programı Deneyelim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</a:pPr>
            <a:r>
              <a:rPr lang="tr-TR" sz="1600"/>
              <a:t>İcra edilecek programın işlem sırasını sırasını kontrol ederek analiz ediniz.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</a:pPr>
            <a:br>
              <a:rPr lang="tr-TR" sz="1600"/>
            </a:b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 txBox="1"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mbria"/>
              <a:buNone/>
            </a:pPr>
            <a:r>
              <a:rPr lang="tr-TR"/>
              <a:t>PRINTF</a:t>
            </a:r>
            <a:br>
              <a:rPr lang="tr-TR"/>
            </a:br>
            <a:r>
              <a:rPr lang="tr-TR"/>
              <a:t>TÜRKÇE KARAKTERLER</a:t>
            </a:r>
            <a:endParaRPr/>
          </a:p>
        </p:txBody>
      </p:sp>
      <p:pic>
        <p:nvPicPr>
          <p:cNvPr id="191" name="Google Shape;191;p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8125" y="1043409"/>
            <a:ext cx="7829550" cy="444574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3"/>
          <p:cNvSpPr txBox="1">
            <a:spLocks noGrp="1"/>
          </p:cNvSpPr>
          <p:nvPr>
            <p:ph type="body" idx="2"/>
          </p:nvPr>
        </p:nvSpPr>
        <p:spPr>
          <a:xfrm>
            <a:off x="8549640" y="1832146"/>
            <a:ext cx="3200400" cy="434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AutoNum type="arabicPeriod"/>
            </a:pPr>
            <a:r>
              <a:rPr lang="tr-TR" sz="1600"/>
              <a:t>Program Derlenir.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AutoNum type="arabicPeriod"/>
            </a:pPr>
            <a:r>
              <a:rPr lang="tr-TR" sz="1600"/>
              <a:t>Derleme başarılı olunca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AutoNum type="arabicPeriod"/>
            </a:pPr>
            <a:r>
              <a:rPr lang="tr-TR" sz="1600"/>
              <a:t>Console altından CMD seçilir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AutoNum type="arabicPeriod"/>
            </a:pPr>
            <a:r>
              <a:rPr lang="tr-TR" sz="1600" b="1">
                <a:latin typeface="Consolas"/>
                <a:ea typeface="Consolas"/>
                <a:cs typeface="Consolas"/>
                <a:sym typeface="Consolas"/>
              </a:rPr>
              <a:t>Chcp 65001&gt;null </a:t>
            </a:r>
            <a:r>
              <a:rPr lang="tr-TR" sz="1600"/>
              <a:t>çalıştırılır.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AutoNum type="arabicPeriod"/>
            </a:pPr>
            <a:r>
              <a:rPr lang="tr-TR" sz="1600"/>
              <a:t>Sonra derlenen program çalıştırılır. </a:t>
            </a:r>
            <a:r>
              <a:rPr lang="tr-TR" sz="1600" b="1"/>
              <a:t>00.00.PRNTF.exe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Cambria"/>
              <a:buNone/>
            </a:pPr>
            <a:r>
              <a:rPr lang="tr-TR"/>
              <a:t>SCANF-</a:t>
            </a:r>
            <a:r>
              <a:rPr lang="tr-TR" b="1"/>
              <a:t>KLAVYEDEN BİÇİMLENDİRİLMİŞ METİN OKUMA</a:t>
            </a:r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80"/>
              <a:buNone/>
            </a:pPr>
            <a:r>
              <a:rPr lang="tr-TR" sz="2800" dirty="0" err="1">
                <a:latin typeface="Consolas"/>
                <a:ea typeface="Consolas"/>
                <a:cs typeface="Consolas"/>
                <a:sym typeface="Consolas"/>
              </a:rPr>
              <a:t>scanf</a:t>
            </a:r>
            <a:r>
              <a:rPr lang="tr-TR" sz="2800" dirty="0"/>
              <a:t> fonksiyonunun prototipi aşağıda verilmiştir;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380"/>
              <a:buNone/>
            </a:pPr>
            <a:r>
              <a:rPr lang="tr-TR" sz="2800" b="1" i="1" dirty="0" err="1"/>
              <a:t>void</a:t>
            </a:r>
            <a:r>
              <a:rPr lang="tr-TR" sz="2800" b="1" i="1" dirty="0"/>
              <a:t> </a:t>
            </a:r>
            <a:r>
              <a:rPr lang="tr-TR" sz="2800" b="1" i="1" dirty="0" err="1"/>
              <a:t>scanf</a:t>
            </a:r>
            <a:r>
              <a:rPr lang="tr-TR" sz="2800" b="1" i="1" dirty="0"/>
              <a:t> (char *</a:t>
            </a:r>
            <a:r>
              <a:rPr lang="tr-TR" sz="2800" b="1" i="1" dirty="0">
                <a:solidFill>
                  <a:srgbClr val="0000FF"/>
                </a:solidFill>
              </a:rPr>
              <a:t>format</a:t>
            </a:r>
            <a:r>
              <a:rPr lang="tr-TR" sz="2800" b="1" i="1" dirty="0"/>
              <a:t>, ... );</a:t>
            </a:r>
            <a:endParaRPr sz="2800"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380"/>
              <a:buNone/>
            </a:pPr>
            <a:r>
              <a:rPr lang="tr-TR" sz="2800" dirty="0"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tr-TR" sz="2800" dirty="0" err="1">
                <a:latin typeface="Consolas"/>
                <a:ea typeface="Consolas"/>
                <a:cs typeface="Consolas"/>
                <a:sym typeface="Consolas"/>
              </a:rPr>
              <a:t>sayi</a:t>
            </a:r>
            <a:r>
              <a:rPr lang="tr-TR" sz="2800" dirty="0"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lang="tr-TR" sz="2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tr-TR" sz="2800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tr-TR" sz="2800" dirty="0"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tr-TR" sz="2800" dirty="0" err="1">
                <a:latin typeface="Consolas"/>
                <a:ea typeface="Consolas"/>
                <a:cs typeface="Consolas"/>
                <a:sym typeface="Consolas"/>
              </a:rPr>
              <a:t>Sayi</a:t>
            </a:r>
            <a:r>
              <a:rPr lang="tr-TR" sz="2800" dirty="0">
                <a:latin typeface="Consolas"/>
                <a:ea typeface="Consolas"/>
                <a:cs typeface="Consolas"/>
                <a:sym typeface="Consolas"/>
              </a:rPr>
              <a:t> Giriniz:"); </a:t>
            </a:r>
            <a:br>
              <a:rPr lang="tr-TR" sz="28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tr-TR" sz="2800" dirty="0" err="1">
                <a:latin typeface="Consolas"/>
                <a:ea typeface="Consolas"/>
                <a:cs typeface="Consolas"/>
                <a:sym typeface="Consolas"/>
              </a:rPr>
              <a:t>scanf</a:t>
            </a:r>
            <a:r>
              <a:rPr lang="tr-TR" sz="2800" dirty="0">
                <a:latin typeface="Consolas"/>
                <a:ea typeface="Consolas"/>
                <a:cs typeface="Consolas"/>
                <a:sym typeface="Consolas"/>
              </a:rPr>
              <a:t>("%d",</a:t>
            </a:r>
            <a:r>
              <a:rPr lang="tr-TR" sz="2800" dirty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tr-TR" sz="2800" dirty="0" err="1">
                <a:latin typeface="Consolas"/>
                <a:ea typeface="Consolas"/>
                <a:cs typeface="Consolas"/>
                <a:sym typeface="Consolas"/>
              </a:rPr>
              <a:t>sayi</a:t>
            </a:r>
            <a:r>
              <a:rPr lang="tr-TR" sz="2800" dirty="0">
                <a:latin typeface="Consolas"/>
                <a:ea typeface="Consolas"/>
                <a:cs typeface="Consolas"/>
                <a:sym typeface="Consolas"/>
              </a:rPr>
              <a:t>); </a:t>
            </a:r>
            <a:endParaRPr sz="2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380"/>
              <a:buNone/>
            </a:pPr>
            <a:br>
              <a:rPr lang="tr-TR" sz="2800" dirty="0"/>
            </a:br>
            <a:r>
              <a:rPr lang="tr-TR" sz="2800" i="1" dirty="0"/>
              <a:t>Bu fonksiyon, format metninde % karakterini gördüğünde yanındaki karaktere göre </a:t>
            </a:r>
            <a:r>
              <a:rPr lang="tr-TR" sz="2800" i="1" u="sng" dirty="0"/>
              <a:t>klavyeden girilen </a:t>
            </a:r>
            <a:r>
              <a:rPr lang="tr-TR" sz="2800" i="1" u="sng" dirty="0">
                <a:solidFill>
                  <a:srgbClr val="0070C0"/>
                </a:solidFill>
              </a:rPr>
              <a:t>biçimlendirilmiş </a:t>
            </a:r>
            <a:r>
              <a:rPr lang="tr-TR" sz="2800" i="1" u="sng" dirty="0"/>
              <a:t>(</a:t>
            </a:r>
            <a:r>
              <a:rPr lang="tr-TR" sz="2800" i="1" u="sng" dirty="0">
                <a:solidFill>
                  <a:srgbClr val="FF0000"/>
                </a:solidFill>
              </a:rPr>
              <a:t>format</a:t>
            </a:r>
            <a:r>
              <a:rPr lang="tr-TR" sz="2800" i="1" u="sng" dirty="0"/>
              <a:t>) veriyi </a:t>
            </a:r>
            <a:r>
              <a:rPr lang="tr-TR" sz="2800" i="1" u="sng" dirty="0">
                <a:solidFill>
                  <a:srgbClr val="FF0000"/>
                </a:solidFill>
              </a:rPr>
              <a:t>adresi verilen argüman değişkenine </a:t>
            </a:r>
            <a:r>
              <a:rPr lang="tr-TR" sz="2800" i="1" u="sng" dirty="0"/>
              <a:t>atar</a:t>
            </a:r>
            <a:r>
              <a:rPr lang="tr-TR" sz="2800" i="1" dirty="0"/>
              <a:t>.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380"/>
              <a:buNone/>
            </a:pPr>
            <a:endParaRPr sz="2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Google Shape;199;p14"/>
          <p:cNvSpPr/>
          <p:nvPr/>
        </p:nvSpPr>
        <p:spPr>
          <a:xfrm rot="-2447007">
            <a:off x="2957929" y="1874749"/>
            <a:ext cx="6276142" cy="310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b="1" i="0" u="none" strike="noStrik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mbria"/>
                <a:ea typeface="Cambria"/>
                <a:cs typeface="Cambria"/>
                <a:sym typeface="Cambria"/>
              </a:rPr>
              <a:t>% karakterini işleyen her bir format karakteri için;</a:t>
            </a:r>
            <a:endParaRPr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b="1" i="0" u="none" strike="noStrik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Format karakterine uygun bir  argümanın adresini vermemiz gerekir. </a:t>
            </a:r>
            <a:br>
              <a:rPr lang="tr-TR" sz="2800" b="1" i="0" u="none" strike="noStrik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</a:br>
            <a:r>
              <a:rPr lang="tr-TR" sz="2800" b="1" i="0" u="none" strike="noStrik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mbria"/>
                <a:ea typeface="Cambria"/>
                <a:cs typeface="Cambria"/>
                <a:sym typeface="Cambria"/>
              </a:rPr>
              <a:t>Ayrıca bu karakterlerin sırası da argümanlara uygun olmalıdır.</a:t>
            </a:r>
            <a:endParaRPr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ambria"/>
              <a:buNone/>
            </a:pPr>
            <a:r>
              <a:rPr lang="tr-TR"/>
              <a:t>SCANF FORMAT METNİ I</a:t>
            </a:r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/>
              <a:t>% karakteri printf fonksiyonundakine benzer kullanılır.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tr-TR"/>
              <a:t> karakterinden sonra gelen karakter, argümanın </a:t>
            </a:r>
            <a:r>
              <a:rPr lang="tr-TR">
                <a:solidFill>
                  <a:srgbClr val="0070C0"/>
                </a:solidFill>
              </a:rPr>
              <a:t>biçimlendirme</a:t>
            </a:r>
            <a:r>
              <a:rPr lang="tr-TR"/>
              <a:t> (</a:t>
            </a:r>
            <a:r>
              <a:rPr lang="tr-TR">
                <a:solidFill>
                  <a:srgbClr val="FF0000"/>
                </a:solidFill>
              </a:rPr>
              <a:t>format</a:t>
            </a:r>
            <a:r>
              <a:rPr lang="tr-TR"/>
              <a:t>) karakteridir.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tr-TR"/>
              <a:t>Örnekteki </a:t>
            </a:r>
            <a:r>
              <a:rPr lang="tr-TR">
                <a:latin typeface="Consolas"/>
                <a:ea typeface="Consolas"/>
                <a:cs typeface="Consolas"/>
                <a:sym typeface="Consolas"/>
              </a:rPr>
              <a:t>%d</a:t>
            </a:r>
            <a:r>
              <a:rPr lang="tr-TR"/>
              <a:t> ile temsil edilen argümanın ondalık (decimal) olarak klavyeden okunacağını belirtir. 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tr-TR"/>
              <a:t>Argüman olarak verilen değişkenlere değer atanması için </a:t>
            </a:r>
            <a:r>
              <a:rPr lang="tr-TR" b="1" u="sng">
                <a:highlight>
                  <a:srgbClr val="FFFF00"/>
                </a:highlight>
              </a:rPr>
              <a:t>&amp; operatörü </a:t>
            </a:r>
            <a:r>
              <a:rPr lang="tr-TR"/>
              <a:t>kullanılır.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tr-TR" u="sng">
                <a:solidFill>
                  <a:srgbClr val="FF0000"/>
                </a:solidFill>
                <a:highlight>
                  <a:srgbClr val="FFFF00"/>
                </a:highlight>
              </a:rPr>
              <a:t>&amp; operatörü, kendisinden sonra gelen değişkenin adresini verir</a:t>
            </a:r>
            <a:r>
              <a:rPr lang="tr-TR">
                <a:highlight>
                  <a:srgbClr val="FFFF00"/>
                </a:highlight>
              </a:rPr>
              <a:t>. </a:t>
            </a:r>
            <a:endParaRPr/>
          </a:p>
          <a:p>
            <a:pPr marL="27432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body" idx="2"/>
          </p:nvPr>
        </p:nvSpPr>
        <p:spPr>
          <a:xfrm>
            <a:off x="5737413" y="2194560"/>
            <a:ext cx="5381692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#include &lt;</a:t>
            </a:r>
            <a:r>
              <a:rPr lang="tr-TR" sz="1600" dirty="0" err="1">
                <a:latin typeface="Consolas"/>
                <a:ea typeface="Consolas"/>
                <a:cs typeface="Consolas"/>
                <a:sym typeface="Consolas"/>
              </a:rPr>
              <a:t>stdio.h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kapasite;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sz="1600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tr-TR" sz="1600" dirty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%%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Olarak Kapasite Giriniz:");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sz="16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tr-TR" sz="1600" dirty="0">
                <a:solidFill>
                  <a:srgbClr val="FF0000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tr-TR" sz="1600" dirty="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 Olarak Kapasite Giriniz: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sz="1600" dirty="0" err="1">
                <a:latin typeface="Consolas"/>
                <a:ea typeface="Consolas"/>
                <a:cs typeface="Consolas"/>
                <a:sym typeface="Consolas"/>
              </a:rPr>
              <a:t>scanf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("%</a:t>
            </a:r>
            <a:r>
              <a:rPr lang="tr-TR" sz="1600" dirty="0" err="1">
                <a:latin typeface="Consolas"/>
                <a:ea typeface="Consolas"/>
                <a:cs typeface="Consolas"/>
                <a:sym typeface="Consolas"/>
              </a:rPr>
              <a:t>d",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tr-TR" sz="1600" dirty="0" err="1">
                <a:latin typeface="Consolas"/>
                <a:ea typeface="Consolas"/>
                <a:cs typeface="Consolas"/>
                <a:sym typeface="Consolas"/>
              </a:rPr>
              <a:t>kapasite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);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sz="1600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("Kapasite: </a:t>
            </a:r>
            <a:r>
              <a:rPr lang="tr-TR" sz="1600" dirty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%%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%d", kapasite);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sz="16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tr-TR" sz="1600" dirty="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Kapasite: </a:t>
            </a:r>
            <a:r>
              <a:rPr lang="tr-TR" sz="1600" dirty="0">
                <a:solidFill>
                  <a:srgbClr val="FF0000"/>
                </a:solidFill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tr-TR" sz="1600" dirty="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30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0; 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Cambria"/>
              <a:buNone/>
            </a:pPr>
            <a:r>
              <a:rPr lang="tr-TR"/>
              <a:t>SCANF FORMAT METNİ II</a:t>
            </a:r>
            <a:endParaRPr/>
          </a:p>
        </p:txBody>
      </p:sp>
      <p:graphicFrame>
        <p:nvGraphicFramePr>
          <p:cNvPr id="212" name="Google Shape;212;p16"/>
          <p:cNvGraphicFramePr/>
          <p:nvPr/>
        </p:nvGraphicFramePr>
        <p:xfrm>
          <a:off x="1069975" y="2120900"/>
          <a:ext cx="10058400" cy="3327480"/>
        </p:xfrm>
        <a:graphic>
          <a:graphicData uri="http://schemas.openxmlformats.org/drawingml/2006/table">
            <a:tbl>
              <a:tblPr firstRow="1" bandRow="1">
                <a:noFill/>
                <a:tableStyleId>{A925EF95-4901-4EA9-A67E-537ACD237949}</a:tableStyleId>
              </a:tblPr>
              <a:tblGrid>
                <a:gridCol w="307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7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% Biçimlerdime Karakteri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Klavyeden okunacak biçim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Karakter/harf 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Ondalık tamsayı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Kayan noktalı gerçek sayı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Sekizlik tabanda tamsayı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Metin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20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/>
                        <a:t>İşaretsiz onaltılık tamsayı 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600" b="0"/>
                        <a:t>Daha fazla biçimlendirme için;</a:t>
                      </a:r>
                      <a:br>
                        <a:rPr lang="tr-TR" sz="1600" b="0"/>
                      </a:br>
                      <a:r>
                        <a:rPr lang="tr-TR" sz="1600" b="0"/>
                        <a:t>https://www.tutorialspoint.com/c_standard_library/c_function_scanf.htm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 txBox="1"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mbria"/>
              <a:buNone/>
            </a:pPr>
            <a:r>
              <a:rPr lang="tr-TR" dirty="0"/>
              <a:t>ÖRNEK 1</a:t>
            </a:r>
            <a:endParaRPr dirty="0"/>
          </a:p>
        </p:txBody>
      </p:sp>
      <p:sp>
        <p:nvSpPr>
          <p:cNvPr id="219" name="Google Shape;219;p17"/>
          <p:cNvSpPr txBox="1">
            <a:spLocks noGrp="1"/>
          </p:cNvSpPr>
          <p:nvPr>
            <p:ph type="body" idx="1"/>
          </p:nvPr>
        </p:nvSpPr>
        <p:spPr>
          <a:xfrm>
            <a:off x="238539" y="352839"/>
            <a:ext cx="7829385" cy="5827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Taban ve Yükseklik değerine göre üçgenin alanını hesaplayan program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*/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 dirty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#include &lt;</a:t>
            </a:r>
            <a:r>
              <a:rPr lang="tr-TR" dirty="0" err="1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stdio.h</a:t>
            </a:r>
            <a:r>
              <a:rPr lang="tr-TR" dirty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taban,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yukseklik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;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alan;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("Üçgenin tabanı=");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scanf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("%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d",</a:t>
            </a:r>
            <a:r>
              <a:rPr lang="tr-TR" dirty="0" err="1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taban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); 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("Üçgenin yüksekliği=");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scanf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("%d",</a:t>
            </a:r>
            <a:r>
              <a:rPr lang="tr-TR" dirty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yukseklik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); 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alan=(taban*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yukseklik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)/2.0;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("\n\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nÜçgenin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alanı %.2f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dir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\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n",alan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); 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0;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} </a:t>
            </a:r>
            <a:endParaRPr dirty="0"/>
          </a:p>
        </p:txBody>
      </p:sp>
      <p:sp>
        <p:nvSpPr>
          <p:cNvPr id="220" name="Google Shape;220;p17"/>
          <p:cNvSpPr txBox="1">
            <a:spLocks noGrp="1"/>
          </p:cNvSpPr>
          <p:nvPr>
            <p:ph type="body" idx="2"/>
          </p:nvPr>
        </p:nvSpPr>
        <p:spPr>
          <a:xfrm>
            <a:off x="8549640" y="1832146"/>
            <a:ext cx="3200400" cy="434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/>
              <a:t>Taban ve yükseklik değerleri tamsayı olarak verilen üçgenin alanını hesaplayınız.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mbria"/>
              <a:buNone/>
            </a:pPr>
            <a:r>
              <a:rPr lang="tr-TR" dirty="0"/>
              <a:t>TAMSAYI DEĞİŞMEZLER</a:t>
            </a:r>
            <a:endParaRPr dirty="0"/>
          </a:p>
        </p:txBody>
      </p:sp>
      <p:sp>
        <p:nvSpPr>
          <p:cNvPr id="226" name="Google Shape;226;p18"/>
          <p:cNvSpPr txBox="1">
            <a:spLocks noGrp="1"/>
          </p:cNvSpPr>
          <p:nvPr>
            <p:ph type="body" idx="1"/>
          </p:nvPr>
        </p:nvSpPr>
        <p:spPr>
          <a:xfrm>
            <a:off x="238539" y="352839"/>
            <a:ext cx="7829385" cy="5827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c1 = 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66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tr-TR" sz="12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1 byte. 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printf("%d\n",c1);	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c2 = 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tr-TR" sz="12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1 byte 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printf("%d\n",c2);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short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si = 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32767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tr-TR" sz="12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en az 16 bit (2 byte). 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printf("%d\n",si);	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32767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tr-TR" sz="12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en az 16 bits (2 byte)*/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printf("%d\n",si);	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li = 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2147483647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tr-TR" sz="12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en az 32 bits (4 byte).*/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printf("%d\n",li);	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sz="12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aşağıdaki değişkenlere aynı ilk değerler verilmiştir 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d = 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42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tr-TR" sz="12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onluk sabit (base10) 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printf("%d\n",d);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bd = 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0b00101010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tr-TR" sz="12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ikilik sabit (base2) 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printf("%d\n",bd);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o = 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052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tr-TR" sz="12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sekizlik sabit (base8) 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printf("%o\n",o);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0xaf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tr-TR" sz="12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onaltılık sabit (base16) 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printf("%x\n",x);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0XAf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;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sz="12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'a' ile 'f' (büyük/küçük farketmez)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      onaltılık sayılarda sırasıyla 10 ile 15 arasındaki sayılara karşılık gelir 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printf("%X\n",X);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0;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27" name="Google Shape;227;p18"/>
          <p:cNvSpPr txBox="1">
            <a:spLocks noGrp="1"/>
          </p:cNvSpPr>
          <p:nvPr>
            <p:ph type="body" idx="2"/>
          </p:nvPr>
        </p:nvSpPr>
        <p:spPr>
          <a:xfrm>
            <a:off x="8549640" y="1832146"/>
            <a:ext cx="3200400" cy="434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/>
              <a:t>Yanda tamsayı sabitlerle tanımlanmış değişkenler konsola yazdırılmıştır.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</a:pPr>
            <a:r>
              <a:rPr lang="tr-TR" sz="1600"/>
              <a:t>Her zaman kullandığımızın aksine;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</a:pPr>
            <a:r>
              <a:rPr lang="tr-TR" sz="1600"/>
              <a:t>-</a:t>
            </a:r>
            <a:r>
              <a:rPr lang="tr-TR" sz="1600" b="1"/>
              <a:t>İkilik tabanda</a:t>
            </a:r>
            <a:r>
              <a:rPr lang="tr-TR" sz="1600"/>
              <a:t> bir sabit tanımlanacaksa başına </a:t>
            </a:r>
            <a:r>
              <a:rPr lang="tr-TR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0b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</a:pPr>
            <a:r>
              <a:rPr lang="tr-TR" sz="1600"/>
              <a:t>-</a:t>
            </a:r>
            <a:r>
              <a:rPr lang="tr-TR" sz="1600" b="1"/>
              <a:t>Sekizlik tabanda </a:t>
            </a:r>
            <a:r>
              <a:rPr lang="tr-TR" sz="1600"/>
              <a:t>bir sabit tanımlanacaksa başına </a:t>
            </a:r>
            <a:r>
              <a:rPr lang="tr-TR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</a:pPr>
            <a:r>
              <a:rPr lang="tr-TR" sz="1600"/>
              <a:t>-</a:t>
            </a:r>
            <a:r>
              <a:rPr lang="tr-TR" sz="1600" b="1"/>
              <a:t>Onaltılık tabanda</a:t>
            </a:r>
            <a:r>
              <a:rPr lang="tr-TR" sz="1600"/>
              <a:t> bir sabit tanımlanacaksa başına </a:t>
            </a:r>
            <a:r>
              <a:rPr lang="tr-TR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0x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</a:pPr>
            <a:r>
              <a:rPr lang="tr-TR" sz="1600" b="1">
                <a:solidFill>
                  <a:schemeClr val="dk1"/>
                </a:solidFill>
              </a:rPr>
              <a:t>Program nasıl icra edilir? Analiz ediniz.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</a:pP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mbria"/>
              <a:buNone/>
            </a:pPr>
            <a:r>
              <a:rPr lang="tr-TR" dirty="0"/>
              <a:t>REEL SAYI DEĞİŞMEZLER</a:t>
            </a:r>
            <a:endParaRPr dirty="0"/>
          </a:p>
        </p:txBody>
      </p:sp>
      <p:sp>
        <p:nvSpPr>
          <p:cNvPr id="233" name="Google Shape;233;p19"/>
          <p:cNvSpPr txBox="1">
            <a:spLocks noGrp="1"/>
          </p:cNvSpPr>
          <p:nvPr>
            <p:ph type="body" idx="1"/>
          </p:nvPr>
        </p:nvSpPr>
        <p:spPr>
          <a:xfrm>
            <a:off x="238539" y="352839"/>
            <a:ext cx="7829385" cy="5827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tr-TR">
                <a:latin typeface="Consolas"/>
                <a:ea typeface="Consolas"/>
                <a:cs typeface="Consolas"/>
                <a:sym typeface="Consolas"/>
              </a:rPr>
              <a:t> f = </a:t>
            </a:r>
            <a:r>
              <a:rPr lang="tr-TR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0.314f</a:t>
            </a:r>
            <a:r>
              <a:rPr lang="tr-TR"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f/F eki sabiti float yapar 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printf("%f\n",f);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tr-TR">
                <a:latin typeface="Consolas"/>
                <a:ea typeface="Consolas"/>
                <a:cs typeface="Consolas"/>
                <a:sym typeface="Consolas"/>
              </a:rPr>
              <a:t> dd = </a:t>
            </a:r>
            <a:r>
              <a:rPr lang="tr-TR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0.314</a:t>
            </a:r>
            <a:r>
              <a:rPr lang="tr-TR"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eksiz reel sayı sabiti double yapar*/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printf("%f\n",dd);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tr-TR">
                <a:latin typeface="Consolas"/>
                <a:ea typeface="Consolas"/>
                <a:cs typeface="Consolas"/>
                <a:sym typeface="Consolas"/>
              </a:rPr>
              <a:t> dx = </a:t>
            </a:r>
            <a:r>
              <a:rPr lang="tr-TR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1.</a:t>
            </a:r>
            <a:r>
              <a:rPr lang="tr-TR"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geçerli, ondalık kısmı şart değil 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printf("%f\n",dx);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tr-TR">
                <a:latin typeface="Consolas"/>
                <a:ea typeface="Consolas"/>
                <a:cs typeface="Consolas"/>
                <a:sym typeface="Consolas"/>
              </a:rPr>
              <a:t> dy = </a:t>
            </a:r>
            <a:r>
              <a:rPr lang="tr-TR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.1</a:t>
            </a:r>
            <a:r>
              <a:rPr lang="tr-TR"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geçerli, tam kısım şart değil 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printf("%f\n",dy);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tr-TR">
                <a:latin typeface="Consolas"/>
                <a:ea typeface="Consolas"/>
                <a:cs typeface="Consolas"/>
                <a:sym typeface="Consolas"/>
              </a:rPr>
              <a:t> sd = </a:t>
            </a:r>
            <a:r>
              <a:rPr lang="tr-TR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1.2e3</a:t>
            </a:r>
            <a:r>
              <a:rPr lang="tr-TR">
                <a:latin typeface="Consolas"/>
                <a:ea typeface="Consolas"/>
                <a:cs typeface="Consolas"/>
                <a:sym typeface="Consolas"/>
              </a:rPr>
              <a:t>;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1.2 sayısının 10 üzeri 3 ile çarpımı, yani 1200.0 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printf("%f\n",sd);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tr-TR">
                <a:latin typeface="Consolas"/>
                <a:ea typeface="Consolas"/>
                <a:cs typeface="Consolas"/>
                <a:sym typeface="Consolas"/>
              </a:rPr>
              <a:t> 0;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34" name="Google Shape;234;p19"/>
          <p:cNvSpPr txBox="1">
            <a:spLocks noGrp="1"/>
          </p:cNvSpPr>
          <p:nvPr>
            <p:ph type="body" idx="2"/>
          </p:nvPr>
        </p:nvSpPr>
        <p:spPr>
          <a:xfrm>
            <a:off x="8549640" y="1832146"/>
            <a:ext cx="3200400" cy="434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50"/>
                </a:solidFill>
              </a:rPr>
              <a:t>yapısal (</a:t>
            </a:r>
            <a:r>
              <a:rPr lang="tr-TR" dirty="0" err="1">
                <a:solidFill>
                  <a:srgbClr val="00B050"/>
                </a:solidFill>
              </a:rPr>
              <a:t>structural</a:t>
            </a:r>
            <a:r>
              <a:rPr lang="tr-TR" dirty="0">
                <a:solidFill>
                  <a:srgbClr val="00B050"/>
                </a:solidFill>
              </a:rPr>
              <a:t>) programlama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tr-TR" b="1" dirty="0"/>
              <a:t>Yapısal programlama, ana fonksiyondan başlayarak tanımlanan fonksiyonların birbirlerini çağırmasıyla yapılır.</a:t>
            </a:r>
            <a:br>
              <a:rPr lang="tr-TR" b="1" dirty="0"/>
            </a:br>
            <a:endParaRPr lang="tr-TR" b="1" dirty="0"/>
          </a:p>
          <a:p>
            <a:pPr marL="0" indent="0">
              <a:buNone/>
            </a:pPr>
            <a:r>
              <a:rPr lang="tr-TR" dirty="0"/>
              <a:t>Programın ana çerçevesi: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>
                <a:highlight>
                  <a:srgbClr val="FFFF00"/>
                </a:highlight>
              </a:rPr>
              <a:t>İlk olarak 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Ana fonksiyon </a:t>
            </a:r>
            <a:r>
              <a:rPr lang="tr-TR" dirty="0">
                <a:highlight>
                  <a:srgbClr val="FFFF00"/>
                </a:highlight>
              </a:rPr>
              <a:t>(</a:t>
            </a:r>
            <a:r>
              <a:rPr lang="tr-TR" dirty="0">
                <a:solidFill>
                  <a:srgbClr val="C00000"/>
                </a:solidFill>
                <a:highlight>
                  <a:srgbClr val="FFFF00"/>
                </a:highlight>
              </a:rPr>
              <a:t>main function</a:t>
            </a:r>
            <a:r>
              <a:rPr lang="tr-TR" dirty="0">
                <a:highlight>
                  <a:srgbClr val="FFFF00"/>
                </a:highlight>
              </a:rPr>
              <a:t>) tanımlanır.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>
                <a:highlight>
                  <a:srgbClr val="FFFF00"/>
                </a:highlight>
              </a:rPr>
              <a:t>Her bir fonksiyonda önce 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veri yapıları </a:t>
            </a:r>
            <a:r>
              <a:rPr lang="tr-TR" dirty="0">
                <a:highlight>
                  <a:srgbClr val="FFFF00"/>
                </a:highlight>
              </a:rPr>
              <a:t>(</a:t>
            </a:r>
            <a:r>
              <a:rPr lang="tr-TR" dirty="0">
                <a:solidFill>
                  <a:srgbClr val="C00000"/>
                </a:solidFill>
                <a:highlight>
                  <a:srgbClr val="FFFF00"/>
                </a:highlight>
              </a:rPr>
              <a:t>data structure</a:t>
            </a:r>
            <a:r>
              <a:rPr lang="tr-TR" dirty="0">
                <a:highlight>
                  <a:srgbClr val="FFFF00"/>
                </a:highlight>
              </a:rPr>
              <a:t>)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 tanımlanır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Her fonksiyonda bu veri yapılarını işleyen kontrol yapıları kodlanır.</a:t>
            </a:r>
            <a:br>
              <a:rPr lang="tr-TR"/>
            </a:br>
            <a:endParaRPr lang="tr-TR" dirty="0"/>
          </a:p>
          <a:p>
            <a:pPr marL="273050" indent="-273050">
              <a:buFont typeface="+mj-lt"/>
              <a:buAutoNum type="arabicPeriod"/>
            </a:pPr>
            <a:endParaRPr lang="tr-TR" dirty="0"/>
          </a:p>
          <a:p>
            <a:pPr marL="0" indent="0" algn="ctr">
              <a:buNone/>
            </a:pPr>
            <a:r>
              <a:rPr lang="tr-TR" b="1" dirty="0"/>
              <a:t>Yapısal programlamada veri ile bunu işleyen yapılar birbirinden ayrıdır.</a:t>
            </a:r>
          </a:p>
          <a:p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Veri yapıları </a:t>
            </a:r>
            <a:r>
              <a:rPr lang="tr-TR" b="1" dirty="0"/>
              <a:t>(</a:t>
            </a:r>
            <a:r>
              <a:rPr lang="tr-TR" b="1" dirty="0">
                <a:solidFill>
                  <a:srgbClr val="C00000"/>
                </a:solidFill>
              </a:rPr>
              <a:t>data </a:t>
            </a:r>
            <a:r>
              <a:rPr lang="tr-TR" b="1" dirty="0" err="1">
                <a:solidFill>
                  <a:srgbClr val="C00000"/>
                </a:solidFill>
              </a:rPr>
              <a:t>structures</a:t>
            </a:r>
            <a:r>
              <a:rPr lang="tr-TR" b="1" dirty="0"/>
              <a:t>) yada yeni ismiyle </a:t>
            </a:r>
            <a:r>
              <a:rPr lang="tr-TR" b="1" dirty="0">
                <a:solidFill>
                  <a:srgbClr val="0070C0"/>
                </a:solidFill>
              </a:rPr>
              <a:t>koleksiyonlar</a:t>
            </a:r>
            <a:r>
              <a:rPr lang="tr-TR" b="1" dirty="0"/>
              <a:t> (</a:t>
            </a:r>
            <a:r>
              <a:rPr lang="tr-TR" b="1" dirty="0" err="1">
                <a:solidFill>
                  <a:srgbClr val="C00000"/>
                </a:solidFill>
              </a:rPr>
              <a:t>collections</a:t>
            </a:r>
            <a:r>
              <a:rPr lang="tr-TR" b="1" dirty="0"/>
              <a:t>);</a:t>
            </a:r>
          </a:p>
          <a:p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Değişken</a:t>
            </a:r>
            <a:r>
              <a:rPr lang="tr-TR" dirty="0">
                <a:highlight>
                  <a:srgbClr val="FFFF00"/>
                </a:highlight>
              </a:rPr>
              <a:t> (</a:t>
            </a:r>
            <a:r>
              <a:rPr lang="tr-TR" dirty="0" err="1">
                <a:highlight>
                  <a:srgbClr val="FFFF00"/>
                </a:highlight>
              </a:rPr>
              <a:t>variable</a:t>
            </a:r>
            <a:r>
              <a:rPr lang="tr-TR" dirty="0">
                <a:highlight>
                  <a:srgbClr val="FFFF00"/>
                </a:highlight>
              </a:rPr>
              <a:t>)</a:t>
            </a:r>
            <a:r>
              <a:rPr lang="tr-TR" dirty="0"/>
              <a:t>, </a:t>
            </a:r>
            <a:r>
              <a:rPr lang="tr-TR" dirty="0">
                <a:solidFill>
                  <a:srgbClr val="0070C0"/>
                </a:solidFill>
              </a:rPr>
              <a:t>Dizi</a:t>
            </a:r>
            <a:r>
              <a:rPr lang="tr-TR" dirty="0"/>
              <a:t> (</a:t>
            </a:r>
            <a:r>
              <a:rPr lang="tr-TR" dirty="0" err="1"/>
              <a:t>array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Liste</a:t>
            </a:r>
            <a:r>
              <a:rPr lang="tr-TR" dirty="0"/>
              <a:t> (</a:t>
            </a:r>
            <a:r>
              <a:rPr lang="tr-TR" dirty="0" err="1"/>
              <a:t>list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Yığın</a:t>
            </a:r>
            <a:r>
              <a:rPr lang="tr-TR" dirty="0"/>
              <a:t> (</a:t>
            </a:r>
            <a:r>
              <a:rPr lang="tr-TR" dirty="0" err="1"/>
              <a:t>stack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Kuyruk</a:t>
            </a:r>
            <a:r>
              <a:rPr lang="tr-TR" dirty="0"/>
              <a:t> (</a:t>
            </a:r>
            <a:r>
              <a:rPr lang="tr-TR" dirty="0" err="1"/>
              <a:t>queue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Ağaç</a:t>
            </a:r>
            <a:r>
              <a:rPr lang="tr-TR" dirty="0"/>
              <a:t> (</a:t>
            </a:r>
            <a:r>
              <a:rPr lang="tr-TR" dirty="0" err="1"/>
              <a:t>tree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Sözlük</a:t>
            </a:r>
            <a:r>
              <a:rPr lang="tr-TR" dirty="0"/>
              <a:t> (</a:t>
            </a:r>
            <a:r>
              <a:rPr lang="tr-TR" dirty="0" err="1"/>
              <a:t>dictionary</a:t>
            </a:r>
            <a:r>
              <a:rPr lang="tr-TR" dirty="0"/>
              <a:t>).</a:t>
            </a:r>
          </a:p>
          <a:p>
            <a:r>
              <a:rPr lang="tr-TR" dirty="0"/>
              <a:t>Günümüzde </a:t>
            </a:r>
            <a:r>
              <a:rPr lang="tr-TR" dirty="0">
                <a:solidFill>
                  <a:srgbClr val="0070C0"/>
                </a:solidFill>
              </a:rPr>
              <a:t>XML Belgesi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XML </a:t>
            </a:r>
            <a:r>
              <a:rPr lang="tr-TR" dirty="0" err="1">
                <a:solidFill>
                  <a:srgbClr val="C00000"/>
                </a:solidFill>
              </a:rPr>
              <a:t>document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Nesne Grafiği</a:t>
            </a:r>
            <a:r>
              <a:rPr lang="tr-TR" dirty="0"/>
              <a:t> (</a:t>
            </a:r>
            <a:r>
              <a:rPr lang="tr-TR" dirty="0">
                <a:solidFill>
                  <a:srgbClr val="C00000"/>
                </a:solidFill>
              </a:rPr>
              <a:t>Object </a:t>
            </a:r>
            <a:r>
              <a:rPr lang="tr-TR" dirty="0" err="1">
                <a:solidFill>
                  <a:srgbClr val="C00000"/>
                </a:solidFill>
              </a:rPr>
              <a:t>Graph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Veri Seti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Dataset</a:t>
            </a:r>
            <a:r>
              <a:rPr lang="tr-TR" dirty="0"/>
              <a:t>)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Kontrol yapıları </a:t>
            </a:r>
            <a:r>
              <a:rPr lang="tr-TR" b="1" dirty="0"/>
              <a:t>(</a:t>
            </a:r>
            <a:r>
              <a:rPr lang="tr-TR" b="1" dirty="0" err="1">
                <a:solidFill>
                  <a:srgbClr val="C00000"/>
                </a:solidFill>
              </a:rPr>
              <a:t>control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strructures</a:t>
            </a:r>
            <a:r>
              <a:rPr lang="tr-TR" b="1" dirty="0"/>
              <a:t>);</a:t>
            </a:r>
          </a:p>
          <a:p>
            <a:r>
              <a:rPr lang="tr-TR" dirty="0" err="1"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else</a:t>
            </a:r>
          </a:p>
          <a:p>
            <a:r>
              <a:rPr lang="tr-TR" dirty="0" err="1">
                <a:latin typeface="Consolas" panose="020B0609020204030204" pitchFamily="49" charset="0"/>
              </a:rPr>
              <a:t>switch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latin typeface="Consolas" panose="020B0609020204030204" pitchFamily="49" charset="0"/>
              </a:rPr>
              <a:t>case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tr-TR" dirty="0">
                <a:latin typeface="Consolas" panose="020B0609020204030204" pitchFamily="49" charset="0"/>
              </a:rPr>
              <a:t>do, while, for</a:t>
            </a:r>
          </a:p>
          <a:p>
            <a:r>
              <a:rPr lang="tr-TR" dirty="0" err="1">
                <a:latin typeface="Consolas" panose="020B0609020204030204" pitchFamily="49" charset="0"/>
              </a:rPr>
              <a:t>continue</a:t>
            </a:r>
            <a:r>
              <a:rPr lang="tr-TR" dirty="0">
                <a:latin typeface="Consolas" panose="020B0609020204030204" pitchFamily="49" charset="0"/>
              </a:rPr>
              <a:t>, break, </a:t>
            </a:r>
            <a:r>
              <a:rPr lang="tr-TR" dirty="0" err="1">
                <a:latin typeface="Consolas" panose="020B0609020204030204" pitchFamily="49" charset="0"/>
              </a:rPr>
              <a:t>goto</a:t>
            </a:r>
            <a:r>
              <a:rPr lang="tr-TR" dirty="0">
                <a:latin typeface="Consolas" panose="020B0609020204030204" pitchFamily="49" charset="0"/>
              </a:rPr>
              <a:t>, return</a:t>
            </a:r>
          </a:p>
          <a:p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 rot="19152993">
            <a:off x="3478991" y="2774129"/>
            <a:ext cx="4691477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OKUNAKLILIK </a:t>
            </a:r>
            <a:b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ÇOK YÜKSEK!</a:t>
            </a:r>
            <a:b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GOTO talimatı Yok.</a:t>
            </a:r>
          </a:p>
        </p:txBody>
      </p:sp>
    </p:spTree>
    <p:extLst>
      <p:ext uri="{BB962C8B-B14F-4D97-AF65-F5344CB8AC3E}">
        <p14:creationId xmlns:p14="http://schemas.microsoft.com/office/powerpoint/2010/main" val="421192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"/>
          <p:cNvSpPr txBox="1"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mbria"/>
              <a:buNone/>
            </a:pPr>
            <a:r>
              <a:rPr lang="tr-TR"/>
              <a:t>BÖLME</a:t>
            </a:r>
            <a:br>
              <a:rPr lang="tr-TR"/>
            </a:br>
            <a:r>
              <a:rPr lang="tr-TR"/>
              <a:t>OPERATÖRÜ</a:t>
            </a:r>
            <a:endParaRPr/>
          </a:p>
        </p:txBody>
      </p:sp>
      <p:sp>
        <p:nvSpPr>
          <p:cNvPr id="240" name="Google Shape;240;p20"/>
          <p:cNvSpPr txBox="1">
            <a:spLocks noGrp="1"/>
          </p:cNvSpPr>
          <p:nvPr>
            <p:ph type="body" idx="1"/>
          </p:nvPr>
        </p:nvSpPr>
        <p:spPr>
          <a:xfrm>
            <a:off x="238539" y="352839"/>
            <a:ext cx="7829385" cy="5827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int main ()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int a = 19 / 2 ; 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</a:t>
            </a:r>
            <a:r>
              <a:rPr lang="tr-TR">
                <a:solidFill>
                  <a:srgbClr val="A5A5A5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a = 9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int b = 18 / 2 ; 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b = 9 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int c = 255 / 4; 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</a:t>
            </a:r>
            <a:r>
              <a:rPr lang="tr-TR">
                <a:solidFill>
                  <a:srgbClr val="A5A5A5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c = 63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int d = 44 / 4 ; 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</a:t>
            </a:r>
            <a:r>
              <a:rPr lang="tr-TR">
                <a:solidFill>
                  <a:srgbClr val="A5A5A5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d = 11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double e = 19 / 2.0 ; 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e = 9.5 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double f = 18.0 / 2 ; 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f = 9.0 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double g = 255 / 2.0; 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g = 127.5 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double h = 45.0 / 4 ; 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h = 11.25 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double i = 45 / 4 ; 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</a:t>
            </a:r>
            <a:r>
              <a:rPr lang="tr-TR">
                <a:solidFill>
                  <a:srgbClr val="A5A5A5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i = 11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 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printf("19 / 2 = %d\n", a); 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"</a:t>
            </a:r>
            <a:r>
              <a:rPr lang="tr-TR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19 / 2 = 9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" 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printf("18 / 2 = %d\n", b); 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"</a:t>
            </a:r>
            <a:r>
              <a:rPr lang="tr-TR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18 / 2 = 9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" 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printf("255 / 2 = %d\n", c); 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"</a:t>
            </a:r>
            <a:r>
              <a:rPr lang="tr-TR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255 / 2 = 127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" 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printf("44 / 4 = %d\n", d); 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"</a:t>
            </a:r>
            <a:r>
              <a:rPr lang="tr-TR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44 / 4 = 11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" 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printf("19 / 2.0 = %g\n", e); 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"</a:t>
            </a:r>
            <a:r>
              <a:rPr lang="tr-TR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19 / 2.0 = </a:t>
            </a:r>
            <a:r>
              <a:rPr lang="tr-TR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9.5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" 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printf("18.0 / 2 = %g\n", f); 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"</a:t>
            </a:r>
            <a:r>
              <a:rPr lang="tr-TR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18.0 / 2 = 9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" 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printf("255 / 2.0 = %g\n", g); 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"</a:t>
            </a:r>
            <a:r>
              <a:rPr lang="tr-TR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255 / 2.0 = 127.5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" 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printf("45.0 / 4 = %g\n", h); 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"</a:t>
            </a:r>
            <a:r>
              <a:rPr lang="tr-TR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45.0 / 4 = 11.25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" 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printf("45 / 4 = %g\n", i); 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"</a:t>
            </a:r>
            <a:r>
              <a:rPr lang="tr-TR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45 / 4 = 11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" */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return 0;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1" name="Google Shape;241;p20"/>
          <p:cNvSpPr txBox="1">
            <a:spLocks noGrp="1"/>
          </p:cNvSpPr>
          <p:nvPr>
            <p:ph type="body" idx="2"/>
          </p:nvPr>
        </p:nvSpPr>
        <p:spPr>
          <a:xfrm>
            <a:off x="8549640" y="1832146"/>
            <a:ext cx="3200400" cy="434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/>
              <a:t>Bölme operatörü Operandların değişken tipine göre işlem yapar.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Font typeface="Cambria"/>
              <a:buAutoNum type="arabicPeriod"/>
            </a:pPr>
            <a:r>
              <a:rPr lang="tr-TR" sz="1600" b="1" i="1"/>
              <a:t>Sonuç; </a:t>
            </a:r>
            <a:r>
              <a:rPr lang="tr-TR" sz="1600" b="1" i="1">
                <a:highlight>
                  <a:srgbClr val="FFFF00"/>
                </a:highlight>
              </a:rPr>
              <a:t>eğer operanadlardan biri reel sayı ise bölme işlemi tüm operandlar reel sayıya çevrilir ve işlem reel sayı olarak yapılır</a:t>
            </a:r>
            <a:r>
              <a:rPr lang="tr-TR" sz="1600" b="1" i="1"/>
              <a:t>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Font typeface="Cambria"/>
              <a:buAutoNum type="arabicPeriod"/>
            </a:pPr>
            <a:r>
              <a:rPr lang="tr-TR" sz="1600" b="1" i="1">
                <a:highlight>
                  <a:srgbClr val="FFFF00"/>
                </a:highlight>
              </a:rPr>
              <a:t>Sonuç; eğer operandlar tamsayı ise bölme işlemi tamsayı olarak yapılır.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</a:pPr>
            <a:r>
              <a:rPr lang="tr-TR" sz="1600"/>
              <a:t>Eğer sonuç reel sayıya eşitlenecek ise bölme işlemindeki operandlar tamsayı olsa bile reel sayıya çevrilir.</a:t>
            </a:r>
            <a:endParaRPr/>
          </a:p>
        </p:txBody>
      </p:sp>
      <p:grpSp>
        <p:nvGrpSpPr>
          <p:cNvPr id="242" name="Google Shape;242;p20"/>
          <p:cNvGrpSpPr/>
          <p:nvPr/>
        </p:nvGrpSpPr>
        <p:grpSpPr>
          <a:xfrm>
            <a:off x="3368040" y="765209"/>
            <a:ext cx="2868930" cy="751171"/>
            <a:chOff x="3368040" y="765209"/>
            <a:chExt cx="2868930" cy="751171"/>
          </a:xfrm>
        </p:grpSpPr>
        <p:sp>
          <p:nvSpPr>
            <p:cNvPr id="243" name="Google Shape;243;p20"/>
            <p:cNvSpPr/>
            <p:nvPr/>
          </p:nvSpPr>
          <p:spPr>
            <a:xfrm>
              <a:off x="3368040" y="765209"/>
              <a:ext cx="2868930" cy="751171"/>
            </a:xfrm>
            <a:prstGeom prst="leftArrowCallout">
              <a:avLst>
                <a:gd name="adj1" fmla="val 12801"/>
                <a:gd name="adj2" fmla="val 16885"/>
                <a:gd name="adj3" fmla="val 16872"/>
                <a:gd name="adj4" fmla="val 43729"/>
              </a:avLst>
            </a:prstGeom>
            <a:solidFill>
              <a:srgbClr val="F4B19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4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  19 2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4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+18 </a:t>
              </a:r>
              <a:r>
                <a:rPr lang="tr-TR" sz="1400" b="1" i="0" u="none" strike="noStrike" cap="none">
                  <a:solidFill>
                    <a:srgbClr val="FF0000"/>
                  </a:solidFill>
                  <a:latin typeface="Cambria"/>
                  <a:ea typeface="Cambria"/>
                  <a:cs typeface="Cambria"/>
                  <a:sym typeface="Cambria"/>
                </a:rPr>
                <a:t>9</a:t>
              </a:r>
              <a:br>
                <a:rPr lang="tr-TR" sz="14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</a:br>
              <a:r>
                <a:rPr lang="tr-TR" sz="14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  1</a:t>
              </a:r>
              <a:endParaRPr/>
            </a:p>
          </p:txBody>
        </p:sp>
        <p:cxnSp>
          <p:nvCxnSpPr>
            <p:cNvPr id="244" name="Google Shape;244;p20"/>
            <p:cNvCxnSpPr/>
            <p:nvPr/>
          </p:nvCxnSpPr>
          <p:spPr>
            <a:xfrm>
              <a:off x="5690870" y="890979"/>
              <a:ext cx="304800" cy="140684"/>
            </a:xfrm>
            <a:prstGeom prst="bentConnector3">
              <a:avLst>
                <a:gd name="adj1" fmla="val 104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5" name="Google Shape;245;p20"/>
            <p:cNvCxnSpPr/>
            <p:nvPr/>
          </p:nvCxnSpPr>
          <p:spPr>
            <a:xfrm rot="10800000">
              <a:off x="5290820" y="1238850"/>
              <a:ext cx="400050" cy="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46" name="Google Shape;246;p20"/>
          <p:cNvGrpSpPr/>
          <p:nvPr/>
        </p:nvGrpSpPr>
        <p:grpSpPr>
          <a:xfrm>
            <a:off x="3573780" y="1213224"/>
            <a:ext cx="3975156" cy="751171"/>
            <a:chOff x="3573780" y="1266564"/>
            <a:chExt cx="3975156" cy="751171"/>
          </a:xfrm>
        </p:grpSpPr>
        <p:sp>
          <p:nvSpPr>
            <p:cNvPr id="247" name="Google Shape;247;p20"/>
            <p:cNvSpPr/>
            <p:nvPr/>
          </p:nvSpPr>
          <p:spPr>
            <a:xfrm>
              <a:off x="3573780" y="1266564"/>
              <a:ext cx="3975156" cy="751171"/>
            </a:xfrm>
            <a:prstGeom prst="leftArrowCallout">
              <a:avLst>
                <a:gd name="adj1" fmla="val 12801"/>
                <a:gd name="adj2" fmla="val 16885"/>
                <a:gd name="adj3" fmla="val 16872"/>
                <a:gd name="adj4" fmla="val 29161"/>
              </a:avLst>
            </a:prstGeom>
            <a:solidFill>
              <a:srgbClr val="F4B19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4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  255 4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4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  +252 </a:t>
              </a:r>
              <a:r>
                <a:rPr lang="tr-TR" sz="1400" b="1" i="0" u="none" strike="noStrike" cap="none">
                  <a:solidFill>
                    <a:srgbClr val="FF0000"/>
                  </a:solidFill>
                  <a:latin typeface="Cambria"/>
                  <a:ea typeface="Cambria"/>
                  <a:cs typeface="Cambria"/>
                  <a:sym typeface="Cambria"/>
                </a:rPr>
                <a:t>63</a:t>
              </a:r>
              <a:br>
                <a:rPr lang="tr-TR" sz="14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</a:br>
              <a:r>
                <a:rPr lang="tr-TR" sz="14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    3</a:t>
              </a:r>
              <a:endParaRPr/>
            </a:p>
          </p:txBody>
        </p:sp>
        <p:cxnSp>
          <p:nvCxnSpPr>
            <p:cNvPr id="248" name="Google Shape;248;p20"/>
            <p:cNvCxnSpPr/>
            <p:nvPr/>
          </p:nvCxnSpPr>
          <p:spPr>
            <a:xfrm>
              <a:off x="7101896" y="1377094"/>
              <a:ext cx="304800" cy="140684"/>
            </a:xfrm>
            <a:prstGeom prst="bentConnector3">
              <a:avLst>
                <a:gd name="adj1" fmla="val 1042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9" name="Google Shape;249;p20"/>
            <p:cNvCxnSpPr/>
            <p:nvPr/>
          </p:nvCxnSpPr>
          <p:spPr>
            <a:xfrm rot="10800000">
              <a:off x="6694226" y="1735703"/>
              <a:ext cx="400050" cy="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 txBox="1"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mbria"/>
              <a:buNone/>
            </a:pPr>
            <a:r>
              <a:rPr lang="tr-TR"/>
              <a:t>KALAN OPERATÖRÜ</a:t>
            </a:r>
            <a:endParaRPr/>
          </a:p>
        </p:txBody>
      </p:sp>
      <p:sp>
        <p:nvSpPr>
          <p:cNvPr id="255" name="Google Shape;255;p21"/>
          <p:cNvSpPr txBox="1">
            <a:spLocks noGrp="1"/>
          </p:cNvSpPr>
          <p:nvPr>
            <p:ph type="body" idx="1"/>
          </p:nvPr>
        </p:nvSpPr>
        <p:spPr>
          <a:xfrm>
            <a:off x="238539" y="352839"/>
            <a:ext cx="7829385" cy="5827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#include &lt;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stdio.h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main ()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a = 25 % 2; </a:t>
            </a:r>
            <a:r>
              <a:rPr lang="tr-TR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25/2=2*12 tam+1 kalan olduğundan a = 1 */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b = 24 % 2; </a:t>
            </a:r>
            <a:r>
              <a:rPr lang="tr-TR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24/2=2*12 tam +0 kalan olduğundan b = 0 */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c = 155 % 5; </a:t>
            </a:r>
            <a:r>
              <a:rPr lang="tr-TR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155/5=tam bölündüğünden c = 0 */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d = 49 % 25; </a:t>
            </a:r>
            <a:r>
              <a:rPr lang="tr-TR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49/25=25*1+24 kalan olduğundan d =24 */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	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("25 %% 2 = %d\n", a); </a:t>
            </a:r>
            <a:br>
              <a:rPr lang="tr-TR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Çıktı:"</a:t>
            </a:r>
            <a:r>
              <a:rPr lang="tr-TR" dirty="0">
                <a:solidFill>
                  <a:srgbClr val="A5A5A5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25 % 2 = 1</a:t>
            </a:r>
            <a:r>
              <a:rPr lang="tr-TR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" */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("24 %% 2 = %d\n", b); 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Çıktı "</a:t>
            </a:r>
            <a:r>
              <a:rPr lang="tr-TR" dirty="0">
                <a:solidFill>
                  <a:srgbClr val="A5A5A5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24 % 2 = 0</a:t>
            </a:r>
            <a:r>
              <a:rPr lang="tr-TR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" */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("155 %% 5 = %d\n", c); 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Çıktı "</a:t>
            </a:r>
            <a:r>
              <a:rPr lang="tr-TR" dirty="0">
                <a:solidFill>
                  <a:srgbClr val="A5A5A5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155 % 5 = 0</a:t>
            </a:r>
            <a:r>
              <a:rPr lang="tr-TR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" */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("49 %% 25 = %d\n", d); 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 Çıktı "</a:t>
            </a:r>
            <a:r>
              <a:rPr lang="tr-TR" dirty="0">
                <a:solidFill>
                  <a:srgbClr val="A5A5A5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49 % 25 = 24</a:t>
            </a:r>
            <a:r>
              <a:rPr lang="tr-TR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" */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	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0;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6" name="Google Shape;256;p21"/>
          <p:cNvSpPr txBox="1">
            <a:spLocks noGrp="1"/>
          </p:cNvSpPr>
          <p:nvPr>
            <p:ph type="body" idx="2"/>
          </p:nvPr>
        </p:nvSpPr>
        <p:spPr>
          <a:xfrm>
            <a:off x="8549640" y="1832146"/>
            <a:ext cx="3200400" cy="434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endParaRPr sz="1600" dirty="0"/>
          </a:p>
        </p:txBody>
      </p:sp>
      <p:grpSp>
        <p:nvGrpSpPr>
          <p:cNvPr id="5" name="Grup 4">
            <a:extLst>
              <a:ext uri="{FF2B5EF4-FFF2-40B4-BE49-F238E27FC236}">
                <a16:creationId xmlns:a16="http://schemas.microsoft.com/office/drawing/2014/main" id="{B94F60E1-F8BC-4A87-AD71-8862821998C2}"/>
              </a:ext>
            </a:extLst>
          </p:cNvPr>
          <p:cNvGrpSpPr/>
          <p:nvPr/>
        </p:nvGrpSpPr>
        <p:grpSpPr>
          <a:xfrm>
            <a:off x="3576320" y="2733660"/>
            <a:ext cx="2868930" cy="751171"/>
            <a:chOff x="3576320" y="2733660"/>
            <a:chExt cx="2868930" cy="751171"/>
          </a:xfrm>
        </p:grpSpPr>
        <p:sp>
          <p:nvSpPr>
            <p:cNvPr id="258" name="Google Shape;258;p21"/>
            <p:cNvSpPr/>
            <p:nvPr/>
          </p:nvSpPr>
          <p:spPr>
            <a:xfrm>
              <a:off x="3576320" y="2733660"/>
              <a:ext cx="2868930" cy="751171"/>
            </a:xfrm>
            <a:prstGeom prst="leftArrowCallout">
              <a:avLst>
                <a:gd name="adj1" fmla="val 12801"/>
                <a:gd name="adj2" fmla="val 16885"/>
                <a:gd name="adj3" fmla="val 16872"/>
                <a:gd name="adj4" fmla="val 43729"/>
              </a:avLst>
            </a:prstGeom>
            <a:solidFill>
              <a:srgbClr val="F4B19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4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 25 2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4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 +24 12</a:t>
              </a:r>
              <a:br>
                <a:rPr lang="tr-TR" sz="14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</a:br>
              <a:r>
                <a:rPr lang="tr-TR" sz="1400" b="1" i="0" u="none" strike="noStrike" cap="none">
                  <a:solidFill>
                    <a:srgbClr val="FF0000"/>
                  </a:solidFill>
                  <a:latin typeface="Cambria"/>
                  <a:ea typeface="Cambria"/>
                  <a:cs typeface="Cambria"/>
                  <a:sym typeface="Cambria"/>
                </a:rPr>
                <a:t>1</a:t>
              </a:r>
              <a:endParaRPr/>
            </a:p>
          </p:txBody>
        </p:sp>
        <p:cxnSp>
          <p:nvCxnSpPr>
            <p:cNvPr id="259" name="Google Shape;259;p21"/>
            <p:cNvCxnSpPr>
              <a:cxnSpLocks/>
            </p:cNvCxnSpPr>
            <p:nvPr/>
          </p:nvCxnSpPr>
          <p:spPr>
            <a:xfrm>
              <a:off x="5889626" y="2831937"/>
              <a:ext cx="280524" cy="168177"/>
            </a:xfrm>
            <a:prstGeom prst="bentConnector3">
              <a:avLst>
                <a:gd name="adj1" fmla="val 1615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0" name="Google Shape;260;p21"/>
            <p:cNvCxnSpPr/>
            <p:nvPr/>
          </p:nvCxnSpPr>
          <p:spPr>
            <a:xfrm rot="10800000">
              <a:off x="5499100" y="3207301"/>
              <a:ext cx="400050" cy="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" name="Grup 10">
            <a:extLst>
              <a:ext uri="{FF2B5EF4-FFF2-40B4-BE49-F238E27FC236}">
                <a16:creationId xmlns:a16="http://schemas.microsoft.com/office/drawing/2014/main" id="{8E31B4B2-4EFC-404C-8132-1134B508D1FA}"/>
              </a:ext>
            </a:extLst>
          </p:cNvPr>
          <p:cNvGrpSpPr/>
          <p:nvPr/>
        </p:nvGrpSpPr>
        <p:grpSpPr>
          <a:xfrm>
            <a:off x="3794760" y="4467368"/>
            <a:ext cx="2868930" cy="751171"/>
            <a:chOff x="3794760" y="4467368"/>
            <a:chExt cx="2868930" cy="751171"/>
          </a:xfrm>
        </p:grpSpPr>
        <p:sp>
          <p:nvSpPr>
            <p:cNvPr id="262" name="Google Shape;262;p21"/>
            <p:cNvSpPr/>
            <p:nvPr/>
          </p:nvSpPr>
          <p:spPr>
            <a:xfrm>
              <a:off x="3794760" y="4467368"/>
              <a:ext cx="2868930" cy="751171"/>
            </a:xfrm>
            <a:prstGeom prst="leftArrowCallout">
              <a:avLst>
                <a:gd name="adj1" fmla="val 12801"/>
                <a:gd name="adj2" fmla="val 16885"/>
                <a:gd name="adj3" fmla="val 16872"/>
                <a:gd name="adj4" fmla="val 43729"/>
              </a:avLst>
            </a:prstGeom>
            <a:solidFill>
              <a:srgbClr val="F4B19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4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     49 25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4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+25 1</a:t>
              </a:r>
              <a:br>
                <a:rPr lang="tr-TR" sz="14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</a:br>
              <a:r>
                <a:rPr lang="tr-TR" sz="1400" b="1" i="0" u="none" strike="noStrike" cap="none">
                  <a:solidFill>
                    <a:srgbClr val="FF0000"/>
                  </a:solidFill>
                  <a:latin typeface="Cambria"/>
                  <a:ea typeface="Cambria"/>
                  <a:cs typeface="Cambria"/>
                  <a:sym typeface="Cambria"/>
                </a:rPr>
                <a:t>24</a:t>
              </a:r>
              <a:endParaRPr/>
            </a:p>
          </p:txBody>
        </p:sp>
        <p:cxnSp>
          <p:nvCxnSpPr>
            <p:cNvPr id="263" name="Google Shape;263;p21"/>
            <p:cNvCxnSpPr>
              <a:cxnSpLocks/>
            </p:cNvCxnSpPr>
            <p:nvPr/>
          </p:nvCxnSpPr>
          <p:spPr>
            <a:xfrm>
              <a:off x="6138863" y="4568516"/>
              <a:ext cx="306387" cy="158533"/>
            </a:xfrm>
            <a:prstGeom prst="bentConnector3">
              <a:avLst>
                <a:gd name="adj1" fmla="val 259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4" name="Google Shape;264;p21"/>
            <p:cNvCxnSpPr/>
            <p:nvPr/>
          </p:nvCxnSpPr>
          <p:spPr>
            <a:xfrm rot="10800000">
              <a:off x="5717540" y="4941009"/>
              <a:ext cx="400050" cy="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65" name="Google Shape;265;p21"/>
          <p:cNvGrpSpPr/>
          <p:nvPr/>
        </p:nvGrpSpPr>
        <p:grpSpPr>
          <a:xfrm>
            <a:off x="3576320" y="3343704"/>
            <a:ext cx="4325620" cy="751171"/>
            <a:chOff x="3576320" y="3343704"/>
            <a:chExt cx="4325620" cy="751171"/>
          </a:xfrm>
        </p:grpSpPr>
        <p:sp>
          <p:nvSpPr>
            <p:cNvPr id="266" name="Google Shape;266;p21"/>
            <p:cNvSpPr/>
            <p:nvPr/>
          </p:nvSpPr>
          <p:spPr>
            <a:xfrm>
              <a:off x="3576320" y="3343704"/>
              <a:ext cx="4325620" cy="751171"/>
            </a:xfrm>
            <a:prstGeom prst="leftArrowCallout">
              <a:avLst>
                <a:gd name="adj1" fmla="val 12801"/>
                <a:gd name="adj2" fmla="val 16885"/>
                <a:gd name="adj3" fmla="val 16872"/>
                <a:gd name="adj4" fmla="val 22061"/>
              </a:avLst>
            </a:prstGeom>
            <a:solidFill>
              <a:srgbClr val="F4B19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4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 24 2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4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 +24 12</a:t>
              </a:r>
              <a:br>
                <a:rPr lang="tr-TR" sz="1400" b="0" i="0" u="none" strike="noStrike" cap="non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</a:br>
              <a:r>
                <a:rPr lang="tr-TR" sz="1400" b="1" i="0" u="none" strike="noStrike" cap="none">
                  <a:solidFill>
                    <a:srgbClr val="FF0000"/>
                  </a:solidFill>
                  <a:latin typeface="Cambria"/>
                  <a:ea typeface="Cambria"/>
                  <a:cs typeface="Cambria"/>
                  <a:sym typeface="Cambria"/>
                </a:rPr>
                <a:t>0</a:t>
              </a:r>
              <a:endParaRPr/>
            </a:p>
          </p:txBody>
        </p:sp>
        <p:cxnSp>
          <p:nvCxnSpPr>
            <p:cNvPr id="267" name="Google Shape;267;p21"/>
            <p:cNvCxnSpPr/>
            <p:nvPr/>
          </p:nvCxnSpPr>
          <p:spPr>
            <a:xfrm>
              <a:off x="7489114" y="3468931"/>
              <a:ext cx="304800" cy="140684"/>
            </a:xfrm>
            <a:prstGeom prst="bentConnector3">
              <a:avLst>
                <a:gd name="adj1" fmla="val 2500"/>
              </a:avLst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" name="Google Shape;268;p21"/>
            <p:cNvCxnSpPr/>
            <p:nvPr/>
          </p:nvCxnSpPr>
          <p:spPr>
            <a:xfrm>
              <a:off x="7285990" y="3840322"/>
              <a:ext cx="203124" cy="0"/>
            </a:xfrm>
            <a:prstGeom prst="straightConnector1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"/>
          <p:cNvSpPr txBox="1"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mbria"/>
              <a:buNone/>
            </a:pPr>
            <a:r>
              <a:rPr lang="tr-TR"/>
              <a:t>ADRES OPERATÖRÜ</a:t>
            </a:r>
            <a:endParaRPr/>
          </a:p>
        </p:txBody>
      </p:sp>
      <p:sp>
        <p:nvSpPr>
          <p:cNvPr id="274" name="Google Shape;274;p22"/>
          <p:cNvSpPr txBox="1">
            <a:spLocks noGrp="1"/>
          </p:cNvSpPr>
          <p:nvPr>
            <p:ph type="body" idx="1"/>
          </p:nvPr>
        </p:nvSpPr>
        <p:spPr>
          <a:xfrm>
            <a:off x="238539" y="352839"/>
            <a:ext cx="7829385" cy="5827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#include &lt;</a:t>
            </a:r>
            <a:r>
              <a:rPr lang="tr-TR" sz="1800" dirty="0" err="1">
                <a:latin typeface="Consolas"/>
                <a:ea typeface="Consolas"/>
                <a:cs typeface="Consolas"/>
                <a:sym typeface="Consolas"/>
              </a:rPr>
              <a:t>stdio.h</a:t>
            </a: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tr-TR" sz="18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sz="18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 saat;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sz="18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 dakika;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sz="1800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("Saati giriniz:");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sz="1800" dirty="0" err="1">
                <a:latin typeface="Consolas"/>
                <a:ea typeface="Consolas"/>
                <a:cs typeface="Consolas"/>
                <a:sym typeface="Consolas"/>
              </a:rPr>
              <a:t>scanf</a:t>
            </a: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("%</a:t>
            </a:r>
            <a:r>
              <a:rPr lang="tr-TR" sz="1800" dirty="0" err="1">
                <a:latin typeface="Consolas"/>
                <a:ea typeface="Consolas"/>
                <a:cs typeface="Consolas"/>
                <a:sym typeface="Consolas"/>
              </a:rPr>
              <a:t>d",</a:t>
            </a:r>
            <a:r>
              <a:rPr lang="tr-TR" sz="1800" dirty="0" err="1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tr-TR" sz="1800" dirty="0" err="1">
                <a:latin typeface="Consolas"/>
                <a:ea typeface="Consolas"/>
                <a:cs typeface="Consolas"/>
                <a:sym typeface="Consolas"/>
              </a:rPr>
              <a:t>saat</a:t>
            </a: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); </a:t>
            </a:r>
            <a:br>
              <a:rPr lang="tr-TR" sz="1800" dirty="0">
                <a:latin typeface="Consolas"/>
                <a:ea typeface="Consolas"/>
                <a:cs typeface="Consolas"/>
                <a:sym typeface="Consolas"/>
              </a:rPr>
            </a:b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sz="1800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("Dakika giriniz:");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sz="1800" dirty="0" err="1">
                <a:latin typeface="Consolas"/>
                <a:ea typeface="Consolas"/>
                <a:cs typeface="Consolas"/>
                <a:sym typeface="Consolas"/>
              </a:rPr>
              <a:t>scanf</a:t>
            </a: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("%</a:t>
            </a:r>
            <a:r>
              <a:rPr lang="tr-TR" sz="1800" dirty="0" err="1">
                <a:latin typeface="Consolas"/>
                <a:ea typeface="Consolas"/>
                <a:cs typeface="Consolas"/>
                <a:sym typeface="Consolas"/>
              </a:rPr>
              <a:t>d",</a:t>
            </a:r>
            <a:r>
              <a:rPr lang="tr-TR" sz="1800" dirty="0" err="1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tr-TR" sz="1800" dirty="0" err="1">
                <a:latin typeface="Consolas"/>
                <a:ea typeface="Consolas"/>
                <a:cs typeface="Consolas"/>
                <a:sym typeface="Consolas"/>
              </a:rPr>
              <a:t>dakika</a:t>
            </a: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); 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sz="1800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("saat </a:t>
            </a:r>
            <a:r>
              <a:rPr lang="tr-TR" sz="1800" dirty="0" err="1">
                <a:latin typeface="Consolas"/>
                <a:ea typeface="Consolas"/>
                <a:cs typeface="Consolas"/>
                <a:sym typeface="Consolas"/>
              </a:rPr>
              <a:t>degiskeninin</a:t>
            </a: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 adresi </a:t>
            </a:r>
            <a:r>
              <a:rPr lang="tr-TR" sz="1800" dirty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%p</a:t>
            </a: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tr-TR" sz="1800" dirty="0" err="1">
                <a:latin typeface="Consolas"/>
                <a:ea typeface="Consolas"/>
                <a:cs typeface="Consolas"/>
                <a:sym typeface="Consolas"/>
              </a:rPr>
              <a:t>degeri</a:t>
            </a: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:%d\n",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tr-TR" sz="1800" dirty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&amp;saat</a:t>
            </a: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, saat);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sz="1800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("dakika </a:t>
            </a:r>
            <a:r>
              <a:rPr lang="tr-TR" sz="1800" dirty="0" err="1">
                <a:latin typeface="Consolas"/>
                <a:ea typeface="Consolas"/>
                <a:cs typeface="Consolas"/>
                <a:sym typeface="Consolas"/>
              </a:rPr>
              <a:t>degiskeninin</a:t>
            </a: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 adres: </a:t>
            </a:r>
            <a:r>
              <a:rPr lang="tr-TR" sz="1800" dirty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%p</a:t>
            </a: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tr-TR" sz="1800" dirty="0" err="1">
                <a:latin typeface="Consolas"/>
                <a:ea typeface="Consolas"/>
                <a:cs typeface="Consolas"/>
                <a:sym typeface="Consolas"/>
              </a:rPr>
              <a:t>degeri</a:t>
            </a: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:%d\n",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tr-TR" sz="1800" dirty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&amp;dakika</a:t>
            </a: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, dakika);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 sz="18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 0;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tr-TR" sz="18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  <p:sp>
        <p:nvSpPr>
          <p:cNvPr id="275" name="Google Shape;275;p22"/>
          <p:cNvSpPr txBox="1">
            <a:spLocks noGrp="1"/>
          </p:cNvSpPr>
          <p:nvPr>
            <p:ph type="body" idx="2"/>
          </p:nvPr>
        </p:nvSpPr>
        <p:spPr>
          <a:xfrm>
            <a:off x="8549640" y="1832146"/>
            <a:ext cx="3200400" cy="434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tr-TR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tr-TR" sz="2400"/>
              <a:t> Operatörü kendisinden </a:t>
            </a:r>
            <a:r>
              <a:rPr lang="tr-TR" sz="2400">
                <a:highlight>
                  <a:srgbClr val="FFFF00"/>
                </a:highlight>
              </a:rPr>
              <a:t>sonra gelen değişkenin adresini verir</a:t>
            </a:r>
            <a:r>
              <a:rPr lang="tr-TR" sz="2400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40"/>
              <a:buNone/>
            </a:pPr>
            <a:r>
              <a:rPr lang="tr-TR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tr-TR" sz="2400"/>
              <a:t> fonksiyonunda biçimlendirme metninde adres yazılmak istenirse </a:t>
            </a:r>
            <a:r>
              <a:rPr lang="tr-TR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%p</a:t>
            </a:r>
            <a:r>
              <a:rPr lang="tr-TR" sz="2400"/>
              <a:t> kullanılır.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Cambria"/>
              <a:buNone/>
            </a:pPr>
            <a:r>
              <a:rPr lang="tr-TR"/>
              <a:t>DINLEDIĞINIZ IÇIN TEŞEKKÜR EDERIM.</a:t>
            </a:r>
            <a:endParaRPr/>
          </a:p>
        </p:txBody>
      </p:sp>
      <p:sp>
        <p:nvSpPr>
          <p:cNvPr id="281" name="Google Shape;281;p23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>
                <a:solidFill>
                  <a:srgbClr val="7F7F7F"/>
                </a:solidFill>
              </a:rPr>
              <a:t>İlhan ÖZKAN, hoydabre@gmail.com</a:t>
            </a:r>
            <a:br>
              <a:rPr lang="tr-TR">
                <a:solidFill>
                  <a:srgbClr val="7F7F7F"/>
                </a:solidFill>
              </a:rPr>
            </a:br>
            <a:r>
              <a:rPr lang="tr-TR">
                <a:solidFill>
                  <a:srgbClr val="7F7F7F"/>
                </a:solidFill>
              </a:rPr>
              <a:t>Elektronik Yüksek Mühendisi</a:t>
            </a:r>
            <a:br>
              <a:rPr lang="tr-TR">
                <a:solidFill>
                  <a:srgbClr val="7F7F7F"/>
                </a:solidFill>
              </a:rPr>
            </a:br>
            <a:r>
              <a:rPr lang="tr-TR">
                <a:solidFill>
                  <a:srgbClr val="7F7F7F"/>
                </a:solidFill>
              </a:rPr>
              <a:t>Mayıs 2020</a:t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800"/>
              <a:buFont typeface="Cambria"/>
              <a:buNone/>
            </a:pPr>
            <a:br>
              <a:rPr lang="tr-TR">
                <a:solidFill>
                  <a:srgbClr val="00B050"/>
                </a:solidFill>
              </a:rPr>
            </a:br>
            <a:r>
              <a:rPr lang="tr-TR">
                <a:solidFill>
                  <a:schemeClr val="dk1"/>
                </a:solidFill>
              </a:rPr>
              <a:t>MODÜLLER</a:t>
            </a:r>
            <a:endParaRPr/>
          </a:p>
        </p:txBody>
      </p:sp>
      <p:sp>
        <p:nvSpPr>
          <p:cNvPr id="124" name="Google Shape;124;p3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sz="2400"/>
              <a:t>Modüllere ayırmanın üstüklükleri; 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Char char="▪"/>
            </a:pPr>
            <a:r>
              <a:rPr lang="tr-TR" sz="2400">
                <a:solidFill>
                  <a:srgbClr val="0070C0"/>
                </a:solidFill>
              </a:rPr>
              <a:t>Soyutlama</a:t>
            </a:r>
            <a:r>
              <a:rPr lang="tr-TR" sz="2400"/>
              <a:t> (</a:t>
            </a:r>
            <a:r>
              <a:rPr lang="tr-TR" sz="2400">
                <a:solidFill>
                  <a:srgbClr val="C00000"/>
                </a:solidFill>
              </a:rPr>
              <a:t>Abstraction</a:t>
            </a:r>
            <a:r>
              <a:rPr lang="tr-TR" sz="2400"/>
              <a:t>)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Char char="▪"/>
            </a:pPr>
            <a:r>
              <a:rPr lang="tr-TR" sz="2400">
                <a:solidFill>
                  <a:srgbClr val="0070C0"/>
                </a:solidFill>
              </a:rPr>
              <a:t>Değişim Yönetimi </a:t>
            </a:r>
            <a:r>
              <a:rPr lang="tr-TR" sz="2400"/>
              <a:t>(</a:t>
            </a:r>
            <a:r>
              <a:rPr lang="tr-TR" sz="2400">
                <a:solidFill>
                  <a:srgbClr val="C00000"/>
                </a:solidFill>
              </a:rPr>
              <a:t>Change management</a:t>
            </a:r>
            <a:r>
              <a:rPr lang="tr-TR" sz="2400"/>
              <a:t>)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Char char="▪"/>
            </a:pPr>
            <a:r>
              <a:rPr lang="tr-TR" sz="2400">
                <a:solidFill>
                  <a:srgbClr val="0070C0"/>
                </a:solidFill>
              </a:rPr>
              <a:t>Yeniden Kullanma </a:t>
            </a:r>
            <a:r>
              <a:rPr lang="tr-TR" sz="2400"/>
              <a:t>(</a:t>
            </a:r>
            <a:r>
              <a:rPr lang="tr-TR" sz="2400">
                <a:solidFill>
                  <a:srgbClr val="C00000"/>
                </a:solidFill>
              </a:rPr>
              <a:t>Reusing</a:t>
            </a:r>
            <a:r>
              <a:rPr lang="tr-TR" sz="2400"/>
              <a:t>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br>
              <a:rPr lang="tr-TR" sz="2400"/>
            </a:br>
            <a:endParaRPr sz="240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rPr lang="tr-TR" sz="2400" b="1"/>
              <a:t>C dilinde;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Char char="▪"/>
            </a:pPr>
            <a:r>
              <a:rPr lang="tr-TR" sz="2400" b="1" u="sng">
                <a:solidFill>
                  <a:srgbClr val="FF0000"/>
                </a:solidFill>
              </a:rPr>
              <a:t>başlık (header) dosyaları </a:t>
            </a:r>
            <a:r>
              <a:rPr lang="tr-TR" sz="2400" b="1"/>
              <a:t>(*.h)  ve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Char char="▪"/>
            </a:pPr>
            <a:r>
              <a:rPr lang="tr-TR" sz="2400" b="1"/>
              <a:t>diğer (*.c) dosyaları modüllerdir.</a:t>
            </a:r>
            <a:endParaRPr/>
          </a:p>
        </p:txBody>
      </p:sp>
      <p:sp>
        <p:nvSpPr>
          <p:cNvPr id="125" name="Google Shape;125;p3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tr-TR"/>
              <a:t>En çok kullanacağımız modüllerden biri de standart giriş çıkış işlemlerinin tanımlı olduğu </a:t>
            </a:r>
            <a:r>
              <a:rPr lang="tr-TR">
                <a:solidFill>
                  <a:srgbClr val="0070C0"/>
                </a:solidFill>
              </a:rPr>
              <a:t>stdio.h</a:t>
            </a:r>
            <a:r>
              <a:rPr lang="tr-TR"/>
              <a:t> modülüdür. </a:t>
            </a:r>
            <a:endParaRPr/>
          </a:p>
          <a:p>
            <a:pPr marL="27432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r>
              <a:rPr lang="tr-TR"/>
              <a:t>Bu </a:t>
            </a:r>
            <a:r>
              <a:rPr lang="tr-TR" b="1" u="sng"/>
              <a:t>modülü kodumuza dahil etmek için </a:t>
            </a:r>
            <a:r>
              <a:rPr lang="tr-TR" u="sng">
                <a:solidFill>
                  <a:srgbClr val="FF0000"/>
                </a:solidFill>
                <a:highlight>
                  <a:srgbClr val="FFFF00"/>
                </a:highlight>
              </a:rPr>
              <a:t>kaynak kodun başına aşağıdaki </a:t>
            </a:r>
            <a:r>
              <a:rPr lang="tr-TR" u="sng">
                <a:solidFill>
                  <a:srgbClr val="0070C0"/>
                </a:solidFill>
                <a:highlight>
                  <a:srgbClr val="FFFF00"/>
                </a:highlight>
              </a:rPr>
              <a:t>önişlemci yönergesini</a:t>
            </a:r>
            <a:r>
              <a:rPr lang="tr-TR" u="sng">
                <a:solidFill>
                  <a:srgbClr val="FF0000"/>
                </a:solidFill>
                <a:highlight>
                  <a:srgbClr val="FFFF00"/>
                </a:highlight>
              </a:rPr>
              <a:t> (</a:t>
            </a:r>
            <a:r>
              <a:rPr lang="tr-TR" b="1" u="sng">
                <a:solidFill>
                  <a:srgbClr val="C00000"/>
                </a:solidFill>
                <a:highlight>
                  <a:srgbClr val="FFFF00"/>
                </a:highlight>
              </a:rPr>
              <a:t>preprocessor directives</a:t>
            </a:r>
            <a:r>
              <a:rPr lang="tr-TR" u="sng">
                <a:solidFill>
                  <a:srgbClr val="FF0000"/>
                </a:solidFill>
                <a:highlight>
                  <a:srgbClr val="FFFF00"/>
                </a:highlight>
              </a:rPr>
              <a:t>) </a:t>
            </a:r>
            <a:r>
              <a:rPr lang="tr-TR"/>
              <a:t>ekleriz.</a:t>
            </a:r>
            <a:endParaRPr/>
          </a:p>
          <a:p>
            <a:pPr marL="27432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r>
              <a:rPr lang="tr-TR" b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27432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r>
              <a:rPr lang="tr-TR"/>
              <a:t>Böylece konsola bir şey yazmak için </a:t>
            </a:r>
            <a:endParaRPr/>
          </a:p>
          <a:p>
            <a:pPr marL="27432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r>
              <a:rPr lang="tr-TR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endParaRPr b="1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7432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r>
              <a:rPr lang="tr-TR"/>
              <a:t>Klavyeden bir şey okumak için ise </a:t>
            </a:r>
            <a:endParaRPr/>
          </a:p>
          <a:p>
            <a:pPr marL="27432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r>
              <a:rPr lang="tr-TR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scanf</a:t>
            </a:r>
            <a:r>
              <a:rPr lang="tr-TR"/>
              <a:t> </a:t>
            </a:r>
            <a:endParaRPr/>
          </a:p>
          <a:p>
            <a:pPr marL="27432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r>
              <a:rPr lang="tr-TR"/>
              <a:t>Fonksiyonlarını kullanabilir hale geliriz.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Cambria"/>
              <a:buNone/>
            </a:pPr>
            <a:r>
              <a:rPr lang="tr-TR"/>
              <a:t>DIĞER BAŞLIK (HEADER) DOSYALARI</a:t>
            </a:r>
            <a:endParaRPr/>
          </a:p>
        </p:txBody>
      </p:sp>
      <p:graphicFrame>
        <p:nvGraphicFramePr>
          <p:cNvPr id="131" name="Google Shape;131;p4"/>
          <p:cNvGraphicFramePr/>
          <p:nvPr/>
        </p:nvGraphicFramePr>
        <p:xfrm>
          <a:off x="1069975" y="2120900"/>
          <a:ext cx="10058400" cy="4754980"/>
        </p:xfrm>
        <a:graphic>
          <a:graphicData uri="http://schemas.openxmlformats.org/drawingml/2006/table">
            <a:tbl>
              <a:tblPr firstRow="1" bandRow="1">
                <a:noFill/>
                <a:tableStyleId>{A925EF95-4901-4EA9-A67E-537ACD237949}</a:tableStyleId>
              </a:tblPr>
              <a:tblGrid>
                <a:gridCol w="264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rebuchet MS"/>
                        <a:buNone/>
                      </a:pPr>
                      <a:r>
                        <a:rPr lang="tr-TR" sz="2000" b="1" i="0" u="none" strike="noStrike" cap="none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Dosya Adı</a:t>
                      </a:r>
                      <a:endParaRPr sz="2000" b="1" i="0" u="none" strike="noStrike" cap="none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Trebuchet MS"/>
                        <a:buNone/>
                      </a:pPr>
                      <a:r>
                        <a:rPr lang="tr-TR" sz="2000" b="1" i="0" u="none" strike="noStrike" cap="none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İçeriği</a:t>
                      </a:r>
                      <a:endParaRPr sz="2000" b="1" i="0" u="none" strike="noStrike" cap="none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rebuchet MS"/>
                        <a:buNone/>
                      </a:pPr>
                      <a:r>
                        <a:rPr lang="tr-TR" sz="2000" b="1" i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stdio.h</a:t>
                      </a:r>
                      <a:endParaRPr sz="2000" b="1" i="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rebuchet MS"/>
                        <a:buNone/>
                      </a:pPr>
                      <a:r>
                        <a:rPr lang="tr-TR" sz="2000" b="0" i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Standart giriş-çıkış komutları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000"/>
                        <a:buFont typeface="Trebuchet MS"/>
                        <a:buNone/>
                      </a:pPr>
                      <a:r>
                        <a:rPr lang="tr-TR" sz="2000" b="1" i="0" u="none" strike="noStrike" cap="none">
                          <a:solidFill>
                            <a:srgbClr val="0000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conio.h</a:t>
                      </a:r>
                      <a:endParaRPr sz="2000" b="1" i="0" u="none" strike="noStrike" cap="none">
                        <a:solidFill>
                          <a:srgbClr val="0000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000"/>
                        <a:buFont typeface="Trebuchet MS"/>
                        <a:buNone/>
                      </a:pPr>
                      <a:r>
                        <a:rPr lang="tr-TR" sz="2000" b="0" i="0" u="none" strike="noStrike" cap="none">
                          <a:solidFill>
                            <a:srgbClr val="0000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DOS/Windows destekli komut satırı/kolsolda imleç denetimini destekleyen kütüphanedir</a:t>
                      </a:r>
                      <a:endParaRPr sz="2000" b="0" i="0" u="none" strike="noStrike" cap="none">
                        <a:solidFill>
                          <a:srgbClr val="0000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rebuchet MS"/>
                        <a:buNone/>
                      </a:pPr>
                      <a:r>
                        <a:rPr lang="tr-TR" sz="2000" b="1" i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math.h</a:t>
                      </a:r>
                      <a:endParaRPr sz="2000" b="1" i="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rebuchet MS"/>
                        <a:buNone/>
                      </a:pPr>
                      <a:r>
                        <a:rPr lang="tr-TR" sz="2000" b="0" i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Matematiksel fonksiyonlar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rebuchet MS"/>
                        <a:buNone/>
                      </a:pPr>
                      <a:r>
                        <a:rPr lang="tr-TR" sz="2000" b="1" i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stdlib.h</a:t>
                      </a:r>
                      <a:endParaRPr sz="2000" b="1" i="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rebuchet MS"/>
                        <a:buNone/>
                      </a:pPr>
                      <a:r>
                        <a:rPr lang="tr-TR" sz="2000" b="0" i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Dönüşüm, sıralama, arama vb. komutları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rebuchet MS"/>
                        <a:buNone/>
                      </a:pPr>
                      <a:r>
                        <a:rPr lang="tr-TR" sz="2000" b="1" i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graphics.h</a:t>
                      </a:r>
                      <a:endParaRPr sz="2000" b="1" i="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rebuchet MS"/>
                        <a:buNone/>
                      </a:pPr>
                      <a:r>
                        <a:rPr lang="tr-TR" sz="2000" b="0" i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Grafik ortam komutları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rebuchet MS"/>
                        <a:buNone/>
                      </a:pPr>
                      <a:r>
                        <a:rPr lang="tr-TR" sz="2000" b="1" i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ctype.h</a:t>
                      </a:r>
                      <a:endParaRPr sz="2000" b="1" i="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rebuchet MS"/>
                        <a:buNone/>
                      </a:pPr>
                      <a:r>
                        <a:rPr lang="tr-TR" sz="2000" b="0" i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Karakter dönüşüm ve sınıflandırma komutları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rebuchet MS"/>
                        <a:buNone/>
                      </a:pPr>
                      <a:r>
                        <a:rPr lang="tr-TR" sz="2000" b="1" i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string.h</a:t>
                      </a:r>
                      <a:endParaRPr sz="2000" b="1" i="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rebuchet MS"/>
                        <a:buNone/>
                      </a:pPr>
                      <a:r>
                        <a:rPr lang="tr-TR" sz="2000" b="0" i="0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Alfasayısal ve bazı bellek yönetim komutları</a:t>
                      </a:r>
                      <a:endParaRPr sz="2000" b="0" i="0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000"/>
                        <a:buFont typeface="Trebuchet MS"/>
                        <a:buNone/>
                      </a:pPr>
                      <a:r>
                        <a:rPr lang="tr-TR" sz="2000" b="1" i="0" u="none" strike="noStrike" cap="none">
                          <a:solidFill>
                            <a:srgbClr val="0000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curses.h</a:t>
                      </a:r>
                      <a:endParaRPr sz="2000" b="1" i="0" u="none" strike="noStrike" cap="none">
                        <a:solidFill>
                          <a:srgbClr val="0000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2000"/>
                        <a:buFont typeface="Trebuchet MS"/>
                        <a:buNone/>
                      </a:pPr>
                      <a:r>
                        <a:rPr lang="tr-TR" sz="2000" b="0" i="0" u="none" strike="noStrike" cap="none">
                          <a:solidFill>
                            <a:srgbClr val="0000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curses, metin terminali ekranında imleç denetimini destekleyen eski bir Unix/Linux kütüphanesidir.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rebuchet MS"/>
                        <a:buNone/>
                      </a:pPr>
                      <a:r>
                        <a:rPr lang="tr-TR" sz="1600" b="1" i="1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Conio.h Microsoft Disk Operatint System/Windows altında çalışan başlık dosyalarıdır.</a:t>
                      </a:r>
                      <a:br>
                        <a:rPr lang="tr-TR" sz="1600" b="1" i="1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</a:br>
                      <a:r>
                        <a:rPr lang="tr-TR" sz="1600" b="1" i="1" u="none" strike="noStrike" cap="none">
                          <a:solidFill>
                            <a:schemeClr val="dk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Curses.h ise Unix/linux altında çalışan başlık dosyasıdır.</a:t>
                      </a:r>
                      <a:endParaRPr sz="1600" b="1" i="1" u="none" strike="noStrike" cap="none">
                        <a:solidFill>
                          <a:schemeClr val="dk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Cambria"/>
              <a:buNone/>
            </a:pPr>
            <a:r>
              <a:rPr lang="tr-TR"/>
              <a:t>PRINTF-</a:t>
            </a:r>
            <a:r>
              <a:rPr lang="tr-TR" b="1"/>
              <a:t>KONSOLA BİÇİMLENDİRİLMİŞ METİN GÖNDERME</a:t>
            </a:r>
            <a:endParaRPr/>
          </a:p>
        </p:txBody>
      </p:sp>
      <p:sp>
        <p:nvSpPr>
          <p:cNvPr id="137" name="Google Shape;137;p5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80"/>
              <a:buNone/>
            </a:pPr>
            <a:r>
              <a:rPr lang="tr-TR" sz="2800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tr-TR" sz="2800"/>
              <a:t> fonksiyonunun prototipi aşağıda verilmiştir;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380"/>
              <a:buNone/>
            </a:pPr>
            <a:r>
              <a:rPr lang="tr-TR" sz="2800" b="1" i="1"/>
              <a:t>void printf (char *</a:t>
            </a:r>
            <a:r>
              <a:rPr lang="tr-TR" sz="2800" b="1" i="1">
                <a:solidFill>
                  <a:srgbClr val="0000FF"/>
                </a:solidFill>
              </a:rPr>
              <a:t>format</a:t>
            </a:r>
            <a:r>
              <a:rPr lang="tr-TR" sz="2800" b="1" i="1"/>
              <a:t>, ... 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380"/>
              <a:buNone/>
            </a:pPr>
            <a:endParaRPr sz="280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380"/>
              <a:buNone/>
            </a:pPr>
            <a:r>
              <a:rPr lang="tr-TR" sz="2800">
                <a:latin typeface="Consolas"/>
                <a:ea typeface="Consolas"/>
                <a:cs typeface="Consolas"/>
                <a:sym typeface="Consolas"/>
              </a:rPr>
              <a:t>printf("Bugün Perşembe."); </a:t>
            </a:r>
            <a:br>
              <a:rPr lang="tr-TR" sz="2800">
                <a:latin typeface="Consolas"/>
                <a:ea typeface="Consolas"/>
                <a:cs typeface="Consolas"/>
                <a:sym typeface="Consolas"/>
              </a:rPr>
            </a:br>
            <a:r>
              <a:rPr lang="tr-TR" sz="2800">
                <a:latin typeface="Consolas"/>
                <a:ea typeface="Consolas"/>
                <a:cs typeface="Consolas"/>
                <a:sym typeface="Consolas"/>
              </a:rPr>
              <a:t>printf("Yaşınız: </a:t>
            </a:r>
            <a:r>
              <a:rPr lang="tr-TR" sz="28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%d</a:t>
            </a:r>
            <a:r>
              <a:rPr lang="tr-TR" sz="2800">
                <a:latin typeface="Consolas"/>
                <a:ea typeface="Consolas"/>
                <a:cs typeface="Consolas"/>
                <a:sym typeface="Consolas"/>
              </a:rPr>
              <a:t>\n",</a:t>
            </a:r>
            <a:r>
              <a:rPr lang="tr-TR" sz="28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yas</a:t>
            </a:r>
            <a:r>
              <a:rPr lang="tr-TR" sz="2800">
                <a:latin typeface="Consolas"/>
                <a:ea typeface="Consolas"/>
                <a:cs typeface="Consolas"/>
                <a:sym typeface="Consolas"/>
              </a:rPr>
              <a:t>); </a:t>
            </a:r>
            <a:endParaRPr sz="2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380"/>
              <a:buNone/>
            </a:pPr>
            <a:br>
              <a:rPr lang="tr-TR" sz="2800"/>
            </a:br>
            <a:r>
              <a:rPr lang="tr-TR" sz="2800" i="1"/>
              <a:t>Bu fonksiyon, format metninde </a:t>
            </a:r>
            <a:r>
              <a:rPr lang="tr-TR" sz="2800" b="1" i="1" u="sng"/>
              <a:t>% karakterini yanındaki karakteri yazdırılacak argümanın </a:t>
            </a:r>
            <a:r>
              <a:rPr lang="tr-TR" sz="2800" b="1" i="1" u="sng">
                <a:solidFill>
                  <a:srgbClr val="0070C0"/>
                </a:solidFill>
              </a:rPr>
              <a:t>biçimlendirme</a:t>
            </a:r>
            <a:r>
              <a:rPr lang="tr-TR" sz="2800" b="1" i="1" u="sng"/>
              <a:t> (</a:t>
            </a:r>
            <a:r>
              <a:rPr lang="tr-TR" sz="2800" b="1" i="1" u="sng">
                <a:solidFill>
                  <a:srgbClr val="FF0000"/>
                </a:solidFill>
              </a:rPr>
              <a:t>format</a:t>
            </a:r>
            <a:r>
              <a:rPr lang="tr-TR" sz="2800" b="1" i="1" u="sng"/>
              <a:t>) karakteri olarak ele alır.</a:t>
            </a:r>
            <a:r>
              <a:rPr lang="tr-TR" sz="2800" b="1" i="1"/>
              <a:t>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380"/>
              <a:buNone/>
            </a:pPr>
            <a:endParaRPr sz="2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8" name="Google Shape;138;p5"/>
          <p:cNvSpPr/>
          <p:nvPr/>
        </p:nvSpPr>
        <p:spPr>
          <a:xfrm rot="-2447007">
            <a:off x="2957929" y="2090173"/>
            <a:ext cx="6276142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b="1" i="0" u="none" strike="noStrik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mbria"/>
                <a:ea typeface="Cambria"/>
                <a:cs typeface="Cambria"/>
                <a:sym typeface="Cambria"/>
              </a:rPr>
              <a:t>% karakterini işleyen her bir format karakteri için;</a:t>
            </a:r>
            <a:endParaRPr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b="1" i="0" u="none" strike="noStrik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  <a:latin typeface="Cambria"/>
                <a:ea typeface="Cambria"/>
                <a:cs typeface="Cambria"/>
                <a:sym typeface="Cambria"/>
              </a:rPr>
              <a:t>Format karakterine uygun bir  argüman vermemiz gerekir. </a:t>
            </a:r>
            <a:br>
              <a:rPr lang="tr-TR" sz="2800" b="1" i="0" u="none" strike="noStrik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tr-TR" sz="2800" b="1" i="0" u="none" strike="noStrik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mbria"/>
                <a:ea typeface="Cambria"/>
                <a:cs typeface="Cambria"/>
                <a:sym typeface="Cambria"/>
              </a:rPr>
              <a:t>Ayrıca bu karakterlerin sırası da argümanlara uygun olmalıdır</a:t>
            </a:r>
            <a:endParaRPr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ambria"/>
              <a:buNone/>
            </a:pPr>
            <a:r>
              <a:rPr lang="tr-TR"/>
              <a:t>PRINTF FORMAT METNİ I</a:t>
            </a:r>
            <a:endParaRPr/>
          </a:p>
        </p:txBody>
      </p:sp>
      <p:sp>
        <p:nvSpPr>
          <p:cNvPr id="144" name="Google Shape;144;p6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/>
              <a:t>% karakteri değişkenin nasıl biçimlendirileceğini belirler.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tr-TR"/>
              <a:t>Konsola </a:t>
            </a:r>
            <a:r>
              <a:rPr lang="tr-TR"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tr-TR"/>
              <a:t> basmak için </a:t>
            </a:r>
            <a:r>
              <a:rPr lang="tr-TR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%%</a:t>
            </a:r>
            <a:r>
              <a:rPr lang="tr-TR"/>
              <a:t> diye biçimlendirmek gerekir.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tr-TR"/>
              <a:t> karakterinden sonra gelen karakter, argümanın </a:t>
            </a:r>
            <a:r>
              <a:rPr lang="tr-TR">
                <a:solidFill>
                  <a:srgbClr val="0070C0"/>
                </a:solidFill>
              </a:rPr>
              <a:t>biçimlendirme</a:t>
            </a:r>
            <a:r>
              <a:rPr lang="tr-TR"/>
              <a:t> (</a:t>
            </a:r>
            <a:r>
              <a:rPr lang="tr-TR">
                <a:solidFill>
                  <a:srgbClr val="FF0000"/>
                </a:solidFill>
              </a:rPr>
              <a:t>format</a:t>
            </a:r>
            <a:r>
              <a:rPr lang="tr-TR"/>
              <a:t>) karakteridir.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tr-TR"/>
              <a:t>Örnekteki </a:t>
            </a:r>
            <a:r>
              <a:rPr lang="tr-T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%d</a:t>
            </a:r>
            <a:r>
              <a:rPr lang="tr-TR"/>
              <a:t> argümanın ondalık (decimal) olarak konsola gönderir.</a:t>
            </a:r>
            <a:endParaRPr/>
          </a:p>
          <a:p>
            <a:pPr marL="18288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tr-TR"/>
              <a:t>\n ise konsolda satır başı yapılacağını belirten karakterdir. 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 i="1"/>
              <a:t>Verilen rakamlar kodun icra sırasıdır!</a:t>
            </a:r>
            <a:endParaRPr/>
          </a:p>
          <a:p>
            <a:pPr marL="27432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  <p:sp>
        <p:nvSpPr>
          <p:cNvPr id="145" name="Google Shape;145;p6"/>
          <p:cNvSpPr txBox="1">
            <a:spLocks noGrp="1"/>
          </p:cNvSpPr>
          <p:nvPr>
            <p:ph type="body" idx="2"/>
          </p:nvPr>
        </p:nvSpPr>
        <p:spPr>
          <a:xfrm>
            <a:off x="5824728" y="2194560"/>
            <a:ext cx="5294376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#include &lt;</a:t>
            </a:r>
            <a:r>
              <a:rPr lang="tr-TR" sz="1600" dirty="0" err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stdio.h</a:t>
            </a:r>
            <a:r>
              <a:rPr lang="tr-TR" sz="1600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 int kapasite=70;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r-TR" sz="1600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("Doluluk: </a:t>
            </a:r>
            <a:r>
              <a:rPr lang="tr-TR" sz="1600" dirty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%%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10\n");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r-TR" sz="16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/*Çıktı: </a:t>
            </a:r>
            <a:r>
              <a:rPr lang="tr-TR" sz="1600" dirty="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Doluluk: % 10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6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*/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r-TR" sz="1600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("Kapasite: </a:t>
            </a:r>
            <a:r>
              <a:rPr lang="tr-TR" sz="1600" dirty="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%%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%d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\n", </a:t>
            </a:r>
            <a:r>
              <a:rPr lang="tr-TR" sz="1600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kapasite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);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r-TR" sz="16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/*Çıktı: </a:t>
            </a:r>
            <a:r>
              <a:rPr lang="tr-TR" sz="1600" dirty="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Kapasite: % 30</a:t>
            </a: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600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*/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  return 0; 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ambria"/>
              <a:buNone/>
            </a:pPr>
            <a:r>
              <a:rPr lang="tr-TR"/>
              <a:t>PRINTF ÖRNEK 1</a:t>
            </a:r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body" idx="1"/>
          </p:nvPr>
        </p:nvSpPr>
        <p:spPr>
          <a:xfrm>
            <a:off x="1069847" y="2194560"/>
            <a:ext cx="5160623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#include &lt;</a:t>
            </a:r>
            <a:r>
              <a:rPr lang="tr-TR" dirty="0" err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stdio.h</a:t>
            </a:r>
            <a:r>
              <a:rPr lang="tr-TR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yas=30;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boy=1.8; </a:t>
            </a:r>
            <a:r>
              <a:rPr lang="tr-TR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//2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Yasiniz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tr-TR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%d</a:t>
            </a:r>
            <a:r>
              <a:rPr lang="tr-TR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\</a:t>
            </a:r>
            <a:r>
              <a:rPr lang="tr-TR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",yas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);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/*Çıktı: </a:t>
            </a:r>
            <a:r>
              <a:rPr lang="tr-TR" dirty="0" err="1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Yasiniz</a:t>
            </a:r>
            <a:r>
              <a:rPr lang="tr-TR" dirty="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: 30 </a:t>
            </a:r>
            <a:r>
              <a:rPr lang="tr-TR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*/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("Boyunuz: </a:t>
            </a:r>
            <a:r>
              <a:rPr lang="tr-TR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%f</a:t>
            </a:r>
            <a:r>
              <a:rPr lang="tr-TR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\</a:t>
            </a:r>
            <a:r>
              <a:rPr lang="tr-TR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tr-TR" dirty="0" err="1">
                <a:latin typeface="Consolas"/>
                <a:ea typeface="Consolas"/>
                <a:cs typeface="Consolas"/>
                <a:sym typeface="Consolas"/>
              </a:rPr>
              <a:t>",boy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);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/*Çıktı: </a:t>
            </a:r>
            <a:r>
              <a:rPr lang="tr-TR" dirty="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Boyunuz:1.800000</a:t>
            </a:r>
            <a:r>
              <a:rPr lang="tr-TR" dirty="0">
                <a:solidFill>
                  <a:srgbClr val="7F7F7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*/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 0; </a:t>
            </a:r>
            <a:r>
              <a:rPr lang="tr-TR" dirty="0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//5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  <p:sp>
        <p:nvSpPr>
          <p:cNvPr id="152" name="Google Shape;152;p7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5000"/>
              <a:buFont typeface="Arial"/>
              <a:buChar char="•"/>
            </a:pPr>
            <a:r>
              <a:rPr lang="tr-TR" sz="1800" dirty="0"/>
              <a:t>Yas değişkeni 30 varsayılan (default) değeriyle tanımlanmıştır.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Arial"/>
              <a:buChar char="•"/>
            </a:pPr>
            <a:r>
              <a:rPr lang="tr-TR" sz="1800" dirty="0"/>
              <a:t>İlk örnekteki format parametresi </a:t>
            </a:r>
            <a:r>
              <a:rPr lang="tr-TR" sz="1800" b="1" dirty="0">
                <a:latin typeface="Consolas"/>
                <a:ea typeface="Consolas"/>
                <a:cs typeface="Consolas"/>
                <a:sym typeface="Consolas"/>
              </a:rPr>
              <a:t>yas</a:t>
            </a:r>
            <a:r>
              <a:rPr lang="tr-TR" sz="1800" dirty="0"/>
              <a:t> değişkeninin konsola </a:t>
            </a:r>
            <a:r>
              <a:rPr lang="tr-TR" sz="1800" dirty="0">
                <a:solidFill>
                  <a:srgbClr val="0070C0"/>
                </a:solidFill>
              </a:rPr>
              <a:t>ondalık</a:t>
            </a:r>
            <a:r>
              <a:rPr lang="tr-TR" sz="1800" dirty="0"/>
              <a:t> (</a:t>
            </a:r>
            <a:r>
              <a:rPr lang="tr-TR" sz="1800" dirty="0">
                <a:solidFill>
                  <a:srgbClr val="FF0000"/>
                </a:solidFill>
              </a:rPr>
              <a:t>decimal</a:t>
            </a:r>
            <a:r>
              <a:rPr lang="tr-TR" sz="1800" dirty="0"/>
              <a:t>) </a:t>
            </a:r>
            <a:r>
              <a:rPr lang="tr-TR" sz="1800" dirty="0">
                <a:highlight>
                  <a:srgbClr val="FFFF00"/>
                </a:highlight>
              </a:rPr>
              <a:t>%d</a:t>
            </a:r>
            <a:r>
              <a:rPr lang="tr-TR" sz="1800" dirty="0"/>
              <a:t> olarak yazılacağını belirleyen biçim metnidir.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Arial"/>
              <a:buChar char="•"/>
            </a:pPr>
            <a:r>
              <a:rPr lang="tr-TR" sz="1800" dirty="0"/>
              <a:t>İlk örnekteki format parametresi </a:t>
            </a:r>
            <a:r>
              <a:rPr lang="tr-TR" sz="1800" b="1" dirty="0">
                <a:latin typeface="Consolas"/>
                <a:ea typeface="Consolas"/>
                <a:cs typeface="Consolas"/>
                <a:sym typeface="Consolas"/>
              </a:rPr>
              <a:t>boy</a:t>
            </a:r>
            <a:r>
              <a:rPr lang="tr-TR" sz="1800" dirty="0"/>
              <a:t> değişkeninin konsola </a:t>
            </a:r>
            <a:r>
              <a:rPr lang="tr-TR" sz="1800" dirty="0">
                <a:solidFill>
                  <a:srgbClr val="0070C0"/>
                </a:solidFill>
              </a:rPr>
              <a:t>kayan noktalı reel sayı</a:t>
            </a:r>
            <a:r>
              <a:rPr lang="tr-TR" sz="1800" dirty="0"/>
              <a:t> (</a:t>
            </a:r>
            <a:r>
              <a:rPr lang="tr-TR" sz="1800" dirty="0">
                <a:solidFill>
                  <a:srgbClr val="FF0000"/>
                </a:solidFill>
              </a:rPr>
              <a:t>float</a:t>
            </a:r>
            <a:r>
              <a:rPr lang="tr-TR" sz="1800" dirty="0"/>
              <a:t>) </a:t>
            </a:r>
            <a:r>
              <a:rPr lang="tr-TR" sz="1800" dirty="0">
                <a:highlight>
                  <a:srgbClr val="FFFF00"/>
                </a:highlight>
              </a:rPr>
              <a:t>%f</a:t>
            </a:r>
            <a:r>
              <a:rPr lang="tr-TR" sz="1800" dirty="0"/>
              <a:t> olarak yazılacağını belirleyen biçim metnidir.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Font typeface="Arial"/>
              <a:buChar char="•"/>
            </a:pPr>
            <a:r>
              <a:rPr lang="tr-TR" sz="1800" dirty="0"/>
              <a:t>Konsola gönderilen </a:t>
            </a:r>
            <a:r>
              <a:rPr lang="tr-TR" sz="1800" dirty="0">
                <a:highlight>
                  <a:srgbClr val="FFFF00"/>
                </a:highlight>
              </a:rPr>
              <a:t>\n</a:t>
            </a:r>
            <a:r>
              <a:rPr lang="tr-TR" sz="1800" dirty="0"/>
              <a:t> karakteri, konsolda İMLEÇ bir alt satıra geçer.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Cambria"/>
              <a:buNone/>
            </a:pPr>
            <a:r>
              <a:rPr lang="tr-TR"/>
              <a:t>PRINTF FORMAT METNİ III</a:t>
            </a:r>
            <a:endParaRPr/>
          </a:p>
        </p:txBody>
      </p:sp>
      <p:sp>
        <p:nvSpPr>
          <p:cNvPr id="158" name="Google Shape;158;p8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tr-TR" b="1" i="1"/>
              <a:t>Format metninde; klavyede bastığımız zaman etkisini gördüğümüz karakterlerin davranışlarını biçimlendirilmiş metinde göstermek için özel karakterler kullanırız.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530"/>
              <a:buNone/>
            </a:pPr>
            <a:endParaRPr/>
          </a:p>
          <a:p>
            <a:pPr marL="285750" lvl="1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530"/>
              <a:buChar char="▪"/>
            </a:pPr>
            <a:r>
              <a:rPr lang="tr-T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'\n'</a:t>
            </a:r>
            <a:r>
              <a:rPr lang="tr-TR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/>
              <a:t>(</a:t>
            </a:r>
            <a:r>
              <a:rPr lang="tr-TR">
                <a:solidFill>
                  <a:srgbClr val="FF0000"/>
                </a:solidFill>
              </a:rPr>
              <a:t>New Line</a:t>
            </a:r>
            <a:r>
              <a:rPr lang="tr-TR"/>
              <a:t>) konsolda bir alt satıra ineriz. </a:t>
            </a:r>
            <a:br>
              <a:rPr lang="tr-TR"/>
            </a:br>
            <a:r>
              <a:rPr lang="tr-TR"/>
              <a:t>(Klavyede Enter tuşuna bastığımızda metin editöründe alt satıra indiğimiz karakter)</a:t>
            </a:r>
            <a:endParaRPr/>
          </a:p>
          <a:p>
            <a:pPr marL="285750" lvl="1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530"/>
              <a:buChar char="▪"/>
            </a:pPr>
            <a:r>
              <a:rPr lang="tr-T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'\t' </a:t>
            </a:r>
            <a:r>
              <a:rPr lang="tr-TR"/>
              <a:t>(</a:t>
            </a:r>
            <a:r>
              <a:rPr lang="tr-TR">
                <a:solidFill>
                  <a:srgbClr val="FF0000"/>
                </a:solidFill>
              </a:rPr>
              <a:t>Tab</a:t>
            </a:r>
            <a:r>
              <a:rPr lang="tr-TR"/>
              <a:t>) konsolda 8 ,16, … (8in katları) sütuna ilerleriz. </a:t>
            </a:r>
            <a:endParaRPr/>
          </a:p>
          <a:p>
            <a:pPr marL="285750" lvl="1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530"/>
              <a:buChar char="▪"/>
            </a:pPr>
            <a:r>
              <a:rPr lang="tr-T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'\r' </a:t>
            </a:r>
            <a:r>
              <a:rPr lang="tr-TR"/>
              <a:t>(</a:t>
            </a:r>
            <a:r>
              <a:rPr lang="tr-TR">
                <a:solidFill>
                  <a:srgbClr val="FF0000"/>
                </a:solidFill>
              </a:rPr>
              <a:t>Carriage Return</a:t>
            </a:r>
            <a:r>
              <a:rPr lang="tr-TR"/>
              <a:t>) Bulunduğumuz satırın başına döneriz.</a:t>
            </a:r>
            <a:endParaRPr/>
          </a:p>
          <a:p>
            <a:pPr marL="285750" lvl="1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530"/>
              <a:buChar char="▪"/>
            </a:pPr>
            <a:r>
              <a:rPr lang="tr-T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'\a' </a:t>
            </a:r>
            <a:r>
              <a:rPr lang="tr-TR"/>
              <a:t>Uyarı (</a:t>
            </a:r>
            <a:r>
              <a:rPr lang="tr-TR">
                <a:solidFill>
                  <a:srgbClr val="FF0000"/>
                </a:solidFill>
              </a:rPr>
              <a:t>Alert</a:t>
            </a:r>
            <a:r>
              <a:rPr lang="tr-TR"/>
              <a:t>) sesi çıkarırız.</a:t>
            </a:r>
            <a:endParaRPr/>
          </a:p>
          <a:p>
            <a:pPr marL="285750" lvl="1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530"/>
              <a:buChar char="▪"/>
            </a:pPr>
            <a:r>
              <a:rPr lang="tr-T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'\\'</a:t>
            </a:r>
            <a:r>
              <a:rPr lang="tr-TR"/>
              <a:t> konsola </a:t>
            </a:r>
            <a:r>
              <a:rPr lang="tr-TR">
                <a:solidFill>
                  <a:srgbClr val="0000FF"/>
                </a:solidFill>
              </a:rPr>
              <a:t>ters bölü </a:t>
            </a:r>
            <a:r>
              <a:rPr lang="tr-TR"/>
              <a:t>(</a:t>
            </a:r>
            <a:r>
              <a:rPr lang="tr-TR">
                <a:solidFill>
                  <a:srgbClr val="FF0000"/>
                </a:solidFill>
              </a:rPr>
              <a:t>back slash</a:t>
            </a:r>
            <a:r>
              <a:rPr lang="tr-TR"/>
              <a:t>) karakterini basarız</a:t>
            </a:r>
            <a:endParaRPr/>
          </a:p>
          <a:p>
            <a:pPr marL="285750" lvl="1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530"/>
              <a:buChar char="▪"/>
            </a:pPr>
            <a:r>
              <a:rPr lang="tr-T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'\"'</a:t>
            </a:r>
            <a:r>
              <a:rPr lang="tr-TR"/>
              <a:t> konsolda </a:t>
            </a:r>
            <a:r>
              <a:rPr lang="tr-TR">
                <a:solidFill>
                  <a:srgbClr val="0000FF"/>
                </a:solidFill>
              </a:rPr>
              <a:t>çift tırnak </a:t>
            </a:r>
            <a:r>
              <a:rPr lang="tr-TR"/>
              <a:t>karakterini basarız </a:t>
            </a:r>
            <a:endParaRPr/>
          </a:p>
          <a:p>
            <a:pPr marL="285750" lvl="1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530"/>
              <a:buChar char="▪"/>
            </a:pPr>
            <a:r>
              <a:rPr lang="tr-T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'\''</a:t>
            </a:r>
            <a:r>
              <a:rPr lang="tr-TR"/>
              <a:t> konsolda </a:t>
            </a:r>
            <a:r>
              <a:rPr lang="tr-TR">
                <a:solidFill>
                  <a:srgbClr val="0000FF"/>
                </a:solidFill>
              </a:rPr>
              <a:t>tek tırnak </a:t>
            </a:r>
            <a:r>
              <a:rPr lang="tr-TR"/>
              <a:t>karakterini basarız </a:t>
            </a:r>
            <a:endParaRPr/>
          </a:p>
          <a:p>
            <a:pPr marL="285750" lvl="1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530"/>
              <a:buChar char="▪"/>
            </a:pPr>
            <a:r>
              <a:rPr lang="tr-T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'\?'</a:t>
            </a:r>
            <a:r>
              <a:rPr lang="tr-TR"/>
              <a:t> konsolda </a:t>
            </a:r>
            <a:r>
              <a:rPr lang="tr-TR">
                <a:solidFill>
                  <a:srgbClr val="0000FF"/>
                </a:solidFill>
              </a:rPr>
              <a:t>soru işareti </a:t>
            </a:r>
            <a:r>
              <a:rPr lang="tr-TR"/>
              <a:t>karakterini basarız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ambria"/>
              <a:buNone/>
            </a:pPr>
            <a:r>
              <a:rPr lang="tr-TR"/>
              <a:t>PRINTF ÖRNEK 2</a:t>
            </a:r>
            <a:endParaRPr/>
          </a:p>
        </p:txBody>
      </p:sp>
      <p:sp>
        <p:nvSpPr>
          <p:cNvPr id="164" name="Google Shape;164;p9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5223376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printf("ILHAN</a:t>
            </a:r>
            <a:r>
              <a:rPr lang="tr-T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tr-TR">
                <a:latin typeface="Consolas"/>
                <a:ea typeface="Consolas"/>
                <a:cs typeface="Consolas"/>
                <a:sym typeface="Consolas"/>
              </a:rPr>
              <a:t>"); 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printf("OZKAN</a:t>
            </a:r>
            <a:r>
              <a:rPr lang="tr-T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\r</a:t>
            </a:r>
            <a:r>
              <a:rPr lang="tr-TR">
                <a:latin typeface="Consolas"/>
                <a:ea typeface="Consolas"/>
                <a:cs typeface="Consolas"/>
                <a:sym typeface="Consolas"/>
              </a:rPr>
              <a:t>"); 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//2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printf("ABC</a:t>
            </a:r>
            <a:r>
              <a:rPr lang="tr-T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lang="tr-TR"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tr-T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tr-TR">
                <a:latin typeface="Consolas"/>
                <a:ea typeface="Consolas"/>
                <a:cs typeface="Consolas"/>
                <a:sym typeface="Consolas"/>
              </a:rPr>
              <a:t>"); 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//3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printf("</a:t>
            </a:r>
            <a:r>
              <a:rPr lang="tr-T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\"</a:t>
            </a:r>
            <a:r>
              <a:rPr lang="tr-TR">
                <a:latin typeface="Consolas"/>
                <a:ea typeface="Consolas"/>
                <a:cs typeface="Consolas"/>
                <a:sym typeface="Consolas"/>
              </a:rPr>
              <a:t>Iyi</a:t>
            </a:r>
            <a:r>
              <a:rPr lang="tr-T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\"</a:t>
            </a:r>
            <a:r>
              <a:rPr lang="tr-TR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tr-T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\"</a:t>
            </a:r>
            <a:r>
              <a:rPr lang="tr-TR">
                <a:latin typeface="Consolas"/>
                <a:ea typeface="Consolas"/>
                <a:cs typeface="Consolas"/>
                <a:sym typeface="Consolas"/>
              </a:rPr>
              <a:t>Kotu</a:t>
            </a:r>
            <a:r>
              <a:rPr lang="tr-T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\"\n</a:t>
            </a:r>
            <a:r>
              <a:rPr lang="tr-TR">
                <a:latin typeface="Consolas"/>
                <a:ea typeface="Consolas"/>
                <a:cs typeface="Consolas"/>
                <a:sym typeface="Consolas"/>
              </a:rPr>
              <a:t>"); 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//4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tr-T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tr-TR">
                <a:latin typeface="Consolas"/>
                <a:ea typeface="Consolas"/>
                <a:cs typeface="Consolas"/>
                <a:sym typeface="Consolas"/>
              </a:rPr>
              <a:t> 0; </a:t>
            </a:r>
            <a:r>
              <a:rPr lang="tr-TR">
                <a:solidFill>
                  <a:srgbClr val="A5A5A5"/>
                </a:solidFill>
                <a:latin typeface="Consolas"/>
                <a:ea typeface="Consolas"/>
                <a:cs typeface="Consolas"/>
                <a:sym typeface="Consolas"/>
              </a:rPr>
              <a:t>//5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pic>
        <p:nvPicPr>
          <p:cNvPr id="165" name="Google Shape;165;p9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364288" y="2939374"/>
            <a:ext cx="4754562" cy="2487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3246</Words>
  <Application>Microsoft Office PowerPoint</Application>
  <PresentationFormat>Geniş ekran</PresentationFormat>
  <Paragraphs>410</Paragraphs>
  <Slides>23</Slides>
  <Notes>23</Notes>
  <HiddenSlides>1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</vt:lpstr>
      <vt:lpstr>Consolas</vt:lpstr>
      <vt:lpstr>Noto Sans Symbols</vt:lpstr>
      <vt:lpstr>Trebuchet MS</vt:lpstr>
      <vt:lpstr>Wood Type</vt:lpstr>
      <vt:lpstr>C DILI ILE  YAPISAL PROGRAMLAMA</vt:lpstr>
      <vt:lpstr>yapısal (structural) programlama nedir?</vt:lpstr>
      <vt:lpstr> MODÜLLER</vt:lpstr>
      <vt:lpstr>DIĞER BAŞLIK (HEADER) DOSYALARI</vt:lpstr>
      <vt:lpstr>PRINTF-KONSOLA BİÇİMLENDİRİLMİŞ METİN GÖNDERME</vt:lpstr>
      <vt:lpstr>PRINTF FORMAT METNİ I</vt:lpstr>
      <vt:lpstr>PRINTF ÖRNEK 1</vt:lpstr>
      <vt:lpstr>PRINTF FORMAT METNİ III</vt:lpstr>
      <vt:lpstr>PRINTF ÖRNEK 2</vt:lpstr>
      <vt:lpstr>PRINTF FORMAT METNİ IV</vt:lpstr>
      <vt:lpstr>PRINTF FORMAT METNİ V</vt:lpstr>
      <vt:lpstr>PRINTF ÖRNEK C PROGRAMI</vt:lpstr>
      <vt:lpstr>PRINTF TÜRKÇE KARAKTERLER</vt:lpstr>
      <vt:lpstr>SCANF-KLAVYEDEN BİÇİMLENDİRİLMİŞ METİN OKUMA</vt:lpstr>
      <vt:lpstr>SCANF FORMAT METNİ I</vt:lpstr>
      <vt:lpstr>SCANF FORMAT METNİ II</vt:lpstr>
      <vt:lpstr>ÖRNEK 1</vt:lpstr>
      <vt:lpstr>TAMSAYI DEĞİŞMEZLER</vt:lpstr>
      <vt:lpstr>REEL SAYI DEĞİŞMEZLER</vt:lpstr>
      <vt:lpstr>BÖLME OPERATÖRÜ</vt:lpstr>
      <vt:lpstr>KALAN OPERATÖRÜ</vt:lpstr>
      <vt:lpstr>ADRES OPERATÖRÜ</vt:lpstr>
      <vt:lpstr>DINLEDIĞINIZ IÇIN TEŞEKKÜR EDERIM.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DILI ILE  YAPISAL PROGRAMLAMA</dc:title>
  <dc:creator>İlhan ÖZKAN</dc:creator>
  <cp:lastModifiedBy>İlhan ÖZKAN</cp:lastModifiedBy>
  <cp:revision>5</cp:revision>
  <dcterms:created xsi:type="dcterms:W3CDTF">2020-05-21T06:51:03Z</dcterms:created>
  <dcterms:modified xsi:type="dcterms:W3CDTF">2025-04-10T07:00:12Z</dcterms:modified>
</cp:coreProperties>
</file>