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0"/>
  </p:notesMasterIdLst>
  <p:sldIdLst>
    <p:sldId id="256" r:id="rId2"/>
    <p:sldId id="286" r:id="rId3"/>
    <p:sldId id="301" r:id="rId4"/>
    <p:sldId id="307" r:id="rId5"/>
    <p:sldId id="303" r:id="rId6"/>
    <p:sldId id="304" r:id="rId7"/>
    <p:sldId id="308" r:id="rId8"/>
    <p:sldId id="328" r:id="rId9"/>
    <p:sldId id="366" r:id="rId10"/>
    <p:sldId id="343" r:id="rId11"/>
    <p:sldId id="369" r:id="rId12"/>
    <p:sldId id="324" r:id="rId13"/>
    <p:sldId id="326" r:id="rId14"/>
    <p:sldId id="305" r:id="rId15"/>
    <p:sldId id="309" r:id="rId16"/>
    <p:sldId id="311" r:id="rId17"/>
    <p:sldId id="329" r:id="rId18"/>
    <p:sldId id="314" r:id="rId19"/>
    <p:sldId id="317" r:id="rId20"/>
    <p:sldId id="331" r:id="rId21"/>
    <p:sldId id="330" r:id="rId22"/>
    <p:sldId id="332" r:id="rId23"/>
    <p:sldId id="373" r:id="rId24"/>
    <p:sldId id="318" r:id="rId25"/>
    <p:sldId id="320" r:id="rId26"/>
    <p:sldId id="367" r:id="rId27"/>
    <p:sldId id="319" r:id="rId28"/>
    <p:sldId id="321" r:id="rId29"/>
    <p:sldId id="368" r:id="rId30"/>
    <p:sldId id="322" r:id="rId31"/>
    <p:sldId id="323" r:id="rId32"/>
    <p:sldId id="374" r:id="rId33"/>
    <p:sldId id="372" r:id="rId34"/>
    <p:sldId id="375" r:id="rId35"/>
    <p:sldId id="362" r:id="rId36"/>
    <p:sldId id="364" r:id="rId37"/>
    <p:sldId id="365" r:id="rId38"/>
    <p:sldId id="27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273" autoAdjust="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10.04.2025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71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algoritmada girilen sayıların birbirinden farklı olarak verilecekleri soruda söylendiğinden ikinci koşulu ( İkinci sayı &gt; Birinci sayı =&gt; İkinci sayı ) yazmaya gerek kalmamıştır. </a:t>
            </a:r>
          </a:p>
          <a:p>
            <a:r>
              <a:rPr lang="tr-TR" dirty="0"/>
              <a:t>Çünkü birinci, ikinciden büyük değilse ve bu sayılar birbirinden farklı ise geriye kalan tek ihtimal ikincinin büyük olma durumudur. </a:t>
            </a:r>
          </a:p>
          <a:p>
            <a:r>
              <a:rPr lang="tr-TR" dirty="0"/>
              <a:t>İkinci koşul sorgulanmadan sayi2 değişkeninde bulunan ikinci sayı değeri ekrana yazdırılmıştır.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0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051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06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içice</a:t>
            </a:r>
            <a:r>
              <a:rPr lang="tr-TR" dirty="0"/>
              <a:t> eğer yapısı kullanılmadan ayrı ayrı </a:t>
            </a:r>
            <a:r>
              <a:rPr lang="tr-TR" dirty="0" err="1"/>
              <a:t>if</a:t>
            </a:r>
            <a:r>
              <a:rPr lang="tr-TR" dirty="0"/>
              <a:t> komutları kullanılarak yazılmak işlenseydi mutlaka koşullar arasında mantıksal bağlaçlar kullanılması gerekecekti.</a:t>
            </a:r>
          </a:p>
          <a:p>
            <a:r>
              <a:rPr lang="tr-TR" dirty="0"/>
              <a:t>Böyle bir durumda hem alt sınır hem de üst sınır kontrolü yapılması gerekirdi. </a:t>
            </a:r>
          </a:p>
          <a:p>
            <a:r>
              <a:rPr lang="tr-TR" dirty="0"/>
              <a:t>Sınanan iki sınır değeri de mantıksal VE (</a:t>
            </a:r>
            <a:r>
              <a:rPr lang="tr-TR" dirty="0" err="1"/>
              <a:t>and</a:t>
            </a:r>
            <a:r>
              <a:rPr lang="tr-TR" dirty="0"/>
              <a:t>) operatörü olan &amp;&amp; operatörü ile birbirine bağlanmalıydı.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815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slaytlardaki örnekler, Muhammet </a:t>
            </a:r>
            <a:r>
              <a:rPr lang="tr-TR" dirty="0" err="1"/>
              <a:t>YORULMAZ’ın</a:t>
            </a:r>
            <a:r>
              <a:rPr lang="tr-TR" dirty="0"/>
              <a:t> sunularından alınmıştır.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4F665E-9987-49E3-A15B-502D7E3E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ilişkisel</a:t>
            </a:r>
            <a:br>
              <a:rPr lang="tr-TR" dirty="0"/>
            </a:br>
            <a:r>
              <a:rPr lang="tr-TR" dirty="0" err="1"/>
              <a:t>OperatörLER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75CFED-F0C0-4F7C-888B-B4717C43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("1==1:%d\n",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1==1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1==1:1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("1==0:%d\n",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1==0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1==0:0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("1!=1:%d\n",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1!=1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1!=1:0  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("1!=0:%d\n\n",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1!=0:1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&amp;&amp; (0!=1)</a:t>
            </a:r>
            <a:r>
              <a:rPr lang="en-US" dirty="0">
                <a:latin typeface="Consolas" panose="020B0609020204030204" pitchFamily="49" charset="0"/>
              </a:rPr>
              <a:t>:%d\n",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&amp;&amp; (0!=1)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(1!=0) &amp;&amp; (0!=1):1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&amp;&amp; (0==1)</a:t>
            </a:r>
            <a:r>
              <a:rPr lang="en-US" dirty="0">
                <a:latin typeface="Consolas" panose="020B0609020204030204" pitchFamily="49" charset="0"/>
              </a:rPr>
              <a:t>:%d\n",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&amp;&amp; (0==1)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(1!=0) &amp;&amp; (0==1):0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|| (0!=1)</a:t>
            </a:r>
            <a:r>
              <a:rPr lang="en-US" dirty="0">
                <a:latin typeface="Consolas" panose="020B0609020204030204" pitchFamily="49" charset="0"/>
              </a:rPr>
              <a:t>:%d\n",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|| (0!=1)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(1!=0) || (0!=1):1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|| (0==1)</a:t>
            </a:r>
            <a:r>
              <a:rPr lang="en-US" dirty="0">
                <a:latin typeface="Consolas" panose="020B0609020204030204" pitchFamily="49" charset="0"/>
              </a:rPr>
              <a:t>:%d\n",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|| (0==1)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(1!=0) || (0==1):1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!(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:%d\n\n",</a:t>
            </a:r>
            <a:r>
              <a:rPr lang="tr-TR" dirty="0">
                <a:latin typeface="Consolas" panose="020B0609020204030204" pitchFamily="49" charset="0"/>
              </a:rPr>
              <a:t> !(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!(1!=0):0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("5&gt;4:%d\n",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5&gt;4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5&gt;4:1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("4&gt;5:%d\n",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4&gt;5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4&gt;5:0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("4&gt;4:%d\n",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4&gt;4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4&gt;4:0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("5&lt;4:%d\n",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5&lt;4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5&lt;4:0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("4&lt;5:%d\n",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4&lt;5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4&lt;5:1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("4&lt;4:%d\n",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4&lt;4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4&lt;4:0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("5&lt;=4:%d\n",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5&lt;=4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5&lt;=4:0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("4&lt;=5:%d\n",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4&lt;=5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4&lt;=5:1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("4&lt;=4:%d\n",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4&lt;=4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4&gt;=4:1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("5&gt;=4:%d\n",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5&gt;=4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5&gt;=4:1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("4&gt;=5:%d\n",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4&gt;=5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4&gt;=5:0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("4&gt;=4:%d\n",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4&gt;=4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4&gt;=4:1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7FF635-3D95-4582-8857-A00071F0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If </a:t>
            </a:r>
            <a:r>
              <a:rPr lang="tr-TR" sz="1600" dirty="0">
                <a:solidFill>
                  <a:srgbClr val="0070C0"/>
                </a:solidFill>
              </a:rPr>
              <a:t>talimatına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FF0000"/>
                </a:solidFill>
              </a:rPr>
              <a:t>statement</a:t>
            </a:r>
            <a:r>
              <a:rPr lang="tr-TR" sz="1600" dirty="0"/>
              <a:t>) ilişkin koşul </a:t>
            </a:r>
            <a:r>
              <a:rPr lang="tr-TR" sz="1600" dirty="0">
                <a:solidFill>
                  <a:srgbClr val="0070C0"/>
                </a:solidFill>
              </a:rPr>
              <a:t>ifadesinde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FF0000"/>
                </a:solidFill>
              </a:rPr>
              <a:t>expression</a:t>
            </a:r>
            <a:r>
              <a:rPr lang="tr-TR" sz="1600" dirty="0"/>
              <a:t>) genelde ilişkisel operatörler bulunur. </a:t>
            </a:r>
          </a:p>
          <a:p>
            <a:r>
              <a:rPr lang="tr-TR" sz="1600" dirty="0"/>
              <a:t>Bu operatörlerin nasıl çalıştığı çok iyi bilinmelidir.</a:t>
            </a:r>
          </a:p>
        </p:txBody>
      </p:sp>
    </p:spTree>
    <p:extLst>
      <p:ext uri="{BB962C8B-B14F-4D97-AF65-F5344CB8AC3E}">
        <p14:creationId xmlns:p14="http://schemas.microsoft.com/office/powerpoint/2010/main" val="79059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4F665E-9987-49E3-A15B-502D7E3E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ilişkisel</a:t>
            </a:r>
            <a:br>
              <a:rPr lang="tr-TR" dirty="0"/>
            </a:br>
            <a:r>
              <a:rPr lang="tr-TR" dirty="0" err="1"/>
              <a:t>OperatörLER</a:t>
            </a:r>
            <a:r>
              <a:rPr lang="tr-TR" dirty="0"/>
              <a:t>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75CFED-F0C0-4F7C-888B-B4717C43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sayi1,sayi2;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sayi1=30;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sayi2=50;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(sayi1&gt;sayi2)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Birinci Sayı İkincisinden Büyüktür.\n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);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(sayi2&gt;sayi1)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Birinci Sayı İkincisinden Küçüktür.\n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);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(sayi2==sayi1)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Birinci Sayı İkincisine Eşittir.\n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);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(1)   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Bu Her zaman yazılır.\n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);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(0)   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Bu Hiçbir zaman yazılmaz.\n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);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r>
              <a:rPr lang="tr-TR" sz="1800" dirty="0">
                <a:latin typeface="Consolas" panose="020B0609020204030204" pitchFamily="49" charset="0"/>
              </a:rPr>
              <a:t>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tr-TR" sz="18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7FF635-3D95-4582-8857-A00071F0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Klavyeden Girilen İki Sayı ikincisi kıyaslandığında, birincisi</a:t>
            </a:r>
            <a:br>
              <a:rPr lang="tr-TR" sz="1600" dirty="0"/>
            </a:br>
            <a:r>
              <a:rPr lang="tr-TR" sz="1600" dirty="0"/>
              <a:t>-Büyük mü?</a:t>
            </a:r>
          </a:p>
          <a:p>
            <a:r>
              <a:rPr lang="tr-TR" sz="1600" dirty="0"/>
              <a:t>-Küçük mü?</a:t>
            </a:r>
          </a:p>
          <a:p>
            <a:r>
              <a:rPr lang="tr-TR" sz="1600" dirty="0"/>
              <a:t>-Eşit mi? </a:t>
            </a:r>
          </a:p>
          <a:p>
            <a:r>
              <a:rPr lang="tr-TR" sz="1600" dirty="0"/>
              <a:t>Olduğunu yazan program;</a:t>
            </a:r>
          </a:p>
          <a:p>
            <a:r>
              <a:rPr lang="tr-TR" sz="1600" b="1" dirty="0"/>
              <a:t>ÖRNEK:</a:t>
            </a:r>
          </a:p>
          <a:p>
            <a:r>
              <a:rPr lang="tr-TR" sz="1600" b="1" dirty="0"/>
              <a:t>İki Sayı Giriniz: 1-2</a:t>
            </a:r>
            <a:br>
              <a:rPr lang="tr-TR" sz="1600" b="1" dirty="0"/>
            </a:br>
            <a:r>
              <a:rPr lang="tr-TR" sz="1600" b="1" dirty="0"/>
              <a:t>Birinci Sayı İkincisinden Küçüktür</a:t>
            </a:r>
          </a:p>
          <a:p>
            <a:pPr algn="ctr"/>
            <a:r>
              <a:rPr lang="tr-TR" sz="1600" b="1" i="1" dirty="0">
                <a:solidFill>
                  <a:schemeClr val="tx1"/>
                </a:solidFill>
              </a:rPr>
              <a:t>İcra Sırasını Analiz Ediniz!</a:t>
            </a:r>
          </a:p>
        </p:txBody>
      </p:sp>
    </p:spTree>
    <p:extLst>
      <p:ext uri="{BB962C8B-B14F-4D97-AF65-F5344CB8AC3E}">
        <p14:creationId xmlns:p14="http://schemas.microsoft.com/office/powerpoint/2010/main" val="224246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altLang="tr-TR" sz="2000" dirty="0">
                <a:highlight>
                  <a:srgbClr val="FFFF00"/>
                </a:highlight>
              </a:rPr>
              <a:t>Birbirinden farklı olarak verilen iki adet tamsayıdan, büyük olanı bulup gösteren algoritma ve akış diyagramını tasarlayınız</a:t>
            </a:r>
            <a:r>
              <a:rPr lang="tr-TR" altLang="tr-TR" sz="2000" dirty="0"/>
              <a:t>.</a:t>
            </a:r>
          </a:p>
          <a:p>
            <a:pPr marL="0" indent="0">
              <a:buNone/>
            </a:pPr>
            <a:r>
              <a:rPr lang="tr-TR" sz="2100" b="1" dirty="0"/>
              <a:t>Problem:</a:t>
            </a:r>
          </a:p>
          <a:p>
            <a:r>
              <a:rPr lang="tr-TR" sz="2100" dirty="0"/>
              <a:t>Bu problemde verilen iki değerden büyük olanı bulunması istenmektedir. </a:t>
            </a:r>
          </a:p>
          <a:p>
            <a:r>
              <a:rPr lang="tr-TR" sz="2100" dirty="0"/>
              <a:t>Bilgisayar büyük, küçük, eşit ve farklı gibi mantıksal işlemleri gerçekleştirebilir. </a:t>
            </a:r>
          </a:p>
          <a:p>
            <a:r>
              <a:rPr lang="tr-TR" sz="2100" dirty="0"/>
              <a:t>O halde problemde bir karşılaştırma yapılacak ve karşılaştırmanın sonucuna göre hangisinin büyük olduğuna karar verilecektir.</a:t>
            </a:r>
          </a:p>
          <a:p>
            <a:pPr marL="0" indent="0">
              <a:buNone/>
            </a:pPr>
            <a:endParaRPr lang="tr-TR" sz="2100" i="1" dirty="0"/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DDF6E8DB-E978-4181-8B4B-3DE0227AD1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altLang="tr-TR" sz="2000" b="1" dirty="0"/>
              <a:t>Analiz:</a:t>
            </a:r>
          </a:p>
          <a:p>
            <a:pPr marL="0" indent="0">
              <a:buNone/>
            </a:pPr>
            <a:r>
              <a:rPr lang="tr-TR" altLang="tr-TR" sz="2000" dirty="0"/>
              <a:t>Bu problem için gereken</a:t>
            </a:r>
          </a:p>
          <a:p>
            <a:pPr marL="0" indent="0">
              <a:buNone/>
            </a:pPr>
            <a:r>
              <a:rPr lang="tr-TR" altLang="tr-TR" sz="2000" dirty="0"/>
              <a:t>Girdiler:</a:t>
            </a:r>
          </a:p>
          <a:p>
            <a:pPr marL="274320" lvl="1" indent="0">
              <a:buNone/>
            </a:pPr>
            <a:r>
              <a:rPr lang="tr-TR" altLang="tr-TR" dirty="0"/>
              <a:t>Birinci sayı </a:t>
            </a:r>
          </a:p>
          <a:p>
            <a:pPr marL="274320" lvl="1" indent="0">
              <a:buNone/>
            </a:pPr>
            <a:r>
              <a:rPr lang="tr-TR" altLang="tr-TR" dirty="0"/>
              <a:t>İkinci sayı</a:t>
            </a:r>
          </a:p>
          <a:p>
            <a:pPr marL="0" indent="0">
              <a:buNone/>
            </a:pPr>
            <a:r>
              <a:rPr lang="tr-TR" altLang="tr-TR" sz="2000" dirty="0"/>
              <a:t>Çıktılar:</a:t>
            </a:r>
          </a:p>
          <a:p>
            <a:pPr marL="274320" lvl="1" indent="0">
              <a:buNone/>
            </a:pPr>
            <a:r>
              <a:rPr lang="tr-TR" altLang="tr-TR" dirty="0"/>
              <a:t>Büyük olan</a:t>
            </a:r>
          </a:p>
          <a:p>
            <a:pPr marL="0" indent="0">
              <a:buNone/>
            </a:pPr>
            <a:r>
              <a:rPr lang="tr-TR" altLang="tr-TR" sz="2000" dirty="0"/>
              <a:t>İlişki:</a:t>
            </a:r>
          </a:p>
          <a:p>
            <a:pPr marL="274320" lvl="1" indent="0">
              <a:buNone/>
            </a:pPr>
            <a:r>
              <a:rPr lang="tr-TR" altLang="tr-TR" dirty="0"/>
              <a:t>Birinci sayı &gt; İkinci sayı =&gt; Birinci sayı </a:t>
            </a:r>
          </a:p>
          <a:p>
            <a:pPr marL="274320" lvl="1" indent="0">
              <a:buNone/>
            </a:pPr>
            <a:r>
              <a:rPr lang="tr-TR" altLang="tr-TR" dirty="0"/>
              <a:t>İkinci sayı &gt; Birinci sayı =&gt; İkinci sayı</a:t>
            </a:r>
            <a:endParaRPr lang="tr-TR" sz="1900" i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80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 ALGORİTMA VE AKIŞ DİYAGRAMI</a:t>
            </a:r>
          </a:p>
        </p:txBody>
      </p: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90B2D545-6A34-402A-91DD-D2313BE70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BAŞLA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OKU sayi1, sayi2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EĞER sayi1&gt; sayi2 İSE YAZ sayi1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EĞER sayi2&gt; sayi1 İSE YAZ sayi2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DUR</a:t>
            </a:r>
          </a:p>
          <a:p>
            <a:endParaRPr lang="tr-TR" dirty="0"/>
          </a:p>
        </p:txBody>
      </p:sp>
      <p:grpSp>
        <p:nvGrpSpPr>
          <p:cNvPr id="93" name="Grup 92">
            <a:extLst>
              <a:ext uri="{FF2B5EF4-FFF2-40B4-BE49-F238E27FC236}">
                <a16:creationId xmlns:a16="http://schemas.microsoft.com/office/drawing/2014/main" id="{83F0AE45-45AF-49C5-8FAC-45B3F5160842}"/>
              </a:ext>
            </a:extLst>
          </p:cNvPr>
          <p:cNvGrpSpPr/>
          <p:nvPr/>
        </p:nvGrpSpPr>
        <p:grpSpPr>
          <a:xfrm>
            <a:off x="2701888" y="624257"/>
            <a:ext cx="3470041" cy="5275886"/>
            <a:chOff x="2701888" y="624257"/>
            <a:chExt cx="3470041" cy="5275886"/>
          </a:xfrm>
        </p:grpSpPr>
        <p:sp>
          <p:nvSpPr>
            <p:cNvPr id="6" name="Akış Çizelgesi: Sonlandırıcı 5">
              <a:extLst>
                <a:ext uri="{FF2B5EF4-FFF2-40B4-BE49-F238E27FC236}">
                  <a16:creationId xmlns:a16="http://schemas.microsoft.com/office/drawing/2014/main" id="{FDFE08A0-2660-4D36-93D7-29CF02360FC9}"/>
                </a:ext>
              </a:extLst>
            </p:cNvPr>
            <p:cNvSpPr/>
            <p:nvPr/>
          </p:nvSpPr>
          <p:spPr>
            <a:xfrm>
              <a:off x="3042770" y="624257"/>
              <a:ext cx="1444284" cy="446684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</a:t>
              </a:r>
              <a:endParaRPr lang="tr-TR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7" name="Akış Çizelgesi: El İle Girdi 6">
              <a:extLst>
                <a:ext uri="{FF2B5EF4-FFF2-40B4-BE49-F238E27FC236}">
                  <a16:creationId xmlns:a16="http://schemas.microsoft.com/office/drawing/2014/main" id="{816AF446-BA4E-4CC6-A5E5-C74627BBD38E}"/>
                </a:ext>
              </a:extLst>
            </p:cNvPr>
            <p:cNvSpPr/>
            <p:nvPr/>
          </p:nvSpPr>
          <p:spPr>
            <a:xfrm>
              <a:off x="3042770" y="1331751"/>
              <a:ext cx="1444284" cy="561975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Sayı1, Sayı2</a:t>
              </a:r>
            </a:p>
          </p:txBody>
        </p:sp>
        <p:sp>
          <p:nvSpPr>
            <p:cNvPr id="11" name="Akış Çizelgesi: Sonlandırıcı 10">
              <a:extLst>
                <a:ext uri="{FF2B5EF4-FFF2-40B4-BE49-F238E27FC236}">
                  <a16:creationId xmlns:a16="http://schemas.microsoft.com/office/drawing/2014/main" id="{403CF42C-663B-49BB-B52A-FD7BDAD673C3}"/>
                </a:ext>
              </a:extLst>
            </p:cNvPr>
            <p:cNvSpPr/>
            <p:nvPr/>
          </p:nvSpPr>
          <p:spPr>
            <a:xfrm>
              <a:off x="3064073" y="5444184"/>
              <a:ext cx="1444284" cy="455959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Dur</a:t>
              </a:r>
            </a:p>
          </p:txBody>
        </p:sp>
        <p:cxnSp>
          <p:nvCxnSpPr>
            <p:cNvPr id="12" name="Düz Ok Bağlayıcısı 11">
              <a:extLst>
                <a:ext uri="{FF2B5EF4-FFF2-40B4-BE49-F238E27FC236}">
                  <a16:creationId xmlns:a16="http://schemas.microsoft.com/office/drawing/2014/main" id="{E7C81792-F697-4B74-BDC2-C29C8ECAA67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3764912" y="1070941"/>
              <a:ext cx="0" cy="317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id="{3D8F4670-DED8-4FC6-83FA-BDCBC245C4DF}"/>
                </a:ext>
              </a:extLst>
            </p:cNvPr>
            <p:cNvCxnSpPr>
              <a:cxnSpLocks/>
              <a:stCxn id="7" idx="2"/>
              <a:endCxn id="19" idx="0"/>
            </p:cNvCxnSpPr>
            <p:nvPr/>
          </p:nvCxnSpPr>
          <p:spPr>
            <a:xfrm flipH="1">
              <a:off x="3764911" y="1893726"/>
              <a:ext cx="1" cy="2958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id="{9D1DD6FC-B8A1-496D-B2C1-1EFD353446C8}"/>
                </a:ext>
              </a:extLst>
            </p:cNvPr>
            <p:cNvCxnSpPr>
              <a:cxnSpLocks/>
              <a:stCxn id="69" idx="4"/>
              <a:endCxn id="11" idx="0"/>
            </p:cNvCxnSpPr>
            <p:nvPr/>
          </p:nvCxnSpPr>
          <p:spPr>
            <a:xfrm>
              <a:off x="3786215" y="5130401"/>
              <a:ext cx="0" cy="3137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kış Çizelgesi: Karar 18">
              <a:extLst>
                <a:ext uri="{FF2B5EF4-FFF2-40B4-BE49-F238E27FC236}">
                  <a16:creationId xmlns:a16="http://schemas.microsoft.com/office/drawing/2014/main" id="{E130DA0F-3C91-43D7-AF64-13FBC0A5864C}"/>
                </a:ext>
              </a:extLst>
            </p:cNvPr>
            <p:cNvSpPr/>
            <p:nvPr/>
          </p:nvSpPr>
          <p:spPr>
            <a:xfrm>
              <a:off x="2701888" y="2189574"/>
              <a:ext cx="2126045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Sayı1&gt;Sayı2</a:t>
              </a:r>
            </a:p>
          </p:txBody>
        </p:sp>
        <p:sp>
          <p:nvSpPr>
            <p:cNvPr id="25" name="Akış Çizelgesi: Görüntüleme 24">
              <a:extLst>
                <a:ext uri="{FF2B5EF4-FFF2-40B4-BE49-F238E27FC236}">
                  <a16:creationId xmlns:a16="http://schemas.microsoft.com/office/drawing/2014/main" id="{9BF5A5A0-CC99-417C-BE1A-34B80AE650F4}"/>
                </a:ext>
              </a:extLst>
            </p:cNvPr>
            <p:cNvSpPr/>
            <p:nvPr/>
          </p:nvSpPr>
          <p:spPr>
            <a:xfrm>
              <a:off x="5096024" y="2361042"/>
              <a:ext cx="1063020" cy="45596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Sayı1</a:t>
              </a:r>
            </a:p>
          </p:txBody>
        </p:sp>
        <p:sp>
          <p:nvSpPr>
            <p:cNvPr id="29" name="Akış Çizelgesi: Bağlayıcı 28">
              <a:extLst>
                <a:ext uri="{FF2B5EF4-FFF2-40B4-BE49-F238E27FC236}">
                  <a16:creationId xmlns:a16="http://schemas.microsoft.com/office/drawing/2014/main" id="{CA3854E9-B512-4A80-BEB2-FDDD519ADAFF}"/>
                </a:ext>
              </a:extLst>
            </p:cNvPr>
            <p:cNvSpPr/>
            <p:nvPr/>
          </p:nvSpPr>
          <p:spPr>
            <a:xfrm>
              <a:off x="3624205" y="3222657"/>
              <a:ext cx="288758" cy="27913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cxnSp>
          <p:nvCxnSpPr>
            <p:cNvPr id="30" name="Düz Ok Bağlayıcısı 29">
              <a:extLst>
                <a:ext uri="{FF2B5EF4-FFF2-40B4-BE49-F238E27FC236}">
                  <a16:creationId xmlns:a16="http://schemas.microsoft.com/office/drawing/2014/main" id="{4505F758-C828-4FFC-BEE0-CC11CE3646EF}"/>
                </a:ext>
              </a:extLst>
            </p:cNvPr>
            <p:cNvCxnSpPr>
              <a:cxnSpLocks/>
              <a:stCxn id="19" idx="2"/>
              <a:endCxn id="29" idx="0"/>
            </p:cNvCxnSpPr>
            <p:nvPr/>
          </p:nvCxnSpPr>
          <p:spPr>
            <a:xfrm>
              <a:off x="3764911" y="2988471"/>
              <a:ext cx="3673" cy="234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>
              <a:extLst>
                <a:ext uri="{FF2B5EF4-FFF2-40B4-BE49-F238E27FC236}">
                  <a16:creationId xmlns:a16="http://schemas.microsoft.com/office/drawing/2014/main" id="{2079DDC0-9410-4C1A-BA97-B7CD50F84058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 flipV="1">
              <a:off x="4827933" y="2589022"/>
              <a:ext cx="268091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Bağlayıcı: Dirsek 53">
              <a:extLst>
                <a:ext uri="{FF2B5EF4-FFF2-40B4-BE49-F238E27FC236}">
                  <a16:creationId xmlns:a16="http://schemas.microsoft.com/office/drawing/2014/main" id="{432EA3E1-C0CB-4B19-8C06-0294733EAB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7638" y="2232329"/>
              <a:ext cx="545222" cy="17145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Akış Çizelgesi: Karar 66">
              <a:extLst>
                <a:ext uri="{FF2B5EF4-FFF2-40B4-BE49-F238E27FC236}">
                  <a16:creationId xmlns:a16="http://schemas.microsoft.com/office/drawing/2014/main" id="{DEE334F7-C7A2-4A8C-B65B-D95F5E93BFEF}"/>
                </a:ext>
              </a:extLst>
            </p:cNvPr>
            <p:cNvSpPr/>
            <p:nvPr/>
          </p:nvSpPr>
          <p:spPr>
            <a:xfrm>
              <a:off x="2723193" y="3825697"/>
              <a:ext cx="2126045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Sayı2&gt;Sayı1</a:t>
              </a:r>
            </a:p>
          </p:txBody>
        </p:sp>
        <p:sp>
          <p:nvSpPr>
            <p:cNvPr id="68" name="Akış Çizelgesi: Görüntüleme 67">
              <a:extLst>
                <a:ext uri="{FF2B5EF4-FFF2-40B4-BE49-F238E27FC236}">
                  <a16:creationId xmlns:a16="http://schemas.microsoft.com/office/drawing/2014/main" id="{85130403-0DC2-4E07-ACF6-C1189C858BD7}"/>
                </a:ext>
              </a:extLst>
            </p:cNvPr>
            <p:cNvSpPr/>
            <p:nvPr/>
          </p:nvSpPr>
          <p:spPr>
            <a:xfrm>
              <a:off x="5108909" y="3997165"/>
              <a:ext cx="1063020" cy="45596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Sayı2</a:t>
              </a:r>
            </a:p>
          </p:txBody>
        </p:sp>
        <p:sp>
          <p:nvSpPr>
            <p:cNvPr id="69" name="Akış Çizelgesi: Bağlayıcı 68">
              <a:extLst>
                <a:ext uri="{FF2B5EF4-FFF2-40B4-BE49-F238E27FC236}">
                  <a16:creationId xmlns:a16="http://schemas.microsoft.com/office/drawing/2014/main" id="{C83F4C0F-4EFC-46FD-8DA7-9A23BEB3E6D5}"/>
                </a:ext>
              </a:extLst>
            </p:cNvPr>
            <p:cNvSpPr/>
            <p:nvPr/>
          </p:nvSpPr>
          <p:spPr>
            <a:xfrm>
              <a:off x="3641836" y="4851268"/>
              <a:ext cx="288758" cy="27913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cxnSp>
          <p:nvCxnSpPr>
            <p:cNvPr id="70" name="Düz Ok Bağlayıcısı 69">
              <a:extLst>
                <a:ext uri="{FF2B5EF4-FFF2-40B4-BE49-F238E27FC236}">
                  <a16:creationId xmlns:a16="http://schemas.microsoft.com/office/drawing/2014/main" id="{ED03D6D0-4E6B-4B2F-B6A9-7D216DEC2528}"/>
                </a:ext>
              </a:extLst>
            </p:cNvPr>
            <p:cNvCxnSpPr>
              <a:cxnSpLocks/>
              <a:stCxn id="67" idx="2"/>
              <a:endCxn id="69" idx="0"/>
            </p:cNvCxnSpPr>
            <p:nvPr/>
          </p:nvCxnSpPr>
          <p:spPr>
            <a:xfrm flipH="1">
              <a:off x="3786215" y="4624594"/>
              <a:ext cx="1" cy="226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Düz Bağlayıcı 70">
              <a:extLst>
                <a:ext uri="{FF2B5EF4-FFF2-40B4-BE49-F238E27FC236}">
                  <a16:creationId xmlns:a16="http://schemas.microsoft.com/office/drawing/2014/main" id="{E78A440A-4B37-4C1B-BE4C-E14655F4478A}"/>
                </a:ext>
              </a:extLst>
            </p:cNvPr>
            <p:cNvCxnSpPr>
              <a:cxnSpLocks/>
              <a:stCxn id="67" idx="3"/>
              <a:endCxn id="68" idx="1"/>
            </p:cNvCxnSpPr>
            <p:nvPr/>
          </p:nvCxnSpPr>
          <p:spPr>
            <a:xfrm flipV="1">
              <a:off x="4849238" y="4225145"/>
              <a:ext cx="259671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Bağlayıcı: Dirsek 71">
              <a:extLst>
                <a:ext uri="{FF2B5EF4-FFF2-40B4-BE49-F238E27FC236}">
                  <a16:creationId xmlns:a16="http://schemas.microsoft.com/office/drawing/2014/main" id="{D6DA8213-D50D-422A-B580-A48DE1C09154}"/>
                </a:ext>
              </a:extLst>
            </p:cNvPr>
            <p:cNvCxnSpPr>
              <a:cxnSpLocks/>
              <a:stCxn id="68" idx="2"/>
              <a:endCxn id="69" idx="6"/>
            </p:cNvCxnSpPr>
            <p:nvPr/>
          </p:nvCxnSpPr>
          <p:spPr>
            <a:xfrm rot="5400000">
              <a:off x="4516652" y="3867068"/>
              <a:ext cx="537710" cy="170982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Düz Ok Bağlayıcısı 72">
              <a:extLst>
                <a:ext uri="{FF2B5EF4-FFF2-40B4-BE49-F238E27FC236}">
                  <a16:creationId xmlns:a16="http://schemas.microsoft.com/office/drawing/2014/main" id="{DA33A03B-ECB2-4525-9CD5-B1B6EB7D4F72}"/>
                </a:ext>
              </a:extLst>
            </p:cNvPr>
            <p:cNvCxnSpPr>
              <a:cxnSpLocks/>
              <a:stCxn id="29" idx="4"/>
              <a:endCxn id="67" idx="0"/>
            </p:cNvCxnSpPr>
            <p:nvPr/>
          </p:nvCxnSpPr>
          <p:spPr>
            <a:xfrm>
              <a:off x="3768584" y="3501790"/>
              <a:ext cx="17632" cy="3239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IF..ELSE talimatı (IF..ELSE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b="1" dirty="0"/>
              <a:t>Karar vermeye</a:t>
            </a:r>
            <a:r>
              <a:rPr lang="tr-TR" sz="1600" dirty="0"/>
              <a:t> (</a:t>
            </a:r>
            <a:r>
              <a:rPr lang="tr-TR" sz="1600" b="1" dirty="0" err="1">
                <a:solidFill>
                  <a:srgbClr val="00B050"/>
                </a:solidFill>
              </a:rPr>
              <a:t>decision-making</a:t>
            </a:r>
            <a:r>
              <a:rPr lang="tr-TR" sz="1600" dirty="0"/>
              <a:t>) ilişkin bir başka talimat da; </a:t>
            </a:r>
            <a:r>
              <a:rPr lang="tr-TR" sz="1600" dirty="0" err="1">
                <a:solidFill>
                  <a:srgbClr val="0070C0"/>
                </a:solidFill>
              </a:rPr>
              <a:t>if</a:t>
            </a:r>
            <a:r>
              <a:rPr lang="tr-TR" sz="1600" dirty="0">
                <a:solidFill>
                  <a:srgbClr val="0070C0"/>
                </a:solidFill>
              </a:rPr>
              <a:t> talimatının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statement</a:t>
            </a:r>
            <a:r>
              <a:rPr lang="tr-TR" sz="1600" dirty="0"/>
              <a:t>) aksi durumda icra edilecek talimatı içeren halidir. Bu talimatına  ilişkin </a:t>
            </a:r>
            <a:r>
              <a:rPr lang="tr-TR" sz="1600" dirty="0">
                <a:solidFill>
                  <a:srgbClr val="0070C0"/>
                </a:solidFill>
              </a:rPr>
              <a:t>sözde kod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pseudo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code</a:t>
            </a:r>
            <a:r>
              <a:rPr lang="tr-TR" sz="1600" dirty="0"/>
              <a:t>) aşağıdaki gibidir;</a:t>
            </a:r>
          </a:p>
          <a:p>
            <a:pPr marL="0" indent="0">
              <a:buNone/>
            </a:pPr>
            <a:r>
              <a:rPr lang="tr-TR" sz="1600" b="1" i="1" dirty="0"/>
              <a:t>EĞER &lt;koşul&gt; İSE &lt;talimat(</a:t>
            </a:r>
            <a:r>
              <a:rPr lang="tr-TR" sz="1600" b="1" i="1" dirty="0" err="1"/>
              <a:t>lar</a:t>
            </a:r>
            <a:r>
              <a:rPr lang="tr-TR" sz="1600" b="1" i="1" dirty="0"/>
              <a:t>)&gt; </a:t>
            </a:r>
            <a:br>
              <a:rPr lang="tr-TR" sz="1600" b="1" i="1" dirty="0"/>
            </a:br>
            <a:r>
              <a:rPr lang="tr-TR" sz="1600" b="1" i="1" dirty="0"/>
              <a:t>        DEĞİLSE &lt;talimat(</a:t>
            </a:r>
            <a:r>
              <a:rPr lang="tr-TR" sz="1600" b="1" i="1" dirty="0" err="1"/>
              <a:t>lar</a:t>
            </a:r>
            <a:r>
              <a:rPr lang="tr-TR" sz="1600" b="1" i="1" dirty="0"/>
              <a:t>)&gt;</a:t>
            </a:r>
          </a:p>
          <a:p>
            <a:pPr marL="0" indent="0">
              <a:buNone/>
            </a:pPr>
            <a:r>
              <a:rPr lang="tr-TR" sz="1600" dirty="0"/>
              <a:t>C Dilinde aşağıdaki gibi yazılır;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 err="1">
                <a:latin typeface="Consolas" panose="020B0609020204030204" pitchFamily="49" charset="0"/>
              </a:rPr>
              <a:t>if</a:t>
            </a:r>
            <a:r>
              <a:rPr lang="tr-TR" sz="1600" b="1" dirty="0">
                <a:latin typeface="Consolas" panose="020B0609020204030204" pitchFamily="49" charset="0"/>
              </a:rPr>
              <a:t> (</a:t>
            </a:r>
            <a:r>
              <a:rPr lang="tr-T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koşul</a:t>
            </a:r>
            <a:r>
              <a:rPr lang="tr-TR" sz="16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KoşulBağlıİcraEdilecekTEKtalimat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AksiDurumdaİcraEdilecekTEKtalimat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315DF9D-8F5C-5C79-E1B1-7FD359ED8DF7}"/>
              </a:ext>
            </a:extLst>
          </p:cNvPr>
          <p:cNvSpPr/>
          <p:nvPr/>
        </p:nvSpPr>
        <p:spPr>
          <a:xfrm rot="19152993">
            <a:off x="2957929" y="2448971"/>
            <a:ext cx="627614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Koşula bağlı yada aksi durumda 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birden çok talimat (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statement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 icra edilecek ise;</a:t>
            </a:r>
          </a:p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BLOK içine alınarak sınırsız talimat yazılabilir.</a:t>
            </a:r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A6447C52-E2CE-4122-88CF-7B0F558341B9}"/>
              </a:ext>
            </a:extLst>
          </p:cNvPr>
          <p:cNvGrpSpPr/>
          <p:nvPr/>
        </p:nvGrpSpPr>
        <p:grpSpPr>
          <a:xfrm>
            <a:off x="5024765" y="2587842"/>
            <a:ext cx="6938635" cy="2489758"/>
            <a:chOff x="1477069" y="2420884"/>
            <a:chExt cx="6938635" cy="2489758"/>
          </a:xfrm>
        </p:grpSpPr>
        <p:sp>
          <p:nvSpPr>
            <p:cNvPr id="22" name="Akış Çizelgesi: Karar 21">
              <a:extLst>
                <a:ext uri="{FF2B5EF4-FFF2-40B4-BE49-F238E27FC236}">
                  <a16:creationId xmlns:a16="http://schemas.microsoft.com/office/drawing/2014/main" id="{C98D5610-F9B5-4AAF-A8ED-043A8C8133C4}"/>
                </a:ext>
              </a:extLst>
            </p:cNvPr>
            <p:cNvSpPr/>
            <p:nvPr/>
          </p:nvSpPr>
          <p:spPr>
            <a:xfrm>
              <a:off x="3551096" y="2899355"/>
              <a:ext cx="2855761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Karar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if condition</a:t>
              </a:r>
            </a:p>
          </p:txBody>
        </p:sp>
        <p:sp>
          <p:nvSpPr>
            <p:cNvPr id="23" name="Akış Çizelgesi: İşlem 22">
              <a:extLst>
                <a:ext uri="{FF2B5EF4-FFF2-40B4-BE49-F238E27FC236}">
                  <a16:creationId xmlns:a16="http://schemas.microsoft.com/office/drawing/2014/main" id="{682B0945-5185-44E9-86DE-39977B3F5D9A}"/>
                </a:ext>
              </a:extLst>
            </p:cNvPr>
            <p:cNvSpPr/>
            <p:nvPr/>
          </p:nvSpPr>
          <p:spPr>
            <a:xfrm>
              <a:off x="5936550" y="3885663"/>
              <a:ext cx="1533824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Koşula Bağlı Kod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conditional code</a:t>
              </a:r>
            </a:p>
          </p:txBody>
        </p:sp>
        <p:cxnSp>
          <p:nvCxnSpPr>
            <p:cNvPr id="24" name="Düz Ok Bağlayıcısı 23">
              <a:extLst>
                <a:ext uri="{FF2B5EF4-FFF2-40B4-BE49-F238E27FC236}">
                  <a16:creationId xmlns:a16="http://schemas.microsoft.com/office/drawing/2014/main" id="{D4B44160-F100-44AC-AC98-72324900A687}"/>
                </a:ext>
              </a:extLst>
            </p:cNvPr>
            <p:cNvCxnSpPr>
              <a:cxnSpLocks/>
              <a:stCxn id="36" idx="4"/>
              <a:endCxn id="22" idx="0"/>
            </p:cNvCxnSpPr>
            <p:nvPr/>
          </p:nvCxnSpPr>
          <p:spPr>
            <a:xfrm>
              <a:off x="4978976" y="2708884"/>
              <a:ext cx="1" cy="1904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0EF92A13-EE39-43F9-9316-0D37D898F26C}"/>
                </a:ext>
              </a:extLst>
            </p:cNvPr>
            <p:cNvSpPr txBox="1"/>
            <p:nvPr/>
          </p:nvSpPr>
          <p:spPr>
            <a:xfrm>
              <a:off x="6703462" y="3210709"/>
              <a:ext cx="171224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Doğru/Evet</a:t>
              </a:r>
            </a:p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F84EA182-CA2D-4621-9DA2-E2A0EA387864}"/>
                </a:ext>
              </a:extLst>
            </p:cNvPr>
            <p:cNvSpPr txBox="1"/>
            <p:nvPr/>
          </p:nvSpPr>
          <p:spPr>
            <a:xfrm>
              <a:off x="1477069" y="3207556"/>
              <a:ext cx="19207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sp>
          <p:nvSpPr>
            <p:cNvPr id="29" name="Akış Çizelgesi: İşlem 28">
              <a:extLst>
                <a:ext uri="{FF2B5EF4-FFF2-40B4-BE49-F238E27FC236}">
                  <a16:creationId xmlns:a16="http://schemas.microsoft.com/office/drawing/2014/main" id="{EE70C116-E153-437A-8C94-282BBC52217B}"/>
                </a:ext>
              </a:extLst>
            </p:cNvPr>
            <p:cNvSpPr/>
            <p:nvPr/>
          </p:nvSpPr>
          <p:spPr>
            <a:xfrm>
              <a:off x="2603313" y="3885664"/>
              <a:ext cx="1589036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Aksi Durum Kodu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else code</a:t>
              </a:r>
            </a:p>
          </p:txBody>
        </p:sp>
        <p:cxnSp>
          <p:nvCxnSpPr>
            <p:cNvPr id="31" name="Bağlayıcı: Dirsek 30">
              <a:extLst>
                <a:ext uri="{FF2B5EF4-FFF2-40B4-BE49-F238E27FC236}">
                  <a16:creationId xmlns:a16="http://schemas.microsoft.com/office/drawing/2014/main" id="{7B8773A9-879E-4D90-9B93-99366479DD51}"/>
                </a:ext>
              </a:extLst>
            </p:cNvPr>
            <p:cNvCxnSpPr>
              <a:cxnSpLocks/>
              <a:stCxn id="22" idx="1"/>
              <a:endCxn id="29" idx="0"/>
            </p:cNvCxnSpPr>
            <p:nvPr/>
          </p:nvCxnSpPr>
          <p:spPr>
            <a:xfrm rot="10800000" flipV="1">
              <a:off x="3397832" y="3298804"/>
              <a:ext cx="153265" cy="58686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Bağlayıcı: Dirsek 31">
              <a:extLst>
                <a:ext uri="{FF2B5EF4-FFF2-40B4-BE49-F238E27FC236}">
                  <a16:creationId xmlns:a16="http://schemas.microsoft.com/office/drawing/2014/main" id="{A2ED6424-3090-4ADE-8A39-6FB9A6C04DEE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>
              <a:off x="6406857" y="3298804"/>
              <a:ext cx="296605" cy="586859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Bağlayıcı: Dirsek 33">
              <a:extLst>
                <a:ext uri="{FF2B5EF4-FFF2-40B4-BE49-F238E27FC236}">
                  <a16:creationId xmlns:a16="http://schemas.microsoft.com/office/drawing/2014/main" id="{9F00A117-1C22-4C2E-8081-3CB4B61F68C0}"/>
                </a:ext>
              </a:extLst>
            </p:cNvPr>
            <p:cNvCxnSpPr>
              <a:cxnSpLocks/>
              <a:stCxn id="23" idx="2"/>
              <a:endCxn id="37" idx="6"/>
            </p:cNvCxnSpPr>
            <p:nvPr/>
          </p:nvCxnSpPr>
          <p:spPr>
            <a:xfrm rot="5400000">
              <a:off x="5772275" y="3835455"/>
              <a:ext cx="281888" cy="1580486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Bağlayıcı: Dirsek 34">
              <a:extLst>
                <a:ext uri="{FF2B5EF4-FFF2-40B4-BE49-F238E27FC236}">
                  <a16:creationId xmlns:a16="http://schemas.microsoft.com/office/drawing/2014/main" id="{E02ADF0E-A19C-4886-BB5E-8615613CEDFF}"/>
                </a:ext>
              </a:extLst>
            </p:cNvPr>
            <p:cNvCxnSpPr>
              <a:cxnSpLocks/>
              <a:stCxn id="29" idx="2"/>
              <a:endCxn id="37" idx="2"/>
            </p:cNvCxnSpPr>
            <p:nvPr/>
          </p:nvCxnSpPr>
          <p:spPr>
            <a:xfrm rot="16200000" flipH="1">
              <a:off x="3975460" y="3907125"/>
              <a:ext cx="281887" cy="14371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utoShape 13">
              <a:extLst>
                <a:ext uri="{FF2B5EF4-FFF2-40B4-BE49-F238E27FC236}">
                  <a16:creationId xmlns:a16="http://schemas.microsoft.com/office/drawing/2014/main" id="{F5841190-400F-4EFC-A96B-52189AE9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976" y="2420884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37" name="AutoShape 13">
              <a:extLst>
                <a:ext uri="{FF2B5EF4-FFF2-40B4-BE49-F238E27FC236}">
                  <a16:creationId xmlns:a16="http://schemas.microsoft.com/office/drawing/2014/main" id="{0E2BE414-1F8D-4E00-A3D8-78317127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976" y="4622642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30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IF..else</a:t>
            </a:r>
            <a:r>
              <a:rPr lang="tr-TR" dirty="0"/>
              <a:t> talimatı (</a:t>
            </a:r>
            <a:r>
              <a:rPr lang="tr-TR" dirty="0" err="1"/>
              <a:t>IF..else</a:t>
            </a:r>
            <a:r>
              <a:rPr lang="tr-TR" dirty="0"/>
              <a:t>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stdio.h</a:t>
            </a:r>
            <a:r>
              <a:rPr lang="tr-TR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yas;      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latin typeface="Consolas" panose="020B0609020204030204" pitchFamily="49" charset="0"/>
              </a:rPr>
              <a:t>printf</a:t>
            </a:r>
            <a:r>
              <a:rPr lang="tr-TR" sz="2400" dirty="0">
                <a:latin typeface="Consolas" panose="020B0609020204030204" pitchFamily="49" charset="0"/>
              </a:rPr>
              <a:t>("</a:t>
            </a:r>
            <a:r>
              <a:rPr lang="tr-TR" sz="2400" dirty="0" err="1">
                <a:latin typeface="Consolas" panose="020B0609020204030204" pitchFamily="49" charset="0"/>
              </a:rPr>
              <a:t>Yasinizi</a:t>
            </a:r>
            <a:r>
              <a:rPr lang="tr-TR" sz="2400" dirty="0">
                <a:latin typeface="Consolas" panose="020B0609020204030204" pitchFamily="49" charset="0"/>
              </a:rPr>
              <a:t> Giriniz:");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latin typeface="Consolas" panose="020B0609020204030204" pitchFamily="49" charset="0"/>
              </a:rPr>
              <a:t>scanf</a:t>
            </a:r>
            <a:r>
              <a:rPr lang="tr-TR" sz="2400" dirty="0">
                <a:latin typeface="Consolas" panose="020B0609020204030204" pitchFamily="49" charset="0"/>
              </a:rPr>
              <a:t>("%</a:t>
            </a:r>
            <a:r>
              <a:rPr lang="tr-TR" sz="2400" dirty="0" err="1">
                <a:latin typeface="Consolas" panose="020B0609020204030204" pitchFamily="49" charset="0"/>
              </a:rPr>
              <a:t>d",&amp;yas</a:t>
            </a:r>
            <a:r>
              <a:rPr lang="tr-TR" sz="2400" dirty="0">
                <a:latin typeface="Consolas" panose="020B0609020204030204" pitchFamily="49" charset="0"/>
              </a:rPr>
              <a:t>);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2400" dirty="0">
                <a:latin typeface="Consolas" panose="020B0609020204030204" pitchFamily="49" charset="0"/>
              </a:rPr>
              <a:t> (yas&lt;30)   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printf</a:t>
            </a:r>
            <a:r>
              <a:rPr lang="tr-TR" sz="2400" dirty="0">
                <a:latin typeface="Consolas" panose="020B0609020204030204" pitchFamily="49" charset="0"/>
              </a:rPr>
              <a:t>("</a:t>
            </a:r>
            <a:r>
              <a:rPr lang="tr-TR" sz="2400" dirty="0" err="1">
                <a:latin typeface="Consolas" panose="020B0609020204030204" pitchFamily="49" charset="0"/>
              </a:rPr>
              <a:t>Genc</a:t>
            </a:r>
            <a:r>
              <a:rPr lang="tr-TR" sz="2400" dirty="0">
                <a:latin typeface="Consolas" panose="020B0609020204030204" pitchFamily="49" charset="0"/>
              </a:rPr>
              <a:t>\n");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printf</a:t>
            </a:r>
            <a:r>
              <a:rPr lang="tr-TR" sz="2400" dirty="0">
                <a:latin typeface="Consolas" panose="020B0609020204030204" pitchFamily="49" charset="0"/>
              </a:rPr>
              <a:t>("</a:t>
            </a:r>
            <a:r>
              <a:rPr lang="tr-TR" sz="2400" dirty="0" err="1">
                <a:latin typeface="Consolas" panose="020B0609020204030204" pitchFamily="49" charset="0"/>
              </a:rPr>
              <a:t>Yasli</a:t>
            </a:r>
            <a:r>
              <a:rPr lang="tr-TR" sz="2400" dirty="0">
                <a:latin typeface="Consolas" panose="020B0609020204030204" pitchFamily="49" charset="0"/>
              </a:rPr>
              <a:t>\n");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400" dirty="0">
                <a:latin typeface="Consolas" panose="020B0609020204030204" pitchFamily="49" charset="0"/>
              </a:rPr>
              <a:t> 0;     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100" i="1" dirty="0"/>
          </a:p>
          <a:p>
            <a:pPr marL="0" indent="0">
              <a:buNone/>
            </a:pPr>
            <a:endParaRPr lang="tr-TR" sz="2100" i="1" dirty="0"/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81323-A5F5-48D5-BFD2-8E8D204B2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/>
              <a:t>Örnek:</a:t>
            </a:r>
          </a:p>
          <a:p>
            <a:pPr marL="0" indent="0">
              <a:buNone/>
            </a:pPr>
            <a:r>
              <a:rPr lang="tr-TR" sz="1600" dirty="0"/>
              <a:t>30 yaştan küçük olanlara genç, diğerlerine yaşlı yazan program;</a:t>
            </a:r>
          </a:p>
          <a:p>
            <a:r>
              <a:rPr lang="tr-TR" sz="1600" dirty="0"/>
              <a:t>BAŞLA</a:t>
            </a:r>
          </a:p>
          <a:p>
            <a:r>
              <a:rPr lang="tr-TR" sz="1600" dirty="0"/>
              <a:t>OKU yaş</a:t>
            </a:r>
          </a:p>
          <a:p>
            <a:r>
              <a:rPr lang="tr-TR" sz="1600" dirty="0"/>
              <a:t>EĞER yaş&lt;30 İSE YAZ «</a:t>
            </a:r>
            <a:r>
              <a:rPr lang="tr-TR" sz="1600" dirty="0" err="1"/>
              <a:t>Genc</a:t>
            </a:r>
            <a:r>
              <a:rPr lang="tr-TR" sz="1600" dirty="0"/>
              <a:t>»</a:t>
            </a:r>
            <a:br>
              <a:rPr lang="tr-TR" sz="1600" dirty="0"/>
            </a:br>
            <a:r>
              <a:rPr lang="tr-TR" sz="1600" dirty="0"/>
              <a:t>           DEĞİLSE YAZ «Yaşlı»</a:t>
            </a:r>
          </a:p>
          <a:p>
            <a:r>
              <a:rPr lang="tr-TR" sz="1600" dirty="0"/>
              <a:t>DUR</a:t>
            </a:r>
          </a:p>
          <a:p>
            <a:pPr marL="0" indent="0" algn="ctr">
              <a:buNone/>
            </a:pPr>
            <a:r>
              <a:rPr lang="tr-TR" sz="1600" b="1" i="1" dirty="0">
                <a:highlight>
                  <a:srgbClr val="FFFF00"/>
                </a:highlight>
              </a:rPr>
              <a:t>Programa 20 ve 40 girildiğinde nasıl icra edildiğini analiz ediniz!</a:t>
            </a:r>
          </a:p>
        </p:txBody>
      </p:sp>
    </p:spTree>
    <p:extLst>
      <p:ext uri="{BB962C8B-B14F-4D97-AF65-F5344CB8AC3E}">
        <p14:creationId xmlns:p14="http://schemas.microsoft.com/office/powerpoint/2010/main" val="3919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tr-TR" sz="2100" b="1" dirty="0"/>
              <a:t>Verilen </a:t>
            </a:r>
            <a:r>
              <a:rPr lang="tr-TR" sz="2100" b="1" dirty="0" err="1"/>
              <a:t>arasınav</a:t>
            </a:r>
            <a:r>
              <a:rPr lang="tr-TR" sz="2100" b="1" dirty="0"/>
              <a:t> (vize) ve yarıyıl sonu sınavı (final) notlarına öğrencinin dersten geçip geçmediğini bulan algoritma ve akış diyagramını tasarlayınız</a:t>
            </a:r>
          </a:p>
          <a:p>
            <a:r>
              <a:rPr lang="tr-TR" sz="2100" dirty="0"/>
              <a:t>Öğrencinin geçip kalma durumu aldığı sınav notlarının ağırlıklı ortalamasına bağlıdır. </a:t>
            </a:r>
          </a:p>
          <a:p>
            <a:r>
              <a:rPr lang="tr-TR" sz="2100" dirty="0"/>
              <a:t>Ağırlıklı ortalama vize notunun %40'i ve final notunun %60'ı toplanarak bulunur.</a:t>
            </a:r>
          </a:p>
          <a:p>
            <a:r>
              <a:rPr lang="tr-TR" sz="2100" dirty="0"/>
              <a:t>Ortalaması 60'dan küçük olanlar o dersten kalır büyük ya da eşit olanlar geçer. </a:t>
            </a:r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8FEB8A44-333B-4A5D-8F64-E5B71FA26A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/>
              <a:t>Analiz:</a:t>
            </a:r>
          </a:p>
          <a:p>
            <a:pPr marL="0" indent="0">
              <a:buNone/>
            </a:pPr>
            <a:r>
              <a:rPr lang="tr-TR" dirty="0"/>
              <a:t>Bu problem için gereken </a:t>
            </a:r>
          </a:p>
          <a:p>
            <a:pPr marL="0" indent="0">
              <a:buNone/>
            </a:pPr>
            <a:r>
              <a:rPr lang="tr-TR" b="1" dirty="0"/>
              <a:t>Girdiler:</a:t>
            </a:r>
          </a:p>
          <a:p>
            <a:pPr marL="274320" lvl="1" indent="0">
              <a:buNone/>
            </a:pPr>
            <a:r>
              <a:rPr lang="tr-TR" dirty="0" err="1"/>
              <a:t>Arasınav</a:t>
            </a:r>
            <a:r>
              <a:rPr lang="tr-TR" dirty="0"/>
              <a:t> notu</a:t>
            </a:r>
          </a:p>
          <a:p>
            <a:pPr marL="274320" lvl="1" indent="0">
              <a:buNone/>
            </a:pPr>
            <a:r>
              <a:rPr lang="tr-TR" dirty="0" err="1"/>
              <a:t>Yarıyılsonu</a:t>
            </a:r>
            <a:r>
              <a:rPr lang="tr-TR" dirty="0"/>
              <a:t> sınav notu</a:t>
            </a:r>
          </a:p>
          <a:p>
            <a:pPr marL="0" indent="0">
              <a:buNone/>
            </a:pPr>
            <a:r>
              <a:rPr lang="tr-TR" b="1" dirty="0"/>
              <a:t>Çıktılar:</a:t>
            </a:r>
          </a:p>
          <a:p>
            <a:pPr marL="274320" lvl="1" indent="0">
              <a:buNone/>
            </a:pPr>
            <a:r>
              <a:rPr lang="tr-TR" dirty="0"/>
              <a:t>Ağırlıklı ortalama</a:t>
            </a:r>
          </a:p>
          <a:p>
            <a:pPr marL="274320" lvl="1" indent="0">
              <a:buNone/>
            </a:pPr>
            <a:r>
              <a:rPr lang="tr-TR" dirty="0"/>
              <a:t>" Öğrenci Dersten Geçti" </a:t>
            </a:r>
          </a:p>
          <a:p>
            <a:pPr marL="274320" lvl="1" indent="0">
              <a:buNone/>
            </a:pPr>
            <a:r>
              <a:rPr lang="tr-TR" dirty="0"/>
              <a:t>" Öğrenci Dersten Kaldı"</a:t>
            </a:r>
          </a:p>
          <a:p>
            <a:pPr marL="0" indent="0">
              <a:buNone/>
            </a:pPr>
            <a:r>
              <a:rPr lang="tr-TR" b="1" dirty="0"/>
              <a:t>İlişki:</a:t>
            </a:r>
          </a:p>
          <a:p>
            <a:pPr marL="274320" lvl="1" indent="0">
              <a:buNone/>
            </a:pPr>
            <a:r>
              <a:rPr lang="tr-TR" dirty="0"/>
              <a:t>Ağırlıklı Ortalama=</a:t>
            </a:r>
            <a:r>
              <a:rPr lang="tr-TR" dirty="0" err="1"/>
              <a:t>Arasınav</a:t>
            </a:r>
            <a:r>
              <a:rPr lang="tr-TR" dirty="0"/>
              <a:t> Notu X 0,40 + </a:t>
            </a:r>
            <a:r>
              <a:rPr lang="tr-TR" dirty="0" err="1"/>
              <a:t>Yarıyılsonu</a:t>
            </a:r>
            <a:r>
              <a:rPr lang="tr-TR" dirty="0"/>
              <a:t> notu X 0,60</a:t>
            </a:r>
          </a:p>
          <a:p>
            <a:pPr marL="274320" lvl="1" indent="0">
              <a:buNone/>
            </a:pPr>
            <a:r>
              <a:rPr lang="tr-TR" dirty="0"/>
              <a:t>Ağırlıklı Ortalama &gt;= 60 =&gt; "Öğrenci Dersten Geçti" Ağırlıklı Ortalama &lt; 60 =&gt; "Öğrenci Dersten Kaldı«</a:t>
            </a:r>
          </a:p>
          <a:p>
            <a:pPr marL="274320" lvl="1" indent="0">
              <a:buNone/>
            </a:pPr>
            <a:endParaRPr lang="tr-TR" dirty="0"/>
          </a:p>
          <a:p>
            <a:pPr marL="274320" lvl="1" indent="0" algn="ctr">
              <a:buNone/>
            </a:pPr>
            <a:r>
              <a:rPr lang="tr-TR" b="1" i="1" dirty="0"/>
              <a:t>Lütfen Sözde Kodu Yazınız</a:t>
            </a:r>
          </a:p>
        </p:txBody>
      </p:sp>
    </p:spTree>
    <p:extLst>
      <p:ext uri="{BB962C8B-B14F-4D97-AF65-F5344CB8AC3E}">
        <p14:creationId xmlns:p14="http://schemas.microsoft.com/office/powerpoint/2010/main" val="1679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1.ÖRNEK: ALGORİTMA ve AKIŞ DİYAGRAMI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196D41A-446F-436C-AF72-2481A777D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vize, final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 err="1"/>
              <a:t>aortalama</a:t>
            </a:r>
            <a:r>
              <a:rPr lang="tr-TR" sz="1400" dirty="0"/>
              <a:t> =vize X 0,40 + final X 0.60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</a:t>
            </a:r>
            <a:r>
              <a:rPr lang="tr-TR" sz="1400" dirty="0" err="1"/>
              <a:t>aortalama</a:t>
            </a:r>
            <a:r>
              <a:rPr lang="tr-TR" sz="1400" dirty="0"/>
              <a:t> &gt;= 60 İSE </a:t>
            </a:r>
            <a:br>
              <a:rPr lang="tr-TR" sz="1400" dirty="0"/>
            </a:br>
            <a:r>
              <a:rPr lang="tr-TR" sz="1400" dirty="0"/>
              <a:t>        YAZ " Öğrenci Dersten Geçti "</a:t>
            </a:r>
            <a:br>
              <a:rPr lang="tr-TR" sz="1400" dirty="0"/>
            </a:br>
            <a:r>
              <a:rPr lang="tr-TR" sz="1400" dirty="0"/>
              <a:t>DEĞİLSE </a:t>
            </a:r>
            <a:br>
              <a:rPr lang="tr-TR" sz="1400" dirty="0"/>
            </a:br>
            <a:r>
              <a:rPr lang="tr-TR" sz="1400" dirty="0"/>
              <a:t>        YAZ " Öğrenci Dersten Kaldı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  <a:br>
              <a:rPr lang="tr-TR" sz="1400" dirty="0"/>
            </a:br>
            <a:endParaRPr lang="tr-TR" sz="1400" dirty="0"/>
          </a:p>
          <a:p>
            <a:pPr algn="ctr"/>
            <a:r>
              <a:rPr lang="tr-TR" sz="1600" i="1" dirty="0"/>
              <a:t>Akış Diyagramını çiziniz ve</a:t>
            </a:r>
            <a:r>
              <a:rPr lang="tr-TR" dirty="0"/>
              <a:t> C kodunu yazınız.</a:t>
            </a:r>
          </a:p>
        </p:txBody>
      </p:sp>
      <p:sp>
        <p:nvSpPr>
          <p:cNvPr id="6" name="Akış Çizelgesi: Sonlandırıcı 5">
            <a:extLst>
              <a:ext uri="{FF2B5EF4-FFF2-40B4-BE49-F238E27FC236}">
                <a16:creationId xmlns:a16="http://schemas.microsoft.com/office/drawing/2014/main" id="{73A3A5A8-61DA-447B-83B1-28A9278592A8}"/>
              </a:ext>
            </a:extLst>
          </p:cNvPr>
          <p:cNvSpPr/>
          <p:nvPr/>
        </p:nvSpPr>
        <p:spPr>
          <a:xfrm>
            <a:off x="3499970" y="538532"/>
            <a:ext cx="1444284" cy="446684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Başla</a:t>
            </a:r>
            <a:endParaRPr lang="tr-TR" dirty="0">
              <a:ln w="0">
                <a:noFill/>
              </a:ln>
              <a:solidFill>
                <a:schemeClr val="tx1"/>
              </a:solidFill>
              <a:latin typeface="Outfit" pitchFamily="2" charset="0"/>
            </a:endParaRPr>
          </a:p>
        </p:txBody>
      </p:sp>
      <p:sp>
        <p:nvSpPr>
          <p:cNvPr id="8" name="Akış Çizelgesi: El İle Girdi 7">
            <a:extLst>
              <a:ext uri="{FF2B5EF4-FFF2-40B4-BE49-F238E27FC236}">
                <a16:creationId xmlns:a16="http://schemas.microsoft.com/office/drawing/2014/main" id="{5762E3E6-D5E4-436B-B750-C0ED5A14969D}"/>
              </a:ext>
            </a:extLst>
          </p:cNvPr>
          <p:cNvSpPr/>
          <p:nvPr/>
        </p:nvSpPr>
        <p:spPr>
          <a:xfrm>
            <a:off x="3499970" y="1246026"/>
            <a:ext cx="1444284" cy="561975"/>
          </a:xfrm>
          <a:prstGeom prst="flowChartManualIn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Vize, Final</a:t>
            </a:r>
          </a:p>
        </p:txBody>
      </p:sp>
      <p:sp>
        <p:nvSpPr>
          <p:cNvPr id="9" name="Akış Çizelgesi: Sonlandırıcı 8">
            <a:extLst>
              <a:ext uri="{FF2B5EF4-FFF2-40B4-BE49-F238E27FC236}">
                <a16:creationId xmlns:a16="http://schemas.microsoft.com/office/drawing/2014/main" id="{433EBAF3-463F-41E4-8877-064ACC8D6C63}"/>
              </a:ext>
            </a:extLst>
          </p:cNvPr>
          <p:cNvSpPr/>
          <p:nvPr/>
        </p:nvSpPr>
        <p:spPr>
          <a:xfrm>
            <a:off x="3521273" y="4979535"/>
            <a:ext cx="1444284" cy="455959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Dur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165C935F-15F1-408E-B55B-9F40ECF08F4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222112" y="985216"/>
            <a:ext cx="0" cy="317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E4D2A47-1708-4DE7-9A47-4F47485C84B8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flipH="1">
            <a:off x="4211692" y="1808001"/>
            <a:ext cx="10420" cy="295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kış Çizelgesi: Karar 18">
            <a:extLst>
              <a:ext uri="{FF2B5EF4-FFF2-40B4-BE49-F238E27FC236}">
                <a16:creationId xmlns:a16="http://schemas.microsoft.com/office/drawing/2014/main" id="{F30F5294-AAEC-41DF-A2A1-B51F644A1BB0}"/>
              </a:ext>
            </a:extLst>
          </p:cNvPr>
          <p:cNvSpPr/>
          <p:nvPr/>
        </p:nvSpPr>
        <p:spPr>
          <a:xfrm>
            <a:off x="2965807" y="3284974"/>
            <a:ext cx="2491768" cy="521203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ln w="0"/>
                <a:solidFill>
                  <a:schemeClr val="tx1"/>
                </a:solidFill>
                <a:latin typeface="Outfit" pitchFamily="2" charset="0"/>
              </a:rPr>
              <a:t>Aortalama</a:t>
            </a:r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&gt;60</a:t>
            </a:r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A86F43C2-50B0-4726-95E4-7C18F5DCBF82}"/>
              </a:ext>
            </a:extLst>
          </p:cNvPr>
          <p:cNvCxnSpPr>
            <a:cxnSpLocks/>
            <a:stCxn id="54" idx="2"/>
            <a:endCxn id="9" idx="3"/>
          </p:cNvCxnSpPr>
          <p:nvPr/>
        </p:nvCxnSpPr>
        <p:spPr>
          <a:xfrm rot="5400000">
            <a:off x="4987667" y="4625541"/>
            <a:ext cx="559865" cy="6040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9B82FB8A-0E6B-43BE-BA16-80CE1E77E580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flipH="1">
            <a:off x="4211691" y="2917187"/>
            <a:ext cx="1" cy="367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kış Çizelgesi: İşlem 29">
            <a:extLst>
              <a:ext uri="{FF2B5EF4-FFF2-40B4-BE49-F238E27FC236}">
                <a16:creationId xmlns:a16="http://schemas.microsoft.com/office/drawing/2014/main" id="{E273DF72-3F43-4984-B29A-08991F7955B3}"/>
              </a:ext>
            </a:extLst>
          </p:cNvPr>
          <p:cNvSpPr/>
          <p:nvPr/>
        </p:nvSpPr>
        <p:spPr>
          <a:xfrm>
            <a:off x="3308458" y="2103849"/>
            <a:ext cx="1806467" cy="81333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ln w="0"/>
                <a:solidFill>
                  <a:schemeClr val="tx1"/>
                </a:solidFill>
                <a:latin typeface="Outfit" pitchFamily="2" charset="0"/>
              </a:rPr>
              <a:t>Aortalama</a:t>
            </a:r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=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Vize x 0,4+ Final x0,60</a:t>
            </a:r>
          </a:p>
        </p:txBody>
      </p:sp>
      <p:sp>
        <p:nvSpPr>
          <p:cNvPr id="54" name="Akış Çizelgesi: Görüntüleme 53">
            <a:extLst>
              <a:ext uri="{FF2B5EF4-FFF2-40B4-BE49-F238E27FC236}">
                <a16:creationId xmlns:a16="http://schemas.microsoft.com/office/drawing/2014/main" id="{37F4CCC0-EC1A-46C1-AFC9-DFFC864D5F30}"/>
              </a:ext>
            </a:extLst>
          </p:cNvPr>
          <p:cNvSpPr/>
          <p:nvPr/>
        </p:nvSpPr>
        <p:spPr>
          <a:xfrm>
            <a:off x="4724148" y="4191690"/>
            <a:ext cx="1690984" cy="455960"/>
          </a:xfrm>
          <a:prstGeom prst="flowChartDisp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Öğrenci Dersten Kaldı</a:t>
            </a:r>
          </a:p>
        </p:txBody>
      </p:sp>
      <p:sp>
        <p:nvSpPr>
          <p:cNvPr id="55" name="Akış Çizelgesi: Görüntüleme 54">
            <a:extLst>
              <a:ext uri="{FF2B5EF4-FFF2-40B4-BE49-F238E27FC236}">
                <a16:creationId xmlns:a16="http://schemas.microsoft.com/office/drawing/2014/main" id="{6F6CF007-0EDC-42B2-883F-DD4EE0C3E708}"/>
              </a:ext>
            </a:extLst>
          </p:cNvPr>
          <p:cNvSpPr/>
          <p:nvPr/>
        </p:nvSpPr>
        <p:spPr>
          <a:xfrm>
            <a:off x="1879732" y="4172870"/>
            <a:ext cx="1690984" cy="455960"/>
          </a:xfrm>
          <a:prstGeom prst="flowChartDisp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Öğrenci Dersten Geçti</a:t>
            </a:r>
          </a:p>
        </p:txBody>
      </p:sp>
      <p:cxnSp>
        <p:nvCxnSpPr>
          <p:cNvPr id="56" name="Bağlayıcı: Dirsek 55">
            <a:extLst>
              <a:ext uri="{FF2B5EF4-FFF2-40B4-BE49-F238E27FC236}">
                <a16:creationId xmlns:a16="http://schemas.microsoft.com/office/drawing/2014/main" id="{1981E8C1-2FD7-4C5A-991F-2BED2DCBF9E8}"/>
              </a:ext>
            </a:extLst>
          </p:cNvPr>
          <p:cNvCxnSpPr>
            <a:cxnSpLocks/>
            <a:stCxn id="19" idx="3"/>
            <a:endCxn id="54" idx="0"/>
          </p:cNvCxnSpPr>
          <p:nvPr/>
        </p:nvCxnSpPr>
        <p:spPr>
          <a:xfrm>
            <a:off x="5457575" y="3545576"/>
            <a:ext cx="112065" cy="6461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Bağlayıcı: Dirsek 59">
            <a:extLst>
              <a:ext uri="{FF2B5EF4-FFF2-40B4-BE49-F238E27FC236}">
                <a16:creationId xmlns:a16="http://schemas.microsoft.com/office/drawing/2014/main" id="{922C9C5D-D55D-4E45-9C1C-4AC2B31993F6}"/>
              </a:ext>
            </a:extLst>
          </p:cNvPr>
          <p:cNvCxnSpPr>
            <a:cxnSpLocks/>
            <a:stCxn id="19" idx="1"/>
            <a:endCxn id="55" idx="0"/>
          </p:cNvCxnSpPr>
          <p:nvPr/>
        </p:nvCxnSpPr>
        <p:spPr>
          <a:xfrm rot="10800000" flipV="1">
            <a:off x="2725225" y="3545576"/>
            <a:ext cx="240583" cy="6272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Bağlayıcı: Dirsek 62">
            <a:extLst>
              <a:ext uri="{FF2B5EF4-FFF2-40B4-BE49-F238E27FC236}">
                <a16:creationId xmlns:a16="http://schemas.microsoft.com/office/drawing/2014/main" id="{A48EBA94-A08E-4594-83DD-02D96D32AC24}"/>
              </a:ext>
            </a:extLst>
          </p:cNvPr>
          <p:cNvCxnSpPr>
            <a:cxnSpLocks/>
            <a:stCxn id="55" idx="2"/>
            <a:endCxn id="9" idx="1"/>
          </p:cNvCxnSpPr>
          <p:nvPr/>
        </p:nvCxnSpPr>
        <p:spPr>
          <a:xfrm rot="16200000" flipH="1">
            <a:off x="2833906" y="4520147"/>
            <a:ext cx="578685" cy="7960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2FFAFE05-68F8-4DDC-A37A-0295A7433780}"/>
              </a:ext>
            </a:extLst>
          </p:cNvPr>
          <p:cNvSpPr txBox="1"/>
          <p:nvPr/>
        </p:nvSpPr>
        <p:spPr>
          <a:xfrm>
            <a:off x="2070694" y="3689424"/>
            <a:ext cx="648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Evet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8BC2025F-7FFA-4271-8408-0F4548F0A4FD}"/>
              </a:ext>
            </a:extLst>
          </p:cNvPr>
          <p:cNvSpPr txBox="1"/>
          <p:nvPr/>
        </p:nvSpPr>
        <p:spPr>
          <a:xfrm>
            <a:off x="5605978" y="3689424"/>
            <a:ext cx="648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Hayır</a:t>
            </a:r>
          </a:p>
        </p:txBody>
      </p:sp>
    </p:spTree>
    <p:extLst>
      <p:ext uri="{BB962C8B-B14F-4D97-AF65-F5344CB8AC3E}">
        <p14:creationId xmlns:p14="http://schemas.microsoft.com/office/powerpoint/2010/main" val="23693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tr-TR" sz="2100" b="1" dirty="0"/>
              <a:t>Verilen tamsayının sıfır, pozitif ya da negatif olup olmadığını bulan </a:t>
            </a:r>
            <a:r>
              <a:rPr lang="tr-TR" sz="2100" b="1" dirty="0" err="1"/>
              <a:t>bulan</a:t>
            </a:r>
            <a:r>
              <a:rPr lang="tr-TR" sz="2100" b="1" dirty="0"/>
              <a:t> algoritma ve akış diyagramını tasarlayınız</a:t>
            </a:r>
          </a:p>
          <a:p>
            <a:r>
              <a:rPr lang="tr-TR" sz="2100" dirty="0"/>
              <a:t>Bu problemde kullanıcının dışarıdan girdi olarak verdiği değerin pozitif, negatif ya da sıfır olup olmadığı bulunmak istenmektedir. </a:t>
            </a:r>
          </a:p>
          <a:p>
            <a:r>
              <a:rPr lang="tr-TR" sz="2100" dirty="0"/>
              <a:t>Öncelikle pozitif ve negatif sayıların tanımının bilinmesi zorunludur. </a:t>
            </a:r>
          </a:p>
          <a:p>
            <a:r>
              <a:rPr lang="tr-TR" sz="2100" dirty="0"/>
              <a:t>Bilindiği gibi sıfırdan büyük sayılara pozitif, küçüklere de negatif denmektedir. </a:t>
            </a:r>
          </a:p>
          <a:p>
            <a:r>
              <a:rPr lang="tr-TR" sz="2100" dirty="0"/>
              <a:t>Verilen sayının sıfırdan büyük ya da küçük olma durumu sorgulanırsa problem çözülebilir.</a:t>
            </a:r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E0358BA7-8D61-4B7D-B6B7-A3C89310AB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/>
              <a:t>ANALİZ</a:t>
            </a:r>
          </a:p>
          <a:p>
            <a:pPr marL="0" indent="0">
              <a:buNone/>
            </a:pPr>
            <a:r>
              <a:rPr lang="tr-TR" dirty="0"/>
              <a:t>Girdiler:</a:t>
            </a:r>
          </a:p>
          <a:p>
            <a:pPr marL="0" indent="0">
              <a:buNone/>
            </a:pPr>
            <a:r>
              <a:rPr lang="tr-TR" dirty="0"/>
              <a:t>Sayı</a:t>
            </a:r>
          </a:p>
          <a:p>
            <a:pPr marL="0" indent="0">
              <a:buNone/>
            </a:pPr>
            <a:r>
              <a:rPr lang="tr-TR" dirty="0"/>
              <a:t>Çıktılar:</a:t>
            </a:r>
          </a:p>
          <a:p>
            <a:pPr marL="0" indent="0">
              <a:buNone/>
            </a:pPr>
            <a:r>
              <a:rPr lang="tr-TR" dirty="0"/>
              <a:t>"Bu sayı Pozitiftir " </a:t>
            </a:r>
          </a:p>
          <a:p>
            <a:pPr marL="0" indent="0">
              <a:buNone/>
            </a:pPr>
            <a:r>
              <a:rPr lang="tr-TR" dirty="0"/>
              <a:t>"Bu sayı Negatiftir'' </a:t>
            </a:r>
          </a:p>
          <a:p>
            <a:pPr marL="0" indent="0">
              <a:buNone/>
            </a:pPr>
            <a:r>
              <a:rPr lang="tr-TR" dirty="0"/>
              <a:t>"Bu sayı Sıfırdır“</a:t>
            </a:r>
          </a:p>
          <a:p>
            <a:pPr marL="0" indent="0">
              <a:buNone/>
            </a:pPr>
            <a:r>
              <a:rPr lang="tr-TR" dirty="0"/>
              <a:t>İlişki:</a:t>
            </a:r>
          </a:p>
          <a:p>
            <a:pPr marL="0" indent="0">
              <a:buNone/>
            </a:pPr>
            <a:r>
              <a:rPr lang="tr-TR" dirty="0"/>
              <a:t>Sayı &gt;0 =&gt; "Bu sayı Pozitiftir " </a:t>
            </a:r>
          </a:p>
          <a:p>
            <a:pPr marL="0" indent="0">
              <a:buNone/>
            </a:pPr>
            <a:r>
              <a:rPr lang="tr-TR" dirty="0"/>
              <a:t>Sayı &lt;0 =&gt; "Bu sayı Negatiftir" </a:t>
            </a:r>
          </a:p>
          <a:p>
            <a:pPr marL="0" indent="0">
              <a:buNone/>
            </a:pPr>
            <a:r>
              <a:rPr lang="tr-TR" dirty="0"/>
              <a:t>Sayı =0 =&gt;"Bu sayı Sıfırdır "</a:t>
            </a:r>
          </a:p>
          <a:p>
            <a:pPr marL="274320" lvl="1" indent="0">
              <a:buNone/>
            </a:pPr>
            <a:endParaRPr lang="tr-TR" dirty="0"/>
          </a:p>
          <a:p>
            <a:pPr marL="274320" lvl="1" indent="0" algn="ctr">
              <a:buNone/>
            </a:pPr>
            <a:r>
              <a:rPr lang="tr-TR" b="1" i="1" dirty="0"/>
              <a:t>Lütfen Sözde Kodu Yazınız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25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2.ÖRNEK:</a:t>
            </a:r>
            <a:br>
              <a:rPr lang="tr-TR" dirty="0"/>
            </a:br>
            <a:r>
              <a:rPr lang="tr-TR" dirty="0"/>
              <a:t>ALGORİTMA VE AKIŞ DİYAGRAMI 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YAZ "Bu sayı Pozitiftir"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Sayı&lt;0 İSE YAZ "Bu sayı Negatiftir '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Sayı=0 İSE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dirty="0"/>
              <a:t>Lütfen ELSE kullanmadan Akış diyagramını çizerek C kodunu yazınız.</a:t>
            </a:r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id="{5675461F-0A24-4933-88F5-C97C5C2FD1C3}"/>
              </a:ext>
            </a:extLst>
          </p:cNvPr>
          <p:cNvGrpSpPr/>
          <p:nvPr/>
        </p:nvGrpSpPr>
        <p:grpSpPr>
          <a:xfrm>
            <a:off x="754543" y="352839"/>
            <a:ext cx="6439638" cy="6006305"/>
            <a:chOff x="2365695" y="386028"/>
            <a:chExt cx="4671945" cy="4594357"/>
          </a:xfrm>
        </p:grpSpPr>
        <p:sp>
          <p:nvSpPr>
            <p:cNvPr id="35" name="Akış Çizelgesi: Sonlandırıcı 34">
              <a:extLst>
                <a:ext uri="{FF2B5EF4-FFF2-40B4-BE49-F238E27FC236}">
                  <a16:creationId xmlns:a16="http://schemas.microsoft.com/office/drawing/2014/main" id="{F57CE72C-5D65-497C-9629-F0E9829B7A60}"/>
                </a:ext>
              </a:extLst>
            </p:cNvPr>
            <p:cNvSpPr/>
            <p:nvPr/>
          </p:nvSpPr>
          <p:spPr>
            <a:xfrm>
              <a:off x="2365695" y="386028"/>
              <a:ext cx="1512000" cy="360000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</a:t>
              </a:r>
            </a:p>
          </p:txBody>
        </p:sp>
        <p:sp>
          <p:nvSpPr>
            <p:cNvPr id="36" name="Akış Çizelgesi: El İle Girdi 35">
              <a:extLst>
                <a:ext uri="{FF2B5EF4-FFF2-40B4-BE49-F238E27FC236}">
                  <a16:creationId xmlns:a16="http://schemas.microsoft.com/office/drawing/2014/main" id="{BD91DD34-5692-4B29-8593-84B324D1B4AC}"/>
                </a:ext>
              </a:extLst>
            </p:cNvPr>
            <p:cNvSpPr/>
            <p:nvPr/>
          </p:nvSpPr>
          <p:spPr>
            <a:xfrm>
              <a:off x="2365695" y="934549"/>
              <a:ext cx="1512000" cy="360000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</a:t>
              </a:r>
            </a:p>
          </p:txBody>
        </p:sp>
        <p:sp>
          <p:nvSpPr>
            <p:cNvPr id="37" name="Akış Çizelgesi: Sonlandırıcı 36">
              <a:extLst>
                <a:ext uri="{FF2B5EF4-FFF2-40B4-BE49-F238E27FC236}">
                  <a16:creationId xmlns:a16="http://schemas.microsoft.com/office/drawing/2014/main" id="{2F420E18-D1EA-4185-BF9D-326DD2F3CFC8}"/>
                </a:ext>
              </a:extLst>
            </p:cNvPr>
            <p:cNvSpPr/>
            <p:nvPr/>
          </p:nvSpPr>
          <p:spPr>
            <a:xfrm>
              <a:off x="5744141" y="4620385"/>
              <a:ext cx="1084498" cy="360000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Dur</a:t>
              </a:r>
            </a:p>
          </p:txBody>
        </p: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F00E9AB4-FC41-413C-A492-D72F57E3DE63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3121695" y="746028"/>
              <a:ext cx="0" cy="2245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Ok Bağlayıcısı 38">
              <a:extLst>
                <a:ext uri="{FF2B5EF4-FFF2-40B4-BE49-F238E27FC236}">
                  <a16:creationId xmlns:a16="http://schemas.microsoft.com/office/drawing/2014/main" id="{9A8DC5B9-3F91-425F-8E6C-3EEBF0D3A247}"/>
                </a:ext>
              </a:extLst>
            </p:cNvPr>
            <p:cNvCxnSpPr>
              <a:cxnSpLocks/>
              <a:stCxn id="36" idx="2"/>
              <a:endCxn id="40" idx="0"/>
            </p:cNvCxnSpPr>
            <p:nvPr/>
          </p:nvCxnSpPr>
          <p:spPr>
            <a:xfrm>
              <a:off x="3121695" y="1294549"/>
              <a:ext cx="0" cy="240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kış Çizelgesi: Karar 39">
              <a:extLst>
                <a:ext uri="{FF2B5EF4-FFF2-40B4-BE49-F238E27FC236}">
                  <a16:creationId xmlns:a16="http://schemas.microsoft.com/office/drawing/2014/main" id="{107E70DA-5E67-4BBA-8308-EAAED2392B45}"/>
                </a:ext>
              </a:extLst>
            </p:cNvPr>
            <p:cNvSpPr/>
            <p:nvPr/>
          </p:nvSpPr>
          <p:spPr>
            <a:xfrm>
              <a:off x="2365695" y="1534855"/>
              <a:ext cx="1512000" cy="36000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Sayı&gt;0</a:t>
              </a:r>
            </a:p>
          </p:txBody>
        </p:sp>
        <p:sp>
          <p:nvSpPr>
            <p:cNvPr id="41" name="Akış Çizelgesi: Görüntüleme 40">
              <a:extLst>
                <a:ext uri="{FF2B5EF4-FFF2-40B4-BE49-F238E27FC236}">
                  <a16:creationId xmlns:a16="http://schemas.microsoft.com/office/drawing/2014/main" id="{B81064B5-6370-4E39-A430-F814D590F1EE}"/>
                </a:ext>
              </a:extLst>
            </p:cNvPr>
            <p:cNvSpPr/>
            <p:nvPr/>
          </p:nvSpPr>
          <p:spPr>
            <a:xfrm>
              <a:off x="3433336" y="1906316"/>
              <a:ext cx="1511999" cy="36000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Pozitif</a:t>
              </a:r>
            </a:p>
          </p:txBody>
        </p:sp>
        <p:cxnSp>
          <p:nvCxnSpPr>
            <p:cNvPr id="42" name="Bağlayıcı: Dirsek 41">
              <a:extLst>
                <a:ext uri="{FF2B5EF4-FFF2-40B4-BE49-F238E27FC236}">
                  <a16:creationId xmlns:a16="http://schemas.microsoft.com/office/drawing/2014/main" id="{158188D4-0F9D-433C-95BC-28C3F0018E07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 rot="16200000" flipH="1">
              <a:off x="4072290" y="2383362"/>
              <a:ext cx="234329" cy="236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Bağlayıcı: Dirsek 42">
              <a:extLst>
                <a:ext uri="{FF2B5EF4-FFF2-40B4-BE49-F238E27FC236}">
                  <a16:creationId xmlns:a16="http://schemas.microsoft.com/office/drawing/2014/main" id="{6B8CFEA2-C7BA-40A5-879E-13CFD150F570}"/>
                </a:ext>
              </a:extLst>
            </p:cNvPr>
            <p:cNvCxnSpPr>
              <a:cxnSpLocks/>
              <a:stCxn id="40" idx="3"/>
              <a:endCxn id="41" idx="0"/>
            </p:cNvCxnSpPr>
            <p:nvPr/>
          </p:nvCxnSpPr>
          <p:spPr>
            <a:xfrm>
              <a:off x="3877695" y="1714855"/>
              <a:ext cx="311641" cy="19146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kış Çizelgesi: Karar 43">
              <a:extLst>
                <a:ext uri="{FF2B5EF4-FFF2-40B4-BE49-F238E27FC236}">
                  <a16:creationId xmlns:a16="http://schemas.microsoft.com/office/drawing/2014/main" id="{BFD90E39-53AC-43BD-B9CB-9F67E729EAF8}"/>
                </a:ext>
              </a:extLst>
            </p:cNvPr>
            <p:cNvSpPr/>
            <p:nvPr/>
          </p:nvSpPr>
          <p:spPr>
            <a:xfrm>
              <a:off x="3433572" y="2500645"/>
              <a:ext cx="1512000" cy="36000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Sayı&lt;0</a:t>
              </a:r>
            </a:p>
          </p:txBody>
        </p:sp>
        <p:sp>
          <p:nvSpPr>
            <p:cNvPr id="45" name="Akış Çizelgesi: Görüntüleme 44">
              <a:extLst>
                <a:ext uri="{FF2B5EF4-FFF2-40B4-BE49-F238E27FC236}">
                  <a16:creationId xmlns:a16="http://schemas.microsoft.com/office/drawing/2014/main" id="{8A80FC47-9C57-4E3E-AF69-D8E5AD203747}"/>
                </a:ext>
              </a:extLst>
            </p:cNvPr>
            <p:cNvSpPr/>
            <p:nvPr/>
          </p:nvSpPr>
          <p:spPr>
            <a:xfrm>
              <a:off x="4439530" y="2993046"/>
              <a:ext cx="1508711" cy="36000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Negatif</a:t>
              </a:r>
            </a:p>
          </p:txBody>
        </p:sp>
        <p:cxnSp>
          <p:nvCxnSpPr>
            <p:cNvPr id="46" name="Bağlayıcı: Dirsek 45">
              <a:extLst>
                <a:ext uri="{FF2B5EF4-FFF2-40B4-BE49-F238E27FC236}">
                  <a16:creationId xmlns:a16="http://schemas.microsoft.com/office/drawing/2014/main" id="{172E242C-D304-4F98-AAA0-265546DC45A5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 rot="5400000">
              <a:off x="5069774" y="3475514"/>
              <a:ext cx="246581" cy="1645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Bağlayıcı: Dirsek 46">
              <a:extLst>
                <a:ext uri="{FF2B5EF4-FFF2-40B4-BE49-F238E27FC236}">
                  <a16:creationId xmlns:a16="http://schemas.microsoft.com/office/drawing/2014/main" id="{78C4B57F-2B32-4833-8A99-C9436FACB68E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>
              <a:off x="4945572" y="2680645"/>
              <a:ext cx="248314" cy="31240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Akış Çizelgesi: Karar 47">
              <a:extLst>
                <a:ext uri="{FF2B5EF4-FFF2-40B4-BE49-F238E27FC236}">
                  <a16:creationId xmlns:a16="http://schemas.microsoft.com/office/drawing/2014/main" id="{A1FECFAA-D0FB-47F6-976E-B3F3D71880B8}"/>
                </a:ext>
              </a:extLst>
            </p:cNvPr>
            <p:cNvSpPr/>
            <p:nvPr/>
          </p:nvSpPr>
          <p:spPr>
            <a:xfrm>
              <a:off x="4436241" y="3599627"/>
              <a:ext cx="1512000" cy="36000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Sayı==0</a:t>
              </a:r>
            </a:p>
          </p:txBody>
        </p:sp>
        <p:sp>
          <p:nvSpPr>
            <p:cNvPr id="49" name="Akış Çizelgesi: Görüntüleme 48">
              <a:extLst>
                <a:ext uri="{FF2B5EF4-FFF2-40B4-BE49-F238E27FC236}">
                  <a16:creationId xmlns:a16="http://schemas.microsoft.com/office/drawing/2014/main" id="{85E7D238-EFF3-4D49-ABB1-B079F873406B}"/>
                </a:ext>
              </a:extLst>
            </p:cNvPr>
            <p:cNvSpPr/>
            <p:nvPr/>
          </p:nvSpPr>
          <p:spPr>
            <a:xfrm>
              <a:off x="5542805" y="4059533"/>
              <a:ext cx="1494835" cy="36000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50" name="Bağlayıcı: Dirsek 49">
              <a:extLst>
                <a:ext uri="{FF2B5EF4-FFF2-40B4-BE49-F238E27FC236}">
                  <a16:creationId xmlns:a16="http://schemas.microsoft.com/office/drawing/2014/main" id="{ED562BF2-7AED-40B2-9531-5A7E38E8E1FB}"/>
                </a:ext>
              </a:extLst>
            </p:cNvPr>
            <p:cNvCxnSpPr>
              <a:cxnSpLocks/>
              <a:stCxn id="49" idx="2"/>
              <a:endCxn id="37" idx="0"/>
            </p:cNvCxnSpPr>
            <p:nvPr/>
          </p:nvCxnSpPr>
          <p:spPr>
            <a:xfrm rot="5400000">
              <a:off x="6187881" y="4518043"/>
              <a:ext cx="200852" cy="3833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Bağlayıcı: Dirsek 50">
              <a:extLst>
                <a:ext uri="{FF2B5EF4-FFF2-40B4-BE49-F238E27FC236}">
                  <a16:creationId xmlns:a16="http://schemas.microsoft.com/office/drawing/2014/main" id="{4D1DD0FE-EFC6-441E-BBAE-3FE8DF1464BC}"/>
                </a:ext>
              </a:extLst>
            </p:cNvPr>
            <p:cNvCxnSpPr>
              <a:cxnSpLocks/>
              <a:stCxn id="48" idx="3"/>
              <a:endCxn id="49" idx="0"/>
            </p:cNvCxnSpPr>
            <p:nvPr/>
          </p:nvCxnSpPr>
          <p:spPr>
            <a:xfrm>
              <a:off x="5948241" y="3779627"/>
              <a:ext cx="341982" cy="27990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B0AA195E-D242-4B26-9938-9DA8DB4EE69E}"/>
                </a:ext>
              </a:extLst>
            </p:cNvPr>
            <p:cNvSpPr txBox="1"/>
            <p:nvPr/>
          </p:nvSpPr>
          <p:spPr>
            <a:xfrm>
              <a:off x="2631573" y="1875532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latin typeface="Outfit" pitchFamily="2" charset="0"/>
                </a:rPr>
                <a:t>Hayır</a:t>
              </a: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B4A04383-D24A-426F-AA61-3B88A9AA5B4C}"/>
                </a:ext>
              </a:extLst>
            </p:cNvPr>
            <p:cNvSpPr txBox="1"/>
            <p:nvPr/>
          </p:nvSpPr>
          <p:spPr>
            <a:xfrm>
              <a:off x="4881332" y="2446315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sp>
          <p:nvSpPr>
            <p:cNvPr id="55" name="Metin kutusu 54">
              <a:extLst>
                <a:ext uri="{FF2B5EF4-FFF2-40B4-BE49-F238E27FC236}">
                  <a16:creationId xmlns:a16="http://schemas.microsoft.com/office/drawing/2014/main" id="{F40BA3C7-D51D-4ED8-B1C4-E05333FABDA4}"/>
                </a:ext>
              </a:extLst>
            </p:cNvPr>
            <p:cNvSpPr txBox="1"/>
            <p:nvPr/>
          </p:nvSpPr>
          <p:spPr>
            <a:xfrm>
              <a:off x="5913024" y="3559336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cxnSp>
          <p:nvCxnSpPr>
            <p:cNvPr id="56" name="Bağlayıcı: Dirsek 55">
              <a:extLst>
                <a:ext uri="{FF2B5EF4-FFF2-40B4-BE49-F238E27FC236}">
                  <a16:creationId xmlns:a16="http://schemas.microsoft.com/office/drawing/2014/main" id="{AD1F941D-5B20-4F55-B14B-15C6161D9772}"/>
                </a:ext>
              </a:extLst>
            </p:cNvPr>
            <p:cNvCxnSpPr>
              <a:cxnSpLocks/>
              <a:stCxn id="40" idx="2"/>
              <a:endCxn id="44" idx="1"/>
            </p:cNvCxnSpPr>
            <p:nvPr/>
          </p:nvCxnSpPr>
          <p:spPr>
            <a:xfrm rot="16200000" flipH="1">
              <a:off x="2884738" y="2131811"/>
              <a:ext cx="785790" cy="31187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Bağlayıcı: Dirsek 56">
              <a:extLst>
                <a:ext uri="{FF2B5EF4-FFF2-40B4-BE49-F238E27FC236}">
                  <a16:creationId xmlns:a16="http://schemas.microsoft.com/office/drawing/2014/main" id="{5D3E88B1-3492-4C1B-ACC0-C681D364C936}"/>
                </a:ext>
              </a:extLst>
            </p:cNvPr>
            <p:cNvCxnSpPr>
              <a:cxnSpLocks/>
              <a:stCxn id="44" idx="2"/>
              <a:endCxn id="48" idx="1"/>
            </p:cNvCxnSpPr>
            <p:nvPr/>
          </p:nvCxnSpPr>
          <p:spPr>
            <a:xfrm rot="16200000" flipH="1">
              <a:off x="3853415" y="3196801"/>
              <a:ext cx="918982" cy="24666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Bağlayıcı: Dirsek 57">
              <a:extLst>
                <a:ext uri="{FF2B5EF4-FFF2-40B4-BE49-F238E27FC236}">
                  <a16:creationId xmlns:a16="http://schemas.microsoft.com/office/drawing/2014/main" id="{4ABBE2F6-34C4-4F08-9E77-3259A19AF01D}"/>
                </a:ext>
              </a:extLst>
            </p:cNvPr>
            <p:cNvCxnSpPr>
              <a:cxnSpLocks/>
              <a:stCxn id="48" idx="2"/>
              <a:endCxn id="37" idx="1"/>
            </p:cNvCxnSpPr>
            <p:nvPr/>
          </p:nvCxnSpPr>
          <p:spPr>
            <a:xfrm rot="16200000" flipH="1">
              <a:off x="5047812" y="4104056"/>
              <a:ext cx="840758" cy="5519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CEC0D092-0AB2-4AC1-9868-59B00C261FF3}"/>
                </a:ext>
              </a:extLst>
            </p:cNvPr>
            <p:cNvSpPr txBox="1"/>
            <p:nvPr/>
          </p:nvSpPr>
          <p:spPr>
            <a:xfrm>
              <a:off x="3808078" y="1475046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A3210841-4EBD-4DB1-9318-942EB18A9016}"/>
                </a:ext>
              </a:extLst>
            </p:cNvPr>
            <p:cNvSpPr txBox="1"/>
            <p:nvPr/>
          </p:nvSpPr>
          <p:spPr>
            <a:xfrm>
              <a:off x="3703328" y="2814637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latin typeface="Outfit" pitchFamily="2" charset="0"/>
                </a:rPr>
                <a:t>Hayır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E6BA4592-51FA-413E-90DB-7C24FC32A497}"/>
                </a:ext>
              </a:extLst>
            </p:cNvPr>
            <p:cNvSpPr txBox="1"/>
            <p:nvPr/>
          </p:nvSpPr>
          <p:spPr>
            <a:xfrm>
              <a:off x="4706050" y="3929209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latin typeface="Outfit" pitchFamily="2" charset="0"/>
                </a:rPr>
                <a:t>Hayır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1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/>
            </a:b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2.ÖRNEK UYGULAMA KOD 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YAZ "Bu sayı Pozitiftir"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Sayı&lt;0 İSE YAZ "Bu sayı Negatiftir '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Sayı=0 İSE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dirty="0"/>
              <a:t>Lütfen ELSE kullanmadan Akış diyagramını çizerek C kodunu yazınız.</a:t>
            </a:r>
          </a:p>
          <a:p>
            <a:pPr algn="ctr"/>
            <a:r>
              <a:rPr lang="tr-TR" b="1" i="1" dirty="0"/>
              <a:t>Programa 10 ve -5 ve 0 girildiğinde nasıl icra edildiğini analiz ediniz!</a:t>
            </a:r>
          </a:p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1188B8-44AC-44A6-9712-65A74B7F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  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Giriniz:");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("%d",&amp;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&gt;0)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//4-pozitif olduğu kontrol ediliyor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("Pozitif\n");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&lt;0)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//?-negatif olduğu kontrol ediliyor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("Negatif\n");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==0)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//?-sıfır olduğu kontrol ediliyor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Sifir</a:t>
            </a:r>
            <a:r>
              <a:rPr lang="tr-TR" dirty="0">
                <a:latin typeface="Consolas" panose="020B0609020204030204" pitchFamily="49" charset="0"/>
              </a:rPr>
              <a:t>\n");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Eğer bunların dışında bir durum olsaydı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 da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olarak yazılacaktı.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  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2.ÖRNEK: ALGORİTMA VE AKIŞ DİYAGRAMI II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</a:t>
            </a:r>
            <a:br>
              <a:rPr lang="tr-TR" sz="1400" dirty="0"/>
            </a:br>
            <a:r>
              <a:rPr lang="tr-TR" sz="1400" dirty="0"/>
              <a:t>      YAZ "Bu sayı </a:t>
            </a:r>
            <a:r>
              <a:rPr lang="tr-TR" dirty="0"/>
              <a:t>Pozitiftir "</a:t>
            </a:r>
            <a:br>
              <a:rPr lang="tr-TR" sz="1400" dirty="0"/>
            </a:br>
            <a:r>
              <a:rPr lang="tr-TR" sz="1400" dirty="0"/>
              <a:t>DEĞİLSE  </a:t>
            </a:r>
            <a:br>
              <a:rPr lang="tr-TR" sz="1400" dirty="0"/>
            </a:br>
            <a:r>
              <a:rPr lang="tr-TR" sz="1400" dirty="0"/>
              <a:t>       EĞER Sayı&lt;0 İSE </a:t>
            </a:r>
            <a:br>
              <a:rPr lang="tr-TR" sz="1400" dirty="0"/>
            </a:br>
            <a:r>
              <a:rPr lang="tr-TR" sz="1400" dirty="0"/>
              <a:t>            YAZ "Bu sayı </a:t>
            </a:r>
            <a:r>
              <a:rPr lang="tr-TR" dirty="0"/>
              <a:t>Negatiftir "</a:t>
            </a:r>
            <a:br>
              <a:rPr lang="tr-TR" sz="1400" dirty="0"/>
            </a:br>
            <a:r>
              <a:rPr lang="tr-TR" sz="1400" dirty="0"/>
              <a:t>       DEĞİLSE  </a:t>
            </a:r>
            <a:br>
              <a:rPr lang="tr-TR" sz="1400" dirty="0"/>
            </a:br>
            <a:r>
              <a:rPr lang="tr-TR" sz="1400" dirty="0"/>
              <a:t>            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dirty="0"/>
              <a:t>Lütfen ELSE kullanarak Akış diyagramını çizerek C kodunu yazınız.</a:t>
            </a:r>
          </a:p>
        </p:txBody>
      </p:sp>
      <p:grpSp>
        <p:nvGrpSpPr>
          <p:cNvPr id="30" name="Grup 29">
            <a:extLst>
              <a:ext uri="{FF2B5EF4-FFF2-40B4-BE49-F238E27FC236}">
                <a16:creationId xmlns:a16="http://schemas.microsoft.com/office/drawing/2014/main" id="{4BC4A0EE-8F21-46B7-B3C7-2B27FEDE346A}"/>
              </a:ext>
            </a:extLst>
          </p:cNvPr>
          <p:cNvGrpSpPr/>
          <p:nvPr/>
        </p:nvGrpSpPr>
        <p:grpSpPr>
          <a:xfrm>
            <a:off x="782479" y="601671"/>
            <a:ext cx="6092454" cy="5028662"/>
            <a:chOff x="1685714" y="864138"/>
            <a:chExt cx="4466854" cy="3562064"/>
          </a:xfrm>
        </p:grpSpPr>
        <p:sp>
          <p:nvSpPr>
            <p:cNvPr id="33" name="Akış Çizelgesi: Sonlandırıcı 32">
              <a:extLst>
                <a:ext uri="{FF2B5EF4-FFF2-40B4-BE49-F238E27FC236}">
                  <a16:creationId xmlns:a16="http://schemas.microsoft.com/office/drawing/2014/main" id="{7F6F1891-DBA5-45EC-9878-9F386DB9C7F0}"/>
                </a:ext>
              </a:extLst>
            </p:cNvPr>
            <p:cNvSpPr/>
            <p:nvPr/>
          </p:nvSpPr>
          <p:spPr>
            <a:xfrm>
              <a:off x="3964332" y="864138"/>
              <a:ext cx="1027046" cy="369813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</a:t>
              </a:r>
            </a:p>
          </p:txBody>
        </p:sp>
        <p:sp>
          <p:nvSpPr>
            <p:cNvPr id="35" name="Akış Çizelgesi: El İle Girdi 34">
              <a:extLst>
                <a:ext uri="{FF2B5EF4-FFF2-40B4-BE49-F238E27FC236}">
                  <a16:creationId xmlns:a16="http://schemas.microsoft.com/office/drawing/2014/main" id="{A443251B-1792-44F7-AE39-DCA0023BAE95}"/>
                </a:ext>
              </a:extLst>
            </p:cNvPr>
            <p:cNvSpPr/>
            <p:nvPr/>
          </p:nvSpPr>
          <p:spPr>
            <a:xfrm>
              <a:off x="3957466" y="1466943"/>
              <a:ext cx="1033912" cy="421598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</a:t>
              </a:r>
            </a:p>
          </p:txBody>
        </p:sp>
        <p:sp>
          <p:nvSpPr>
            <p:cNvPr id="36" name="Akış Çizelgesi: Sonlandırıcı 35">
              <a:extLst>
                <a:ext uri="{FF2B5EF4-FFF2-40B4-BE49-F238E27FC236}">
                  <a16:creationId xmlns:a16="http://schemas.microsoft.com/office/drawing/2014/main" id="{9140081A-BD56-4375-B4D0-A7E10C387584}"/>
                </a:ext>
              </a:extLst>
            </p:cNvPr>
            <p:cNvSpPr/>
            <p:nvPr/>
          </p:nvSpPr>
          <p:spPr>
            <a:xfrm>
              <a:off x="3554376" y="4035585"/>
              <a:ext cx="1170006" cy="390617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Dur</a:t>
              </a:r>
            </a:p>
          </p:txBody>
        </p:sp>
        <p:cxnSp>
          <p:nvCxnSpPr>
            <p:cNvPr id="37" name="Düz Ok Bağlayıcısı 36">
              <a:extLst>
                <a:ext uri="{FF2B5EF4-FFF2-40B4-BE49-F238E27FC236}">
                  <a16:creationId xmlns:a16="http://schemas.microsoft.com/office/drawing/2014/main" id="{895F9CDD-BC94-4134-96D4-2ABBF4AF1FD2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4474422" y="1233951"/>
              <a:ext cx="3433" cy="275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FA37D261-AF09-482A-9E27-2B055A07A790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4474422" y="1888541"/>
              <a:ext cx="0" cy="232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kış Çizelgesi: Karar 38">
              <a:extLst>
                <a:ext uri="{FF2B5EF4-FFF2-40B4-BE49-F238E27FC236}">
                  <a16:creationId xmlns:a16="http://schemas.microsoft.com/office/drawing/2014/main" id="{79EE6D97-0F4B-427C-922E-B7C50993929F}"/>
                </a:ext>
              </a:extLst>
            </p:cNvPr>
            <p:cNvSpPr/>
            <p:nvPr/>
          </p:nvSpPr>
          <p:spPr>
            <a:xfrm>
              <a:off x="3697336" y="2121533"/>
              <a:ext cx="1554172" cy="53580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Sayı&gt;0</a:t>
              </a:r>
            </a:p>
          </p:txBody>
        </p:sp>
        <p:sp>
          <p:nvSpPr>
            <p:cNvPr id="40" name="Akış Çizelgesi: Görüntüleme 39">
              <a:extLst>
                <a:ext uri="{FF2B5EF4-FFF2-40B4-BE49-F238E27FC236}">
                  <a16:creationId xmlns:a16="http://schemas.microsoft.com/office/drawing/2014/main" id="{57EBB2AF-EDE6-4B7E-B7C9-79914C1A4498}"/>
                </a:ext>
              </a:extLst>
            </p:cNvPr>
            <p:cNvSpPr/>
            <p:nvPr/>
          </p:nvSpPr>
          <p:spPr>
            <a:xfrm>
              <a:off x="4970573" y="3391699"/>
              <a:ext cx="1181995" cy="400155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Pozitif</a:t>
              </a:r>
            </a:p>
          </p:txBody>
        </p:sp>
        <p:cxnSp>
          <p:nvCxnSpPr>
            <p:cNvPr id="41" name="Bağlayıcı: Dirsek 40">
              <a:extLst>
                <a:ext uri="{FF2B5EF4-FFF2-40B4-BE49-F238E27FC236}">
                  <a16:creationId xmlns:a16="http://schemas.microsoft.com/office/drawing/2014/main" id="{84A6EFCD-3AFA-4F39-B817-D11B8744CF28}"/>
                </a:ext>
              </a:extLst>
            </p:cNvPr>
            <p:cNvCxnSpPr>
              <a:cxnSpLocks/>
              <a:stCxn id="40" idx="2"/>
              <a:endCxn id="36" idx="3"/>
            </p:cNvCxnSpPr>
            <p:nvPr/>
          </p:nvCxnSpPr>
          <p:spPr>
            <a:xfrm rot="5400000">
              <a:off x="4923457" y="3592780"/>
              <a:ext cx="439040" cy="83718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Bağlayıcı: Dirsek 41">
              <a:extLst>
                <a:ext uri="{FF2B5EF4-FFF2-40B4-BE49-F238E27FC236}">
                  <a16:creationId xmlns:a16="http://schemas.microsoft.com/office/drawing/2014/main" id="{97BE2391-C518-4729-ABDA-25CD19D52927}"/>
                </a:ext>
              </a:extLst>
            </p:cNvPr>
            <p:cNvCxnSpPr>
              <a:cxnSpLocks/>
              <a:stCxn id="39" idx="3"/>
              <a:endCxn id="40" idx="0"/>
            </p:cNvCxnSpPr>
            <p:nvPr/>
          </p:nvCxnSpPr>
          <p:spPr>
            <a:xfrm>
              <a:off x="5251508" y="2389435"/>
              <a:ext cx="310063" cy="100226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Akış Çizelgesi: Karar 42">
              <a:extLst>
                <a:ext uri="{FF2B5EF4-FFF2-40B4-BE49-F238E27FC236}">
                  <a16:creationId xmlns:a16="http://schemas.microsoft.com/office/drawing/2014/main" id="{45F49942-D5A8-40D4-A2E8-8EEF8455BF40}"/>
                </a:ext>
              </a:extLst>
            </p:cNvPr>
            <p:cNvSpPr/>
            <p:nvPr/>
          </p:nvSpPr>
          <p:spPr>
            <a:xfrm>
              <a:off x="2374084" y="2709424"/>
              <a:ext cx="1468074" cy="53580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Sayı&lt;0</a:t>
              </a:r>
            </a:p>
          </p:txBody>
        </p:sp>
        <p:sp>
          <p:nvSpPr>
            <p:cNvPr id="44" name="Akış Çizelgesi: Görüntüleme 43">
              <a:extLst>
                <a:ext uri="{FF2B5EF4-FFF2-40B4-BE49-F238E27FC236}">
                  <a16:creationId xmlns:a16="http://schemas.microsoft.com/office/drawing/2014/main" id="{DAEC83EE-60DB-4064-A2EF-364CC088F7D3}"/>
                </a:ext>
              </a:extLst>
            </p:cNvPr>
            <p:cNvSpPr/>
            <p:nvPr/>
          </p:nvSpPr>
          <p:spPr>
            <a:xfrm>
              <a:off x="1685714" y="3391702"/>
              <a:ext cx="1052275" cy="400155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45" name="Bağlayıcı: Dirsek 44">
              <a:extLst>
                <a:ext uri="{FF2B5EF4-FFF2-40B4-BE49-F238E27FC236}">
                  <a16:creationId xmlns:a16="http://schemas.microsoft.com/office/drawing/2014/main" id="{36079D80-5BEF-49DE-92E8-BD2A4E621D86}"/>
                </a:ext>
              </a:extLst>
            </p:cNvPr>
            <p:cNvCxnSpPr>
              <a:cxnSpLocks/>
              <a:stCxn id="44" idx="2"/>
              <a:endCxn id="36" idx="1"/>
            </p:cNvCxnSpPr>
            <p:nvPr/>
          </p:nvCxnSpPr>
          <p:spPr>
            <a:xfrm rot="16200000" flipH="1">
              <a:off x="2663596" y="3340113"/>
              <a:ext cx="439037" cy="134252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Bağlayıcı: Dirsek 45">
              <a:extLst>
                <a:ext uri="{FF2B5EF4-FFF2-40B4-BE49-F238E27FC236}">
                  <a16:creationId xmlns:a16="http://schemas.microsoft.com/office/drawing/2014/main" id="{157DBF5A-623A-4CAD-9B50-DA70FDF1B224}"/>
                </a:ext>
              </a:extLst>
            </p:cNvPr>
            <p:cNvCxnSpPr>
              <a:cxnSpLocks/>
              <a:stCxn id="43" idx="1"/>
              <a:endCxn id="44" idx="0"/>
            </p:cNvCxnSpPr>
            <p:nvPr/>
          </p:nvCxnSpPr>
          <p:spPr>
            <a:xfrm rot="10800000" flipV="1">
              <a:off x="2211852" y="2977326"/>
              <a:ext cx="162232" cy="41437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Akış Çizelgesi: Görüntüleme 46">
              <a:extLst>
                <a:ext uri="{FF2B5EF4-FFF2-40B4-BE49-F238E27FC236}">
                  <a16:creationId xmlns:a16="http://schemas.microsoft.com/office/drawing/2014/main" id="{E29B863D-9A69-466E-9025-FF93ADC42ABF}"/>
                </a:ext>
              </a:extLst>
            </p:cNvPr>
            <p:cNvSpPr/>
            <p:nvPr/>
          </p:nvSpPr>
          <p:spPr>
            <a:xfrm>
              <a:off x="3494273" y="3391700"/>
              <a:ext cx="1290213" cy="400155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Negatif</a:t>
              </a:r>
            </a:p>
          </p:txBody>
        </p:sp>
        <p:cxnSp>
          <p:nvCxnSpPr>
            <p:cNvPr id="48" name="Bağlayıcı: Dirsek 47">
              <a:extLst>
                <a:ext uri="{FF2B5EF4-FFF2-40B4-BE49-F238E27FC236}">
                  <a16:creationId xmlns:a16="http://schemas.microsoft.com/office/drawing/2014/main" id="{D7150E3C-CDE6-4B99-B2BE-5F4BA4B0BA56}"/>
                </a:ext>
              </a:extLst>
            </p:cNvPr>
            <p:cNvCxnSpPr>
              <a:cxnSpLocks/>
              <a:stCxn id="47" idx="2"/>
              <a:endCxn id="36" idx="0"/>
            </p:cNvCxnSpPr>
            <p:nvPr/>
          </p:nvCxnSpPr>
          <p:spPr>
            <a:xfrm rot="5400000">
              <a:off x="4017515" y="3913720"/>
              <a:ext cx="243730" cy="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Bağlayıcı: Dirsek 48">
              <a:extLst>
                <a:ext uri="{FF2B5EF4-FFF2-40B4-BE49-F238E27FC236}">
                  <a16:creationId xmlns:a16="http://schemas.microsoft.com/office/drawing/2014/main" id="{79558CC4-F58E-4422-9D72-B47AAB9FF505}"/>
                </a:ext>
              </a:extLst>
            </p:cNvPr>
            <p:cNvCxnSpPr>
              <a:cxnSpLocks/>
              <a:stCxn id="43" idx="3"/>
              <a:endCxn id="47" idx="0"/>
            </p:cNvCxnSpPr>
            <p:nvPr/>
          </p:nvCxnSpPr>
          <p:spPr>
            <a:xfrm>
              <a:off x="3842158" y="2977326"/>
              <a:ext cx="297222" cy="41437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94A8AB51-83B1-4BA9-8A69-9F42B8263213}"/>
                </a:ext>
              </a:extLst>
            </p:cNvPr>
            <p:cNvSpPr txBox="1"/>
            <p:nvPr/>
          </p:nvSpPr>
          <p:spPr>
            <a:xfrm>
              <a:off x="5099946" y="2141698"/>
              <a:ext cx="6406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cxnSp>
          <p:nvCxnSpPr>
            <p:cNvPr id="51" name="Bağlayıcı: Dirsek 50">
              <a:extLst>
                <a:ext uri="{FF2B5EF4-FFF2-40B4-BE49-F238E27FC236}">
                  <a16:creationId xmlns:a16="http://schemas.microsoft.com/office/drawing/2014/main" id="{90D3E87C-9C3F-4E32-90BD-BC67488595E1}"/>
                </a:ext>
              </a:extLst>
            </p:cNvPr>
            <p:cNvCxnSpPr>
              <a:cxnSpLocks/>
              <a:stCxn id="39" idx="1"/>
              <a:endCxn id="43" idx="0"/>
            </p:cNvCxnSpPr>
            <p:nvPr/>
          </p:nvCxnSpPr>
          <p:spPr>
            <a:xfrm rot="10800000" flipV="1">
              <a:off x="3108122" y="2389434"/>
              <a:ext cx="589215" cy="31998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9ED7B37F-2E2D-4118-A961-4F6B14BDBF32}"/>
                </a:ext>
              </a:extLst>
            </p:cNvPr>
            <p:cNvSpPr txBox="1"/>
            <p:nvPr/>
          </p:nvSpPr>
          <p:spPr>
            <a:xfrm>
              <a:off x="3747835" y="2735237"/>
              <a:ext cx="5437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34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2.ÖRNEK KOD II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</a:t>
            </a:r>
            <a:br>
              <a:rPr lang="tr-TR" sz="1400" dirty="0"/>
            </a:br>
            <a:r>
              <a:rPr lang="tr-TR" sz="1400" dirty="0"/>
              <a:t>      YAZ "Bu sayı </a:t>
            </a:r>
            <a:r>
              <a:rPr lang="tr-TR" dirty="0"/>
              <a:t>Pozitiftir "</a:t>
            </a:r>
            <a:br>
              <a:rPr lang="tr-TR" sz="1400" dirty="0"/>
            </a:br>
            <a:r>
              <a:rPr lang="tr-TR" sz="1400" dirty="0"/>
              <a:t>DEĞİLSE  </a:t>
            </a:r>
            <a:br>
              <a:rPr lang="tr-TR" sz="1400" dirty="0"/>
            </a:br>
            <a:r>
              <a:rPr lang="tr-TR" sz="1400" dirty="0"/>
              <a:t>       EĞER Sayı&lt;0 İSE </a:t>
            </a:r>
            <a:br>
              <a:rPr lang="tr-TR" sz="1400" dirty="0"/>
            </a:br>
            <a:r>
              <a:rPr lang="tr-TR" sz="1400" dirty="0"/>
              <a:t>            YAZ "Bu sayı </a:t>
            </a:r>
            <a:r>
              <a:rPr lang="tr-TR" dirty="0"/>
              <a:t>Negatiftir "</a:t>
            </a:r>
            <a:br>
              <a:rPr lang="tr-TR" sz="1400" dirty="0"/>
            </a:br>
            <a:r>
              <a:rPr lang="tr-TR" sz="1400" dirty="0"/>
              <a:t>       DEĞİLSE  </a:t>
            </a:r>
            <a:br>
              <a:rPr lang="tr-TR" sz="1400" dirty="0"/>
            </a:br>
            <a:r>
              <a:rPr lang="tr-TR" sz="1400" dirty="0"/>
              <a:t>            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b="1" i="1" dirty="0"/>
              <a:t>Programa 10 ve -5 ve 0 girildiğinde nasıl icra edildiğini analiz ediniz!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B8E71-DADC-4867-ABA4-D76105F4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stdio.h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 Giriniz:");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("%d",&amp;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&gt;0)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//sayının pozitif olup olmadığı 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latin typeface="Consolas" panose="020B0609020204030204" pitchFamily="49" charset="0"/>
              </a:rPr>
              <a:t>   {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blokta sayının pozitif olduğunu biliyoruz.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("Pozitif\n");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latin typeface="Consolas" panose="020B0609020204030204" pitchFamily="49" charset="0"/>
              </a:rPr>
              <a:t>}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2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 blokta sayının 0 dan büyük olmadığını biliyoruz.</a:t>
            </a:r>
            <a:endParaRPr lang="tr-TR" sz="1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&lt;0)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//sayının negatif olduğu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Bu blokta sayının 0 dan büyük olmadığını 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sıfırdan küçük olduğunu biliyoruz.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("Negatif\n");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Bu blokta sayının 0 dan büyük olmadığını 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sıfırdan küçük olmadığını biliyoruz.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("Sıfır\n");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2.ÖRNEK KOD II BİR BAŞKA KOD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</a:t>
            </a:r>
            <a:br>
              <a:rPr lang="tr-TR" sz="1400" dirty="0"/>
            </a:br>
            <a:r>
              <a:rPr lang="tr-TR" sz="1400" dirty="0"/>
              <a:t>      YAZ "Bu sayı </a:t>
            </a:r>
            <a:r>
              <a:rPr lang="tr-TR" dirty="0"/>
              <a:t>Pozitiftir "</a:t>
            </a:r>
            <a:br>
              <a:rPr lang="tr-TR" sz="1400" dirty="0"/>
            </a:br>
            <a:r>
              <a:rPr lang="tr-TR" sz="1400" dirty="0"/>
              <a:t>DEĞİLSE  </a:t>
            </a:r>
            <a:br>
              <a:rPr lang="tr-TR" sz="1400" dirty="0"/>
            </a:br>
            <a:r>
              <a:rPr lang="tr-TR" sz="1400" dirty="0"/>
              <a:t>       EĞER Sayı&lt;0 İSE </a:t>
            </a:r>
            <a:br>
              <a:rPr lang="tr-TR" sz="1400" dirty="0"/>
            </a:br>
            <a:r>
              <a:rPr lang="tr-TR" sz="1400" dirty="0"/>
              <a:t>            YAZ "Bu sayı </a:t>
            </a:r>
            <a:r>
              <a:rPr lang="tr-TR" dirty="0"/>
              <a:t>Negatiftir "</a:t>
            </a:r>
            <a:br>
              <a:rPr lang="tr-TR" sz="1400" dirty="0"/>
            </a:br>
            <a:r>
              <a:rPr lang="tr-TR" sz="1400" dirty="0"/>
              <a:t>       DEĞİLSE  </a:t>
            </a:r>
            <a:br>
              <a:rPr lang="tr-TR" sz="1400" dirty="0"/>
            </a:br>
            <a:r>
              <a:rPr lang="tr-TR" sz="1400" dirty="0"/>
              <a:t>            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b="1" i="1" dirty="0"/>
              <a:t>Programa 10 ve -5 ve 0 girildiğinde nasıl icra edildiğini analiz ediniz!</a:t>
            </a:r>
          </a:p>
          <a:p>
            <a:pPr algn="ctr"/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İşaretli </a:t>
            </a:r>
            <a:r>
              <a:rPr lang="tr-TR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if</a:t>
            </a: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 talimatı(</a:t>
            </a:r>
            <a:r>
              <a:rPr lang="tr-TR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statement</a:t>
            </a: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), </a:t>
            </a:r>
            <a:b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ilk </a:t>
            </a:r>
            <a:r>
              <a:rPr lang="tr-TR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if</a:t>
            </a: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..else talimatının </a:t>
            </a:r>
            <a:b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else kısmına ait tek bir talimattır.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B8E71-DADC-4867-ABA4-D76105F4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("Sayı Giriniz:");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("%d",&amp;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&gt;0)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("Pozitif\n");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sayi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&lt;0)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("Negatif\n");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("Sıfır\n");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çıklama Balonu: Bükülü Çizgi 1">
            <a:extLst>
              <a:ext uri="{FF2B5EF4-FFF2-40B4-BE49-F238E27FC236}">
                <a16:creationId xmlns:a16="http://schemas.microsoft.com/office/drawing/2014/main" id="{475F2968-B8F3-40DA-87B5-2C00557D07E2}"/>
              </a:ext>
            </a:extLst>
          </p:cNvPr>
          <p:cNvSpPr/>
          <p:nvPr/>
        </p:nvSpPr>
        <p:spPr>
          <a:xfrm>
            <a:off x="5978270" y="1802149"/>
            <a:ext cx="1964460" cy="484094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208796"/>
              <a:gd name="adj6" fmla="val -183510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sayının pozitif olduğu test ediliyor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6" name="Açıklama Balonu: Bükülü Çizgi 5">
            <a:extLst>
              <a:ext uri="{FF2B5EF4-FFF2-40B4-BE49-F238E27FC236}">
                <a16:creationId xmlns:a16="http://schemas.microsoft.com/office/drawing/2014/main" id="{DE1E98E7-49A6-4B51-BBF1-38EDF1E52369}"/>
              </a:ext>
            </a:extLst>
          </p:cNvPr>
          <p:cNvSpPr/>
          <p:nvPr/>
        </p:nvSpPr>
        <p:spPr>
          <a:xfrm>
            <a:off x="5656729" y="2425537"/>
            <a:ext cx="2286001" cy="484094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152623"/>
              <a:gd name="adj6" fmla="val -71893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pozitif olduğunu biliyoruz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7" name="Açıklama Balonu: Bükülü Çizgi 6">
            <a:extLst>
              <a:ext uri="{FF2B5EF4-FFF2-40B4-BE49-F238E27FC236}">
                <a16:creationId xmlns:a16="http://schemas.microsoft.com/office/drawing/2014/main" id="{E228B5BA-4836-4B11-AD6F-46051F470C05}"/>
              </a:ext>
            </a:extLst>
          </p:cNvPr>
          <p:cNvSpPr/>
          <p:nvPr/>
        </p:nvSpPr>
        <p:spPr>
          <a:xfrm>
            <a:off x="5271247" y="3117768"/>
            <a:ext cx="2671481" cy="781879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56244"/>
              <a:gd name="adj6" fmla="val -84134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pozitif olmadığını biliyoruz ve negatif olup olmadığını test ediyoruz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8" name="Açıklama Balonu: Bükülü Çizgi 7">
            <a:extLst>
              <a:ext uri="{FF2B5EF4-FFF2-40B4-BE49-F238E27FC236}">
                <a16:creationId xmlns:a16="http://schemas.microsoft.com/office/drawing/2014/main" id="{FDA96F7E-39CA-4E61-B286-47C7390A5DEE}"/>
              </a:ext>
            </a:extLst>
          </p:cNvPr>
          <p:cNvSpPr/>
          <p:nvPr/>
        </p:nvSpPr>
        <p:spPr>
          <a:xfrm>
            <a:off x="5656729" y="3969416"/>
            <a:ext cx="2285999" cy="622463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-10328"/>
              <a:gd name="adj6" fmla="val -71764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negatif olduğunu biliyoruz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0" name="Açıklama Balonu: Bükülü Çizgi 9">
            <a:extLst>
              <a:ext uri="{FF2B5EF4-FFF2-40B4-BE49-F238E27FC236}">
                <a16:creationId xmlns:a16="http://schemas.microsoft.com/office/drawing/2014/main" id="{115A4EEF-4AD9-4F39-A7BE-D8D901EF9071}"/>
              </a:ext>
            </a:extLst>
          </p:cNvPr>
          <p:cNvSpPr/>
          <p:nvPr/>
        </p:nvSpPr>
        <p:spPr>
          <a:xfrm>
            <a:off x="5172636" y="4661648"/>
            <a:ext cx="2770092" cy="622463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-7448"/>
              <a:gd name="adj6" fmla="val -52346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hem pozitif hem de negatif olmadığını biliyoruz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A2A6056-908F-ED56-91AB-BC9CAA6803C6}"/>
              </a:ext>
            </a:extLst>
          </p:cNvPr>
          <p:cNvSpPr/>
          <p:nvPr/>
        </p:nvSpPr>
        <p:spPr>
          <a:xfrm rot="19152993">
            <a:off x="1015160" y="2148272"/>
            <a:ext cx="62761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Tek talimatlarla yazılan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ELSE, Her zaman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IF Koşuluna aittir.</a:t>
            </a:r>
          </a:p>
        </p:txBody>
      </p:sp>
    </p:spTree>
    <p:extLst>
      <p:ext uri="{BB962C8B-B14F-4D97-AF65-F5344CB8AC3E}">
        <p14:creationId xmlns:p14="http://schemas.microsoft.com/office/powerpoint/2010/main" val="6854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Klavyeden girilen sayının çift mi yoksa tek mi olduğunu bulan c programını yazınız. Yazacağınız program aşağıdaki örnek çalışmaya uygun olmalıdır. </a:t>
            </a:r>
          </a:p>
          <a:p>
            <a:pPr marL="0" indent="0">
              <a:buNone/>
            </a:pPr>
            <a:r>
              <a:rPr lang="tr-TR" sz="2100" dirty="0"/>
              <a:t>ÖRNEK ÇALIŞMA:</a:t>
            </a:r>
          </a:p>
          <a:p>
            <a:pPr marL="0" indent="0">
              <a:buNone/>
            </a:pPr>
            <a:r>
              <a:rPr lang="tr-TR" sz="2100" dirty="0"/>
              <a:t>Sayıyı giriniz: 20</a:t>
            </a:r>
          </a:p>
          <a:p>
            <a:pPr marL="0" indent="0">
              <a:buNone/>
            </a:pPr>
            <a:r>
              <a:rPr lang="tr-TR" sz="2100" dirty="0"/>
              <a:t>Girilen sayı çifttir.</a:t>
            </a:r>
          </a:p>
          <a:p>
            <a:pPr marL="0" indent="0" algn="ctr">
              <a:buNone/>
            </a:pPr>
            <a:r>
              <a:rPr lang="tr-TR" sz="2100" i="1" dirty="0"/>
              <a:t>Lütfen C Uygulamasını Yazınız</a:t>
            </a:r>
          </a:p>
        </p:txBody>
      </p:sp>
    </p:spTree>
    <p:extLst>
      <p:ext uri="{BB962C8B-B14F-4D97-AF65-F5344CB8AC3E}">
        <p14:creationId xmlns:p14="http://schemas.microsoft.com/office/powerpoint/2010/main" val="1558749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3.ÖRNEK UYGULAMA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tek çift ayrımı yapar*/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#include &lt;</a:t>
            </a:r>
            <a:r>
              <a:rPr lang="tr-TR" sz="2100" dirty="0" err="1">
                <a:latin typeface="Consolas" panose="020B0609020204030204" pitchFamily="49" charset="0"/>
              </a:rPr>
              <a:t>stdio.h</a:t>
            </a:r>
            <a:r>
              <a:rPr lang="tr-TR" sz="21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1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100" dirty="0">
                <a:latin typeface="Consolas" panose="020B0609020204030204" pitchFamily="49" charset="0"/>
              </a:rPr>
              <a:t> </a:t>
            </a:r>
            <a:r>
              <a:rPr lang="tr-TR" sz="2100" dirty="0" err="1">
                <a:latin typeface="Consolas" panose="020B0609020204030204" pitchFamily="49" charset="0"/>
              </a:rPr>
              <a:t>sayi</a:t>
            </a:r>
            <a:r>
              <a:rPr lang="tr-TR" sz="2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latin typeface="Consolas" panose="020B0609020204030204" pitchFamily="49" charset="0"/>
              </a:rPr>
              <a:t>printf</a:t>
            </a:r>
            <a:r>
              <a:rPr lang="tr-TR" sz="2100" dirty="0">
                <a:latin typeface="Consolas" panose="020B0609020204030204" pitchFamily="49" charset="0"/>
              </a:rPr>
              <a:t>("Sayıyı giriniz:");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latin typeface="Consolas" panose="020B0609020204030204" pitchFamily="49" charset="0"/>
              </a:rPr>
              <a:t>scanf</a:t>
            </a:r>
            <a:r>
              <a:rPr lang="tr-TR" sz="2100" dirty="0">
                <a:latin typeface="Consolas" panose="020B0609020204030204" pitchFamily="49" charset="0"/>
              </a:rPr>
              <a:t>("%d", &amp; </a:t>
            </a:r>
            <a:r>
              <a:rPr lang="tr-TR" sz="2100" dirty="0" err="1">
                <a:latin typeface="Consolas" panose="020B0609020204030204" pitchFamily="49" charset="0"/>
              </a:rPr>
              <a:t>sayi</a:t>
            </a:r>
            <a:r>
              <a:rPr lang="tr-TR" sz="2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Bir sayı ikiye bölündüğünde kalan 0 ise çifttir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2100" dirty="0">
                <a:latin typeface="Consolas" panose="020B0609020204030204" pitchFamily="49" charset="0"/>
              </a:rPr>
              <a:t>( (</a:t>
            </a:r>
            <a:r>
              <a:rPr lang="tr-TR" sz="2100" dirty="0" err="1">
                <a:latin typeface="Consolas" panose="020B0609020204030204" pitchFamily="49" charset="0"/>
              </a:rPr>
              <a:t>sayi</a:t>
            </a:r>
            <a:r>
              <a:rPr lang="tr-TR" sz="2100" dirty="0">
                <a:latin typeface="Consolas" panose="020B0609020204030204" pitchFamily="49" charset="0"/>
              </a:rPr>
              <a:t> % 2) == 0 ) // Kısaca (sayi%2==0)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/*Şart doğrulandığından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burada kalanın SIFIR olduğu biliniyor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 err="1">
                <a:latin typeface="Consolas" panose="020B0609020204030204" pitchFamily="49" charset="0"/>
              </a:rPr>
              <a:t>printf</a:t>
            </a:r>
            <a:r>
              <a:rPr lang="tr-TR" sz="2100" dirty="0">
                <a:latin typeface="Consolas" panose="020B0609020204030204" pitchFamily="49" charset="0"/>
              </a:rPr>
              <a:t>("Girilen sayı çifttir");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2100" dirty="0">
              <a:solidFill>
                <a:srgbClr val="0000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kalanın SIFIRDAN FARKLI olduğu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 err="1">
                <a:latin typeface="Consolas" panose="020B0609020204030204" pitchFamily="49" charset="0"/>
              </a:rPr>
              <a:t>printf</a:t>
            </a:r>
            <a:r>
              <a:rPr lang="tr-TR" sz="2100" dirty="0">
                <a:latin typeface="Consolas" panose="020B0609020204030204" pitchFamily="49" charset="0"/>
              </a:rPr>
              <a:t>("Girilen sayı tektir");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1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92DE8A7-1B7E-423B-AA92-6F030F6CA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Klavyeden girilen sayının çift mi yoksa tek mi olduğunu bulan c programı.</a:t>
            </a:r>
          </a:p>
          <a:p>
            <a:endParaRPr lang="tr-TR" dirty="0"/>
          </a:p>
          <a:p>
            <a:r>
              <a:rPr lang="tr-TR" b="1" i="1" dirty="0"/>
              <a:t>Programa 14,7 ve -11 ve 0 girildiğinde nasıl icra edildiğini analiz ediniz!</a:t>
            </a:r>
          </a:p>
        </p:txBody>
      </p:sp>
    </p:spTree>
    <p:extLst>
      <p:ext uri="{BB962C8B-B14F-4D97-AF65-F5344CB8AC3E}">
        <p14:creationId xmlns:p14="http://schemas.microsoft.com/office/powerpoint/2010/main" val="25229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4F665E-9987-49E3-A15B-502D7E3E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ilişkisel</a:t>
            </a:r>
            <a:br>
              <a:rPr lang="tr-TR" dirty="0"/>
            </a:br>
            <a:r>
              <a:rPr lang="tr-TR" dirty="0" err="1"/>
              <a:t>OperatörLER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75CFED-F0C0-4F7C-888B-B4717C43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main()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yas;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Yasiniz</a:t>
            </a:r>
            <a:r>
              <a:rPr lang="tr-TR" dirty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");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%d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,&amp;yas);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char</a:t>
            </a:r>
            <a:r>
              <a:rPr lang="tr-TR" dirty="0">
                <a:latin typeface="Consolas" panose="020B0609020204030204" pitchFamily="49" charset="0"/>
              </a:rPr>
              <a:t> cinsiyet;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Cinsiyetiniz:</a:t>
            </a:r>
            <a:r>
              <a:rPr lang="en-US" dirty="0">
                <a:latin typeface="Consolas" panose="020B0609020204030204" pitchFamily="49" charset="0"/>
              </a:rPr>
              <a:t>");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%c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,&amp;cinsiyet);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yas&lt;30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Genç Girişimcisiniz.\n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cinsiyet=='k' || cinsiyet=='K'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Kadın Girişimcisiniz.\n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(cinsiyet=='k' || cinsiyet=='K') &amp;&amp; (yas&lt;30)</a:t>
            </a:r>
            <a:r>
              <a:rPr lang="tr-TR" dirty="0">
                <a:latin typeface="Consolas" panose="020B0609020204030204" pitchFamily="49" charset="0"/>
              </a:rPr>
              <a:t>)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Genç Kadın Girişimcisiniz.\n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7FF635-3D95-4582-8857-A00071F0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600" dirty="0" err="1"/>
              <a:t>İf</a:t>
            </a:r>
            <a:r>
              <a:rPr lang="tr-TR" sz="1600" dirty="0"/>
              <a:t> talimatındaki(</a:t>
            </a:r>
            <a:r>
              <a:rPr lang="tr-TR" sz="1600" dirty="0" err="1"/>
              <a:t>statement</a:t>
            </a:r>
            <a:r>
              <a:rPr lang="tr-TR" sz="1600" dirty="0"/>
              <a:t>) koşul ifadesi (</a:t>
            </a:r>
            <a:r>
              <a:rPr lang="tr-TR" sz="1600" dirty="0" err="1"/>
              <a:t>expression</a:t>
            </a:r>
            <a:r>
              <a:rPr lang="tr-TR" sz="1600" dirty="0"/>
              <a:t>) çoğu zaman ilişkisel operatör içerir.</a:t>
            </a:r>
          </a:p>
          <a:p>
            <a:r>
              <a:rPr lang="tr-TR" sz="1600" b="1" dirty="0"/>
              <a:t>Şartlı Ve (&amp;&amp;)</a:t>
            </a:r>
          </a:p>
          <a:p>
            <a:r>
              <a:rPr lang="tr-TR" sz="1600" b="1" dirty="0"/>
              <a:t>Şartlı Veya (||)</a:t>
            </a:r>
          </a:p>
          <a:p>
            <a:r>
              <a:rPr lang="tr-TR" sz="1600" b="1" dirty="0"/>
              <a:t>!</a:t>
            </a:r>
            <a:br>
              <a:rPr lang="tr-TR" sz="1600" b="1" dirty="0"/>
            </a:br>
            <a:br>
              <a:rPr lang="tr-TR" sz="1600" b="1" dirty="0"/>
            </a:br>
            <a:r>
              <a:rPr lang="tr-TR" sz="1600" b="1" dirty="0"/>
              <a:t>&gt;</a:t>
            </a:r>
          </a:p>
          <a:p>
            <a:r>
              <a:rPr lang="tr-TR" sz="1600" b="1" dirty="0"/>
              <a:t>&lt;</a:t>
            </a:r>
          </a:p>
          <a:p>
            <a:r>
              <a:rPr lang="tr-TR" sz="1600" b="1" dirty="0"/>
              <a:t>&gt;=</a:t>
            </a:r>
          </a:p>
          <a:p>
            <a:r>
              <a:rPr lang="tr-TR" sz="1600" b="1" dirty="0"/>
              <a:t>&lt;=</a:t>
            </a:r>
          </a:p>
          <a:p>
            <a:r>
              <a:rPr lang="tr-TR" sz="1600" b="1" dirty="0"/>
              <a:t>==</a:t>
            </a:r>
          </a:p>
          <a:p>
            <a:r>
              <a:rPr lang="tr-TR" sz="1600" b="1" dirty="0"/>
              <a:t>!=</a:t>
            </a:r>
          </a:p>
          <a:p>
            <a:r>
              <a:rPr lang="tr-TR" sz="1600" dirty="0"/>
              <a:t>Yanda kişinin  genç girişimci  olup olmadığını ve Genç kadın girişimciyi belirleyen örnek yer almaktadır.</a:t>
            </a:r>
          </a:p>
          <a:p>
            <a:r>
              <a:rPr lang="tr-TR" sz="1600" b="1" i="1" dirty="0"/>
              <a:t>Programa yaş olarak 10 ve 50  ve cinsiyet olarak </a:t>
            </a:r>
            <a:r>
              <a:rPr lang="tr-TR" sz="1600" b="1" i="1" dirty="0" err="1"/>
              <a:t>e,k,y</a:t>
            </a:r>
            <a:r>
              <a:rPr lang="tr-TR" sz="1600" b="1" i="1" dirty="0"/>
              <a:t> girildiğinde nasıl icra edildiğini analiz ediniz!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56710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Girilen 3 sayıdan büyük olanı bulup ekrana yazan C programını yazınız . Yazacağınız program aşağıdaki örnek çalışmaya uygun olmalıdır. </a:t>
            </a:r>
          </a:p>
          <a:p>
            <a:pPr marL="0" indent="0">
              <a:buNone/>
            </a:pPr>
            <a:r>
              <a:rPr lang="tr-TR" sz="2100" dirty="0"/>
              <a:t>ÖRNEK ÇALIŞMA:</a:t>
            </a:r>
          </a:p>
          <a:p>
            <a:pPr marL="0" indent="0">
              <a:buNone/>
            </a:pPr>
            <a:r>
              <a:rPr lang="tr-TR" sz="2100" dirty="0"/>
              <a:t>Sayıları giriniz (3 adet): 20 40 10</a:t>
            </a:r>
          </a:p>
          <a:p>
            <a:pPr marL="0" indent="0">
              <a:buNone/>
            </a:pPr>
            <a:r>
              <a:rPr lang="tr-TR" sz="2100" dirty="0"/>
              <a:t>Girilen sayıların en büyüğü= 40</a:t>
            </a:r>
          </a:p>
          <a:p>
            <a:pPr marL="0" indent="0" algn="ctr">
              <a:buNone/>
            </a:pPr>
            <a:r>
              <a:rPr lang="tr-TR" sz="2100" i="1" dirty="0" err="1"/>
              <a:t>Lüften</a:t>
            </a:r>
            <a:r>
              <a:rPr lang="tr-TR" sz="2100" i="1" dirty="0"/>
              <a:t> C Uygulamasını yazınız.</a:t>
            </a:r>
          </a:p>
        </p:txBody>
      </p:sp>
    </p:spTree>
    <p:extLst>
      <p:ext uri="{BB962C8B-B14F-4D97-AF65-F5344CB8AC3E}">
        <p14:creationId xmlns:p14="http://schemas.microsoft.com/office/powerpoint/2010/main" val="2672051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4.ÖRNEK UYGULAMA KOD 1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girilen 3 sayının en büyüğünü bulur*/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stdio.h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sayi1,sayi2,sayi3;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Sayi</a:t>
            </a:r>
            <a:r>
              <a:rPr lang="tr-TR" sz="1600" dirty="0">
                <a:latin typeface="Consolas" panose="020B0609020204030204" pitchFamily="49" charset="0"/>
              </a:rPr>
              <a:t> Giriniz (3 Adet):");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scanf</a:t>
            </a:r>
            <a:r>
              <a:rPr lang="tr-TR" sz="1600" dirty="0">
                <a:latin typeface="Consolas" panose="020B0609020204030204" pitchFamily="49" charset="0"/>
              </a:rPr>
              <a:t>("%d %d %d", &amp;sayi1,&amp;sayi2,&amp;sayi3);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(sayi1&gt;sayi2 &amp;&amp; sayi1&gt;sayi3)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=sayi1;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(sayi2&gt;sayi1 &amp;&amp; sayi2&gt;sayi3)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=sayi2;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(sayi3&gt;sayi1 &amp;&amp; sayi3&gt;sayi2)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=sayi3;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Mümkün olan tüm şartlar değerlendirilmelidir!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("Girilen sayıların En Büyüğü:%d",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AFB24A2-25A8-4FCC-85D1-9AC5F40A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Girilen 3 sayıdan büyük olanı bulup ekrana yazan C programını yazınız . Yazacağınız program aşağıdaki örnek çalışmaya uygun olmalıdır. </a:t>
            </a:r>
          </a:p>
        </p:txBody>
      </p:sp>
    </p:spTree>
    <p:extLst>
      <p:ext uri="{BB962C8B-B14F-4D97-AF65-F5344CB8AC3E}">
        <p14:creationId xmlns:p14="http://schemas.microsoft.com/office/powerpoint/2010/main" val="5062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4.ÖRNEK UYGULAMA KOD2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girilen 3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sayinin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en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buyugunu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bulur*/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sayi1,sayi2,sayi3;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Giriniz (3 Adet):");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 %d %d", &amp;sayi1,&amp;sayi2,&amp;sayi3);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(sayi1&gt;sayi2 &amp;&amp; sayi1&gt;sayi3)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=sayi1;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sayi1’in en büyük olduğu biliniyor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sayi1’in en büyük olmadığı biliniyor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( sayi2&gt;sayi1 &amp;&amp; sayi2&gt;sayi3)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=sayi2;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sayi2’nin en büyük olduğu biliniyor.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=sayi3;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sayi3’ün en büyük olduğu biliniyor.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("Girilen </a:t>
            </a:r>
            <a:r>
              <a:rPr lang="tr-TR" sz="1400" dirty="0" err="1">
                <a:latin typeface="Consolas" panose="020B0609020204030204" pitchFamily="49" charset="0"/>
              </a:rPr>
              <a:t>sayilarin</a:t>
            </a:r>
            <a:r>
              <a:rPr lang="tr-TR" sz="1400" dirty="0">
                <a:latin typeface="Consolas" panose="020B0609020204030204" pitchFamily="49" charset="0"/>
              </a:rPr>
              <a:t> En </a:t>
            </a:r>
            <a:r>
              <a:rPr lang="tr-TR" sz="1400" dirty="0" err="1">
                <a:latin typeface="Consolas" panose="020B0609020204030204" pitchFamily="49" charset="0"/>
              </a:rPr>
              <a:t>Buyugu</a:t>
            </a:r>
            <a:r>
              <a:rPr lang="tr-TR" sz="1400" dirty="0">
                <a:latin typeface="Consolas" panose="020B0609020204030204" pitchFamily="49" charset="0"/>
              </a:rPr>
              <a:t>:%d",</a:t>
            </a:r>
            <a:r>
              <a:rPr lang="tr-TR" sz="1400" dirty="0" err="1"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AFB24A2-25A8-4FCC-85D1-9AC5F40A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400" dirty="0"/>
              <a:t>Girilen 3 sayıdan büyük olanı bulup ekrana yazan C programını yazınız . Yazacağınız program aşağıdaki örnek çalışmaya uygun olmalıdır. </a:t>
            </a:r>
          </a:p>
        </p:txBody>
      </p:sp>
    </p:spTree>
    <p:extLst>
      <p:ext uri="{BB962C8B-B14F-4D97-AF65-F5344CB8AC3E}">
        <p14:creationId xmlns:p14="http://schemas.microsoft.com/office/powerpoint/2010/main" val="2670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/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>
              <a:latin typeface="Consolas" panose="020B0609020204030204" pitchFamily="49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C00000"/>
                </a:solidFill>
              </a:rPr>
              <a:t>input</a:t>
            </a:r>
            <a:r>
              <a:rPr lang="tr-TR" sz="1400" dirty="0">
                <a:solidFill>
                  <a:srgbClr val="C00000"/>
                </a:solidFill>
              </a:rPr>
              <a:t>/</a:t>
            </a:r>
            <a:r>
              <a:rPr lang="tr-TR" sz="1400" dirty="0" err="1">
                <a:solidFill>
                  <a:srgbClr val="C00000"/>
                </a:solidFill>
              </a:rPr>
              <a:t>output</a:t>
            </a:r>
            <a:r>
              <a:rPr lang="tr-TR" sz="1400" dirty="0">
                <a:solidFill>
                  <a:srgbClr val="C00000"/>
                </a:solidFill>
              </a:rPr>
              <a:t>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("%d",</a:t>
            </a:r>
            <a:r>
              <a:rPr lang="tr-TR" sz="1400" dirty="0" err="1">
                <a:latin typeface="Consolas" panose="020B0609020204030204" pitchFamily="49" charset="0"/>
              </a:rPr>
              <a:t>output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input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i="1" dirty="0">
                <a:solidFill>
                  <a:srgbClr val="0070C0"/>
                </a:solidFill>
              </a:rPr>
              <a:t>Talimatlar</a:t>
            </a:r>
            <a:r>
              <a:rPr lang="tr-TR" sz="1400" b="1" i="1" dirty="0"/>
              <a:t> (</a:t>
            </a:r>
            <a:r>
              <a:rPr lang="tr-TR" sz="1400" b="1" i="1" dirty="0" err="1">
                <a:solidFill>
                  <a:srgbClr val="C00000"/>
                </a:solidFill>
              </a:rPr>
              <a:t>statement</a:t>
            </a:r>
            <a:r>
              <a:rPr lang="tr-TR" sz="1400" b="1" i="1" dirty="0"/>
              <a:t>), </a:t>
            </a:r>
            <a:r>
              <a:rPr lang="tr-TR" sz="1400" b="1" i="1" dirty="0">
                <a:solidFill>
                  <a:srgbClr val="0070C0"/>
                </a:solidFill>
              </a:rPr>
              <a:t>ifadeler</a:t>
            </a:r>
            <a:r>
              <a:rPr lang="tr-TR" sz="1400" b="1" i="1" dirty="0"/>
              <a:t> (</a:t>
            </a:r>
            <a:r>
              <a:rPr lang="tr-TR" sz="1400" b="1" i="1" dirty="0" err="1">
                <a:solidFill>
                  <a:srgbClr val="C00000"/>
                </a:solidFill>
              </a:rPr>
              <a:t>expressions</a:t>
            </a:r>
            <a:r>
              <a:rPr lang="tr-TR" sz="1400" b="1" i="1" dirty="0"/>
              <a:t>) içerebilirler.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i="1" dirty="0">
                <a:highlight>
                  <a:srgbClr val="FFFF00"/>
                </a:highlight>
              </a:rPr>
              <a:t>Şimdiye kadar gördüğümüz tüm talimatlar ardışık işlemlerdir!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>
                <a:solidFill>
                  <a:srgbClr val="C00000"/>
                </a:solidFill>
              </a:rPr>
              <a:t>control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2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100" dirty="0"/>
              <a:t>Vize ve final notları girildikten sonra aşağıdaki tabloya göre  öğrencinin harf notuna karar verip gösteren C programını kodlayınız. </a:t>
            </a:r>
          </a:p>
          <a:p>
            <a:pPr marL="0" indent="0">
              <a:buNone/>
            </a:pPr>
            <a:r>
              <a:rPr lang="tr-TR" sz="2100" dirty="0"/>
              <a:t>Başarı ortalaması= Vizenin %40’ı +Finalin %60’ı olacak şekilde; </a:t>
            </a:r>
          </a:p>
          <a:p>
            <a:r>
              <a:rPr lang="tr-TR" sz="2100" dirty="0"/>
              <a:t>50’den küçük olanlar için 	F</a:t>
            </a:r>
          </a:p>
          <a:p>
            <a:r>
              <a:rPr lang="tr-TR" sz="2100" dirty="0"/>
              <a:t>50 ve 59 arası için 		D</a:t>
            </a:r>
          </a:p>
          <a:p>
            <a:r>
              <a:rPr lang="tr-TR" sz="2100" dirty="0"/>
              <a:t>60 ve 69 arası için 		C</a:t>
            </a:r>
          </a:p>
          <a:p>
            <a:r>
              <a:rPr lang="tr-TR" sz="2100" dirty="0"/>
              <a:t>70 ve 79 arası için 		B</a:t>
            </a:r>
          </a:p>
          <a:p>
            <a:r>
              <a:rPr lang="tr-TR" sz="2100" dirty="0"/>
              <a:t>80 ve yukarısı için 		A</a:t>
            </a:r>
          </a:p>
          <a:p>
            <a:pPr marL="0" indent="0">
              <a:buNone/>
            </a:pPr>
            <a:endParaRPr lang="tr-TR" sz="2100" dirty="0"/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03DF616C-875F-43AC-B473-616493D6C5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000" dirty="0"/>
              <a:t>Program çalıştığında aşağıdaki örnek çalışmaya uygun olmalıdır.</a:t>
            </a:r>
          </a:p>
          <a:p>
            <a:pPr marL="0" indent="0">
              <a:buNone/>
            </a:pPr>
            <a:r>
              <a:rPr lang="tr-TR" sz="2000" dirty="0"/>
              <a:t>ÖRNEK ÇALIŞMA:</a:t>
            </a:r>
          </a:p>
          <a:p>
            <a:pPr marL="0" indent="0">
              <a:buNone/>
            </a:pPr>
            <a:r>
              <a:rPr lang="tr-TR" dirty="0"/>
              <a:t>Öğrencinin vize notu: 40</a:t>
            </a:r>
          </a:p>
          <a:p>
            <a:pPr marL="0" indent="0">
              <a:buNone/>
            </a:pPr>
            <a:r>
              <a:rPr lang="tr-TR" dirty="0"/>
              <a:t>Öğrencinin final notu: 50</a:t>
            </a:r>
          </a:p>
          <a:p>
            <a:pPr marL="0" indent="0">
              <a:buNone/>
            </a:pPr>
            <a:r>
              <a:rPr lang="tr-TR" dirty="0"/>
              <a:t>---------------------------------</a:t>
            </a:r>
          </a:p>
          <a:p>
            <a:pPr marL="0" indent="0">
              <a:buNone/>
            </a:pPr>
            <a:r>
              <a:rPr lang="tr-TR" dirty="0"/>
              <a:t>Başarı ortalaması = 46</a:t>
            </a:r>
          </a:p>
          <a:p>
            <a:pPr marL="0" indent="0">
              <a:buNone/>
            </a:pPr>
            <a:r>
              <a:rPr lang="tr-TR" dirty="0"/>
              <a:t>Öğrencinin harf notu = F</a:t>
            </a:r>
            <a:br>
              <a:rPr lang="tr-TR" dirty="0"/>
            </a:br>
            <a:br>
              <a:rPr lang="tr-TR" dirty="0"/>
            </a:br>
            <a:r>
              <a:rPr lang="tr-TR" sz="2000" i="1" dirty="0" err="1"/>
              <a:t>Lüften</a:t>
            </a:r>
            <a:r>
              <a:rPr lang="tr-TR" sz="2000" i="1" dirty="0"/>
              <a:t> Uygulamayı yazınız.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313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5.ÖRNEK UYGULAMA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3426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stdio.h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vize,final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ortalama;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char</a:t>
            </a:r>
            <a:r>
              <a:rPr lang="tr-TR" sz="1200" dirty="0">
                <a:latin typeface="Consolas" panose="020B0609020204030204" pitchFamily="49" charset="0"/>
              </a:rPr>
              <a:t> harf;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("\n\</a:t>
            </a:r>
            <a:r>
              <a:rPr lang="tr-TR" sz="1200" dirty="0" err="1">
                <a:latin typeface="Consolas" panose="020B0609020204030204" pitchFamily="49" charset="0"/>
              </a:rPr>
              <a:t>nÖğrencinin</a:t>
            </a:r>
            <a:r>
              <a:rPr lang="tr-TR" sz="1200" dirty="0">
                <a:latin typeface="Consolas" panose="020B0609020204030204" pitchFamily="49" charset="0"/>
              </a:rPr>
              <a:t> vize notu: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("%</a:t>
            </a:r>
            <a:r>
              <a:rPr lang="tr-TR" sz="1200" dirty="0" err="1">
                <a:latin typeface="Consolas" panose="020B0609020204030204" pitchFamily="49" charset="0"/>
              </a:rPr>
              <a:t>d",&amp;vize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("\n\</a:t>
            </a:r>
            <a:r>
              <a:rPr lang="tr-TR" sz="1200" dirty="0" err="1">
                <a:latin typeface="Consolas" panose="020B0609020204030204" pitchFamily="49" charset="0"/>
              </a:rPr>
              <a:t>nÖğrencinin</a:t>
            </a:r>
            <a:r>
              <a:rPr lang="tr-TR" sz="1200" dirty="0">
                <a:latin typeface="Consolas" panose="020B0609020204030204" pitchFamily="49" charset="0"/>
              </a:rPr>
              <a:t> final notu: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("%</a:t>
            </a:r>
            <a:r>
              <a:rPr lang="tr-TR" sz="1200" dirty="0" err="1">
                <a:latin typeface="Consolas" panose="020B0609020204030204" pitchFamily="49" charset="0"/>
              </a:rPr>
              <a:t>d",&amp;final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ortalama=vize*0.4+final*0.6;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(ortalama&lt;50)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50nin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harf='F';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else </a:t>
            </a: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50nin altında olmadığı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(ortalama&lt;60)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60ın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harf='D';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else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60ın altında olmadığı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(ortalama&lt;70)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70in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harf='C';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else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70in altında olmadığı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(ortalama&lt;80)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80in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  harf='B';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  harf='A';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80 ve üzeri olduğu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("----------------------------\n");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("Başarı ortalaması     =%.2f\</a:t>
            </a:r>
            <a:r>
              <a:rPr lang="tr-TR" sz="1200" dirty="0" err="1">
                <a:latin typeface="Consolas" panose="020B0609020204030204" pitchFamily="49" charset="0"/>
              </a:rPr>
              <a:t>n",ortalama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("Öğrencinin harf notu  =%c\</a:t>
            </a:r>
            <a:r>
              <a:rPr lang="tr-TR" sz="1200" dirty="0" err="1">
                <a:latin typeface="Consolas" panose="020B0609020204030204" pitchFamily="49" charset="0"/>
              </a:rPr>
              <a:t>n",harf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  <a:endParaRPr lang="tr-TR" sz="1200" dirty="0"/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4C3F35A-5589-4A3F-8F28-C7563088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/>
              <a:t>Vize ve final notları girildikten sonra aşağıdaki tabloya göre  öğrencinin harf notuna karar verip gösteren C programı.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34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8" y="352839"/>
            <a:ext cx="5298662" cy="58278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int a=7 , b=7 , c=8;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if( ( b &gt; 11 ||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 &gt; 4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||</a:t>
            </a:r>
            <a:r>
              <a:rPr lang="en-US" sz="1400" dirty="0">
                <a:latin typeface="Consolas" panose="020B0609020204030204" pitchFamily="49" charset="0"/>
              </a:rPr>
              <a:t> ( a + b &gt; c ))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("AAA\n");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("BBB\n");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if(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 &amp;&amp; c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tr-TR" sz="1400" dirty="0">
                <a:latin typeface="Consolas" panose="020B0609020204030204" pitchFamily="49" charset="0"/>
              </a:rPr>
              <a:t> EŞDEĞERİ:(b!=0)&amp;&amp;(c!=0) 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if(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a != 10</a:t>
            </a:r>
            <a:r>
              <a:rPr lang="en-US" sz="1400" dirty="0">
                <a:latin typeface="Consolas" panose="020B0609020204030204" pitchFamily="49" charset="0"/>
              </a:rPr>
              <a:t> )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("CCC\n");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6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e</a:t>
            </a:r>
            <a:r>
              <a:rPr lang="en-US" sz="1400" dirty="0" err="1">
                <a:latin typeface="Consolas" panose="020B0609020204030204" pitchFamily="49" charset="0"/>
              </a:rPr>
              <a:t>lse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("DDD\n");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("%d-%d=%d\n",</a:t>
            </a:r>
            <a:r>
              <a:rPr lang="en-US" sz="1400" dirty="0" err="1">
                <a:latin typeface="Consolas" panose="020B0609020204030204" pitchFamily="49" charset="0"/>
              </a:rPr>
              <a:t>a,b,a</a:t>
            </a:r>
            <a:r>
              <a:rPr lang="en-US" sz="1400" dirty="0">
                <a:latin typeface="Consolas" panose="020B0609020204030204" pitchFamily="49" charset="0"/>
              </a:rPr>
              <a:t>-b);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a = b - 1;</a:t>
            </a:r>
            <a:r>
              <a:rPr lang="tr-TR" sz="1400" dirty="0">
                <a:latin typeface="Consolas" panose="020B0609020204030204" pitchFamily="49" charset="0"/>
              </a:rPr>
              <a:t> 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8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c = a + 1;</a:t>
            </a:r>
            <a:r>
              <a:rPr lang="tr-TR" sz="1400" dirty="0">
                <a:latin typeface="Consolas" panose="020B0609020204030204" pitchFamily="49" charset="0"/>
              </a:rPr>
              <a:t> 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9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if( b == 11 &amp;&amp; c &lt; 8 )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("FFF\n");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else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11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("GGG\n");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12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("HHH\n");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13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b = b / 2;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14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c = c - 1;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("%d+%d=%d\n",</a:t>
            </a:r>
            <a:r>
              <a:rPr lang="en-US" sz="1400" dirty="0" err="1">
                <a:latin typeface="Consolas" panose="020B0609020204030204" pitchFamily="49" charset="0"/>
              </a:rPr>
              <a:t>b,c,b+c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16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return 0;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17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4C3F35A-5589-4A3F-8F28-C7563088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Yandaki Programı İzleme  Yapınız.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23A29FA-26C6-466C-B2A2-0A9A319D1449}"/>
              </a:ext>
            </a:extLst>
          </p:cNvPr>
          <p:cNvSpPr txBox="1"/>
          <p:nvPr/>
        </p:nvSpPr>
        <p:spPr>
          <a:xfrm>
            <a:off x="5019472" y="514985"/>
            <a:ext cx="31075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u="sng" dirty="0" err="1">
                <a:latin typeface="Consolas" panose="020B0609020204030204" pitchFamily="49" charset="0"/>
              </a:rPr>
              <a:t>İcraSırası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a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b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c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ÇIKTI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1  7  7  8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2  7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400" dirty="0">
                <a:latin typeface="Consolas" panose="020B0609020204030204" pitchFamily="49" charset="0"/>
              </a:rPr>
              <a:t>7  8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sz="1400" dirty="0">
                <a:latin typeface="Consolas" panose="020B0609020204030204" pitchFamily="49" charset="0"/>
              </a:rPr>
              <a:t>3  7  7  8  AAA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4  7  7  8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5  7  7  8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6  7  7  8  CCC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7  7  7  8  7-7=0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8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tr-TR" sz="1400" dirty="0">
                <a:latin typeface="Consolas" panose="020B0609020204030204" pitchFamily="49" charset="0"/>
              </a:rPr>
              <a:t>  7  8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9  6  7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10  6  7  7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11  6  7  7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12  6  7  7  GGG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13  6  7  7  HHH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14  6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tr-TR" sz="1400" dirty="0">
                <a:latin typeface="Consolas" panose="020B0609020204030204" pitchFamily="49" charset="0"/>
              </a:rPr>
              <a:t>  7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15  6  3  6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16  6  3  6  3+6=9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17  6  3  6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809111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İNCELEME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a=5;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&gt; 1)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a, birden büyüktür\n</a:t>
            </a:r>
            <a:r>
              <a:rPr lang="en-US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tr-TR" dirty="0">
                <a:latin typeface="Consolas" panose="020B0609020204030204" pitchFamily="49" charset="0"/>
              </a:rPr>
              <a:t>=0; 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("a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1 den büyük değildir\n</a:t>
            </a:r>
            <a:r>
              <a:rPr lang="en-US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tr-TR" dirty="0">
                <a:latin typeface="Consolas" panose="020B0609020204030204" pitchFamily="49" charset="0"/>
              </a:rPr>
              <a:t>=2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a = </a:t>
            </a:r>
            <a:r>
              <a:rPr lang="tr-TR" dirty="0">
                <a:latin typeface="Consolas" panose="020B0609020204030204" pitchFamily="49" charset="0"/>
              </a:rPr>
              <a:t>-1;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&gt;= 1)</a:t>
            </a:r>
            <a:r>
              <a:rPr lang="tr-TR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("a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bir veya birden büyüktür</a:t>
            </a:r>
            <a:r>
              <a:rPr lang="en-US" dirty="0">
                <a:latin typeface="Consolas" panose="020B0609020204030204" pitchFamily="49" charset="0"/>
              </a:rPr>
              <a:t>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== 0)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("a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sıfırdır</a:t>
            </a:r>
            <a:r>
              <a:rPr lang="en-US" dirty="0">
                <a:latin typeface="Consolas" panose="020B0609020204030204" pitchFamily="49" charset="0"/>
              </a:rPr>
              <a:t>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("a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negatiftir</a:t>
            </a:r>
            <a:r>
              <a:rPr lang="en-US" dirty="0">
                <a:latin typeface="Consolas" panose="020B0609020204030204" pitchFamily="49" charset="0"/>
              </a:rPr>
              <a:t>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4C3F35A-5589-4A3F-8F28-C7563088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çıklama Balonu: Sol Ok 2">
            <a:extLst>
              <a:ext uri="{FF2B5EF4-FFF2-40B4-BE49-F238E27FC236}">
                <a16:creationId xmlns:a16="http://schemas.microsoft.com/office/drawing/2014/main" id="{DE2611D1-5163-4CF1-9DAD-FFA05F173864}"/>
              </a:ext>
            </a:extLst>
          </p:cNvPr>
          <p:cNvSpPr/>
          <p:nvPr/>
        </p:nvSpPr>
        <p:spPr>
          <a:xfrm>
            <a:off x="2330823" y="3652423"/>
            <a:ext cx="9094695" cy="537882"/>
          </a:xfrm>
          <a:prstGeom prst="leftArrowCallout">
            <a:avLst>
              <a:gd name="adj1" fmla="val 15361"/>
              <a:gd name="adj2" fmla="val 14156"/>
              <a:gd name="adj3" fmla="val 27410"/>
              <a:gd name="adj4" fmla="val 484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bu noktada a’nın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den büyük veya 1 e eşit olup olmadığını test ediyoruz</a:t>
            </a:r>
            <a:endParaRPr lang="tr-T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çıklama Balonu: Sol Ok 5">
            <a:extLst>
              <a:ext uri="{FF2B5EF4-FFF2-40B4-BE49-F238E27FC236}">
                <a16:creationId xmlns:a16="http://schemas.microsoft.com/office/drawing/2014/main" id="{4B026F65-37ED-4945-8E18-8E6C3531EB4C}"/>
              </a:ext>
            </a:extLst>
          </p:cNvPr>
          <p:cNvSpPr/>
          <p:nvPr/>
        </p:nvSpPr>
        <p:spPr>
          <a:xfrm>
            <a:off x="2989731" y="4263749"/>
            <a:ext cx="8435788" cy="537882"/>
          </a:xfrm>
          <a:prstGeom prst="leftArrowCallout">
            <a:avLst>
              <a:gd name="adj1" fmla="val 15361"/>
              <a:gd name="adj2" fmla="val 14156"/>
              <a:gd name="adj3" fmla="val 27410"/>
              <a:gd name="adj4" fmla="val 5072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bu noktada a’nın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den büyük veya 1 e eşit olmadığı biliyoruz ve sıfır olup olmadığını test ediyoruz</a:t>
            </a:r>
            <a:endParaRPr lang="tr-T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çıklama Balonu: Sol Ok 6">
            <a:extLst>
              <a:ext uri="{FF2B5EF4-FFF2-40B4-BE49-F238E27FC236}">
                <a16:creationId xmlns:a16="http://schemas.microsoft.com/office/drawing/2014/main" id="{7CE8E22A-6115-4EF1-B6AA-2BE85AF7961F}"/>
              </a:ext>
            </a:extLst>
          </p:cNvPr>
          <p:cNvSpPr/>
          <p:nvPr/>
        </p:nvSpPr>
        <p:spPr>
          <a:xfrm>
            <a:off x="1416424" y="4875075"/>
            <a:ext cx="10009094" cy="537882"/>
          </a:xfrm>
          <a:prstGeom prst="leftArrowCallout">
            <a:avLst>
              <a:gd name="adj1" fmla="val 15361"/>
              <a:gd name="adj2" fmla="val 14156"/>
              <a:gd name="adj3" fmla="val 27410"/>
              <a:gd name="adj4" fmla="val 5533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bu noktada a’nın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den büyük veya 1 e eşit olmadığını ve ayrıca sıfır olmadığını biliyoruz </a:t>
            </a:r>
          </a:p>
        </p:txBody>
      </p:sp>
      <p:sp>
        <p:nvSpPr>
          <p:cNvPr id="8" name="Açıklama Balonu: Sol Ok 7">
            <a:extLst>
              <a:ext uri="{FF2B5EF4-FFF2-40B4-BE49-F238E27FC236}">
                <a16:creationId xmlns:a16="http://schemas.microsoft.com/office/drawing/2014/main" id="{AF02B463-ECE2-4C5B-9ED6-61211C22A7E9}"/>
              </a:ext>
            </a:extLst>
          </p:cNvPr>
          <p:cNvSpPr/>
          <p:nvPr/>
        </p:nvSpPr>
        <p:spPr>
          <a:xfrm>
            <a:off x="2149735" y="1195808"/>
            <a:ext cx="6090623" cy="537882"/>
          </a:xfrm>
          <a:prstGeom prst="leftArrowCallout">
            <a:avLst>
              <a:gd name="adj1" fmla="val 15361"/>
              <a:gd name="adj2" fmla="val 14156"/>
              <a:gd name="adj3" fmla="val 27410"/>
              <a:gd name="adj4" fmla="val 4593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bu noktada a’nın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den büyük olup olmadığını test ediyoruz</a:t>
            </a:r>
            <a:endParaRPr lang="tr-T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çıklama Balonu: Sol Ok 8">
            <a:extLst>
              <a:ext uri="{FF2B5EF4-FFF2-40B4-BE49-F238E27FC236}">
                <a16:creationId xmlns:a16="http://schemas.microsoft.com/office/drawing/2014/main" id="{B0A355A8-2FC6-444F-BA40-96CF560AC6FA}"/>
              </a:ext>
            </a:extLst>
          </p:cNvPr>
          <p:cNvSpPr/>
          <p:nvPr/>
        </p:nvSpPr>
        <p:spPr>
          <a:xfrm>
            <a:off x="1624403" y="2107589"/>
            <a:ext cx="6615956" cy="537882"/>
          </a:xfrm>
          <a:prstGeom prst="leftArrowCallout">
            <a:avLst>
              <a:gd name="adj1" fmla="val 15361"/>
              <a:gd name="adj2" fmla="val 14156"/>
              <a:gd name="adj3" fmla="val 27410"/>
              <a:gd name="adj4" fmla="val 327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bu noktada a’nın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den büyük olmadığını biliyoruz</a:t>
            </a:r>
            <a:endParaRPr lang="tr-T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6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4B13E5-D7F1-269E-ECBB-35F8B19F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000" dirty="0"/>
              <a:t>sarkan else problemi (</a:t>
            </a:r>
            <a:r>
              <a:rPr lang="tr-TR" sz="2000" dirty="0" err="1"/>
              <a:t>Danglıng</a:t>
            </a:r>
            <a:r>
              <a:rPr lang="tr-TR" sz="2000" dirty="0"/>
              <a:t> else problem)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DB88FF-2141-0547-88B9-897750CE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x=1, a=0;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y=0, b=1;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(b &gt;1)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(a&lt;0)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 b ve a birden büyüktür ");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tr-TR" sz="1400" dirty="0">
                <a:latin typeface="Consolas" panose="020B0609020204030204" pitchFamily="49" charset="0"/>
              </a:rPr>
              <a:t>b sıfırdan küçüktür\n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tr-TR" sz="1400" dirty="0">
                <a:latin typeface="Consolas" panose="020B0609020204030204" pitchFamily="49" charset="0"/>
              </a:rPr>
              <a:t>x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tr-TR" sz="1400" dirty="0">
                <a:latin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(y&lt;0)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tr-TR" sz="1400" dirty="0">
                <a:latin typeface="Consolas" panose="020B0609020204030204" pitchFamily="49" charset="0"/>
              </a:rPr>
              <a:t>x ve y birden büyüktür\n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tr-TR" sz="1400" dirty="0">
                <a:latin typeface="Consolas" panose="020B0609020204030204" pitchFamily="49" charset="0"/>
              </a:rPr>
              <a:t>x sıfırdan küçüktür\n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8AF1802-521D-B5FA-1112-2EB30B4D9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Yanda </a:t>
            </a:r>
            <a:r>
              <a:rPr lang="tr-TR" u="sng" dirty="0"/>
              <a:t>etik kurallara uyulmadan </a:t>
            </a:r>
            <a:r>
              <a:rPr lang="tr-TR" dirty="0"/>
              <a:t>yazılan ama derlenince hata vermeyen bir kod örneği verilmiştir. </a:t>
            </a:r>
          </a:p>
          <a:p>
            <a:r>
              <a:rPr lang="tr-TR" b="1" i="1" dirty="0"/>
              <a:t>Lütfen konsola yazdırılacak metnin tahlil ediniz.</a:t>
            </a:r>
          </a:p>
          <a:p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x=0</a:t>
            </a:r>
            <a:r>
              <a:rPr lang="tr-TR" dirty="0"/>
              <a:t> ve 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y=1</a:t>
            </a:r>
            <a:r>
              <a:rPr lang="tr-TR" dirty="0"/>
              <a:t> için de icra sırasını kontrol ediniz.</a:t>
            </a:r>
          </a:p>
          <a:p>
            <a:r>
              <a:rPr lang="tr-TR" b="1" i="1" dirty="0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tr-TR" b="1" i="1" dirty="0"/>
              <a:t> anahtar kelimesinin hangi </a:t>
            </a:r>
            <a:r>
              <a:rPr lang="tr-TR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tr-TR" b="1" i="1" dirty="0"/>
              <a:t> talimatına aittir?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A81F5B1-2AB5-1354-A5B8-B71AB7D5D37E}"/>
              </a:ext>
            </a:extLst>
          </p:cNvPr>
          <p:cNvSpPr/>
          <p:nvPr/>
        </p:nvSpPr>
        <p:spPr>
          <a:xfrm rot="19152993">
            <a:off x="1015160" y="2297276"/>
            <a:ext cx="62761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Tek talimatlarla yazılan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ELSE, Her zaman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IF Koşuluna aittir.</a:t>
            </a:r>
          </a:p>
        </p:txBody>
      </p:sp>
    </p:spTree>
    <p:extLst>
      <p:ext uri="{BB962C8B-B14F-4D97-AF65-F5344CB8AC3E}">
        <p14:creationId xmlns:p14="http://schemas.microsoft.com/office/powerpoint/2010/main" val="292458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Üç kenarı girilen üçgenin üçgen olup olamayacağını yazan programın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184771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harfin sesli mi sessiz mi olduğunu söyleyen programın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865034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10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Herhangi bir sayının 5 ve 11 e bölünebilirliğini bulan programın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1753022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Kontrol Yapıları Nelerdir?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Normal şartlar altında program için yazılan her bir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statement</a:t>
            </a:r>
            <a:r>
              <a:rPr lang="tr-TR" dirty="0"/>
              <a:t>), yazılmış oldukları sırada icra edilir. Yani program her zaman </a:t>
            </a:r>
            <a:r>
              <a:rPr lang="tr-TR" dirty="0">
                <a:solidFill>
                  <a:srgbClr val="0070C0"/>
                </a:solidFill>
              </a:rPr>
              <a:t>ardışık işlemlerden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sequential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operations</a:t>
            </a:r>
            <a:r>
              <a:rPr lang="tr-TR" dirty="0"/>
              <a:t>) veya </a:t>
            </a:r>
            <a:r>
              <a:rPr lang="tr-TR" b="1" dirty="0">
                <a:solidFill>
                  <a:srgbClr val="0070C0"/>
                </a:solidFill>
              </a:rPr>
              <a:t>ifadelerden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expression</a:t>
            </a:r>
            <a:r>
              <a:rPr lang="tr-TR" dirty="0"/>
              <a:t>) oluşmaz.</a:t>
            </a:r>
          </a:p>
          <a:p>
            <a:pPr marL="0" indent="0" algn="ctr">
              <a:buNone/>
            </a:pPr>
            <a:r>
              <a:rPr lang="tr-TR" b="1" i="1" dirty="0"/>
              <a:t>Programın akışı, </a:t>
            </a:r>
            <a:r>
              <a:rPr lang="tr-TR" b="1" i="1" dirty="0">
                <a:highlight>
                  <a:srgbClr val="FFFF00"/>
                </a:highlight>
              </a:rPr>
              <a:t>bazı durumlarda talimatların yazıldığı sırada değil de farklı sırada icra edilmesi istenir. </a:t>
            </a:r>
            <a:r>
              <a:rPr lang="tr-TR" b="1" i="1" dirty="0"/>
              <a:t>İcra sırasında bir koşula göre sıradaki talimat değil bir başka talimat icra edilebilir.  </a:t>
            </a:r>
          </a:p>
          <a:p>
            <a:pPr marL="0" indent="0">
              <a:buNone/>
            </a:pPr>
            <a:r>
              <a:rPr lang="tr-TR" dirty="0"/>
              <a:t>Bu tür akışı değiştirecek yapılara </a:t>
            </a: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control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structure</a:t>
            </a:r>
            <a:r>
              <a:rPr lang="tr-TR" dirty="0"/>
              <a:t>) adı verilir.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7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IF, IF-ELSE</a:t>
            </a:r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</a:t>
            </a:r>
            <a:r>
              <a:rPr lang="tr-TR" dirty="0" err="1"/>
              <a:t>talimatI</a:t>
            </a:r>
            <a:r>
              <a:rPr lang="tr-TR" dirty="0"/>
              <a:t> (IF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dirty="0"/>
              <a:t>Karar vermeye</a:t>
            </a:r>
            <a:r>
              <a:rPr lang="tr-TR" sz="1600" dirty="0"/>
              <a:t> (</a:t>
            </a:r>
            <a:r>
              <a:rPr lang="tr-TR" sz="1600" b="1" dirty="0" err="1">
                <a:solidFill>
                  <a:srgbClr val="00B050"/>
                </a:solidFill>
              </a:rPr>
              <a:t>decision-making</a:t>
            </a:r>
            <a:r>
              <a:rPr lang="tr-TR" sz="1600" dirty="0"/>
              <a:t>) ilişkin bir </a:t>
            </a:r>
            <a:r>
              <a:rPr lang="tr-TR" sz="1600" dirty="0" err="1"/>
              <a:t>talimatdır</a:t>
            </a:r>
            <a:r>
              <a:rPr lang="tr-TR" sz="1600" dirty="0"/>
              <a:t>.</a:t>
            </a:r>
          </a:p>
          <a:p>
            <a:pPr marL="0" indent="0">
              <a:buNone/>
            </a:pPr>
            <a:r>
              <a:rPr lang="tr-TR" sz="1600" dirty="0"/>
              <a:t>Bu talimatına  ilişkin </a:t>
            </a:r>
            <a:r>
              <a:rPr lang="tr-TR" sz="1600" dirty="0">
                <a:solidFill>
                  <a:srgbClr val="0070C0"/>
                </a:solidFill>
              </a:rPr>
              <a:t>sözde kod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pseudo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code</a:t>
            </a:r>
            <a:r>
              <a:rPr lang="tr-TR" sz="1600" dirty="0"/>
              <a:t>) aşağıdaki gibidir;</a:t>
            </a:r>
          </a:p>
          <a:p>
            <a:pPr marL="0" indent="0" algn="ctr">
              <a:buNone/>
            </a:pPr>
            <a:r>
              <a:rPr lang="tr-TR" sz="1600" b="1" i="1" dirty="0"/>
              <a:t>EĞER &lt;koşul&gt; İSE &lt;talimat&gt;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/>
              <a:t>C Dilinde ise aşağıdaki gibi yazılır;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 err="1">
                <a:latin typeface="Consolas" panose="020B0609020204030204" pitchFamily="49" charset="0"/>
              </a:rPr>
              <a:t>if</a:t>
            </a:r>
            <a:r>
              <a:rPr lang="tr-TR" sz="1600" b="1" dirty="0">
                <a:latin typeface="Consolas" panose="020B0609020204030204" pitchFamily="49" charset="0"/>
              </a:rPr>
              <a:t> (</a:t>
            </a:r>
            <a:r>
              <a:rPr lang="tr-T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koşul</a:t>
            </a:r>
            <a:r>
              <a:rPr lang="tr-TR" sz="1600" b="1" dirty="0">
                <a:latin typeface="Consolas" panose="020B0609020204030204" pitchFamily="49" charset="0"/>
              </a:rPr>
              <a:t>)</a:t>
            </a:r>
            <a:br>
              <a:rPr lang="tr-TR" sz="1600" b="1" dirty="0">
                <a:latin typeface="Consolas" panose="020B0609020204030204" pitchFamily="49" charset="0"/>
              </a:rPr>
            </a:b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KoşulaBağlıİcraEdilecekTEKTalimat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1862D1A-33B2-51C2-C107-66C8B1A868E6}"/>
              </a:ext>
            </a:extLst>
          </p:cNvPr>
          <p:cNvSpPr/>
          <p:nvPr/>
        </p:nvSpPr>
        <p:spPr>
          <a:xfrm rot="19152993">
            <a:off x="2957930" y="2728154"/>
            <a:ext cx="6276142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Koşula bağlı 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birden çok talimat (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statement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 icra edilecek ise;</a:t>
            </a:r>
          </a:p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BLOK içine alınarak sınırsız talimat yazılabilir.</a:t>
            </a: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F6EADC7F-FF06-4EDF-9B1E-53819F890C93}"/>
              </a:ext>
            </a:extLst>
          </p:cNvPr>
          <p:cNvGrpSpPr/>
          <p:nvPr/>
        </p:nvGrpSpPr>
        <p:grpSpPr>
          <a:xfrm>
            <a:off x="5416916" y="2610217"/>
            <a:ext cx="6349457" cy="2416819"/>
            <a:chOff x="573866" y="2529969"/>
            <a:chExt cx="6349457" cy="2416819"/>
          </a:xfrm>
        </p:grpSpPr>
        <p:sp>
          <p:nvSpPr>
            <p:cNvPr id="18" name="Akış Çizelgesi: Karar 17">
              <a:extLst>
                <a:ext uri="{FF2B5EF4-FFF2-40B4-BE49-F238E27FC236}">
                  <a16:creationId xmlns:a16="http://schemas.microsoft.com/office/drawing/2014/main" id="{E10019CB-59AD-47A0-A410-9CBA0B80901C}"/>
                </a:ext>
              </a:extLst>
            </p:cNvPr>
            <p:cNvSpPr/>
            <p:nvPr/>
          </p:nvSpPr>
          <p:spPr>
            <a:xfrm>
              <a:off x="2374084" y="3054763"/>
              <a:ext cx="2793534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Karar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if condition</a:t>
              </a:r>
            </a:p>
          </p:txBody>
        </p:sp>
        <p:sp>
          <p:nvSpPr>
            <p:cNvPr id="21" name="Akış Çizelgesi: İşlem 20">
              <a:extLst>
                <a:ext uri="{FF2B5EF4-FFF2-40B4-BE49-F238E27FC236}">
                  <a16:creationId xmlns:a16="http://schemas.microsoft.com/office/drawing/2014/main" id="{C41F55FC-DD59-4909-BAAB-C6289E3BD864}"/>
                </a:ext>
              </a:extLst>
            </p:cNvPr>
            <p:cNvSpPr/>
            <p:nvPr/>
          </p:nvSpPr>
          <p:spPr>
            <a:xfrm>
              <a:off x="4511184" y="4050577"/>
              <a:ext cx="1514987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Koşula Bağlı Kod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conditional code</a:t>
              </a:r>
            </a:p>
          </p:txBody>
        </p:sp>
        <p:cxnSp>
          <p:nvCxnSpPr>
            <p:cNvPr id="22" name="Düz Ok Bağlayıcısı 21">
              <a:extLst>
                <a:ext uri="{FF2B5EF4-FFF2-40B4-BE49-F238E27FC236}">
                  <a16:creationId xmlns:a16="http://schemas.microsoft.com/office/drawing/2014/main" id="{F270F688-49DA-472F-9829-A000267656DC}"/>
                </a:ext>
              </a:extLst>
            </p:cNvPr>
            <p:cNvCxnSpPr>
              <a:cxnSpLocks/>
              <a:stCxn id="29" idx="4"/>
              <a:endCxn id="18" idx="0"/>
            </p:cNvCxnSpPr>
            <p:nvPr/>
          </p:nvCxnSpPr>
          <p:spPr>
            <a:xfrm>
              <a:off x="3767732" y="2817969"/>
              <a:ext cx="3119" cy="236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A3198B8-41A2-444A-8961-B3238C0A4CE4}"/>
                </a:ext>
              </a:extLst>
            </p:cNvPr>
            <p:cNvSpPr txBox="1"/>
            <p:nvPr/>
          </p:nvSpPr>
          <p:spPr>
            <a:xfrm>
              <a:off x="5239618" y="3386405"/>
              <a:ext cx="168370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Doğru/Evet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2492DF1D-004C-4AEA-91C2-9DBCED4F9E41}"/>
                </a:ext>
              </a:extLst>
            </p:cNvPr>
            <p:cNvSpPr txBox="1"/>
            <p:nvPr/>
          </p:nvSpPr>
          <p:spPr>
            <a:xfrm>
              <a:off x="573866" y="3388291"/>
              <a:ext cx="15882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27" name="Bağlayıcı: Dirsek 26">
              <a:extLst>
                <a:ext uri="{FF2B5EF4-FFF2-40B4-BE49-F238E27FC236}">
                  <a16:creationId xmlns:a16="http://schemas.microsoft.com/office/drawing/2014/main" id="{36803AB3-A37E-485D-8AA0-8E872D250513}"/>
                </a:ext>
              </a:extLst>
            </p:cNvPr>
            <p:cNvCxnSpPr>
              <a:cxnSpLocks/>
              <a:stCxn id="18" idx="3"/>
              <a:endCxn id="21" idx="0"/>
            </p:cNvCxnSpPr>
            <p:nvPr/>
          </p:nvCxnSpPr>
          <p:spPr>
            <a:xfrm>
              <a:off x="5167618" y="3454212"/>
              <a:ext cx="101060" cy="596365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ağlayıcı: Dirsek 27">
              <a:extLst>
                <a:ext uri="{FF2B5EF4-FFF2-40B4-BE49-F238E27FC236}">
                  <a16:creationId xmlns:a16="http://schemas.microsoft.com/office/drawing/2014/main" id="{BB2C9077-E1FF-4AA5-8398-DBB3A7D4E36B}"/>
                </a:ext>
              </a:extLst>
            </p:cNvPr>
            <p:cNvCxnSpPr>
              <a:cxnSpLocks/>
              <a:stCxn id="21" idx="2"/>
              <a:endCxn id="30" idx="6"/>
            </p:cNvCxnSpPr>
            <p:nvPr/>
          </p:nvCxnSpPr>
          <p:spPr>
            <a:xfrm rot="5400000">
              <a:off x="4527118" y="4061228"/>
              <a:ext cx="153120" cy="1330000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utoShape 13">
              <a:extLst>
                <a:ext uri="{FF2B5EF4-FFF2-40B4-BE49-F238E27FC236}">
                  <a16:creationId xmlns:a16="http://schemas.microsoft.com/office/drawing/2014/main" id="{2F90C7B1-30C0-485E-B51C-ADCC5B85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732" y="2529969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30" name="AutoShape 13">
              <a:extLst>
                <a:ext uri="{FF2B5EF4-FFF2-40B4-BE49-F238E27FC236}">
                  <a16:creationId xmlns:a16="http://schemas.microsoft.com/office/drawing/2014/main" id="{47A0ED56-57BC-4430-A6D4-838FE2413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678" y="4658788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  <p:cxnSp>
          <p:nvCxnSpPr>
            <p:cNvPr id="31" name="Bağlayıcı: Dirsek 30">
              <a:extLst>
                <a:ext uri="{FF2B5EF4-FFF2-40B4-BE49-F238E27FC236}">
                  <a16:creationId xmlns:a16="http://schemas.microsoft.com/office/drawing/2014/main" id="{D59A1A3C-911B-4C1C-91BB-F1C60CAE9B3E}"/>
                </a:ext>
              </a:extLst>
            </p:cNvPr>
            <p:cNvCxnSpPr>
              <a:cxnSpLocks/>
              <a:stCxn id="18" idx="1"/>
              <a:endCxn id="30" idx="2"/>
            </p:cNvCxnSpPr>
            <p:nvPr/>
          </p:nvCxnSpPr>
          <p:spPr>
            <a:xfrm rot="10800000" flipH="1" flipV="1">
              <a:off x="2374084" y="3454212"/>
              <a:ext cx="1276594" cy="1348576"/>
            </a:xfrm>
            <a:prstGeom prst="bentConnector3">
              <a:avLst>
                <a:gd name="adj1" fmla="val -179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3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</a:t>
            </a:r>
            <a:r>
              <a:rPr lang="tr-TR" dirty="0" err="1"/>
              <a:t>talimatI</a:t>
            </a:r>
            <a:r>
              <a:rPr lang="tr-TR" dirty="0"/>
              <a:t> (IF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yas;         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Yasinizi</a:t>
            </a:r>
            <a:r>
              <a:rPr lang="tr-TR" sz="1400" dirty="0">
                <a:latin typeface="Consolas" panose="020B0609020204030204" pitchFamily="49" charset="0"/>
              </a:rPr>
              <a:t> Giriniz:");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</a:t>
            </a:r>
            <a:r>
              <a:rPr lang="tr-TR" sz="1400" dirty="0" err="1">
                <a:latin typeface="Consolas" panose="020B0609020204030204" pitchFamily="49" charset="0"/>
              </a:rPr>
              <a:t>d",&amp;yas</a:t>
            </a:r>
            <a:r>
              <a:rPr lang="tr-TR" sz="1400" dirty="0">
                <a:latin typeface="Consolas" panose="020B0609020204030204" pitchFamily="49" charset="0"/>
              </a:rPr>
              <a:t>);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(yas&lt;30)      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Genc</a:t>
            </a:r>
            <a:r>
              <a:rPr lang="tr-TR" sz="1400" dirty="0">
                <a:latin typeface="Consolas" panose="020B0609020204030204" pitchFamily="49" charset="0"/>
              </a:rPr>
              <a:t>\n");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        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1400" i="1" dirty="0"/>
          </a:p>
          <a:p>
            <a:pPr marL="0" indent="0">
              <a:buNone/>
            </a:pPr>
            <a:endParaRPr lang="tr-TR" sz="1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81323-A5F5-48D5-BFD2-8E8D204B2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Örnek:</a:t>
            </a:r>
          </a:p>
          <a:p>
            <a:pPr marL="0" indent="0">
              <a:buNone/>
            </a:pPr>
            <a:r>
              <a:rPr lang="tr-TR" dirty="0"/>
              <a:t>30 yaştan küçük olanlara genç yazan program;</a:t>
            </a:r>
          </a:p>
          <a:p>
            <a:r>
              <a:rPr lang="tr-TR" dirty="0"/>
              <a:t>BAŞLA</a:t>
            </a:r>
          </a:p>
          <a:p>
            <a:r>
              <a:rPr lang="tr-TR" dirty="0"/>
              <a:t>OKU yaş</a:t>
            </a:r>
          </a:p>
          <a:p>
            <a:r>
              <a:rPr lang="tr-TR" dirty="0"/>
              <a:t>EĞER yaş&lt;30 İSE YAZ «</a:t>
            </a:r>
            <a:r>
              <a:rPr lang="tr-TR" dirty="0" err="1"/>
              <a:t>Genc</a:t>
            </a:r>
            <a:r>
              <a:rPr lang="tr-TR" dirty="0"/>
              <a:t>»</a:t>
            </a:r>
          </a:p>
          <a:p>
            <a:r>
              <a:rPr lang="tr-TR" dirty="0"/>
              <a:t>DUR</a:t>
            </a:r>
          </a:p>
          <a:p>
            <a:pPr marL="0" indent="0" algn="ctr">
              <a:buNone/>
            </a:pPr>
            <a:r>
              <a:rPr lang="tr-TR" b="1" i="1" dirty="0"/>
              <a:t>Programa 20 ve 40 girildiğinde nasıl icra edildiğini analiz ediniz! Ve icra sırasını belirleyiniz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3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</a:t>
            </a:r>
            <a:r>
              <a:rPr lang="tr-TR" dirty="0" err="1"/>
              <a:t>talimatI</a:t>
            </a:r>
            <a:r>
              <a:rPr lang="tr-TR" dirty="0"/>
              <a:t> (IF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stdio.h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yas;         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</a:t>
            </a:r>
            <a:r>
              <a:rPr lang="tr-TR" sz="1200" dirty="0" err="1">
                <a:latin typeface="Consolas" panose="020B0609020204030204" pitchFamily="49" charset="0"/>
              </a:rPr>
              <a:t>Yasinizi</a:t>
            </a:r>
            <a:r>
              <a:rPr lang="tr-TR" sz="1200" dirty="0">
                <a:latin typeface="Consolas" panose="020B0609020204030204" pitchFamily="49" charset="0"/>
              </a:rPr>
              <a:t> Giriniz:");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("%</a:t>
            </a:r>
            <a:r>
              <a:rPr lang="tr-TR" sz="1200" dirty="0" err="1">
                <a:latin typeface="Consolas" panose="020B0609020204030204" pitchFamily="49" charset="0"/>
              </a:rPr>
              <a:t>d",&amp;yas</a:t>
            </a:r>
            <a:r>
              <a:rPr lang="tr-TR" sz="1200" dirty="0">
                <a:latin typeface="Consolas" panose="020B0609020204030204" pitchFamily="49" charset="0"/>
              </a:rPr>
              <a:t>);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(yas&lt;30)      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Blok içinde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yas’ın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30 dan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küçük olduğu biliniyor.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</a:t>
            </a:r>
            <a:r>
              <a:rPr lang="tr-TR" sz="1200" dirty="0" err="1">
                <a:latin typeface="Consolas" panose="020B0609020204030204" pitchFamily="49" charset="0"/>
              </a:rPr>
              <a:t>Genc</a:t>
            </a:r>
            <a:r>
              <a:rPr lang="tr-TR" sz="1200" dirty="0">
                <a:latin typeface="Consolas" panose="020B0609020204030204" pitchFamily="49" charset="0"/>
              </a:rPr>
              <a:t>\n");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</a:t>
            </a:r>
            <a:r>
              <a:rPr lang="tr-TR" sz="1200" dirty="0" err="1">
                <a:latin typeface="Consolas" panose="020B0609020204030204" pitchFamily="49" charset="0"/>
              </a:rPr>
              <a:t>Yasiniz</a:t>
            </a:r>
            <a:r>
              <a:rPr lang="tr-TR" sz="1200" dirty="0">
                <a:latin typeface="Consolas" panose="020B0609020204030204" pitchFamily="49" charset="0"/>
              </a:rPr>
              <a:t>: %d\</a:t>
            </a:r>
            <a:r>
              <a:rPr lang="tr-TR" sz="1200" dirty="0" err="1">
                <a:latin typeface="Consolas" panose="020B0609020204030204" pitchFamily="49" charset="0"/>
              </a:rPr>
              <a:t>n",yas</a:t>
            </a:r>
            <a:r>
              <a:rPr lang="tr-TR" sz="1200" dirty="0">
                <a:latin typeface="Consolas" panose="020B0609020204030204" pitchFamily="49" charset="0"/>
              </a:rPr>
              <a:t>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        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  <a:endParaRPr lang="tr-TR" sz="1200" i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Klavyeden 25 ve 50 girilmesi halinde icra sırasını belirleyiniz.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81323-A5F5-48D5-BFD2-8E8D204B2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1400" b="1" i="1" dirty="0" err="1"/>
              <a:t>if</a:t>
            </a:r>
            <a:r>
              <a:rPr lang="tr-TR" sz="1400" b="1" i="1" dirty="0"/>
              <a:t> talimatında koşul doğru olduğunda </a:t>
            </a:r>
            <a:r>
              <a:rPr lang="tr-TR" sz="1400" b="1" i="1" u="sng" dirty="0">
                <a:highlight>
                  <a:srgbClr val="FFFF00"/>
                </a:highlight>
              </a:rPr>
              <a:t>icra edilecek birden fazla talimat var ise </a:t>
            </a:r>
            <a:r>
              <a:rPr lang="tr-TR" sz="1400" b="1" i="1" dirty="0"/>
              <a:t>örnekteki gibi </a:t>
            </a:r>
            <a:r>
              <a:rPr lang="tr-TR" sz="1400" b="1" i="1" dirty="0">
                <a:highlight>
                  <a:srgbClr val="FFFF00"/>
                </a:highlight>
              </a:rPr>
              <a:t>blok içine alınır</a:t>
            </a:r>
            <a:r>
              <a:rPr lang="tr-TR" sz="1400" b="1" i="1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(yas&lt;30)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(yas&lt;7)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Cocuk</a:t>
            </a:r>
            <a:r>
              <a:rPr lang="tr-TR" sz="1400" dirty="0">
                <a:latin typeface="Consolas" panose="020B0609020204030204" pitchFamily="49" charset="0"/>
              </a:rPr>
              <a:t>");</a:t>
            </a:r>
            <a:endParaRPr lang="tr-TR" sz="1400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sz="1400" b="1" i="1" dirty="0"/>
              <a:t>Bu örnekteki gibi </a:t>
            </a:r>
            <a:r>
              <a:rPr lang="tr-TR" sz="1400" b="1" i="1" dirty="0">
                <a:solidFill>
                  <a:srgbClr val="0070C0"/>
                </a:solidFill>
              </a:rPr>
              <a:t>kademeli</a:t>
            </a:r>
            <a:r>
              <a:rPr lang="tr-TR" sz="1400" b="1" i="1" dirty="0"/>
              <a:t> (</a:t>
            </a:r>
            <a:r>
              <a:rPr lang="tr-TR" sz="1400" b="1" i="1" dirty="0" err="1">
                <a:solidFill>
                  <a:srgbClr val="C00000"/>
                </a:solidFill>
              </a:rPr>
              <a:t>cascade</a:t>
            </a:r>
            <a:r>
              <a:rPr lang="tr-TR" sz="1400" b="1" i="1" dirty="0">
                <a:solidFill>
                  <a:srgbClr val="C00000"/>
                </a:solidFill>
              </a:rPr>
              <a:t>/</a:t>
            </a:r>
            <a:r>
              <a:rPr lang="tr-TR" sz="1400" b="1" i="1" dirty="0" err="1">
                <a:solidFill>
                  <a:srgbClr val="C00000"/>
                </a:solidFill>
              </a:rPr>
              <a:t>compound</a:t>
            </a:r>
            <a:r>
              <a:rPr lang="tr-TR" sz="1400" b="1" i="1" dirty="0"/>
              <a:t>) olarak </a:t>
            </a:r>
            <a:r>
              <a:rPr lang="tr-TR" sz="1400" b="1" i="1" dirty="0" err="1"/>
              <a:t>if</a:t>
            </a:r>
            <a:r>
              <a:rPr lang="tr-TR" sz="1400" b="1" i="1" dirty="0"/>
              <a:t> talimatları kullanılabilir. Daha anlaşılır şekilde aşağıdaki gibi yazabiliriz.</a:t>
            </a:r>
            <a:endParaRPr lang="tr-TR" sz="1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(yas&lt;30)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(yas&lt;7)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{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Cocuk</a:t>
            </a:r>
            <a:r>
              <a:rPr lang="tr-TR" sz="14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1066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İLİŞKİSEL (</a:t>
            </a:r>
            <a:r>
              <a:rPr lang="tr-TR" dirty="0" err="1"/>
              <a:t>relatıonal</a:t>
            </a:r>
            <a:r>
              <a:rPr lang="tr-TR" dirty="0"/>
              <a:t>) işleçler (OPERATORS) IF koşulunda yer alır</a:t>
            </a:r>
          </a:p>
        </p:txBody>
      </p:sp>
      <p:graphicFrame>
        <p:nvGraphicFramePr>
          <p:cNvPr id="19" name="İçerik Yer Tutucusu 7">
            <a:extLst>
              <a:ext uri="{FF2B5EF4-FFF2-40B4-BE49-F238E27FC236}">
                <a16:creationId xmlns:a16="http://schemas.microsoft.com/office/drawing/2014/main" id="{899FD798-30FB-40AA-9CF7-2C906FC26F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5241833"/>
              </p:ext>
            </p:extLst>
          </p:nvPr>
        </p:nvGraphicFramePr>
        <p:xfrm>
          <a:off x="1069975" y="2193925"/>
          <a:ext cx="4754561" cy="385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06">
                  <a:extLst>
                    <a:ext uri="{9D8B030D-6E8A-4147-A177-3AD203B41FA5}">
                      <a16:colId xmlns:a16="http://schemas.microsoft.com/office/drawing/2014/main" val="38145036"/>
                    </a:ext>
                  </a:extLst>
                </a:gridCol>
                <a:gridCol w="4032055">
                  <a:extLst>
                    <a:ext uri="{9D8B030D-6E8A-4147-A177-3AD203B41FA5}">
                      <a16:colId xmlns:a16="http://schemas.microsoft.com/office/drawing/2014/main" val="3634260882"/>
                    </a:ext>
                  </a:extLst>
                </a:gridCol>
              </a:tblGrid>
              <a:tr h="34408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600" dirty="0">
                          <a:effectLst/>
                        </a:rPr>
                        <a:t>İlişkisel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69280087"/>
                  </a:ext>
                </a:extLst>
              </a:tr>
              <a:tr h="424216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14354510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eşit değil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4368596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5721195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4322011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veya ikincisine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4170079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veya ikincisine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7315467"/>
                  </a:ext>
                </a:extLst>
              </a:tr>
            </a:tbl>
          </a:graphicData>
        </a:graphic>
      </p:graphicFrame>
      <p:graphicFrame>
        <p:nvGraphicFramePr>
          <p:cNvPr id="20" name="İçerik Yer Tutucusu 19">
            <a:extLst>
              <a:ext uri="{FF2B5EF4-FFF2-40B4-BE49-F238E27FC236}">
                <a16:creationId xmlns:a16="http://schemas.microsoft.com/office/drawing/2014/main" id="{D6E571F0-2F91-4B6B-BD43-17E0072C52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5122387"/>
              </p:ext>
            </p:extLst>
          </p:nvPr>
        </p:nvGraphicFramePr>
        <p:xfrm>
          <a:off x="6364287" y="2193924"/>
          <a:ext cx="4627764" cy="421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49">
                  <a:extLst>
                    <a:ext uri="{9D8B030D-6E8A-4147-A177-3AD203B41FA5}">
                      <a16:colId xmlns:a16="http://schemas.microsoft.com/office/drawing/2014/main" val="3435324805"/>
                    </a:ext>
                  </a:extLst>
                </a:gridCol>
                <a:gridCol w="3915915">
                  <a:extLst>
                    <a:ext uri="{9D8B030D-6E8A-4147-A177-3AD203B41FA5}">
                      <a16:colId xmlns:a16="http://schemas.microsoft.com/office/drawing/2014/main" val="1653994198"/>
                    </a:ext>
                  </a:extLst>
                </a:gridCol>
              </a:tblGrid>
              <a:tr h="650385">
                <a:tc gridSpan="2">
                  <a:txBody>
                    <a:bodyPr/>
                    <a:lstStyle/>
                    <a:p>
                      <a:r>
                        <a:rPr lang="tr-TR" sz="1800" dirty="0"/>
                        <a:t>Mantıksal</a:t>
                      </a:r>
                      <a:r>
                        <a:rPr lang="tr-TR" sz="1800" baseline="0" dirty="0"/>
                        <a:t> Operatörler</a:t>
                      </a:r>
                      <a:endParaRPr lang="tr-T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08423"/>
                  </a:ext>
                </a:extLst>
              </a:tr>
              <a:tr h="801845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</a:rPr>
                        <a:t>Şartlı Mantıksal VE:</a:t>
                      </a:r>
                      <a:r>
                        <a:rPr lang="tr-TR" sz="1800" baseline="0" dirty="0">
                          <a:effectLst/>
                        </a:rPr>
                        <a:t> Eğer iki işlenen sıfırdan farklı ise 1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Eğer soldaki işlenen sıfır ise sağdakine bakılmaz.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5859546"/>
                  </a:ext>
                </a:extLst>
              </a:tr>
              <a:tr h="1069127">
                <a:tc>
                  <a:txBody>
                    <a:bodyPr/>
                    <a:lstStyle/>
                    <a:p>
                      <a:pPr fontAlgn="t"/>
                      <a:r>
                        <a:rPr lang="tr-TR" sz="1800">
                          <a:effectLst/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Şartlı Mantıksal VEYA:</a:t>
                      </a:r>
                      <a:r>
                        <a:rPr lang="tr-TR" sz="1800" baseline="0" dirty="0">
                          <a:effectLst/>
                        </a:rPr>
                        <a:t> Eğer iki işlenenden biri sıfırdan farklı ise 1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Eğer soldaki işlenen sıfırdan faklı ise sağdakine bakılmaz.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71515"/>
                  </a:ext>
                </a:extLst>
              </a:tr>
              <a:tr h="1336408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Mantıksal TERS:</a:t>
                      </a:r>
                      <a:r>
                        <a:rPr lang="tr-TR" sz="1800" baseline="0" dirty="0">
                          <a:effectLst/>
                        </a:rPr>
                        <a:t> </a:t>
                      </a:r>
                      <a:r>
                        <a:rPr lang="tr-TR" sz="1800" baseline="0" dirty="0">
                          <a:solidFill>
                            <a:srgbClr val="7030A0"/>
                          </a:solidFill>
                          <a:effectLst/>
                        </a:rPr>
                        <a:t>işlenenin solunda kullanılır.</a:t>
                      </a:r>
                      <a:r>
                        <a:rPr lang="tr-TR" sz="1800" baseline="0" dirty="0">
                          <a:effectLst/>
                        </a:rPr>
                        <a:t> Eğer işlenen sıfırdan farklı ise 0, değilse 1 üretir.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0086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6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6001</TotalTime>
  <Words>5346</Words>
  <Application>Microsoft Office PowerPoint</Application>
  <PresentationFormat>Geniş ekran</PresentationFormat>
  <Paragraphs>738</Paragraphs>
  <Slides>38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</vt:lpstr>
      <vt:lpstr>Consolas</vt:lpstr>
      <vt:lpstr>Outfit</vt:lpstr>
      <vt:lpstr>Wingdings</vt:lpstr>
      <vt:lpstr>Wood Type</vt:lpstr>
      <vt:lpstr>C dili ile  yapısal programlama</vt:lpstr>
      <vt:lpstr>yapısal (structural) programlama nedir?</vt:lpstr>
      <vt:lpstr>Ardışık işlem ve kontrol işlemleri</vt:lpstr>
      <vt:lpstr>Kontrol Yapıları Nelerdir?</vt:lpstr>
      <vt:lpstr>KONROL YAPILARI</vt:lpstr>
      <vt:lpstr>IF talimatI (IF STATEMENT)</vt:lpstr>
      <vt:lpstr>IF talimatI (IF STATEMENT)</vt:lpstr>
      <vt:lpstr>IF talimatI (IF STATEMENT)</vt:lpstr>
      <vt:lpstr>İLİŞKİSEL (relatıonal) işleçler (OPERATORS) IF koşulunda yer alır</vt:lpstr>
      <vt:lpstr>ilişkisel OperatörLER</vt:lpstr>
      <vt:lpstr>ilişkisel OperatörLER ÖRNEK</vt:lpstr>
      <vt:lpstr>Örnek Uygulama</vt:lpstr>
      <vt:lpstr>Örnek ALGORİTMA VE AKIŞ DİYAGRAMI</vt:lpstr>
      <vt:lpstr>IF..ELSE talimatı (IF..ELSE STATEMENT)</vt:lpstr>
      <vt:lpstr>IF..else talimatı (IF..else STATEMENT)</vt:lpstr>
      <vt:lpstr>1.ÖRNEK UYGULAMA</vt:lpstr>
      <vt:lpstr>1.ÖRNEK: ALGORİTMA ve AKIŞ DİYAGRAMI</vt:lpstr>
      <vt:lpstr>2.ÖRNEK UYGULAMA</vt:lpstr>
      <vt:lpstr>2.ÖRNEK: ALGORİTMA VE AKIŞ DİYAGRAMI I</vt:lpstr>
      <vt:lpstr>2.ÖRNEK UYGULAMA KOD I</vt:lpstr>
      <vt:lpstr>2.ÖRNEK: ALGORİTMA VE AKIŞ DİYAGRAMI II</vt:lpstr>
      <vt:lpstr>2.ÖRNEK KOD II</vt:lpstr>
      <vt:lpstr>2.ÖRNEK KOD II BİR BAŞKA KOD</vt:lpstr>
      <vt:lpstr>3.ÖRNEK UYGULAMA</vt:lpstr>
      <vt:lpstr>3.ÖRNEK UYGULAMA KOD</vt:lpstr>
      <vt:lpstr>ilişkisel OperatörLER</vt:lpstr>
      <vt:lpstr>4.ÖRNEK UYGULAMA</vt:lpstr>
      <vt:lpstr>4.ÖRNEK UYGULAMA KOD 1</vt:lpstr>
      <vt:lpstr>4.ÖRNEK UYGULAMA KOD2</vt:lpstr>
      <vt:lpstr>5.ÖRNEK UYGULAMA</vt:lpstr>
      <vt:lpstr>5.ÖRNEK UYGULAMA KOD</vt:lpstr>
      <vt:lpstr>6.ÖRNEK UYGULAMA</vt:lpstr>
      <vt:lpstr>İNCELEME</vt:lpstr>
      <vt:lpstr>sarkan else problemi (Danglıng else problem)</vt:lpstr>
      <vt:lpstr>ÖRNEK 8</vt:lpstr>
      <vt:lpstr>ÖRNEK 9</vt:lpstr>
      <vt:lpstr>ÖRNEK 10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453</cp:revision>
  <dcterms:created xsi:type="dcterms:W3CDTF">2020-05-21T06:51:03Z</dcterms:created>
  <dcterms:modified xsi:type="dcterms:W3CDTF">2025-04-10T06:59:42Z</dcterms:modified>
</cp:coreProperties>
</file>